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3"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4747" autoAdjust="0"/>
  </p:normalViewPr>
  <p:slideViewPr>
    <p:cSldViewPr snapToGrid="0">
      <p:cViewPr varScale="1">
        <p:scale>
          <a:sx n="111" d="100"/>
          <a:sy n="111"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E6CDD-41C8-44F6-BF76-16969671AF0D}" type="datetimeFigureOut">
              <a:rPr lang="en-US" smtClean="0"/>
              <a:t>2/27/2017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BC0F4-BE79-4195-8FFE-238A24E9F262}" type="slidenum">
              <a:rPr lang="en-US" smtClean="0"/>
              <a:t>‹#›</a:t>
            </a:fld>
            <a:endParaRPr lang="en-US"/>
          </a:p>
        </p:txBody>
      </p:sp>
    </p:spTree>
    <p:extLst>
      <p:ext uri="{BB962C8B-B14F-4D97-AF65-F5344CB8AC3E}">
        <p14:creationId xmlns:p14="http://schemas.microsoft.com/office/powerpoint/2010/main" val="135430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there are ~20MM daily active listeners of</a:t>
            </a:r>
            <a:r>
              <a:rPr lang="en-US" baseline="0" dirty="0" smtClean="0"/>
              <a:t> which only ~10k trial / subscription start. </a:t>
            </a:r>
          </a:p>
          <a:p>
            <a:r>
              <a:rPr lang="en-US" baseline="0" dirty="0" smtClean="0"/>
              <a:t>Show SQL queries for data collection and management / wrangling </a:t>
            </a:r>
            <a:endParaRPr lang="en-US" dirty="0"/>
          </a:p>
        </p:txBody>
      </p:sp>
      <p:sp>
        <p:nvSpPr>
          <p:cNvPr id="4" name="Slide Number Placeholder 3"/>
          <p:cNvSpPr>
            <a:spLocks noGrp="1"/>
          </p:cNvSpPr>
          <p:nvPr>
            <p:ph type="sldNum" sz="quarter" idx="10"/>
          </p:nvPr>
        </p:nvSpPr>
        <p:spPr/>
        <p:txBody>
          <a:bodyPr/>
          <a:lstStyle/>
          <a:p>
            <a:fld id="{5A8BC0F4-BE79-4195-8FFE-238A24E9F262}" type="slidenum">
              <a:rPr lang="en-US" smtClean="0"/>
              <a:t>3</a:t>
            </a:fld>
            <a:endParaRPr lang="en-US"/>
          </a:p>
        </p:txBody>
      </p:sp>
    </p:spTree>
    <p:extLst>
      <p:ext uri="{BB962C8B-B14F-4D97-AF65-F5344CB8AC3E}">
        <p14:creationId xmlns:p14="http://schemas.microsoft.com/office/powerpoint/2010/main" val="148275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a:t>
            </a:r>
            <a:r>
              <a:rPr lang="en-US" baseline="0" dirty="0" smtClean="0"/>
              <a:t> R-squared and adjusted R-squared is very close to 0 which means the model is not that good at predicting listener state changes </a:t>
            </a:r>
          </a:p>
          <a:p>
            <a:r>
              <a:rPr lang="en-US" baseline="0" dirty="0" smtClean="0"/>
              <a:t>While the linear regression model showed that listening hours and ad impressions seen as significant features, the performance was in line with the logistic regression model. I went with the logit model because the dependent variable is not continuous but rather categorical (yes or no). </a:t>
            </a:r>
            <a:endParaRPr lang="en-US" dirty="0"/>
          </a:p>
        </p:txBody>
      </p:sp>
      <p:sp>
        <p:nvSpPr>
          <p:cNvPr id="4" name="Slide Number Placeholder 3"/>
          <p:cNvSpPr>
            <a:spLocks noGrp="1"/>
          </p:cNvSpPr>
          <p:nvPr>
            <p:ph type="sldNum" sz="quarter" idx="10"/>
          </p:nvPr>
        </p:nvSpPr>
        <p:spPr/>
        <p:txBody>
          <a:bodyPr/>
          <a:lstStyle/>
          <a:p>
            <a:fld id="{5A8BC0F4-BE79-4195-8FFE-238A24E9F262}" type="slidenum">
              <a:rPr lang="en-US" smtClean="0"/>
              <a:t>5</a:t>
            </a:fld>
            <a:endParaRPr lang="en-US"/>
          </a:p>
        </p:txBody>
      </p:sp>
    </p:spTree>
    <p:extLst>
      <p:ext uri="{BB962C8B-B14F-4D97-AF65-F5344CB8AC3E}">
        <p14:creationId xmlns:p14="http://schemas.microsoft.com/office/powerpoint/2010/main" val="123915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Listener State Transition Estimation</a:t>
            </a:r>
            <a:endParaRPr lang="en-US" dirty="0"/>
          </a:p>
        </p:txBody>
      </p:sp>
      <p:sp>
        <p:nvSpPr>
          <p:cNvPr id="3" name="Subtitle 2"/>
          <p:cNvSpPr>
            <a:spLocks noGrp="1"/>
          </p:cNvSpPr>
          <p:nvPr>
            <p:ph type="subTitle" idx="1"/>
          </p:nvPr>
        </p:nvSpPr>
        <p:spPr/>
        <p:txBody>
          <a:bodyPr/>
          <a:lstStyle/>
          <a:p>
            <a:r>
              <a:rPr lang="en-US" dirty="0" smtClean="0"/>
              <a:t>Intro to data science capstone project </a:t>
            </a:r>
          </a:p>
          <a:p>
            <a:r>
              <a:rPr lang="en-US" dirty="0" smtClean="0"/>
              <a:t>Dai </a:t>
            </a:r>
            <a:r>
              <a:rPr lang="en-US" dirty="0" err="1" smtClean="0"/>
              <a:t>tran</a:t>
            </a:r>
            <a:endParaRPr lang="en-US" dirty="0"/>
          </a:p>
        </p:txBody>
      </p:sp>
    </p:spTree>
    <p:extLst>
      <p:ext uri="{BB962C8B-B14F-4D97-AF65-F5344CB8AC3E}">
        <p14:creationId xmlns:p14="http://schemas.microsoft.com/office/powerpoint/2010/main" val="340451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and Objective</a:t>
            </a:r>
            <a:endParaRPr lang="en-US" dirty="0"/>
          </a:p>
        </p:txBody>
      </p:sp>
      <p:sp>
        <p:nvSpPr>
          <p:cNvPr id="3" name="Content Placeholder 2"/>
          <p:cNvSpPr>
            <a:spLocks noGrp="1"/>
          </p:cNvSpPr>
          <p:nvPr>
            <p:ph idx="1"/>
          </p:nvPr>
        </p:nvSpPr>
        <p:spPr/>
        <p:txBody>
          <a:bodyPr/>
          <a:lstStyle/>
          <a:p>
            <a:r>
              <a:rPr lang="en-US" dirty="0" smtClean="0"/>
              <a:t>The client, Pandora Media, has 20 million daily active users with the majority being non-paying ad supported listeners and a minority being paying subscribers. The subscription service is of growing importance to the company and given the limited number of ads the company can allocate to promote the subscription service, there is a need for segmenting the listener base to those who are more likely to upgrade for targeted ads.</a:t>
            </a:r>
          </a:p>
          <a:p>
            <a:pPr lvl="1"/>
            <a:r>
              <a:rPr lang="en-US" dirty="0" smtClean="0"/>
              <a:t>Proposed solution: Leverage known user behavior, demographics, and listening hours to predict likelihood of a listener to switch from non-paying to paying state for Pandora for targeting system.</a:t>
            </a:r>
            <a:endParaRPr lang="en-US" dirty="0"/>
          </a:p>
        </p:txBody>
      </p:sp>
    </p:spTree>
    <p:extLst>
      <p:ext uri="{BB962C8B-B14F-4D97-AF65-F5344CB8AC3E}">
        <p14:creationId xmlns:p14="http://schemas.microsoft.com/office/powerpoint/2010/main" val="338611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Understand the lay of the land</a:t>
            </a:r>
          </a:p>
          <a:p>
            <a:r>
              <a:rPr lang="en-US" dirty="0" smtClean="0"/>
              <a:t>Establish what should be considered the desired listener state change</a:t>
            </a:r>
          </a:p>
          <a:p>
            <a:r>
              <a:rPr lang="en-US" dirty="0" smtClean="0"/>
              <a:t>Brainstorm features that may help predict listener state change</a:t>
            </a:r>
          </a:p>
          <a:p>
            <a:r>
              <a:rPr lang="en-US" dirty="0" smtClean="0"/>
              <a:t>Consolidate data tables for cleaning, munging, and analysis</a:t>
            </a:r>
          </a:p>
          <a:p>
            <a:r>
              <a:rPr lang="en-US" dirty="0" smtClean="0"/>
              <a:t>Choose appropriate ML algorithm for desired objective</a:t>
            </a:r>
          </a:p>
          <a:p>
            <a:r>
              <a:rPr lang="en-US" dirty="0" smtClean="0"/>
              <a:t>Create train and test data sets</a:t>
            </a:r>
          </a:p>
          <a:p>
            <a:r>
              <a:rPr lang="en-US" dirty="0" smtClean="0"/>
              <a:t>Train the models and validate on test set</a:t>
            </a:r>
          </a:p>
          <a:p>
            <a:r>
              <a:rPr lang="en-US" dirty="0" smtClean="0"/>
              <a:t>Score the model on the test set </a:t>
            </a:r>
          </a:p>
          <a:p>
            <a:r>
              <a:rPr lang="en-US" dirty="0" smtClean="0"/>
              <a:t>Iterate as needed</a:t>
            </a:r>
          </a:p>
        </p:txBody>
      </p:sp>
    </p:spTree>
    <p:extLst>
      <p:ext uri="{BB962C8B-B14F-4D97-AF65-F5344CB8AC3E}">
        <p14:creationId xmlns:p14="http://schemas.microsoft.com/office/powerpoint/2010/main" val="35937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&amp; Potential Solutions</a:t>
            </a:r>
            <a:endParaRPr lang="en-US" dirty="0"/>
          </a:p>
        </p:txBody>
      </p:sp>
      <p:sp>
        <p:nvSpPr>
          <p:cNvPr id="3" name="Content Placeholder 2"/>
          <p:cNvSpPr>
            <a:spLocks noGrp="1"/>
          </p:cNvSpPr>
          <p:nvPr>
            <p:ph sz="half" idx="1"/>
          </p:nvPr>
        </p:nvSpPr>
        <p:spPr/>
        <p:txBody>
          <a:bodyPr/>
          <a:lstStyle/>
          <a:p>
            <a:r>
              <a:rPr lang="en-US" dirty="0" smtClean="0"/>
              <a:t>Large base of users who are non-paying relative to paying</a:t>
            </a:r>
          </a:p>
          <a:p>
            <a:r>
              <a:rPr lang="en-US" dirty="0" smtClean="0"/>
              <a:t>Baseline model with the assumption that no listener changes state would be correct 552583/552613 (99%) of the time</a:t>
            </a:r>
          </a:p>
          <a:p>
            <a:endParaRPr lang="en-US" dirty="0"/>
          </a:p>
        </p:txBody>
      </p:sp>
      <p:sp>
        <p:nvSpPr>
          <p:cNvPr id="4" name="Content Placeholder 3"/>
          <p:cNvSpPr>
            <a:spLocks noGrp="1"/>
          </p:cNvSpPr>
          <p:nvPr>
            <p:ph sz="half" idx="2"/>
          </p:nvPr>
        </p:nvSpPr>
        <p:spPr/>
        <p:txBody>
          <a:bodyPr/>
          <a:lstStyle/>
          <a:p>
            <a:r>
              <a:rPr lang="en-US" dirty="0" smtClean="0"/>
              <a:t>Leverage unsupervised methods to identify clusters of higher density paying subscribers as a feature for supervised model</a:t>
            </a:r>
          </a:p>
          <a:p>
            <a:r>
              <a:rPr lang="en-US" dirty="0" smtClean="0"/>
              <a:t>Tweak success metric from accuracy to any gain above baseline</a:t>
            </a:r>
            <a:endParaRPr lang="en-US" dirty="0"/>
          </a:p>
        </p:txBody>
      </p:sp>
    </p:spTree>
    <p:extLst>
      <p:ext uri="{BB962C8B-B14F-4D97-AF65-F5344CB8AC3E}">
        <p14:creationId xmlns:p14="http://schemas.microsoft.com/office/powerpoint/2010/main" val="232462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Current feature set shows no features having significance; the performance at the ROC-curve-suggested threshold is in line with the baseline model</a:t>
            </a:r>
            <a:endParaRPr lang="en-US" sz="2800" dirty="0"/>
          </a:p>
        </p:txBody>
      </p:sp>
      <p:pic>
        <p:nvPicPr>
          <p:cNvPr id="8" name="Picture 7"/>
          <p:cNvPicPr>
            <a:picLocks noChangeAspect="1"/>
          </p:cNvPicPr>
          <p:nvPr/>
        </p:nvPicPr>
        <p:blipFill>
          <a:blip r:embed="rId3"/>
          <a:stretch>
            <a:fillRect/>
          </a:stretch>
        </p:blipFill>
        <p:spPr>
          <a:xfrm>
            <a:off x="7747983" y="3803282"/>
            <a:ext cx="1219048" cy="695238"/>
          </a:xfrm>
          <a:prstGeom prst="rect">
            <a:avLst/>
          </a:prstGeom>
        </p:spPr>
      </p:pic>
      <p:pic>
        <p:nvPicPr>
          <p:cNvPr id="3" name="Picture 2"/>
          <p:cNvPicPr>
            <a:picLocks noChangeAspect="1"/>
          </p:cNvPicPr>
          <p:nvPr/>
        </p:nvPicPr>
        <p:blipFill>
          <a:blip r:embed="rId4"/>
          <a:stretch>
            <a:fillRect/>
          </a:stretch>
        </p:blipFill>
        <p:spPr>
          <a:xfrm>
            <a:off x="646111" y="1853248"/>
            <a:ext cx="5295238" cy="4857143"/>
          </a:xfrm>
          <a:prstGeom prst="rect">
            <a:avLst/>
          </a:prstGeom>
        </p:spPr>
      </p:pic>
    </p:spTree>
    <p:extLst>
      <p:ext uri="{BB962C8B-B14F-4D97-AF65-F5344CB8AC3E}">
        <p14:creationId xmlns:p14="http://schemas.microsoft.com/office/powerpoint/2010/main" val="117339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Extend feature set </a:t>
            </a:r>
          </a:p>
          <a:p>
            <a:r>
              <a:rPr lang="en-US" dirty="0" smtClean="0"/>
              <a:t>Perform unsupervised learning approach to reduce noise of the data</a:t>
            </a:r>
          </a:p>
          <a:p>
            <a:pPr lvl="1"/>
            <a:r>
              <a:rPr lang="en-US" dirty="0" smtClean="0"/>
              <a:t>Use identified cluster as a feature for supervised learning approach</a:t>
            </a:r>
          </a:p>
          <a:p>
            <a:r>
              <a:rPr lang="en-US" dirty="0" smtClean="0"/>
              <a:t>Consider imbalanced sampling to boost occurrence of listener transition state change</a:t>
            </a:r>
          </a:p>
          <a:p>
            <a:r>
              <a:rPr lang="en-US" dirty="0" smtClean="0"/>
              <a:t>Expand time range used for listener state change to occur</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04050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Special thanks to you, Melvin, for all the help you have given me and all the knowledge you have bestowed upon me over the past 3 months. It has been a great experience and I feel much better equipped to move forward with this project as well as future projects. </a:t>
            </a:r>
          </a:p>
          <a:p>
            <a:endParaRPr lang="en-US" dirty="0"/>
          </a:p>
        </p:txBody>
      </p:sp>
    </p:spTree>
    <p:extLst>
      <p:ext uri="{BB962C8B-B14F-4D97-AF65-F5344CB8AC3E}">
        <p14:creationId xmlns:p14="http://schemas.microsoft.com/office/powerpoint/2010/main" val="1389691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304</TotalTime>
  <Words>476</Words>
  <Application>Microsoft Office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Listener State Transition Estimation</vt:lpstr>
      <vt:lpstr>Background and Objective</vt:lpstr>
      <vt:lpstr>Process</vt:lpstr>
      <vt:lpstr>Complications &amp; Potential Solutions</vt:lpstr>
      <vt:lpstr>Current feature set shows no features having significance; the performance at the ROC-curve-suggested threshold is in line with the baseline model</vt:lpstr>
      <vt:lpstr>Next steps</vt:lpstr>
      <vt:lpstr>Thank you</vt:lpstr>
    </vt:vector>
  </TitlesOfParts>
  <Company>Pandora Media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Listener State Transition Estimation</dc:title>
  <dc:creator>Dai Tran</dc:creator>
  <cp:lastModifiedBy>Dai Tran</cp:lastModifiedBy>
  <cp:revision>12</cp:revision>
  <dcterms:created xsi:type="dcterms:W3CDTF">2017-02-27T19:30:37Z</dcterms:created>
  <dcterms:modified xsi:type="dcterms:W3CDTF">2017-02-28T00:34:59Z</dcterms:modified>
</cp:coreProperties>
</file>