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6" r:id="rId3"/>
    <p:sldId id="269" r:id="rId4"/>
    <p:sldId id="262" r:id="rId5"/>
    <p:sldId id="272" r:id="rId6"/>
    <p:sldId id="273" r:id="rId7"/>
    <p:sldId id="268" r:id="rId8"/>
    <p:sldId id="263" r:id="rId9"/>
    <p:sldId id="267" r:id="rId10"/>
    <p:sldId id="265" r:id="rId11"/>
    <p:sldId id="270" r:id="rId12"/>
    <p:sldId id="257" r:id="rId13"/>
    <p:sldId id="258" r:id="rId14"/>
    <p:sldId id="259" r:id="rId15"/>
    <p:sldId id="260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DDB7A7D-BD52-4F59-824A-F534072DE81D}">
          <p14:sldIdLst>
            <p14:sldId id="256"/>
            <p14:sldId id="266"/>
          </p14:sldIdLst>
        </p14:section>
        <p14:section name="wireshark_usage" id="{EFC0555B-5284-4299-A3F6-FD334B503117}">
          <p14:sldIdLst>
            <p14:sldId id="269"/>
            <p14:sldId id="262"/>
            <p14:sldId id="272"/>
            <p14:sldId id="273"/>
            <p14:sldId id="268"/>
            <p14:sldId id="263"/>
            <p14:sldId id="267"/>
          </p14:sldIdLst>
        </p14:section>
        <p14:section name="wireshark_analysis_nmap" id="{ED969458-B190-47A7-8FAD-BB67F5CAA01C}">
          <p14:sldIdLst>
            <p14:sldId id="265"/>
            <p14:sldId id="270"/>
            <p14:sldId id="257"/>
            <p14:sldId id="258"/>
            <p14:sldId id="259"/>
            <p14:sldId id="260"/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67B3-B5C8-4E21-B4C8-6B3A55671EE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D83DF-3559-4559-AD67-8870C274F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D83DF-3559-4559-AD67-8870C274F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D83DF-3559-4559-AD67-8870C274F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0114-9C59-4FDC-9A6B-0C97C1009096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5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17B-8A50-440A-9074-FE9EF6FC12E3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6B7-ADCF-4343-A05E-B414E83020B3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221-94B5-4B8D-9B5D-4C8B48071D43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24B2-CC5F-4EBF-90F8-47DBEFF3EF37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ED9-014E-429F-9824-91060AB003FE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EA53-2BAF-4757-B0B3-C102AB284466}" type="datetime1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5D46-3907-4AF1-AEEC-BB2C312D9B7B}" type="datetime1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E72-9D72-4961-B255-EF6AB0DA6642}" type="datetime1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B7FFA9-C37B-4277-B496-AE97852B5647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478D-6384-4E08-ADDB-0D5550DCD988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9CB382-C68F-4025-98B9-BC2A286E0384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D1C543-2946-472E-A76D-ECB72F1A2C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vin.Trejo@templ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Efficient Packet Sniffing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tx1"/>
                </a:solidFill>
              </a:rPr>
              <a:t>Wireshark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Devin Trejo</a:t>
            </a:r>
          </a:p>
          <a:p>
            <a:r>
              <a:rPr lang="en-US" dirty="0" smtClean="0">
                <a:hlinkClick r:id="rId3"/>
              </a:rPr>
              <a:t>Devin.Trejo@temple.edu</a:t>
            </a:r>
            <a:endParaRPr lang="en-US" dirty="0" smtClean="0"/>
          </a:p>
        </p:txBody>
      </p:sp>
      <p:pic>
        <p:nvPicPr>
          <p:cNvPr id="1026" name="Picture 2" descr="https://upload.wikimedia.org/wikipedia/commons/thumb/b/b9/Wireshark_Logo.svg/398px-Wireshark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39" y="4550870"/>
            <a:ext cx="37909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Analysis of NMAP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http://img.wonderhowto.com/img/93/88/63577505304496/0/hack-metasploitable-2-part-2.1280x600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1096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 Environment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71081"/>
              </p:ext>
            </p:extLst>
          </p:nvPr>
        </p:nvGraphicFramePr>
        <p:xfrm>
          <a:off x="1097280" y="2501591"/>
          <a:ext cx="7621770" cy="276568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70295"/>
                <a:gridCol w="1270295"/>
                <a:gridCol w="1270295"/>
                <a:gridCol w="1270295"/>
                <a:gridCol w="1270295"/>
                <a:gridCol w="1270295"/>
              </a:tblGrid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 #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Hostname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Linux Kernel Version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NMAP Predicted Kernel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MAC Address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IPv4 Address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Metasploitable0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2.6.24.16-server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 2.6.X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08:00:27:0a:c4:ee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10.10.10.102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Metasploitable1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2.6.24.16-server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 2.6.X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08:00:27:ea:5f:0d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10.10.10.100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Metasploitable2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2.6.24.16-server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Linux 2.6.X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08:00:27:42:4b:fc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10.10.10.104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Ubuntu 14.04.4 LTS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4.2.0-27-generic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Too Many Fingerprints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08:00:27:be:90:e1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10.10.10.105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Centos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3.10.0-327.el7.x86_64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 3.X|4.X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08:00:27:32:6d:5b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10.10.10.106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Kali Linux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4.3.0-kalil-686-pae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Too Many Fingerprints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08:00:27:94:5b:ba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10.10.10.103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49" y="2050727"/>
            <a:ext cx="2493434" cy="34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NMAP </a:t>
            </a:r>
            <a:r>
              <a:rPr lang="en-US" dirty="0"/>
              <a:t>Discovery Scan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NMAP Discovery </a:t>
            </a:r>
            <a:r>
              <a:rPr lang="en-US" b="1" dirty="0" smtClean="0"/>
              <a:t>Scan Command: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</a:rPr>
              <a:t>nmap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–</a:t>
            </a:r>
            <a:r>
              <a:rPr lang="en-US" sz="1400" i="1" dirty="0" err="1" smtClean="0">
                <a:latin typeface="Consolas" panose="020B0609020204030204" pitchFamily="49" charset="0"/>
              </a:rPr>
              <a:t>sP</a:t>
            </a:r>
            <a:r>
              <a:rPr lang="en-US" sz="1400" i="1" dirty="0" smtClean="0">
                <a:latin typeface="Consolas" panose="020B0609020204030204" pitchFamily="49" charset="0"/>
              </a:rPr>
              <a:t> 10.10.10.[100-255]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ARP protocol (Brown) </a:t>
            </a:r>
            <a:r>
              <a:rPr lang="en-US" dirty="0"/>
              <a:t>to broadcast a message to all clients with a “Who has 10.10.10.[100-255</a:t>
            </a:r>
            <a:r>
              <a:rPr lang="en-US" dirty="0" smtClean="0"/>
              <a:t>]”.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ARP Request Protocol occurs </a:t>
            </a:r>
            <a:r>
              <a:rPr lang="en-US" dirty="0"/>
              <a:t>at the transport layer of the </a:t>
            </a:r>
            <a:r>
              <a:rPr lang="en-US" dirty="0" smtClean="0"/>
              <a:t>TCP/IP </a:t>
            </a:r>
            <a:r>
              <a:rPr lang="en-US" dirty="0"/>
              <a:t>stack so there are </a:t>
            </a:r>
            <a:r>
              <a:rPr lang="en-US" dirty="0" smtClean="0"/>
              <a:t>no </a:t>
            </a:r>
            <a:r>
              <a:rPr lang="en-US" dirty="0"/>
              <a:t>associated</a:t>
            </a:r>
            <a:r>
              <a:rPr lang="en-US" dirty="0" smtClean="0"/>
              <a:t> </a:t>
            </a:r>
            <a:r>
              <a:rPr lang="en-US" dirty="0"/>
              <a:t>IPv4 </a:t>
            </a:r>
            <a:r>
              <a:rPr lang="en-US" dirty="0" smtClean="0"/>
              <a:t>address with ‘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dest</a:t>
            </a:r>
            <a:r>
              <a:rPr lang="en-US" dirty="0" smtClean="0"/>
              <a:t>’ fields. We instead add a filter by MAC address.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976" y="731838"/>
            <a:ext cx="6318123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5772" y="6053469"/>
            <a:ext cx="76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Wireshark Filter: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latin typeface="Consolas" panose="020B0609020204030204" pitchFamily="49" charset="0"/>
              </a:rPr>
              <a:t>ip.src</a:t>
            </a:r>
            <a:r>
              <a:rPr lang="en-US" dirty="0" smtClean="0">
                <a:latin typeface="Consolas" panose="020B0609020204030204" pitchFamily="49" charset="0"/>
              </a:rPr>
              <a:t> == 10.10.10.103 or </a:t>
            </a:r>
            <a:r>
              <a:rPr lang="en-US" dirty="0" err="1" smtClean="0">
                <a:latin typeface="Consolas" panose="020B0609020204030204" pitchFamily="49" charset="0"/>
              </a:rPr>
              <a:t>eth.addr</a:t>
            </a:r>
            <a:r>
              <a:rPr lang="en-US" dirty="0" smtClean="0">
                <a:latin typeface="Consolas" panose="020B0609020204030204" pitchFamily="49" charset="0"/>
              </a:rPr>
              <a:t> == 08:00:27:94:5b:ba”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NMAP </a:t>
            </a:r>
            <a:r>
              <a:rPr lang="en-US" dirty="0"/>
              <a:t>Popular Port Scan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en-US" b="1" dirty="0" smtClean="0"/>
              <a:t>NMAP Popular </a:t>
            </a:r>
            <a:r>
              <a:rPr lang="en-US" b="1" dirty="0"/>
              <a:t>Port </a:t>
            </a:r>
            <a:r>
              <a:rPr lang="en-US" b="1" dirty="0" smtClean="0"/>
              <a:t>Scan Command</a:t>
            </a:r>
            <a:r>
              <a:rPr lang="en-US" b="1" dirty="0"/>
              <a:t>:</a:t>
            </a:r>
          </a:p>
          <a:p>
            <a:pPr lvl="0">
              <a:buClr>
                <a:srgbClr val="1CADE4"/>
              </a:buClr>
            </a:pPr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</a:rPr>
              <a:t>nmap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–</a:t>
            </a:r>
            <a:r>
              <a:rPr lang="en-US" sz="1400" i="1" dirty="0" err="1" smtClean="0"/>
              <a:t>nF</a:t>
            </a:r>
            <a:r>
              <a:rPr lang="en-US" sz="1400" i="1" dirty="0" smtClean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10.10.10.[100-255</a:t>
            </a:r>
            <a:r>
              <a:rPr lang="en-US" sz="1400" i="1" dirty="0" smtClean="0">
                <a:latin typeface="Consolas" panose="020B0609020204030204" pitchFamily="49" charset="0"/>
              </a:rPr>
              <a:t>]</a:t>
            </a:r>
          </a:p>
          <a:p>
            <a:pPr marL="285750" lvl="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Packets </a:t>
            </a:r>
            <a:r>
              <a:rPr lang="en-US" sz="1400" dirty="0"/>
              <a:t>619 and 630 are both addressing port </a:t>
            </a:r>
            <a:r>
              <a:rPr lang="en-US" sz="1400" dirty="0" smtClean="0"/>
              <a:t>8888 going to different hosts probing to see if that port is open.</a:t>
            </a:r>
            <a:endParaRPr lang="en-US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976" y="731838"/>
            <a:ext cx="6318123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772" y="6053469"/>
            <a:ext cx="76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Wireshark Filter: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latin typeface="Consolas" panose="020B0609020204030204" pitchFamily="49" charset="0"/>
              </a:rPr>
              <a:t>ip.src</a:t>
            </a:r>
            <a:r>
              <a:rPr lang="en-US" dirty="0" smtClean="0">
                <a:latin typeface="Consolas" panose="020B0609020204030204" pitchFamily="49" charset="0"/>
              </a:rPr>
              <a:t> == 10.10.10.103 or </a:t>
            </a:r>
            <a:r>
              <a:rPr lang="en-US" dirty="0" err="1" smtClean="0">
                <a:latin typeface="Consolas" panose="020B0609020204030204" pitchFamily="49" charset="0"/>
              </a:rPr>
              <a:t>eth.addr</a:t>
            </a:r>
            <a:r>
              <a:rPr lang="en-US" dirty="0" smtClean="0">
                <a:latin typeface="Consolas" panose="020B0609020204030204" pitchFamily="49" charset="0"/>
              </a:rPr>
              <a:t> == 08:00:27:94:5b:ba”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7563" y="2551813"/>
            <a:ext cx="6521302" cy="10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7563" y="3437859"/>
            <a:ext cx="6521302" cy="10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NMAP </a:t>
            </a:r>
            <a:r>
              <a:rPr lang="en-US" dirty="0"/>
              <a:t>Popular Port Scan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1CADE4"/>
              </a:buClr>
            </a:pPr>
            <a:r>
              <a:rPr lang="en-US" b="1" dirty="0" smtClean="0"/>
              <a:t>NMAP Popular </a:t>
            </a:r>
            <a:r>
              <a:rPr lang="en-US" b="1" dirty="0"/>
              <a:t>Port </a:t>
            </a:r>
            <a:r>
              <a:rPr lang="en-US" b="1" dirty="0" smtClean="0"/>
              <a:t>Scan Command</a:t>
            </a:r>
            <a:r>
              <a:rPr lang="en-US" b="1" dirty="0"/>
              <a:t>:</a:t>
            </a:r>
          </a:p>
          <a:p>
            <a:pPr>
              <a:buClr>
                <a:srgbClr val="1CADE4"/>
              </a:buClr>
            </a:pPr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</a:rPr>
              <a:t>nmap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–</a:t>
            </a:r>
            <a:r>
              <a:rPr lang="en-US" sz="1400" i="1" dirty="0" err="1"/>
              <a:t>nF</a:t>
            </a:r>
            <a:r>
              <a:rPr lang="en-US" sz="1400" i="1" dirty="0">
                <a:latin typeface="Consolas" panose="020B0609020204030204" pitchFamily="49" charset="0"/>
              </a:rPr>
              <a:t> 10.10.10.[100-255</a:t>
            </a:r>
            <a:r>
              <a:rPr lang="en-US" sz="1400" i="1" dirty="0" smtClean="0"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For each test run we can analyze the packet count, time span, and bytes sent.</a:t>
            </a:r>
          </a:p>
          <a:p>
            <a:pPr marL="285750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0">
              <a:buClr>
                <a:srgbClr val="1CADE4"/>
              </a:buClr>
            </a:pPr>
            <a:endParaRPr lang="en-US" sz="1400" dirty="0" smtClean="0">
              <a:latin typeface="Consolas" panose="020B0609020204030204" pitchFamily="49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b="28953"/>
          <a:stretch/>
        </p:blipFill>
        <p:spPr bwMode="auto">
          <a:xfrm>
            <a:off x="4999792" y="731838"/>
            <a:ext cx="609449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47591" y="4479851"/>
            <a:ext cx="1190846" cy="138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NMAP </a:t>
            </a:r>
            <a:r>
              <a:rPr lang="en-US" dirty="0"/>
              <a:t>Version Check Scan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1CADE4"/>
              </a:buClr>
            </a:pPr>
            <a:r>
              <a:rPr lang="en-US" b="1" dirty="0" smtClean="0"/>
              <a:t>NMAP Version Check Scan Command</a:t>
            </a:r>
            <a:r>
              <a:rPr lang="en-US" b="1" dirty="0"/>
              <a:t>:</a:t>
            </a:r>
          </a:p>
          <a:p>
            <a:pPr lvl="0">
              <a:buClr>
                <a:srgbClr val="1CADE4"/>
              </a:buClr>
            </a:pPr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US" sz="1400" dirty="0" err="1" smtClean="0">
                <a:latin typeface="Consolas" panose="020B0609020204030204" pitchFamily="49" charset="0"/>
              </a:rPr>
              <a:t>nmap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-</a:t>
            </a:r>
            <a:r>
              <a:rPr lang="en-US" sz="1400" i="1" dirty="0" err="1" smtClean="0">
                <a:latin typeface="Consolas" panose="020B0609020204030204" pitchFamily="49" charset="0"/>
              </a:rPr>
              <a:t>nsV</a:t>
            </a:r>
            <a:r>
              <a:rPr lang="en-US" sz="1400" i="1" dirty="0" smtClean="0">
                <a:latin typeface="Consolas" panose="020B0609020204030204" pitchFamily="49" charset="0"/>
              </a:rPr>
              <a:t> 10.10.10</a:t>
            </a:r>
            <a:r>
              <a:rPr lang="en-US" sz="1400" i="1" dirty="0">
                <a:latin typeface="Consolas" panose="020B0609020204030204" pitchFamily="49" charset="0"/>
              </a:rPr>
              <a:t>.[100-255]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en-US" b="1" dirty="0" smtClean="0"/>
              <a:t>Steps taken by Version Check Scan:</a:t>
            </a:r>
          </a:p>
          <a:p>
            <a:pPr marL="342900" lvl="0" indent="-342900">
              <a:buClr>
                <a:srgbClr val="1CADE4"/>
              </a:buClr>
              <a:buFont typeface="+mj-lt"/>
              <a:buAutoNum type="arabicPeriod"/>
            </a:pPr>
            <a:r>
              <a:rPr lang="en-US" dirty="0" smtClean="0"/>
              <a:t>Runs Discovery Scan. </a:t>
            </a:r>
          </a:p>
          <a:p>
            <a:pPr marL="342900" lvl="0" indent="-342900">
              <a:buClr>
                <a:srgbClr val="1CADE4"/>
              </a:buClr>
              <a:buFont typeface="+mj-lt"/>
              <a:buAutoNum type="arabicPeriod"/>
            </a:pPr>
            <a:r>
              <a:rPr lang="en-US" dirty="0" smtClean="0"/>
              <a:t>Runs </a:t>
            </a:r>
            <a:r>
              <a:rPr lang="en-US" dirty="0" smtClean="0"/>
              <a:t>Full </a:t>
            </a:r>
            <a:r>
              <a:rPr lang="en-US" dirty="0"/>
              <a:t>P</a:t>
            </a:r>
            <a:r>
              <a:rPr lang="en-US" dirty="0" smtClean="0"/>
              <a:t>ort </a:t>
            </a:r>
            <a:r>
              <a:rPr lang="en-US" dirty="0" smtClean="0"/>
              <a:t>scan. </a:t>
            </a:r>
          </a:p>
          <a:p>
            <a:pPr marL="342900" lvl="0" indent="-342900">
              <a:buClr>
                <a:srgbClr val="1CADE4"/>
              </a:buClr>
              <a:buFont typeface="+mj-lt"/>
              <a:buAutoNum type="arabicPeriod"/>
            </a:pPr>
            <a:r>
              <a:rPr lang="en-US" dirty="0" smtClean="0"/>
              <a:t>Finally checks for versions for services running behind open ports.</a:t>
            </a:r>
          </a:p>
          <a:p>
            <a:pPr marL="742950" lvl="1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Packet </a:t>
            </a:r>
            <a:r>
              <a:rPr lang="en-US" dirty="0">
                <a:solidFill>
                  <a:schemeClr val="bg1"/>
                </a:solidFill>
              </a:rPr>
              <a:t>2617 we see the stop of the port scan and the start of the version check scan. 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Highly Parallel. </a:t>
            </a:r>
          </a:p>
          <a:p>
            <a:pPr marL="742950" lvl="1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Includes </a:t>
            </a:r>
            <a:r>
              <a:rPr lang="en-US" dirty="0">
                <a:solidFill>
                  <a:schemeClr val="bg1"/>
                </a:solidFill>
              </a:rPr>
              <a:t>TCP and UDP </a:t>
            </a:r>
            <a:r>
              <a:rPr lang="en-US" dirty="0" smtClean="0">
                <a:solidFill>
                  <a:schemeClr val="bg1"/>
                </a:solidFill>
              </a:rPr>
              <a:t>protocols</a:t>
            </a:r>
          </a:p>
          <a:p>
            <a:pPr marL="742950" lvl="1" indent="-28575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Capable </a:t>
            </a:r>
            <a:r>
              <a:rPr lang="en-US" dirty="0">
                <a:solidFill>
                  <a:schemeClr val="bg1"/>
                </a:solidFill>
              </a:rPr>
              <a:t>of deciphering services behind encryption layer.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976" y="731838"/>
            <a:ext cx="6318123" cy="5257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NMAP Scans Summary</a:t>
            </a:r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30359"/>
              </p:ext>
            </p:extLst>
          </p:nvPr>
        </p:nvGraphicFramePr>
        <p:xfrm>
          <a:off x="1097280" y="2751356"/>
          <a:ext cx="6333388" cy="134721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83347"/>
                <a:gridCol w="1583347"/>
                <a:gridCol w="1583347"/>
                <a:gridCol w="1583347"/>
              </a:tblGrid>
              <a:tr h="25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NMAP Scan Type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 Count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Run-Time (secs)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Bytes Transferred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</a:tr>
              <a:tr h="25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Discovery Scan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1.49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36.600 KB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</a:tr>
              <a:tr h="25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Popular Port Scan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48.420 KB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</a:tr>
              <a:tr h="25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Version Check Scan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123.34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182.688 KB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s://media.licdn.com/mpr/mpr/AAEAAQAAAAAAAASdAAAAJGVjZjUwYzYxLTI0OWUtNGJiNS05ZTY4LTg0ZGNhZDU4YWZlN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44" y="2417134"/>
            <a:ext cx="3525227" cy="20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[1] </a:t>
            </a:r>
            <a:r>
              <a:rPr lang="en-US" dirty="0" smtClean="0"/>
              <a:t>D</a:t>
            </a:r>
            <a:r>
              <a:rPr lang="en-US" dirty="0"/>
              <a:t>. Trejo, "[ECE 5526] NMAP Network Footprint and A Recon on Metasploitable," 29 </a:t>
            </a:r>
            <a:r>
              <a:rPr lang="en-US" dirty="0" smtClean="0"/>
              <a:t>February </a:t>
            </a:r>
            <a:r>
              <a:rPr lang="en-US" dirty="0"/>
              <a:t>2016. [Online]. Available: http://</a:t>
            </a:r>
            <a:r>
              <a:rPr lang="en-US" dirty="0" smtClean="0"/>
              <a:t>www.tdevin.com/blog/2016/2/29/ece-5526-nmap-network-footprint-and-a-recon-on-metasploitable </a:t>
            </a:r>
            <a:r>
              <a:rPr lang="en-US" dirty="0"/>
              <a:t>[Accessed 21 March 2016</a:t>
            </a:r>
            <a:r>
              <a:rPr lang="en-US" dirty="0" smtClean="0"/>
              <a:t>].</a:t>
            </a:r>
            <a:endParaRPr lang="en-US" dirty="0"/>
          </a:p>
          <a:p>
            <a:pPr fontAlgn="t"/>
            <a:r>
              <a:rPr lang="en-US" dirty="0"/>
              <a:t>[2] </a:t>
            </a:r>
            <a:r>
              <a:rPr lang="en-US" dirty="0" smtClean="0"/>
              <a:t>C</a:t>
            </a:r>
            <a:r>
              <a:rPr lang="en-US" dirty="0"/>
              <a:t>. Greer, "Top 10 Wireshark Filters," 3 April 2010. [Online]. Available: http://www.lovemytool.com/blog/2010/04/top-10-wireshark-filters-by-chris-greer.html. [Accessed 21 March 2016].</a:t>
            </a:r>
          </a:p>
          <a:p>
            <a:pPr fontAlgn="t"/>
            <a:r>
              <a:rPr lang="en-US" dirty="0"/>
              <a:t>[3] </a:t>
            </a:r>
            <a:r>
              <a:rPr lang="en-US" dirty="0" smtClean="0"/>
              <a:t>Wireshark.org</a:t>
            </a:r>
            <a:r>
              <a:rPr lang="en-US" dirty="0"/>
              <a:t>, "6.4. Building display filter expressions," [Online]. Available: https://www.wireshark.org/docs/wsug_html_chunked/ChWorkBuildDisplayFilterSection.html. [Accessed 1 March 2016].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b="1" dirty="0"/>
              <a:t>Goal</a:t>
            </a:r>
            <a:r>
              <a:rPr lang="en-US" dirty="0"/>
              <a:t>: 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Analyze </a:t>
            </a:r>
            <a:r>
              <a:rPr lang="en-US" dirty="0"/>
              <a:t>NMAP scans network footprint in order to take steps to minimize possible detection when actively probing a network. 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b="1" dirty="0" smtClean="0"/>
              <a:t>Content:</a:t>
            </a:r>
            <a:endParaRPr lang="en-US" b="1" dirty="0"/>
          </a:p>
          <a:p>
            <a:r>
              <a:rPr lang="en-US" dirty="0" smtClean="0"/>
              <a:t>Wireshark </a:t>
            </a:r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Popular Filters</a:t>
            </a:r>
          </a:p>
          <a:p>
            <a:pPr lvl="1"/>
            <a:r>
              <a:rPr lang="en-US" dirty="0" smtClean="0"/>
              <a:t>Coloring</a:t>
            </a:r>
          </a:p>
          <a:p>
            <a:pPr lvl="1"/>
            <a:r>
              <a:rPr lang="en-US" dirty="0" smtClean="0"/>
              <a:t>Capture Summary</a:t>
            </a:r>
          </a:p>
          <a:p>
            <a:r>
              <a:rPr lang="en-US" dirty="0"/>
              <a:t>Wireshark Analysis of NMAP </a:t>
            </a:r>
            <a:r>
              <a:rPr lang="en-US" dirty="0" smtClean="0"/>
              <a:t>Scans</a:t>
            </a:r>
          </a:p>
          <a:p>
            <a:pPr lvl="1"/>
            <a:r>
              <a:rPr lang="en-US" dirty="0" smtClean="0"/>
              <a:t>Discovery Scan</a:t>
            </a:r>
          </a:p>
          <a:p>
            <a:pPr lvl="1"/>
            <a:r>
              <a:rPr lang="en-US" dirty="0" smtClean="0"/>
              <a:t>Popular Port Scan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 smtClean="0"/>
              <a:t>Scan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Usage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333" b="153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Filters | Coloring </a:t>
            </a:r>
            <a:r>
              <a:rPr lang="en-US" dirty="0"/>
              <a:t>| Capture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Popular 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ip.addr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== 10.0.0.1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/>
              <a:t>[Sets a filter for any packet with 10.0.0.1, as either the source or </a:t>
            </a:r>
            <a:r>
              <a:rPr lang="en-US" dirty="0" err="1"/>
              <a:t>dest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ip.src</a:t>
            </a:r>
            <a:r>
              <a:rPr lang="en-US" b="1" dirty="0" smtClean="0">
                <a:latin typeface="Consolas" panose="020B0609020204030204" pitchFamily="49" charset="0"/>
              </a:rPr>
              <a:t> == 10.0.0.1</a:t>
            </a:r>
            <a:r>
              <a:rPr lang="en-US" b="1" dirty="0">
                <a:latin typeface="Consolas" panose="020B0609020204030204" pitchFamily="49" charset="0"/>
              </a:rPr>
              <a:t> &amp;&amp; </a:t>
            </a:r>
            <a:r>
              <a:rPr lang="en-US" b="1" dirty="0" err="1" smtClean="0">
                <a:latin typeface="Consolas" panose="020B0609020204030204" pitchFamily="49" charset="0"/>
              </a:rPr>
              <a:t>ip.dest</a:t>
            </a:r>
            <a:r>
              <a:rPr lang="en-US" b="1" dirty="0" smtClean="0">
                <a:latin typeface="Consolas" panose="020B0609020204030204" pitchFamily="49" charset="0"/>
              </a:rPr>
              <a:t>==</a:t>
            </a:r>
            <a:r>
              <a:rPr lang="en-US" b="1" dirty="0">
                <a:latin typeface="Consolas" panose="020B0609020204030204" pitchFamily="49" charset="0"/>
              </a:rPr>
              <a:t>10.0.0.2</a:t>
            </a:r>
            <a:r>
              <a:rPr lang="en-US" dirty="0"/>
              <a:t> [sets a conversation filter between the two defined IP addresses]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nsolas" panose="020B0609020204030204" pitchFamily="49" charset="0"/>
              </a:rPr>
              <a:t>http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 err="1">
                <a:latin typeface="Consolas" panose="020B0609020204030204" pitchFamily="49" charset="0"/>
              </a:rPr>
              <a:t>dns</a:t>
            </a:r>
            <a:r>
              <a:rPr lang="en-US" b="1" dirty="0"/>
              <a:t> </a:t>
            </a:r>
            <a:r>
              <a:rPr lang="en-US" dirty="0"/>
              <a:t>[sets a filter to display all http and </a:t>
            </a:r>
            <a:r>
              <a:rPr lang="en-US" dirty="0" err="1"/>
              <a:t>dns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tcp.port</a:t>
            </a:r>
            <a:r>
              <a:rPr lang="en-US" b="1" dirty="0">
                <a:latin typeface="Consolas" panose="020B0609020204030204" pitchFamily="49" charset="0"/>
              </a:rPr>
              <a:t>==4000</a:t>
            </a:r>
            <a:r>
              <a:rPr lang="en-US" dirty="0"/>
              <a:t> [sets a filter for any TCP packet with 4000 as a source or </a:t>
            </a:r>
            <a:r>
              <a:rPr lang="en-US" dirty="0" err="1"/>
              <a:t>dest</a:t>
            </a:r>
            <a:r>
              <a:rPr lang="en-US" dirty="0"/>
              <a:t> port]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tcp.flags.reset</a:t>
            </a:r>
            <a:r>
              <a:rPr lang="en-US" b="1" dirty="0">
                <a:latin typeface="Consolas" panose="020B0609020204030204" pitchFamily="49" charset="0"/>
              </a:rPr>
              <a:t>==1</a:t>
            </a:r>
            <a:r>
              <a:rPr lang="en-US" dirty="0"/>
              <a:t> [displays all TCP resets]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http.request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/>
              <a:t>[displays all HTTP GET requests]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tcp</a:t>
            </a:r>
            <a:r>
              <a:rPr lang="en-US" b="1" dirty="0" smtClean="0">
                <a:latin typeface="Consolas" panose="020B0609020204030204" pitchFamily="49" charset="0"/>
              </a:rPr>
              <a:t> contains traffic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/>
              <a:t>[displays all TCP packets that contain the word ‘traffic’. Excellent when searching on a specific string or user ID]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nsolas" panose="020B0609020204030204" pitchFamily="49" charset="0"/>
              </a:rPr>
              <a:t>!(</a:t>
            </a:r>
            <a:r>
              <a:rPr lang="en-US" b="1" dirty="0" err="1">
                <a:latin typeface="Consolas" panose="020B0609020204030204" pitchFamily="49" charset="0"/>
              </a:rPr>
              <a:t>arp</a:t>
            </a:r>
            <a:r>
              <a:rPr lang="en-US" b="1" dirty="0">
                <a:latin typeface="Consolas" panose="020B0609020204030204" pitchFamily="49" charset="0"/>
              </a:rPr>
              <a:t> or </a:t>
            </a:r>
            <a:r>
              <a:rPr lang="en-US" b="1" dirty="0" err="1">
                <a:latin typeface="Consolas" panose="020B0609020204030204" pitchFamily="49" charset="0"/>
              </a:rPr>
              <a:t>icmp</a:t>
            </a:r>
            <a:r>
              <a:rPr lang="en-US" b="1" dirty="0">
                <a:latin typeface="Consolas" panose="020B0609020204030204" pitchFamily="49" charset="0"/>
              </a:rPr>
              <a:t> or </a:t>
            </a:r>
            <a:r>
              <a:rPr lang="en-US" b="1" dirty="0" err="1">
                <a:latin typeface="Consolas" panose="020B0609020204030204" pitchFamily="49" charset="0"/>
              </a:rPr>
              <a:t>dns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/>
              <a:t> [masks out </a:t>
            </a:r>
            <a:r>
              <a:rPr lang="en-US" dirty="0" err="1"/>
              <a:t>arp</a:t>
            </a:r>
            <a:r>
              <a:rPr lang="en-US" dirty="0"/>
              <a:t>, </a:t>
            </a:r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dns</a:t>
            </a:r>
            <a:r>
              <a:rPr lang="en-US" dirty="0"/>
              <a:t>, or whatever other protocols may be background noise. Allowing you to focus on the traffic of interest]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udp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contains 33:27:58 </a:t>
            </a:r>
            <a:r>
              <a:rPr lang="en-US" dirty="0"/>
              <a:t>[sets a filter for the HEX values of 0x33 0x27 0x58 at any offset]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latin typeface="Consolas" panose="020B0609020204030204" pitchFamily="49" charset="0"/>
              </a:rPr>
              <a:t>tcp.analysis.retransmission</a:t>
            </a:r>
            <a:r>
              <a:rPr lang="en-US" dirty="0"/>
              <a:t> [displays all retransmissions in the trace. Helps when tracking down slow application performance and packet loss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6800" y="5974710"/>
            <a:ext cx="10058400" cy="28077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200" i="1" dirty="0" smtClean="0"/>
              <a:t>*Note </a:t>
            </a:r>
            <a:r>
              <a:rPr lang="en-US" sz="1200" i="1" dirty="0"/>
              <a:t>both English or C-Like definitions work within Wireshark.</a:t>
            </a:r>
          </a:p>
          <a:p>
            <a:pPr algn="r"/>
            <a:endParaRPr lang="en-US" dirty="0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211917"/>
              </p:ext>
            </p:extLst>
          </p:nvPr>
        </p:nvGraphicFramePr>
        <p:xfrm>
          <a:off x="2508132" y="2377824"/>
          <a:ext cx="7175736" cy="295642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91912"/>
                <a:gridCol w="2391912"/>
                <a:gridCol w="2391912"/>
              </a:tblGrid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English*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C-like*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Description and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Equal. ip.src==10.0.0.5</a:t>
                      </a:r>
                    </a:p>
                  </a:txBody>
                  <a:tcPr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equal. ip.src!=10.0.0.5</a:t>
                      </a:r>
                    </a:p>
                  </a:txBody>
                  <a:tcPr/>
                </a:tc>
              </a:tr>
              <a:tr h="25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than. frame.len &gt; 10</a:t>
                      </a:r>
                    </a:p>
                  </a:txBody>
                  <a:tcPr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lt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than. frame.len &lt; 128</a:t>
                      </a:r>
                    </a:p>
                  </a:txBody>
                  <a:tcPr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Greater than or equal to. </a:t>
                      </a:r>
                      <a:r>
                        <a:rPr lang="en-US" sz="1400" dirty="0" err="1">
                          <a:effectLst/>
                        </a:rPr>
                        <a:t>frame.len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ge</a:t>
                      </a:r>
                      <a:r>
                        <a:rPr lang="en-US" sz="1400" dirty="0">
                          <a:effectLst/>
                        </a:rPr>
                        <a:t> 0x100</a:t>
                      </a:r>
                    </a:p>
                  </a:txBody>
                  <a:tcPr/>
                </a:tc>
              </a:tr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Less than or equal to. </a:t>
                      </a:r>
                      <a:r>
                        <a:rPr lang="en-US" sz="1400" dirty="0" err="1">
                          <a:effectLst/>
                        </a:rPr>
                        <a:t>frame.len</a:t>
                      </a:r>
                      <a:r>
                        <a:rPr lang="en-US" sz="1400" dirty="0">
                          <a:effectLst/>
                        </a:rPr>
                        <a:t> &lt;= 0x20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Logical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42792"/>
              </p:ext>
            </p:extLst>
          </p:nvPr>
        </p:nvGraphicFramePr>
        <p:xfrm>
          <a:off x="2102190" y="2154140"/>
          <a:ext cx="7987620" cy="371842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662540"/>
                <a:gridCol w="2662540"/>
                <a:gridCol w="2662540"/>
              </a:tblGrid>
              <a:tr h="50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English*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C-like*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Description and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51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Logical AND. ip.src==10.0.0.5 and tcp.flags.fin</a:t>
                      </a:r>
                    </a:p>
                  </a:txBody>
                  <a:tcPr/>
                </a:tc>
              </a:tr>
              <a:tr h="251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Logical OR. ip.scr==10.0.0.5 or ip.src==192.1.1.1</a:t>
                      </a:r>
                    </a:p>
                  </a:txBody>
                  <a:tcPr/>
                </a:tc>
              </a:tr>
              <a:tr h="251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xor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^^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Logical XOR. tr.dst[0:3] == 0.6.29 xor tr.src[0:3] == 0.6.29</a:t>
                      </a:r>
                    </a:p>
                  </a:txBody>
                  <a:tcPr/>
                </a:tc>
              </a:tr>
              <a:tr h="5028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Logical NOT. not </a:t>
                      </a:r>
                      <a:r>
                        <a:rPr lang="en-US" sz="1400" dirty="0" err="1">
                          <a:effectLst/>
                        </a:rPr>
                        <a:t>llc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</a:tr>
              <a:tr h="5028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n/a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Substring Operator. After a label you can place a pair of brackets [] containing a comma separated list of range specifiers. Example: 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eth.src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[0:3] == 00:00:83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1066800" y="5974710"/>
            <a:ext cx="10058400" cy="28077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200" i="1" dirty="0" smtClean="0"/>
              <a:t>*Note </a:t>
            </a:r>
            <a:r>
              <a:rPr lang="en-US" sz="1200" i="1" dirty="0"/>
              <a:t>both English or C-Like definitions work within Wireshark.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Filters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235" y="731838"/>
            <a:ext cx="6257605" cy="52578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your filters using the Filter toolbar.</a:t>
            </a:r>
          </a:p>
          <a:p>
            <a:r>
              <a:rPr lang="en-US" b="1" dirty="0" smtClean="0"/>
              <a:t>To the right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Wireshark capture over a span of 10 mins on Temple’s </a:t>
            </a:r>
            <a:r>
              <a:rPr lang="en-US" dirty="0" err="1" smtClean="0"/>
              <a:t>tusecurewireless</a:t>
            </a:r>
            <a:r>
              <a:rPr lang="en-US" dirty="0" smtClean="0"/>
              <a:t> network.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the retransmission filter we see o</a:t>
            </a:r>
            <a:r>
              <a:rPr lang="en-US" dirty="0" smtClean="0"/>
              <a:t>nly </a:t>
            </a:r>
            <a:r>
              <a:rPr lang="en-US" dirty="0" smtClean="0"/>
              <a:t>12 TCP packets needed re-transmission during this time-frame.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5916" y="1360967"/>
            <a:ext cx="6422065" cy="21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Wireshark </a:t>
            </a:r>
            <a:r>
              <a:rPr lang="en-US" dirty="0" smtClean="0"/>
              <a:t>Default Coloring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834730"/>
            <a:ext cx="6492875" cy="50520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combine filters with Wireshark Coloring Rules to easily scan through Wireshark Dumps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Wireshark uses a default color scheme shown to the right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Coloring Rules: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ToolBar</a:t>
            </a:r>
            <a:r>
              <a:rPr lang="en-US" dirty="0" smtClean="0">
                <a:latin typeface="Consolas" panose="020B0609020204030204" pitchFamily="49" charset="0"/>
              </a:rPr>
              <a:t>] View -&gt; Coloring </a:t>
            </a:r>
            <a:r>
              <a:rPr lang="en-US" dirty="0" smtClean="0">
                <a:latin typeface="Consolas" panose="020B0609020204030204" pitchFamily="49" charset="0"/>
              </a:rPr>
              <a:t>Rules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Wireshark </a:t>
            </a:r>
            <a:r>
              <a:rPr lang="en-US" dirty="0" smtClean="0"/>
              <a:t>Capture 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summary shows important statistics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Packet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 Span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Average </a:t>
            </a:r>
            <a:r>
              <a:rPr lang="en-US" dirty="0">
                <a:solidFill>
                  <a:schemeClr val="bg1"/>
                </a:solidFill>
              </a:rPr>
              <a:t>packets per </a:t>
            </a:r>
            <a:r>
              <a:rPr lang="en-US" dirty="0" smtClean="0">
                <a:solidFill>
                  <a:schemeClr val="bg1"/>
                </a:solidFill>
              </a:rPr>
              <a:t>second (PPS)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Bytes Transferred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Average Bytes per second</a:t>
            </a:r>
          </a:p>
          <a:p>
            <a:r>
              <a:rPr lang="en-US" b="1" dirty="0" smtClean="0"/>
              <a:t>Capture Summary: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ToolBar</a:t>
            </a:r>
            <a:r>
              <a:rPr lang="en-US" dirty="0" smtClean="0">
                <a:latin typeface="Consolas" panose="020B0609020204030204" pitchFamily="49" charset="0"/>
              </a:rPr>
              <a:t>] Statistics -&gt; Capture File Properties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96" y="731838"/>
            <a:ext cx="4892482" cy="5257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C543-2946-472E-A76D-ECB72F1A2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791</Words>
  <Application>Microsoft Office PowerPoint</Application>
  <PresentationFormat>Widescreen</PresentationFormat>
  <Paragraphs>202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Retrospect</vt:lpstr>
      <vt:lpstr>Efficient Packet Sniffing With Wireshark</vt:lpstr>
      <vt:lpstr>Goals and Content</vt:lpstr>
      <vt:lpstr>Wireshark Usage</vt:lpstr>
      <vt:lpstr>Wireshark Popular Filters</vt:lpstr>
      <vt:lpstr>Wireshark Comparison Operators</vt:lpstr>
      <vt:lpstr>Wireshark Logical Operators</vt:lpstr>
      <vt:lpstr>Wireshark Filters</vt:lpstr>
      <vt:lpstr>Wireshark Default Coloring</vt:lpstr>
      <vt:lpstr>Wireshark Capture Summary</vt:lpstr>
      <vt:lpstr>Wireshark Analysis of NMAP Scans</vt:lpstr>
      <vt:lpstr>Virtual Network Environment</vt:lpstr>
      <vt:lpstr>NMAP Discovery Scan</vt:lpstr>
      <vt:lpstr>NMAP Popular Port Scan</vt:lpstr>
      <vt:lpstr>NMAP Popular Port Scan</vt:lpstr>
      <vt:lpstr>NMAP Version Check Scan</vt:lpstr>
      <vt:lpstr>Wireshark NMAP Scans 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Trejo</dc:creator>
  <cp:lastModifiedBy>Devin Trejo</cp:lastModifiedBy>
  <cp:revision>32</cp:revision>
  <dcterms:created xsi:type="dcterms:W3CDTF">2016-03-21T14:08:45Z</dcterms:created>
  <dcterms:modified xsi:type="dcterms:W3CDTF">2016-03-21T20:55:55Z</dcterms:modified>
</cp:coreProperties>
</file>