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F8D1-0621-C295-DEB4-66DE3643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E7B3B-0338-0F6B-E12F-71101848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FBAB-8EF7-4F43-82A3-4DA0E742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08A2-C229-C530-4507-3743714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CB1F-CF7E-E146-031C-B9861294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2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8796-171E-3DB3-0283-D388A927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17D43-816B-8802-1AD6-51A82229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86EA-CE27-ECE8-912A-BBD3EB58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081B-6DD5-DAAC-C3D0-045FAF04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DE86-39CD-957C-3A98-F363E831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7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F4604-B467-6A23-3AE4-96BBF1C9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811DF-C3F3-440A-196B-F2878E35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92AF-4F3A-F2EB-EF09-6FE2C42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9E2D-D3BB-D698-0CA1-4D59CCF8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32E7-9B13-214D-44D0-7FB21E34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8224-CF89-DF87-1A16-970EF1AE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0655-2D93-821A-C49E-FD59D603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E074-C2FB-DF82-56E1-E9DEAA2C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ED45-7652-DC5D-1E19-2270F434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E7E5-1724-625A-3F7C-1971890E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180-F555-E54A-AA6C-9F1C84A3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6FA4-C273-5745-9A06-D11E7D61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813C-CD13-954A-EE56-A92B833A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F504-2865-5CF3-4EDB-F64FE94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960C-5A5B-CB61-3925-DE05270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A853-C053-B124-BD97-78B7BD34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85B2-A02D-DF6E-0A9F-4E4EA91F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9D01-7DFE-8741-0182-CB7E16B5B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7577-D884-AC99-23B4-12C4962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4677C-7A2B-D3BA-A095-B9AB6DAA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1BA00-81C0-35EB-E4FF-26C3E35A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FC68-C842-1C72-E23E-463E117A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32AD-E13E-CABE-F0B9-97B04CC1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BB62E-5181-F285-DA9F-D34BD60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0F941-774A-92BF-BCB3-66426460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092E-B91A-F0FC-729F-4D097D64E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E344-6C93-D671-D2AA-7B3CBFA3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366DE-0F2C-3F0E-2D5C-1BDF3AF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D201C-F9D3-FE27-34CA-DC7A274F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44F7-3EA5-3AB1-A17D-F86479E3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C23B5-AFF8-FAC2-C791-11BD2B6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B671-F651-DA03-81A9-53548A86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FF824-15A2-A01B-FEA6-E64423B6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1A2C6-06DB-57E5-39EA-D3AA5D73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94EE-6EAD-4EF1-D395-1C27FE47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458C-6D9B-8D69-8E16-4D656D16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7E95-DC1F-F98C-1467-4D99D485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16D-17E4-0D9D-4E31-87E96A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1396C-6EC6-CB2D-FFBB-7EBDE3B32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2804-96D1-698F-FC88-B263CAC4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FE88-8EBE-4B8E-7871-51868841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6656-3237-C23C-52EF-EA67891E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166A-189F-2BAF-65CE-9020A5DB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5497-B22E-22D2-D339-6B4CB981B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D3B2-C402-4490-3DC5-3F4A1848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0049-46EF-ACE1-B4B9-24804047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5ED5-0692-541C-67BD-BB532DB3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31CD-4817-052F-75CA-6116AA3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3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323-75C2-0372-EAD0-668B9623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FE57-4AE6-CB68-BBD5-6269A3C9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5FAD-A818-C806-CC88-2820C1FA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65AB-2316-4645-9935-BC1690F13B3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DA3D-FB25-C5CB-F3DF-E60B73EE3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4A5F-68CA-A31D-BE10-560517B52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93F1-86B8-4285-925E-9B327707C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tificial Intelligence with solid fill">
            <a:extLst>
              <a:ext uri="{FF2B5EF4-FFF2-40B4-BE49-F238E27FC236}">
                <a16:creationId xmlns:a16="http://schemas.microsoft.com/office/drawing/2014/main" id="{1859674A-7AD5-C261-FCEA-02198E59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93" y="170797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F707D6-55ED-2E0E-CAD1-A9AE40D5CD26}"/>
              </a:ext>
            </a:extLst>
          </p:cNvPr>
          <p:cNvSpPr/>
          <p:nvPr/>
        </p:nvSpPr>
        <p:spPr>
          <a:xfrm>
            <a:off x="1084846" y="1621129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C293A-B58A-DDC1-E57A-1A5E476160F6}"/>
              </a:ext>
            </a:extLst>
          </p:cNvPr>
          <p:cNvSpPr txBox="1"/>
          <p:nvPr/>
        </p:nvSpPr>
        <p:spPr>
          <a:xfrm>
            <a:off x="950054" y="1009885"/>
            <a:ext cx="202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UserProxyAgent</a:t>
            </a:r>
            <a:endParaRPr lang="en-GB" dirty="0"/>
          </a:p>
        </p:txBody>
      </p:sp>
      <p:pic>
        <p:nvPicPr>
          <p:cNvPr id="9" name="Graphic 8" descr="Artificial Intelligence with solid fill">
            <a:extLst>
              <a:ext uri="{FF2B5EF4-FFF2-40B4-BE49-F238E27FC236}">
                <a16:creationId xmlns:a16="http://schemas.microsoft.com/office/drawing/2014/main" id="{EFFA9FC9-A6A3-4D06-B264-620C4807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333" y="1709371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03BA84F-E73E-4302-CD99-013582009406}"/>
              </a:ext>
            </a:extLst>
          </p:cNvPr>
          <p:cNvSpPr/>
          <p:nvPr/>
        </p:nvSpPr>
        <p:spPr>
          <a:xfrm>
            <a:off x="3644886" y="1622527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E0E3A-F765-2B84-39E3-3A97EF96DF9E}"/>
              </a:ext>
            </a:extLst>
          </p:cNvPr>
          <p:cNvSpPr txBox="1"/>
          <p:nvPr/>
        </p:nvSpPr>
        <p:spPr>
          <a:xfrm>
            <a:off x="3298971" y="1009885"/>
            <a:ext cx="202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ChartBuilderAgent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6EFE-7A0B-418F-373B-0D354DF06549}"/>
              </a:ext>
            </a:extLst>
          </p:cNvPr>
          <p:cNvSpPr txBox="1"/>
          <p:nvPr/>
        </p:nvSpPr>
        <p:spPr>
          <a:xfrm>
            <a:off x="5890465" y="1006861"/>
            <a:ext cx="222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AccountStoreAgent</a:t>
            </a:r>
            <a:endParaRPr lang="en-GB" dirty="0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DBE38C8F-3F5B-D18B-934C-EA8B771B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052" y="1717760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84D3906-146B-074D-1ABF-7BBA4BB0D7C5}"/>
              </a:ext>
            </a:extLst>
          </p:cNvPr>
          <p:cNvSpPr/>
          <p:nvPr/>
        </p:nvSpPr>
        <p:spPr>
          <a:xfrm>
            <a:off x="6343605" y="1630916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C6C63805-2B75-D3B3-94F3-2E81CBA3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3758" y="4179188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5176013-25CF-2931-91D5-86C684221CC2}"/>
              </a:ext>
            </a:extLst>
          </p:cNvPr>
          <p:cNvSpPr/>
          <p:nvPr/>
        </p:nvSpPr>
        <p:spPr>
          <a:xfrm>
            <a:off x="6426311" y="4092344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14A5C-4809-BF99-2513-F5C40AB3FEEB}"/>
              </a:ext>
            </a:extLst>
          </p:cNvPr>
          <p:cNvSpPr txBox="1"/>
          <p:nvPr/>
        </p:nvSpPr>
        <p:spPr>
          <a:xfrm>
            <a:off x="6505776" y="3581783"/>
            <a:ext cx="188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ValidationAgent</a:t>
            </a:r>
            <a:r>
              <a:rPr lang="en-GB" b="0" i="0" dirty="0">
                <a:effectLst/>
                <a:latin typeface="Söhne Mono"/>
              </a:rPr>
              <a:t> </a:t>
            </a:r>
            <a:endParaRPr lang="en-GB" dirty="0"/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B9EEFD86-F488-3C02-795C-293EEB0C3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5428" y="1306028"/>
            <a:ext cx="750444" cy="750444"/>
          </a:xfrm>
          <a:prstGeom prst="rect">
            <a:avLst/>
          </a:prstGeom>
        </p:spPr>
      </p:pic>
      <p:pic>
        <p:nvPicPr>
          <p:cNvPr id="26" name="Graphic 25" descr="Artificial Intelligence with solid fill">
            <a:extLst>
              <a:ext uri="{FF2B5EF4-FFF2-40B4-BE49-F238E27FC236}">
                <a16:creationId xmlns:a16="http://schemas.microsoft.com/office/drawing/2014/main" id="{8726D374-E076-2A32-79F0-AC74087E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09" y="1854909"/>
            <a:ext cx="540761" cy="54076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9D34CF2-E2A3-68FC-811C-12D431378365}"/>
              </a:ext>
            </a:extLst>
          </p:cNvPr>
          <p:cNvSpPr/>
          <p:nvPr/>
        </p:nvSpPr>
        <p:spPr>
          <a:xfrm>
            <a:off x="9359949" y="1766696"/>
            <a:ext cx="750444" cy="75044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92DEC58B-D631-4A9F-6143-090100942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5428" y="2223896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3ECFC9-872F-247F-89B9-532AAAED07E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64087" y="2160750"/>
            <a:ext cx="1480799" cy="13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A2DAAF-2779-BAE0-53BB-439DB0AD372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4724127" y="2162148"/>
            <a:ext cx="1619478" cy="838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21D511-8AA4-ADAA-503A-1A48AE91A8CC}"/>
              </a:ext>
            </a:extLst>
          </p:cNvPr>
          <p:cNvCxnSpPr>
            <a:cxnSpLocks/>
          </p:cNvCxnSpPr>
          <p:nvPr/>
        </p:nvCxnSpPr>
        <p:spPr>
          <a:xfrm flipV="1">
            <a:off x="7448013" y="2141918"/>
            <a:ext cx="1937103" cy="286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A77C42-4D4A-25C8-FB28-71187C8DF497}"/>
              </a:ext>
            </a:extLst>
          </p:cNvPr>
          <p:cNvCxnSpPr>
            <a:cxnSpLocks/>
            <a:stCxn id="27" idx="7"/>
            <a:endCxn id="25" idx="1"/>
          </p:cNvCxnSpPr>
          <p:nvPr/>
        </p:nvCxnSpPr>
        <p:spPr>
          <a:xfrm flipV="1">
            <a:off x="10000493" y="1681250"/>
            <a:ext cx="504935" cy="19534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BCCE84-B49D-5427-E084-808AC2E6C2B9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10000493" y="2407240"/>
            <a:ext cx="504935" cy="27385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7159CB4-DDEB-D258-A560-B8570FAF9C85}"/>
              </a:ext>
            </a:extLst>
          </p:cNvPr>
          <p:cNvSpPr txBox="1"/>
          <p:nvPr/>
        </p:nvSpPr>
        <p:spPr>
          <a:xfrm>
            <a:off x="10344998" y="984715"/>
            <a:ext cx="188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Vector Store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C77414-F7DF-8700-808C-2A0A66116941}"/>
              </a:ext>
            </a:extLst>
          </p:cNvPr>
          <p:cNvSpPr txBox="1"/>
          <p:nvPr/>
        </p:nvSpPr>
        <p:spPr>
          <a:xfrm>
            <a:off x="10524689" y="1973628"/>
            <a:ext cx="188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Web Access</a:t>
            </a:r>
            <a:endParaRPr lang="en-GB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36A8B-1490-B19C-05FA-9D001D3A4881}"/>
              </a:ext>
            </a:extLst>
          </p:cNvPr>
          <p:cNvSpPr txBox="1"/>
          <p:nvPr/>
        </p:nvSpPr>
        <p:spPr>
          <a:xfrm>
            <a:off x="9195755" y="1179620"/>
            <a:ext cx="1885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Lower Level:</a:t>
            </a:r>
          </a:p>
          <a:p>
            <a:r>
              <a:rPr lang="en-GB" sz="1400" b="0" i="0" dirty="0">
                <a:effectLst/>
                <a:latin typeface="Söhne Mono"/>
              </a:rPr>
              <a:t>CoA Agent</a:t>
            </a:r>
            <a:endParaRPr lang="en-GB" sz="1400" dirty="0"/>
          </a:p>
        </p:txBody>
      </p:sp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B9620E0C-D596-02DC-13E6-D17F4EE76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2765" y="4208511"/>
            <a:ext cx="750444" cy="750444"/>
          </a:xfrm>
          <a:prstGeom prst="rect">
            <a:avLst/>
          </a:prstGeom>
        </p:spPr>
      </p:pic>
      <p:pic>
        <p:nvPicPr>
          <p:cNvPr id="56" name="Graphic 55" descr="Artificial Intelligence with solid fill">
            <a:extLst>
              <a:ext uri="{FF2B5EF4-FFF2-40B4-BE49-F238E27FC236}">
                <a16:creationId xmlns:a16="http://schemas.microsoft.com/office/drawing/2014/main" id="{1AA9119C-E052-80C7-DD64-8951E740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8792" y="4323527"/>
            <a:ext cx="540761" cy="54076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796593D-234A-D032-7461-02CB89A8D109}"/>
              </a:ext>
            </a:extLst>
          </p:cNvPr>
          <p:cNvSpPr/>
          <p:nvPr/>
        </p:nvSpPr>
        <p:spPr>
          <a:xfrm>
            <a:off x="9470332" y="4235314"/>
            <a:ext cx="750444" cy="75044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95459-FA46-BDFF-5B63-4036ED28524D}"/>
              </a:ext>
            </a:extLst>
          </p:cNvPr>
          <p:cNvSpPr txBox="1"/>
          <p:nvPr/>
        </p:nvSpPr>
        <p:spPr>
          <a:xfrm>
            <a:off x="9262152" y="3622997"/>
            <a:ext cx="2353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Lower Level</a:t>
            </a:r>
            <a:r>
              <a:rPr lang="en-GB" sz="1400" dirty="0">
                <a:latin typeface="Söhne Mono"/>
              </a:rPr>
              <a:t>: </a:t>
            </a:r>
          </a:p>
          <a:p>
            <a:r>
              <a:rPr lang="en-GB" sz="1400" b="0" i="0" dirty="0">
                <a:effectLst/>
                <a:latin typeface="Söhne Mono"/>
              </a:rPr>
              <a:t>IFRS Knowledge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020FE2-7203-2B2A-2401-48AE4DED9F64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10220776" y="4610536"/>
            <a:ext cx="435801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05B33E-0733-54B0-1621-44A799BCDFAF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4566076" y="2543717"/>
            <a:ext cx="2018286" cy="170667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Graphic 69" descr="User with solid fill">
            <a:extLst>
              <a:ext uri="{FF2B5EF4-FFF2-40B4-BE49-F238E27FC236}">
                <a16:creationId xmlns:a16="http://schemas.microsoft.com/office/drawing/2014/main" id="{91D3DD09-4592-E991-84EA-14B29AB2D5F7}"/>
              </a:ext>
            </a:extLst>
          </p:cNvPr>
          <p:cNvGrpSpPr/>
          <p:nvPr/>
        </p:nvGrpSpPr>
        <p:grpSpPr>
          <a:xfrm>
            <a:off x="1554620" y="5642175"/>
            <a:ext cx="609600" cy="647700"/>
            <a:chOff x="1310447" y="4573994"/>
            <a:chExt cx="609600" cy="647700"/>
          </a:xfrm>
          <a:solidFill>
            <a:srgbClr val="00000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264E2F-783C-EC6B-3501-717945FE8063}"/>
                </a:ext>
              </a:extLst>
            </p:cNvPr>
            <p:cNvSpPr/>
            <p:nvPr/>
          </p:nvSpPr>
          <p:spPr>
            <a:xfrm>
              <a:off x="1462847" y="4573994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14FE94-D2C5-E507-079B-95BF22672597}"/>
                </a:ext>
              </a:extLst>
            </p:cNvPr>
            <p:cNvSpPr/>
            <p:nvPr/>
          </p:nvSpPr>
          <p:spPr>
            <a:xfrm>
              <a:off x="1310447" y="4916894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58FD972-0D24-C919-B4D4-3B02807B1337}"/>
              </a:ext>
            </a:extLst>
          </p:cNvPr>
          <p:cNvSpPr/>
          <p:nvPr/>
        </p:nvSpPr>
        <p:spPr>
          <a:xfrm>
            <a:off x="852340" y="933968"/>
            <a:ext cx="7924835" cy="436861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Artificial Intelligence with solid fill">
            <a:extLst>
              <a:ext uri="{FF2B5EF4-FFF2-40B4-BE49-F238E27FC236}">
                <a16:creationId xmlns:a16="http://schemas.microsoft.com/office/drawing/2014/main" id="{A96FA954-AC91-CB53-1AA1-7C153F6B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277" y="5733794"/>
            <a:ext cx="760262" cy="760262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59E1B6F8-FCF2-A1E5-D178-69753405E575}"/>
              </a:ext>
            </a:extLst>
          </p:cNvPr>
          <p:cNvSpPr/>
          <p:nvPr/>
        </p:nvSpPr>
        <p:spPr>
          <a:xfrm>
            <a:off x="3698879" y="5611191"/>
            <a:ext cx="1055058" cy="102835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580BB9-8618-42EC-CE3F-D04B6A803458}"/>
              </a:ext>
            </a:extLst>
          </p:cNvPr>
          <p:cNvSpPr txBox="1"/>
          <p:nvPr/>
        </p:nvSpPr>
        <p:spPr>
          <a:xfrm>
            <a:off x="4841574" y="5742843"/>
            <a:ext cx="1885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Chat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397137-DD06-B166-E5E0-D3F03C2DF267}"/>
              </a:ext>
            </a:extLst>
          </p:cNvPr>
          <p:cNvSpPr txBox="1"/>
          <p:nvPr/>
        </p:nvSpPr>
        <p:spPr>
          <a:xfrm>
            <a:off x="950054" y="5460533"/>
            <a:ext cx="65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CEF0E8-F212-2592-886B-BCB74F8D97B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2159218" y="5761790"/>
            <a:ext cx="1694171" cy="20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84EBAB-19E5-74BA-FB9A-F36FD7F3AE54}"/>
              </a:ext>
            </a:extLst>
          </p:cNvPr>
          <p:cNvCxnSpPr>
            <a:cxnSpLocks/>
            <a:stCxn id="76" idx="1"/>
            <a:endCxn id="6" idx="5"/>
          </p:cNvCxnSpPr>
          <p:nvPr/>
        </p:nvCxnSpPr>
        <p:spPr>
          <a:xfrm flipH="1" flipV="1">
            <a:off x="2006036" y="2542319"/>
            <a:ext cx="1847353" cy="32194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6E59A9-A81A-C7D0-C6FF-5653B620D154}"/>
              </a:ext>
            </a:extLst>
          </p:cNvPr>
          <p:cNvCxnSpPr>
            <a:cxnSpLocks/>
            <a:stCxn id="10" idx="4"/>
            <a:endCxn id="76" idx="0"/>
          </p:cNvCxnSpPr>
          <p:nvPr/>
        </p:nvCxnSpPr>
        <p:spPr>
          <a:xfrm>
            <a:off x="4184507" y="2701768"/>
            <a:ext cx="41901" cy="290942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09F16F-5680-3D3C-69EA-8FFEDBEDB308}"/>
              </a:ext>
            </a:extLst>
          </p:cNvPr>
          <p:cNvCxnSpPr>
            <a:cxnSpLocks/>
            <a:stCxn id="76" idx="2"/>
            <a:endCxn id="73" idx="1"/>
          </p:cNvCxnSpPr>
          <p:nvPr/>
        </p:nvCxnSpPr>
        <p:spPr>
          <a:xfrm flipH="1">
            <a:off x="2164220" y="6125368"/>
            <a:ext cx="1534659" cy="1210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53681B-A819-372D-B89B-9501A1ADAEA5}"/>
              </a:ext>
            </a:extLst>
          </p:cNvPr>
          <p:cNvSpPr txBox="1"/>
          <p:nvPr/>
        </p:nvSpPr>
        <p:spPr>
          <a:xfrm>
            <a:off x="858959" y="165754"/>
            <a:ext cx="540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Chart of Account – gen Ai Crew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867338E-8B9D-9251-90F0-ADA6243B4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792" y="5003108"/>
            <a:ext cx="2170810" cy="1394260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48DCBD-1BDF-AF1A-C8C1-959AD76D2FA2}"/>
              </a:ext>
            </a:extLst>
          </p:cNvPr>
          <p:cNvCxnSpPr>
            <a:cxnSpLocks/>
            <a:stCxn id="18" idx="6"/>
            <a:endCxn id="57" idx="2"/>
          </p:cNvCxnSpPr>
          <p:nvPr/>
        </p:nvCxnSpPr>
        <p:spPr>
          <a:xfrm flipV="1">
            <a:off x="7505552" y="4610536"/>
            <a:ext cx="1964780" cy="2142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B0A03AB-C4FB-016E-E51B-EF77CCA7AAB3}"/>
              </a:ext>
            </a:extLst>
          </p:cNvPr>
          <p:cNvSpPr txBox="1"/>
          <p:nvPr/>
        </p:nvSpPr>
        <p:spPr>
          <a:xfrm>
            <a:off x="2175213" y="5457509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Planning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488EC6-1C56-1006-DDB2-D1D1A33EE9CF}"/>
              </a:ext>
            </a:extLst>
          </p:cNvPr>
          <p:cNvSpPr txBox="1"/>
          <p:nvPr/>
        </p:nvSpPr>
        <p:spPr>
          <a:xfrm>
            <a:off x="9115524" y="749085"/>
            <a:ext cx="166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LATS or </a:t>
            </a:r>
            <a:r>
              <a:rPr lang="en-GB" dirty="0" err="1"/>
              <a:t>ReAct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1E878-EB9D-0A63-FB20-26C9EC140A67}"/>
              </a:ext>
            </a:extLst>
          </p:cNvPr>
          <p:cNvSpPr txBox="1"/>
          <p:nvPr/>
        </p:nvSpPr>
        <p:spPr>
          <a:xfrm>
            <a:off x="9205376" y="3329056"/>
            <a:ext cx="14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LATS or </a:t>
            </a:r>
            <a:r>
              <a:rPr lang="en-GB" dirty="0" err="1"/>
              <a:t>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35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A3873-CE6E-906C-3E0E-E56074E6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tificial Intelligence with solid fill">
            <a:extLst>
              <a:ext uri="{FF2B5EF4-FFF2-40B4-BE49-F238E27FC236}">
                <a16:creationId xmlns:a16="http://schemas.microsoft.com/office/drawing/2014/main" id="{B6F6E9BD-2391-A0D8-E0DD-B37DD078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93" y="170797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ABC156-D8D1-6F2C-C02B-F0C70681C13B}"/>
              </a:ext>
            </a:extLst>
          </p:cNvPr>
          <p:cNvSpPr/>
          <p:nvPr/>
        </p:nvSpPr>
        <p:spPr>
          <a:xfrm>
            <a:off x="1084846" y="1621129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F577-D333-052B-F4D4-E2DFEE5A51D0}"/>
              </a:ext>
            </a:extLst>
          </p:cNvPr>
          <p:cNvSpPr txBox="1"/>
          <p:nvPr/>
        </p:nvSpPr>
        <p:spPr>
          <a:xfrm>
            <a:off x="950054" y="1009885"/>
            <a:ext cx="202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UserProxyAgent</a:t>
            </a:r>
            <a:endParaRPr lang="en-GB" dirty="0"/>
          </a:p>
        </p:txBody>
      </p:sp>
      <p:pic>
        <p:nvPicPr>
          <p:cNvPr id="9" name="Graphic 8" descr="Artificial Intelligence with solid fill">
            <a:extLst>
              <a:ext uri="{FF2B5EF4-FFF2-40B4-BE49-F238E27FC236}">
                <a16:creationId xmlns:a16="http://schemas.microsoft.com/office/drawing/2014/main" id="{C87FDC62-7867-DCE1-9F55-E5B52FA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333" y="1709371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768B68-D7F2-BFC3-CD3F-1F38FADECCE9}"/>
              </a:ext>
            </a:extLst>
          </p:cNvPr>
          <p:cNvSpPr/>
          <p:nvPr/>
        </p:nvSpPr>
        <p:spPr>
          <a:xfrm>
            <a:off x="3644886" y="1622527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F209E-1576-F3E9-3ABF-3F8BEFB15243}"/>
              </a:ext>
            </a:extLst>
          </p:cNvPr>
          <p:cNvSpPr txBox="1"/>
          <p:nvPr/>
        </p:nvSpPr>
        <p:spPr>
          <a:xfrm>
            <a:off x="3298971" y="1009885"/>
            <a:ext cx="202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ChartBuilderAgent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F4B8D-E791-8601-28E4-2914D916D21B}"/>
              </a:ext>
            </a:extLst>
          </p:cNvPr>
          <p:cNvSpPr txBox="1"/>
          <p:nvPr/>
        </p:nvSpPr>
        <p:spPr>
          <a:xfrm>
            <a:off x="5890465" y="1006861"/>
            <a:ext cx="222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AccountStoreAgent</a:t>
            </a:r>
            <a:endParaRPr lang="en-GB" dirty="0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33B194AE-1650-2070-5008-4BD196B5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052" y="1717760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C63CAC-30E1-1EBB-F83C-09BC36B0587D}"/>
              </a:ext>
            </a:extLst>
          </p:cNvPr>
          <p:cNvSpPr/>
          <p:nvPr/>
        </p:nvSpPr>
        <p:spPr>
          <a:xfrm>
            <a:off x="6343605" y="1630916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1C00F140-503A-E65E-5B72-09731D76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3758" y="4179188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9527680-EF75-1F01-D3AB-B8B7A7219E43}"/>
              </a:ext>
            </a:extLst>
          </p:cNvPr>
          <p:cNvSpPr/>
          <p:nvPr/>
        </p:nvSpPr>
        <p:spPr>
          <a:xfrm>
            <a:off x="6426311" y="4092344"/>
            <a:ext cx="1079241" cy="10792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02E80-79B8-F4FB-E890-F5CB517B58AE}"/>
              </a:ext>
            </a:extLst>
          </p:cNvPr>
          <p:cNvSpPr txBox="1"/>
          <p:nvPr/>
        </p:nvSpPr>
        <p:spPr>
          <a:xfrm>
            <a:off x="6505776" y="3581783"/>
            <a:ext cx="188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Söhne Mono"/>
              </a:rPr>
              <a:t>ValidationAgent</a:t>
            </a:r>
            <a:r>
              <a:rPr lang="en-GB" b="0" i="0" dirty="0">
                <a:effectLst/>
                <a:latin typeface="Söhne Mono"/>
              </a:rPr>
              <a:t> </a:t>
            </a:r>
            <a:endParaRPr lang="en-GB" dirty="0"/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1E6D088E-5719-B4A6-4A77-755FFB1CF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5428" y="1306028"/>
            <a:ext cx="750444" cy="750444"/>
          </a:xfrm>
          <a:prstGeom prst="rect">
            <a:avLst/>
          </a:prstGeom>
        </p:spPr>
      </p:pic>
      <p:pic>
        <p:nvPicPr>
          <p:cNvPr id="26" name="Graphic 25" descr="Artificial Intelligence with solid fill">
            <a:extLst>
              <a:ext uri="{FF2B5EF4-FFF2-40B4-BE49-F238E27FC236}">
                <a16:creationId xmlns:a16="http://schemas.microsoft.com/office/drawing/2014/main" id="{B5AF4159-ACC5-1E55-2952-D1C0AFD2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09" y="1854909"/>
            <a:ext cx="540761" cy="54076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4E80DFF-0AA7-FB99-3E9B-7A983BFBD7A5}"/>
              </a:ext>
            </a:extLst>
          </p:cNvPr>
          <p:cNvSpPr/>
          <p:nvPr/>
        </p:nvSpPr>
        <p:spPr>
          <a:xfrm>
            <a:off x="9359949" y="1766696"/>
            <a:ext cx="750444" cy="75044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4F64969B-E50E-50DF-7AC7-F1C0A9D99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5428" y="2223896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ADEF33-917A-84C2-5BA7-E41051A7773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64087" y="2160750"/>
            <a:ext cx="1480799" cy="13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CA6EAA-1FA4-8FB9-6BEA-AF3A97E99C39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4724127" y="2162148"/>
            <a:ext cx="1619478" cy="838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8A31F4-2847-3D6F-412F-D75B43D5166C}"/>
              </a:ext>
            </a:extLst>
          </p:cNvPr>
          <p:cNvCxnSpPr>
            <a:cxnSpLocks/>
          </p:cNvCxnSpPr>
          <p:nvPr/>
        </p:nvCxnSpPr>
        <p:spPr>
          <a:xfrm flipV="1">
            <a:off x="7448013" y="2141918"/>
            <a:ext cx="1937103" cy="286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26DACA-D6A9-F5AE-B80D-E770DFEB9D29}"/>
              </a:ext>
            </a:extLst>
          </p:cNvPr>
          <p:cNvCxnSpPr>
            <a:cxnSpLocks/>
            <a:stCxn id="27" idx="7"/>
            <a:endCxn id="25" idx="1"/>
          </p:cNvCxnSpPr>
          <p:nvPr/>
        </p:nvCxnSpPr>
        <p:spPr>
          <a:xfrm flipV="1">
            <a:off x="10000493" y="1681250"/>
            <a:ext cx="504935" cy="19534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ECA20-C7DF-B539-063F-0A01392D3C86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10000493" y="2407240"/>
            <a:ext cx="504935" cy="27385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7F68FF-07C6-FC56-C2A9-816E5E612A6D}"/>
              </a:ext>
            </a:extLst>
          </p:cNvPr>
          <p:cNvSpPr txBox="1"/>
          <p:nvPr/>
        </p:nvSpPr>
        <p:spPr>
          <a:xfrm>
            <a:off x="10344998" y="984715"/>
            <a:ext cx="188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Vector Store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6E8B2-E4EA-165E-CD75-4A4243D8EFD3}"/>
              </a:ext>
            </a:extLst>
          </p:cNvPr>
          <p:cNvSpPr txBox="1"/>
          <p:nvPr/>
        </p:nvSpPr>
        <p:spPr>
          <a:xfrm>
            <a:off x="10524689" y="1973628"/>
            <a:ext cx="188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Web Access</a:t>
            </a:r>
            <a:endParaRPr lang="en-GB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72C69F-7E18-6D13-9D60-2CA2CBAECAFD}"/>
              </a:ext>
            </a:extLst>
          </p:cNvPr>
          <p:cNvSpPr txBox="1"/>
          <p:nvPr/>
        </p:nvSpPr>
        <p:spPr>
          <a:xfrm>
            <a:off x="9195755" y="1179620"/>
            <a:ext cx="1885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Lower Level:</a:t>
            </a:r>
          </a:p>
          <a:p>
            <a:r>
              <a:rPr lang="en-GB" sz="1400" b="0" i="0">
                <a:effectLst/>
                <a:latin typeface="Söhne Mono"/>
              </a:rPr>
              <a:t>Invoice Parser</a:t>
            </a:r>
            <a:endParaRPr lang="en-GB" sz="1400" dirty="0"/>
          </a:p>
        </p:txBody>
      </p:sp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885DE99E-CAED-1AA0-22B8-82A2418DC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2765" y="4208511"/>
            <a:ext cx="750444" cy="750444"/>
          </a:xfrm>
          <a:prstGeom prst="rect">
            <a:avLst/>
          </a:prstGeom>
        </p:spPr>
      </p:pic>
      <p:pic>
        <p:nvPicPr>
          <p:cNvPr id="56" name="Graphic 55" descr="Artificial Intelligence with solid fill">
            <a:extLst>
              <a:ext uri="{FF2B5EF4-FFF2-40B4-BE49-F238E27FC236}">
                <a16:creationId xmlns:a16="http://schemas.microsoft.com/office/drawing/2014/main" id="{C29EF2AC-B8AF-3A99-3876-6B6BAEBD1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8792" y="4323527"/>
            <a:ext cx="540761" cy="54076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ADD0914D-CF26-78FE-5E21-5BB082F490FF}"/>
              </a:ext>
            </a:extLst>
          </p:cNvPr>
          <p:cNvSpPr/>
          <p:nvPr/>
        </p:nvSpPr>
        <p:spPr>
          <a:xfrm>
            <a:off x="9470332" y="4235314"/>
            <a:ext cx="750444" cy="75044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C435F1-507D-275A-001D-E826CA0DD982}"/>
              </a:ext>
            </a:extLst>
          </p:cNvPr>
          <p:cNvSpPr txBox="1"/>
          <p:nvPr/>
        </p:nvSpPr>
        <p:spPr>
          <a:xfrm>
            <a:off x="9262152" y="3622997"/>
            <a:ext cx="2353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Söhne Mono"/>
              </a:rPr>
              <a:t>Lower Level</a:t>
            </a:r>
            <a:r>
              <a:rPr lang="en-GB" sz="1400" dirty="0">
                <a:latin typeface="Söhne Mono"/>
              </a:rPr>
              <a:t>: </a:t>
            </a:r>
          </a:p>
          <a:p>
            <a:r>
              <a:rPr lang="en-GB" sz="1400" b="0" i="0" dirty="0">
                <a:effectLst/>
                <a:latin typeface="Söhne Mono"/>
              </a:rPr>
              <a:t>IFRS Knowledge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13BBF-B00A-F32F-E376-A2C43AD26109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10220776" y="4610536"/>
            <a:ext cx="435801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79BF41-EA82-5037-EC50-086D79D2AC9F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4566076" y="2543717"/>
            <a:ext cx="2018286" cy="170667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Graphic 69" descr="User with solid fill">
            <a:extLst>
              <a:ext uri="{FF2B5EF4-FFF2-40B4-BE49-F238E27FC236}">
                <a16:creationId xmlns:a16="http://schemas.microsoft.com/office/drawing/2014/main" id="{A9ADAF1F-3749-D5C3-5422-91FD0A7DD840}"/>
              </a:ext>
            </a:extLst>
          </p:cNvPr>
          <p:cNvGrpSpPr/>
          <p:nvPr/>
        </p:nvGrpSpPr>
        <p:grpSpPr>
          <a:xfrm>
            <a:off x="1554620" y="5642175"/>
            <a:ext cx="609600" cy="647700"/>
            <a:chOff x="1310447" y="4573994"/>
            <a:chExt cx="609600" cy="647700"/>
          </a:xfrm>
          <a:solidFill>
            <a:srgbClr val="00000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844552-C53A-7EAE-C8EA-11A69184CE6F}"/>
                </a:ext>
              </a:extLst>
            </p:cNvPr>
            <p:cNvSpPr/>
            <p:nvPr/>
          </p:nvSpPr>
          <p:spPr>
            <a:xfrm>
              <a:off x="1462847" y="4573994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F04D018-39FE-5D46-1B04-917BAF264781}"/>
                </a:ext>
              </a:extLst>
            </p:cNvPr>
            <p:cNvSpPr/>
            <p:nvPr/>
          </p:nvSpPr>
          <p:spPr>
            <a:xfrm>
              <a:off x="1310447" y="4916894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94F97D1-0AA7-328D-AC35-A739535A1BE2}"/>
              </a:ext>
            </a:extLst>
          </p:cNvPr>
          <p:cNvSpPr/>
          <p:nvPr/>
        </p:nvSpPr>
        <p:spPr>
          <a:xfrm>
            <a:off x="852340" y="933968"/>
            <a:ext cx="7924835" cy="436861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Artificial Intelligence with solid fill">
            <a:extLst>
              <a:ext uri="{FF2B5EF4-FFF2-40B4-BE49-F238E27FC236}">
                <a16:creationId xmlns:a16="http://schemas.microsoft.com/office/drawing/2014/main" id="{768618BB-F7F1-CEC4-1D4D-6F2BE447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277" y="5733794"/>
            <a:ext cx="760262" cy="760262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278064A8-2A96-F418-8553-AA1CC4BFE803}"/>
              </a:ext>
            </a:extLst>
          </p:cNvPr>
          <p:cNvSpPr/>
          <p:nvPr/>
        </p:nvSpPr>
        <p:spPr>
          <a:xfrm>
            <a:off x="3698879" y="5611191"/>
            <a:ext cx="1055058" cy="102835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33733C-FCF2-D5F8-E341-CEC58CD8306F}"/>
              </a:ext>
            </a:extLst>
          </p:cNvPr>
          <p:cNvSpPr txBox="1"/>
          <p:nvPr/>
        </p:nvSpPr>
        <p:spPr>
          <a:xfrm>
            <a:off x="4841574" y="5742843"/>
            <a:ext cx="1885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Chat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DF00D4-9FCA-CB24-2C3A-8D0A64777B27}"/>
              </a:ext>
            </a:extLst>
          </p:cNvPr>
          <p:cNvSpPr txBox="1"/>
          <p:nvPr/>
        </p:nvSpPr>
        <p:spPr>
          <a:xfrm>
            <a:off x="950054" y="5460533"/>
            <a:ext cx="65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5DB223-079D-6B6C-7D44-48FF366DD15A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2159218" y="5761790"/>
            <a:ext cx="1694171" cy="20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1D06F4-9B9F-A50C-18ED-FDA16E0DF207}"/>
              </a:ext>
            </a:extLst>
          </p:cNvPr>
          <p:cNvCxnSpPr>
            <a:cxnSpLocks/>
            <a:stCxn id="76" idx="1"/>
            <a:endCxn id="6" idx="5"/>
          </p:cNvCxnSpPr>
          <p:nvPr/>
        </p:nvCxnSpPr>
        <p:spPr>
          <a:xfrm flipH="1" flipV="1">
            <a:off x="2006036" y="2542319"/>
            <a:ext cx="1847353" cy="32194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48053F-BA2A-B42B-E38C-70A49AB68E09}"/>
              </a:ext>
            </a:extLst>
          </p:cNvPr>
          <p:cNvCxnSpPr>
            <a:cxnSpLocks/>
            <a:stCxn id="10" idx="4"/>
            <a:endCxn id="76" idx="0"/>
          </p:cNvCxnSpPr>
          <p:nvPr/>
        </p:nvCxnSpPr>
        <p:spPr>
          <a:xfrm>
            <a:off x="4184507" y="2701768"/>
            <a:ext cx="41901" cy="290942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8CDDE9-42A0-CF77-0F46-97D273F8BDBB}"/>
              </a:ext>
            </a:extLst>
          </p:cNvPr>
          <p:cNvCxnSpPr>
            <a:cxnSpLocks/>
            <a:stCxn id="76" idx="2"/>
            <a:endCxn id="73" idx="1"/>
          </p:cNvCxnSpPr>
          <p:nvPr/>
        </p:nvCxnSpPr>
        <p:spPr>
          <a:xfrm flipH="1">
            <a:off x="2164220" y="6125368"/>
            <a:ext cx="1534659" cy="1210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E8F2A8-C4B9-DE5C-5B3B-3E7A232B4727}"/>
              </a:ext>
            </a:extLst>
          </p:cNvPr>
          <p:cNvSpPr txBox="1"/>
          <p:nvPr/>
        </p:nvSpPr>
        <p:spPr>
          <a:xfrm>
            <a:off x="858959" y="165754"/>
            <a:ext cx="540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Invoice Recorder– gen Ai Crew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F48F9EE-8D7E-B626-C71F-3C8F777D1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792" y="5003108"/>
            <a:ext cx="2170810" cy="1394260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41EBCE6-853B-9597-E407-860F9E226FED}"/>
              </a:ext>
            </a:extLst>
          </p:cNvPr>
          <p:cNvCxnSpPr>
            <a:cxnSpLocks/>
            <a:stCxn id="18" idx="6"/>
            <a:endCxn id="57" idx="2"/>
          </p:cNvCxnSpPr>
          <p:nvPr/>
        </p:nvCxnSpPr>
        <p:spPr>
          <a:xfrm flipV="1">
            <a:off x="7505552" y="4610536"/>
            <a:ext cx="1964780" cy="2142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157A504-80F7-862C-4A67-66E6D9ABBFD5}"/>
              </a:ext>
            </a:extLst>
          </p:cNvPr>
          <p:cNvSpPr txBox="1"/>
          <p:nvPr/>
        </p:nvSpPr>
        <p:spPr>
          <a:xfrm>
            <a:off x="2175213" y="5457509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Planning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C8EE67-B4FC-9802-8A3B-5652D4195364}"/>
              </a:ext>
            </a:extLst>
          </p:cNvPr>
          <p:cNvSpPr txBox="1"/>
          <p:nvPr/>
        </p:nvSpPr>
        <p:spPr>
          <a:xfrm>
            <a:off x="9115524" y="749085"/>
            <a:ext cx="166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LATS or </a:t>
            </a:r>
            <a:r>
              <a:rPr lang="en-GB" dirty="0" err="1"/>
              <a:t>ReAct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3BC1623-BCD2-D7B6-2F76-3DCA192C6DA0}"/>
              </a:ext>
            </a:extLst>
          </p:cNvPr>
          <p:cNvSpPr txBox="1"/>
          <p:nvPr/>
        </p:nvSpPr>
        <p:spPr>
          <a:xfrm>
            <a:off x="9205376" y="3329056"/>
            <a:ext cx="14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LATS or </a:t>
            </a:r>
            <a:r>
              <a:rPr lang="en-GB" dirty="0" err="1"/>
              <a:t>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83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Triepke, Dennis</dc:creator>
  <cp:lastModifiedBy>Triepke, Dennis</cp:lastModifiedBy>
  <cp:revision>3</cp:revision>
  <dcterms:created xsi:type="dcterms:W3CDTF">2024-04-26T07:21:41Z</dcterms:created>
  <dcterms:modified xsi:type="dcterms:W3CDTF">2024-05-13T11:53:55Z</dcterms:modified>
</cp:coreProperties>
</file>