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11"/>
  </p:notesMasterIdLst>
  <p:sldIdLst>
    <p:sldId id="256" r:id="rId3"/>
    <p:sldId id="260" r:id="rId4"/>
    <p:sldId id="261" r:id="rId5"/>
    <p:sldId id="262" r:id="rId6"/>
    <p:sldId id="263" r:id="rId7"/>
    <p:sldId id="257" r:id="rId8"/>
    <p:sldId id="258" r:id="rId9"/>
    <p:sldId id="259"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1429"/>
  </p:normalViewPr>
  <p:slideViewPr>
    <p:cSldViewPr snapToGrid="0" snapToObjects="1">
      <p:cViewPr varScale="1">
        <p:scale>
          <a:sx n="89" d="100"/>
          <a:sy n="89" d="100"/>
        </p:scale>
        <p:origin x="76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This is how literal programming is, every word and the sequence it is written in means something different to the computer. </a:t>
            </a:r>
            <a:endParaRPr/>
          </a:p>
        </p:txBody>
      </p:sp>
      <p:sp>
        <p:nvSpPr>
          <p:cNvPr id="114" name="Google Shape;11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A willingness to experiment</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171450" marR="0" lvl="0" indent="-171450" algn="l" rtl="0">
              <a:lnSpc>
                <a:spcPct val="100000"/>
              </a:lnSpc>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There are times I will be trying to help people and they are just too afraid to try different things. It is important to experiment </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An acceptance that you will make mistakes</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It is okay to make mistakes! At Datacom people will make mistakes, as a manager though what they don’t like is when you don’t own up to it and try to cover it up, because it will only get worse. </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An understanding that your improvement will not be linear</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You must realise that programming is just another skill that you can master with enough practise. </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Knowing that perseverance pays off</a:t>
            </a:r>
            <a:endParaRPr/>
          </a:p>
          <a:p>
            <a:pPr marL="0" marR="0" lvl="0" indent="0" algn="l" rtl="0">
              <a:spcBef>
                <a:spcPts val="0"/>
              </a:spcBef>
              <a:spcAft>
                <a:spcPts val="0"/>
              </a:spcAft>
              <a:buNone/>
            </a:pPr>
            <a:endParaRPr sz="1200" b="1" i="0" u="none" strike="noStrike" cap="none">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At one point, someone working on Crash Bandicoot for the PlayStation took SIX WEEKS to find the source of a bug within the game; turns out, the issue wasn’t even in the game, it was in the hardware.</a:t>
            </a:r>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For me this is the most important, I think even when you are stuck you must realise when it comes to programming if you go in with a mindset that nothing is impossible and even if you feel like you have tried researching for days and days on end. There will someone out there on some forum like stack overflow where you can post your question and get an answer back!</a:t>
            </a:r>
            <a:endParaRPr/>
          </a:p>
          <a:p>
            <a:pPr marL="171450" marR="0" lvl="0" indent="-95250" algn="l" rtl="0">
              <a:spcBef>
                <a:spcPts val="0"/>
              </a:spcBef>
              <a:spcAft>
                <a:spcPts val="0"/>
              </a:spcAft>
              <a:buClr>
                <a:schemeClr val="dk1"/>
              </a:buClr>
              <a:buSzPts val="12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Reading And Understanding Code</a:t>
            </a:r>
            <a:endParaRPr/>
          </a:p>
          <a:p>
            <a:pPr marL="0" marR="0" lvl="0" indent="0" algn="l" rtl="0">
              <a:spcBef>
                <a:spcPts val="0"/>
              </a:spcBef>
              <a:spcAft>
                <a:spcPts val="0"/>
              </a:spcAft>
              <a:buNone/>
            </a:pPr>
            <a:endParaRPr sz="1200" b="1" i="0" u="none" strike="noStrike" cap="none">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Reading books and understanding it over time is the only way you will stop looking at lots of code as gibberish. Every line does something different, so you can break it down to one line at a time if that makes it easier. </a:t>
            </a:r>
            <a:endParaRPr/>
          </a:p>
          <a:p>
            <a:pPr marL="0" marR="0" lvl="0" indent="0" algn="l" rtl="0">
              <a:spcBef>
                <a:spcPts val="0"/>
              </a:spcBef>
              <a:spcAft>
                <a:spcPts val="0"/>
              </a:spcAft>
              <a:buNone/>
            </a:pPr>
            <a:endParaRPr sz="12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Attention To Detail</a:t>
            </a:r>
            <a:endParaRPr/>
          </a:p>
          <a:p>
            <a:pPr marL="0" marR="0" lvl="0" indent="0" algn="l" rtl="0">
              <a:spcBef>
                <a:spcPts val="0"/>
              </a:spcBef>
              <a:spcAft>
                <a:spcPts val="0"/>
              </a:spcAft>
              <a:buNone/>
            </a:pPr>
            <a:endParaRPr sz="1200" b="1" i="0" u="none" strike="noStrike" cap="none">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Simple minutia mistakes are still mistakes you have to deal with</a:t>
            </a:r>
            <a:endParaRPr/>
          </a:p>
          <a:p>
            <a:pPr marL="171450" marR="0" lvl="0" indent="-95250" algn="l" rtl="0">
              <a:spcBef>
                <a:spcPts val="0"/>
              </a:spcBef>
              <a:spcAft>
                <a:spcPts val="0"/>
              </a:spcAft>
              <a:buClr>
                <a:schemeClr val="dk1"/>
              </a:buClr>
              <a:buSzPts val="1200"/>
              <a:buFont typeface="Arial"/>
              <a:buNone/>
            </a:pPr>
            <a:endParaRPr sz="12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Problems Solving</a:t>
            </a:r>
            <a:endParaRPr/>
          </a:p>
          <a:p>
            <a:pPr marL="0" marR="0" lvl="0" indent="0" algn="l" rtl="0">
              <a:spcBef>
                <a:spcPts val="0"/>
              </a:spcBef>
              <a:spcAft>
                <a:spcPts val="0"/>
              </a:spcAft>
              <a:buNone/>
            </a:pPr>
            <a:endParaRPr sz="1200" b="1" i="0" u="none" strike="noStrike" cap="none">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This doesn’t mean you have to be an ace at maths, it is a combination of research and a whole lot of other factors. </a:t>
            </a:r>
            <a:endParaRPr/>
          </a:p>
          <a:p>
            <a:pPr marL="171450" marR="0" lvl="0" indent="-95250" algn="l" rtl="0">
              <a:spcBef>
                <a:spcPts val="0"/>
              </a:spcBef>
              <a:spcAft>
                <a:spcPts val="0"/>
              </a:spcAft>
              <a:buClr>
                <a:schemeClr val="dk1"/>
              </a:buClr>
              <a:buSzPts val="1200"/>
              <a:buFont typeface="Arial"/>
              <a:buNone/>
            </a:pPr>
            <a:endParaRPr sz="12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20" name="Google Shape;12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dirty="0">
                <a:solidFill>
                  <a:schemeClr val="dk1"/>
                </a:solidFill>
                <a:latin typeface="Calibri"/>
                <a:ea typeface="Calibri"/>
                <a:cs typeface="Calibri"/>
                <a:sym typeface="Calibri"/>
              </a:rPr>
              <a:t>We are following the material from the book “App Development with swift”</a:t>
            </a:r>
          </a:p>
          <a:p>
            <a:pPr marL="0" marR="0" lvl="0" indent="0" algn="l" rtl="0">
              <a:spcBef>
                <a:spcPts val="0"/>
              </a:spcBef>
              <a:spcAft>
                <a:spcPts val="0"/>
              </a:spcAft>
              <a:buNone/>
            </a:pPr>
            <a:endParaRPr lang="en-US"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NZ" sz="1200" b="0" i="0" u="none" strike="noStrike" cap="none" dirty="0">
                <a:solidFill>
                  <a:schemeClr val="dk1"/>
                </a:solidFill>
                <a:latin typeface="Calibri"/>
                <a:ea typeface="Calibri"/>
                <a:cs typeface="Calibri"/>
                <a:sym typeface="Calibri"/>
              </a:rPr>
              <a:t>Used some programming before, but we will cover a lot of the basics at the start as a refresher. </a:t>
            </a:r>
          </a:p>
          <a:p>
            <a:pPr marL="0" marR="0" lvl="0" indent="0" algn="l" rtl="0">
              <a:spcBef>
                <a:spcPts val="0"/>
              </a:spcBef>
              <a:spcAft>
                <a:spcPts val="0"/>
              </a:spcAft>
              <a:buNone/>
            </a:pPr>
            <a:br>
              <a:rPr lang="en-NZ" sz="1200" b="0" i="0" u="none" strike="noStrike" cap="none" dirty="0">
                <a:solidFill>
                  <a:schemeClr val="dk1"/>
                </a:solidFill>
                <a:latin typeface="Calibri"/>
                <a:ea typeface="Calibri"/>
                <a:cs typeface="Calibri"/>
                <a:sym typeface="Calibri"/>
              </a:rPr>
            </a:br>
            <a:endParaRPr lang="en-NZ"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NZ" sz="1200" b="0" i="0" u="none" strike="noStrike" cap="none" dirty="0">
                <a:solidFill>
                  <a:schemeClr val="dk1"/>
                </a:solidFill>
                <a:latin typeface="Calibri"/>
                <a:ea typeface="Calibri"/>
                <a:cs typeface="Calibri"/>
                <a:sym typeface="Calibri"/>
              </a:rPr>
              <a:t>Reading the theory from book, we cover it in a more practical sense </a:t>
            </a:r>
          </a:p>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120" name="Google Shape;12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80546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7" name="Google Shape;17;p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8" name="Google Shape;18;p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86" name="Google Shape;86;p13"/>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7" name="Google Shape;87;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92" name="Google Shape;92;p14"/>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3" name="Google Shape;93;p1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4" name="Google Shape;94;p1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5" name="Google Shape;95;p1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9" name="Google Shape;29;p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41" name="Google Shape;41;p6"/>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42" name="Google Shape;42;p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47" name="Google Shape;47;p7"/>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0" name="Google Shape;50;p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4" name="Google Shape;54;p8"/>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5" name="Google Shape;55;p8"/>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Google Shape;58;p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63" name="Google Shape;63;p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2" name="Google Shape;72;p11"/>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3" name="Google Shape;73;p11"/>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9" name="Google Shape;79;p12"/>
          <p:cNvSpPr>
            <a:spLocks noGrp="1"/>
          </p:cNvSpPr>
          <p:nvPr>
            <p:ph type="pic" idx="2"/>
          </p:nvPr>
        </p:nvSpPr>
        <p:spPr>
          <a:xfrm>
            <a:off x="5183188" y="987425"/>
            <a:ext cx="6172200" cy="48735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0" name="Google Shape;80;p12"/>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3" name="Google Shape;23;p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video" Target="https://www.youtube.com/embed/QoAOzMTLP5s?feature=oembed"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99"/>
        <p:cNvGrpSpPr/>
        <p:nvPr/>
      </p:nvGrpSpPr>
      <p:grpSpPr>
        <a:xfrm>
          <a:off x="0" y="0"/>
          <a:ext cx="0" cy="0"/>
          <a:chOff x="0" y="0"/>
          <a:chExt cx="0" cy="0"/>
        </a:xfrm>
      </p:grpSpPr>
      <p:sp>
        <p:nvSpPr>
          <p:cNvPr id="100" name="Google Shape;100;p15"/>
          <p:cNvSpPr/>
          <p:nvPr/>
        </p:nvSpPr>
        <p:spPr>
          <a:xfrm>
            <a:off x="5705005" y="2650637"/>
            <a:ext cx="3118104" cy="3118104"/>
          </a:xfrm>
          <a:prstGeom prst="ellipse">
            <a:avLst/>
          </a:pr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1" name="Google Shape;101;p15"/>
          <p:cNvSpPr/>
          <p:nvPr/>
        </p:nvSpPr>
        <p:spPr>
          <a:xfrm>
            <a:off x="5869597" y="2815229"/>
            <a:ext cx="2788920" cy="278892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2" name="Google Shape;102;p15"/>
          <p:cNvSpPr/>
          <p:nvPr/>
        </p:nvSpPr>
        <p:spPr>
          <a:xfrm>
            <a:off x="7996859" y="0"/>
            <a:ext cx="4198060" cy="3650200"/>
          </a:xfrm>
          <a:custGeom>
            <a:avLst/>
            <a:gdLst/>
            <a:ahLst/>
            <a:cxnLst/>
            <a:rect l="l" t="t" r="r" b="b"/>
            <a:pathLst>
              <a:path w="4198060" h="3650200" extrusionOk="0">
                <a:moveTo>
                  <a:pt x="262846" y="0"/>
                </a:moveTo>
                <a:lnTo>
                  <a:pt x="4198060" y="0"/>
                </a:lnTo>
                <a:lnTo>
                  <a:pt x="4198060" y="3021648"/>
                </a:lnTo>
                <a:lnTo>
                  <a:pt x="4142653" y="3072005"/>
                </a:lnTo>
                <a:cubicBezTo>
                  <a:pt x="3704967" y="3433216"/>
                  <a:pt x="3143843" y="3650200"/>
                  <a:pt x="2532040" y="3650200"/>
                </a:cubicBezTo>
                <a:cubicBezTo>
                  <a:pt x="1133633" y="3650200"/>
                  <a:pt x="0" y="2516567"/>
                  <a:pt x="0" y="1118160"/>
                </a:cubicBezTo>
                <a:cubicBezTo>
                  <a:pt x="0" y="768558"/>
                  <a:pt x="70852" y="435505"/>
                  <a:pt x="198981" y="132576"/>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3" name="Google Shape;103;p15"/>
          <p:cNvSpPr/>
          <p:nvPr/>
        </p:nvSpPr>
        <p:spPr>
          <a:xfrm>
            <a:off x="8160603" y="1"/>
            <a:ext cx="4034316" cy="3486455"/>
          </a:xfrm>
          <a:custGeom>
            <a:avLst/>
            <a:gdLst/>
            <a:ahLst/>
            <a:cxnLst/>
            <a:rect l="l" t="t" r="r" b="b"/>
            <a:pathLst>
              <a:path w="4034316" h="3486455" extrusionOk="0">
                <a:moveTo>
                  <a:pt x="280681" y="0"/>
                </a:moveTo>
                <a:lnTo>
                  <a:pt x="4034316" y="0"/>
                </a:lnTo>
                <a:lnTo>
                  <a:pt x="4034316" y="2800630"/>
                </a:lnTo>
                <a:lnTo>
                  <a:pt x="3874752" y="2945652"/>
                </a:lnTo>
                <a:cubicBezTo>
                  <a:pt x="3465371" y="3283503"/>
                  <a:pt x="2940535" y="3486455"/>
                  <a:pt x="2368296" y="3486455"/>
                </a:cubicBezTo>
                <a:cubicBezTo>
                  <a:pt x="1060322" y="3486455"/>
                  <a:pt x="0" y="2426133"/>
                  <a:pt x="0" y="1118159"/>
                </a:cubicBezTo>
                <a:cubicBezTo>
                  <a:pt x="0" y="791166"/>
                  <a:pt x="66270" y="479650"/>
                  <a:pt x="186113" y="19631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04" name="Google Shape;104;p15"/>
          <p:cNvPicPr preferRelativeResize="0"/>
          <p:nvPr/>
        </p:nvPicPr>
        <p:blipFill rotWithShape="1">
          <a:blip r:embed="rId3">
            <a:alphaModFix/>
          </a:blip>
          <a:srcRect/>
          <a:stretch/>
        </p:blipFill>
        <p:spPr>
          <a:xfrm>
            <a:off x="8850774" y="716817"/>
            <a:ext cx="3028386" cy="1514193"/>
          </a:xfrm>
          <a:prstGeom prst="rect">
            <a:avLst/>
          </a:prstGeom>
          <a:noFill/>
          <a:ln>
            <a:noFill/>
          </a:ln>
        </p:spPr>
      </p:pic>
      <p:sp>
        <p:nvSpPr>
          <p:cNvPr id="105" name="Google Shape;105;p15"/>
          <p:cNvSpPr/>
          <p:nvPr/>
        </p:nvSpPr>
        <p:spPr>
          <a:xfrm>
            <a:off x="8888132" y="4032250"/>
            <a:ext cx="3303868" cy="2825750"/>
          </a:xfrm>
          <a:custGeom>
            <a:avLst/>
            <a:gdLst/>
            <a:ahLst/>
            <a:cxnLst/>
            <a:rect l="l" t="t" r="r" b="b"/>
            <a:pathLst>
              <a:path w="3303868" h="2825750" extrusionOk="0">
                <a:moveTo>
                  <a:pt x="1888600" y="0"/>
                </a:moveTo>
                <a:cubicBezTo>
                  <a:pt x="2410123" y="0"/>
                  <a:pt x="2882273" y="211389"/>
                  <a:pt x="3224042" y="553158"/>
                </a:cubicBezTo>
                <a:lnTo>
                  <a:pt x="3303868" y="640989"/>
                </a:lnTo>
                <a:lnTo>
                  <a:pt x="3303868" y="2825750"/>
                </a:lnTo>
                <a:lnTo>
                  <a:pt x="250380" y="2825750"/>
                </a:lnTo>
                <a:lnTo>
                  <a:pt x="227944" y="2788819"/>
                </a:lnTo>
                <a:cubicBezTo>
                  <a:pt x="82574" y="2521217"/>
                  <a:pt x="0" y="2214552"/>
                  <a:pt x="0" y="1888600"/>
                </a:cubicBezTo>
                <a:cubicBezTo>
                  <a:pt x="0" y="845555"/>
                  <a:pt x="845555" y="0"/>
                  <a:pt x="1888600" y="0"/>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6" name="Google Shape;106;p15"/>
          <p:cNvSpPr/>
          <p:nvPr/>
        </p:nvSpPr>
        <p:spPr>
          <a:xfrm>
            <a:off x="9053088" y="4197206"/>
            <a:ext cx="3138912" cy="2660795"/>
          </a:xfrm>
          <a:custGeom>
            <a:avLst/>
            <a:gdLst/>
            <a:ahLst/>
            <a:cxnLst/>
            <a:rect l="l" t="t" r="r" b="b"/>
            <a:pathLst>
              <a:path w="3138912" h="2660795" extrusionOk="0">
                <a:moveTo>
                  <a:pt x="1723644" y="0"/>
                </a:moveTo>
                <a:cubicBezTo>
                  <a:pt x="2259111" y="0"/>
                  <a:pt x="2737550" y="244172"/>
                  <a:pt x="3053691" y="627247"/>
                </a:cubicBezTo>
                <a:lnTo>
                  <a:pt x="3138912" y="741211"/>
                </a:lnTo>
                <a:lnTo>
                  <a:pt x="3138912" y="2660795"/>
                </a:lnTo>
                <a:lnTo>
                  <a:pt x="278239" y="2660795"/>
                </a:lnTo>
                <a:lnTo>
                  <a:pt x="208035" y="2545235"/>
                </a:lnTo>
                <a:cubicBezTo>
                  <a:pt x="75362" y="2301006"/>
                  <a:pt x="0" y="2021126"/>
                  <a:pt x="0" y="1723644"/>
                </a:cubicBezTo>
                <a:cubicBezTo>
                  <a:pt x="0" y="771702"/>
                  <a:pt x="771702" y="0"/>
                  <a:pt x="1723644"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07" name="Google Shape;107;p15"/>
          <p:cNvPicPr preferRelativeResize="0"/>
          <p:nvPr/>
        </p:nvPicPr>
        <p:blipFill rotWithShape="1">
          <a:blip r:embed="rId4">
            <a:alphaModFix/>
          </a:blip>
          <a:srcRect l="26001" t="27090" r="23739" b="38443"/>
          <a:stretch/>
        </p:blipFill>
        <p:spPr>
          <a:xfrm>
            <a:off x="9582150" y="5417425"/>
            <a:ext cx="2407535" cy="705791"/>
          </a:xfrm>
          <a:prstGeom prst="rect">
            <a:avLst/>
          </a:prstGeom>
          <a:noFill/>
          <a:ln>
            <a:noFill/>
          </a:ln>
        </p:spPr>
      </p:pic>
      <p:pic>
        <p:nvPicPr>
          <p:cNvPr id="108" name="Google Shape;108;p15"/>
          <p:cNvPicPr preferRelativeResize="0">
            <a:picLocks noGrp="1"/>
          </p:cNvPicPr>
          <p:nvPr>
            <p:ph type="body" idx="1"/>
          </p:nvPr>
        </p:nvPicPr>
        <p:blipFill rotWithShape="1">
          <a:blip r:embed="rId5">
            <a:alphaModFix/>
          </a:blip>
          <a:srcRect/>
          <a:stretch/>
        </p:blipFill>
        <p:spPr>
          <a:xfrm>
            <a:off x="6290452" y="3223601"/>
            <a:ext cx="1947210" cy="1947210"/>
          </a:xfrm>
          <a:prstGeom prst="rect">
            <a:avLst/>
          </a:prstGeom>
          <a:noFill/>
          <a:ln>
            <a:noFill/>
          </a:ln>
        </p:spPr>
      </p:pic>
      <p:sp>
        <p:nvSpPr>
          <p:cNvPr id="109" name="Google Shape;109;p15"/>
          <p:cNvSpPr txBox="1"/>
          <p:nvPr/>
        </p:nvSpPr>
        <p:spPr>
          <a:xfrm>
            <a:off x="838200" y="963877"/>
            <a:ext cx="3494362" cy="4930246"/>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r" rtl="0">
              <a:lnSpc>
                <a:spcPct val="90000"/>
              </a:lnSpc>
              <a:spcBef>
                <a:spcPts val="0"/>
              </a:spcBef>
              <a:spcAft>
                <a:spcPts val="0"/>
              </a:spcAft>
              <a:buNone/>
            </a:pPr>
            <a:r>
              <a:rPr lang="en-US" sz="4400" dirty="0">
                <a:solidFill>
                  <a:schemeClr val="lt1"/>
                </a:solidFill>
                <a:latin typeface="Calibri"/>
                <a:ea typeface="Calibri"/>
                <a:cs typeface="Calibri"/>
                <a:sym typeface="Calibri"/>
              </a:rPr>
              <a:t>Software Development Lifecycle</a:t>
            </a:r>
            <a:endParaRPr sz="4400" b="0" i="0" u="none" strike="noStrike" cap="none" dirty="0">
              <a:solidFill>
                <a:schemeClr val="lt1"/>
              </a:solidFill>
              <a:latin typeface="Calibri"/>
              <a:ea typeface="Calibri"/>
              <a:cs typeface="Calibri"/>
              <a:sym typeface="Calibri"/>
            </a:endParaRPr>
          </a:p>
          <a:p>
            <a:pPr marL="0" marR="0" lvl="0" indent="0" algn="r" rtl="0">
              <a:lnSpc>
                <a:spcPct val="90000"/>
              </a:lnSpc>
              <a:spcBef>
                <a:spcPts val="0"/>
              </a:spcBef>
              <a:spcAft>
                <a:spcPts val="0"/>
              </a:spcAft>
              <a:buNone/>
            </a:pPr>
            <a:endParaRPr sz="1800" dirty="0">
              <a:solidFill>
                <a:srgbClr val="B7B7B7"/>
              </a:solidFill>
              <a:latin typeface="Calibri"/>
              <a:ea typeface="Calibri"/>
              <a:cs typeface="Calibri"/>
              <a:sym typeface="Calibri"/>
            </a:endParaRPr>
          </a:p>
          <a:p>
            <a:pPr marL="0" marR="0" lvl="0" indent="0" algn="r" rtl="0">
              <a:lnSpc>
                <a:spcPct val="90000"/>
              </a:lnSpc>
              <a:spcBef>
                <a:spcPts val="0"/>
              </a:spcBef>
              <a:spcAft>
                <a:spcPts val="0"/>
              </a:spcAft>
              <a:buNone/>
            </a:pPr>
            <a:r>
              <a:rPr lang="en-US" sz="1800" dirty="0">
                <a:solidFill>
                  <a:srgbClr val="B7B7B7"/>
                </a:solidFill>
                <a:latin typeface="Calibri"/>
                <a:ea typeface="Calibri"/>
                <a:cs typeface="Calibri"/>
                <a:sym typeface="Calibri"/>
              </a:rPr>
              <a:t>Hayden &amp; Dipesh</a:t>
            </a:r>
            <a:endParaRPr sz="1800" dirty="0">
              <a:solidFill>
                <a:srgbClr val="B7B7B7"/>
              </a:solidFill>
              <a:latin typeface="Calibri"/>
              <a:ea typeface="Calibri"/>
              <a:cs typeface="Calibri"/>
              <a:sym typeface="Calibri"/>
            </a:endParaRPr>
          </a:p>
        </p:txBody>
      </p:sp>
      <p:cxnSp>
        <p:nvCxnSpPr>
          <p:cNvPr id="110" name="Google Shape;110;p15"/>
          <p:cNvCxnSpPr/>
          <p:nvPr/>
        </p:nvCxnSpPr>
        <p:spPr>
          <a:xfrm>
            <a:off x="4942392" y="879676"/>
            <a:ext cx="0" cy="5014447"/>
          </a:xfrm>
          <a:prstGeom prst="straightConnector1">
            <a:avLst/>
          </a:prstGeom>
          <a:noFill/>
          <a:ln w="31750" cap="flat" cmpd="sng">
            <a:solidFill>
              <a:schemeClr val="lt1"/>
            </a:solidFill>
            <a:prstDash val="solid"/>
            <a:miter lim="800000"/>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35DA37C-49ED-0349-968F-B582464988B2}"/>
              </a:ext>
            </a:extLst>
          </p:cNvPr>
          <p:cNvSpPr txBox="1">
            <a:spLocks/>
          </p:cNvSpPr>
          <p:nvPr/>
        </p:nvSpPr>
        <p:spPr>
          <a:xfrm>
            <a:off x="0" y="785813"/>
            <a:ext cx="6543675" cy="6072188"/>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pPr>
              <a:buFont typeface="Wingdings" pitchFamily="2" charset="2"/>
              <a:buNone/>
            </a:pPr>
            <a:r>
              <a:rPr lang="en-NZ" altLang="en-US" dirty="0"/>
              <a:t>    Problems with waterfall:</a:t>
            </a:r>
          </a:p>
          <a:p>
            <a:pPr lvl="1"/>
            <a:r>
              <a:rPr lang="en-NZ" altLang="en-US" dirty="0"/>
              <a:t>Give me all your requirements, or it will cost you!</a:t>
            </a:r>
          </a:p>
          <a:p>
            <a:pPr lvl="1">
              <a:buFontTx/>
              <a:buNone/>
            </a:pPr>
            <a:endParaRPr lang="en-NZ" altLang="en-US" dirty="0"/>
          </a:p>
          <a:p>
            <a:pPr lvl="1"/>
            <a:r>
              <a:rPr lang="da-DK" altLang="en-US" dirty="0"/>
              <a:t>Impossible to know all </a:t>
            </a:r>
            <a:r>
              <a:rPr lang="da-DK" altLang="en-US" dirty="0" err="1"/>
              <a:t>requirements</a:t>
            </a:r>
            <a:r>
              <a:rPr lang="da-DK" altLang="en-US" dirty="0"/>
              <a:t> in </a:t>
            </a:r>
            <a:r>
              <a:rPr lang="da-DK" altLang="en-US" dirty="0" err="1"/>
              <a:t>advance</a:t>
            </a:r>
            <a:endParaRPr lang="da-DK" altLang="en-US" dirty="0"/>
          </a:p>
          <a:p>
            <a:pPr lvl="1"/>
            <a:r>
              <a:rPr lang="da-DK" altLang="en-US" dirty="0"/>
              <a:t>Longer </a:t>
            </a:r>
            <a:r>
              <a:rPr lang="da-DK" altLang="en-US" dirty="0" err="1"/>
              <a:t>analysis</a:t>
            </a:r>
            <a:r>
              <a:rPr lang="da-DK" altLang="en-US" dirty="0"/>
              <a:t> and design </a:t>
            </a:r>
            <a:r>
              <a:rPr lang="da-DK" altLang="en-US" dirty="0" err="1"/>
              <a:t>will</a:t>
            </a:r>
            <a:r>
              <a:rPr lang="da-DK" altLang="en-US" dirty="0"/>
              <a:t> </a:t>
            </a:r>
            <a:r>
              <a:rPr lang="da-DK" altLang="en-US" dirty="0" err="1"/>
              <a:t>uncover</a:t>
            </a:r>
            <a:r>
              <a:rPr lang="da-DK" altLang="en-US" dirty="0"/>
              <a:t> more, but </a:t>
            </a:r>
            <a:r>
              <a:rPr lang="da-DK" altLang="en-US" dirty="0" err="1"/>
              <a:t>there</a:t>
            </a:r>
            <a:r>
              <a:rPr lang="da-DK" altLang="en-US" dirty="0"/>
              <a:t> </a:t>
            </a:r>
            <a:r>
              <a:rPr lang="da-DK" altLang="en-US" dirty="0" err="1"/>
              <a:t>will</a:t>
            </a:r>
            <a:r>
              <a:rPr lang="da-DK" altLang="en-US" dirty="0"/>
              <a:t> </a:t>
            </a:r>
            <a:r>
              <a:rPr lang="da-DK" altLang="en-US" b="1" dirty="0" err="1"/>
              <a:t>always</a:t>
            </a:r>
            <a:r>
              <a:rPr lang="da-DK" altLang="en-US" dirty="0"/>
              <a:t> </a:t>
            </a:r>
            <a:r>
              <a:rPr lang="da-DK" altLang="en-US" dirty="0" err="1"/>
              <a:t>be</a:t>
            </a:r>
            <a:r>
              <a:rPr lang="da-DK" altLang="en-US" dirty="0"/>
              <a:t> </a:t>
            </a:r>
            <a:r>
              <a:rPr lang="da-DK" altLang="en-US" dirty="0" err="1"/>
              <a:t>emergent</a:t>
            </a:r>
            <a:r>
              <a:rPr lang="da-DK" altLang="en-US" dirty="0"/>
              <a:t> </a:t>
            </a:r>
            <a:r>
              <a:rPr lang="da-DK" altLang="en-US" dirty="0" err="1"/>
              <a:t>requirements</a:t>
            </a:r>
            <a:endParaRPr lang="da-DK" altLang="en-US" dirty="0"/>
          </a:p>
          <a:p>
            <a:pPr lvl="1"/>
            <a:r>
              <a:rPr lang="da-DK" altLang="en-US" dirty="0" err="1"/>
              <a:t>Emergent</a:t>
            </a:r>
            <a:r>
              <a:rPr lang="da-DK" altLang="en-US" dirty="0"/>
              <a:t> </a:t>
            </a:r>
            <a:r>
              <a:rPr lang="da-DK" altLang="en-US" dirty="0" err="1"/>
              <a:t>requirements</a:t>
            </a:r>
            <a:r>
              <a:rPr lang="da-DK" altLang="en-US" dirty="0"/>
              <a:t> </a:t>
            </a:r>
            <a:r>
              <a:rPr lang="da-DK" altLang="en-US" dirty="0" err="1"/>
              <a:t>are</a:t>
            </a:r>
            <a:r>
              <a:rPr lang="da-DK" altLang="en-US" dirty="0"/>
              <a:t> </a:t>
            </a:r>
            <a:r>
              <a:rPr lang="da-DK" altLang="en-US" dirty="0" err="1"/>
              <a:t>those</a:t>
            </a:r>
            <a:r>
              <a:rPr lang="da-DK" altLang="en-US" dirty="0"/>
              <a:t> </a:t>
            </a:r>
            <a:r>
              <a:rPr lang="da-DK" altLang="en-US" dirty="0" err="1"/>
              <a:t>that</a:t>
            </a:r>
            <a:r>
              <a:rPr lang="da-DK" altLang="en-US" dirty="0"/>
              <a:t> </a:t>
            </a:r>
            <a:r>
              <a:rPr lang="da-DK" altLang="en-US" dirty="0" err="1"/>
              <a:t>users</a:t>
            </a:r>
            <a:r>
              <a:rPr lang="da-DK" altLang="en-US" dirty="0"/>
              <a:t> </a:t>
            </a:r>
            <a:r>
              <a:rPr lang="da-DK" altLang="en-US" dirty="0" err="1"/>
              <a:t>cannot</a:t>
            </a:r>
            <a:r>
              <a:rPr lang="da-DK" altLang="en-US" dirty="0"/>
              <a:t> </a:t>
            </a:r>
            <a:r>
              <a:rPr lang="da-DK" altLang="en-US" dirty="0" err="1"/>
              <a:t>identify</a:t>
            </a:r>
            <a:r>
              <a:rPr lang="da-DK" altLang="en-US" dirty="0"/>
              <a:t> in </a:t>
            </a:r>
            <a:r>
              <a:rPr lang="da-DK" altLang="en-US" dirty="0" err="1"/>
              <a:t>advance</a:t>
            </a:r>
            <a:endParaRPr lang="da-DK" altLang="en-US" dirty="0"/>
          </a:p>
          <a:p>
            <a:pPr lvl="1"/>
            <a:endParaRPr lang="en-NZ" altLang="en-US" dirty="0"/>
          </a:p>
          <a:p>
            <a:pPr lvl="1"/>
            <a:r>
              <a:rPr lang="en-NZ" altLang="en-US" dirty="0"/>
              <a:t>Intolerant of change</a:t>
            </a:r>
          </a:p>
          <a:p>
            <a:pPr lvl="1"/>
            <a:r>
              <a:rPr lang="en-NZ" altLang="en-US" dirty="0"/>
              <a:t>Long definition phase</a:t>
            </a:r>
          </a:p>
          <a:p>
            <a:pPr lvl="1"/>
            <a:r>
              <a:rPr lang="en-NZ" altLang="en-US" dirty="0"/>
              <a:t>No prioritisation, bloated feature list</a:t>
            </a:r>
          </a:p>
        </p:txBody>
      </p:sp>
      <p:sp>
        <p:nvSpPr>
          <p:cNvPr id="5" name="Content Placeholder 2">
            <a:extLst>
              <a:ext uri="{FF2B5EF4-FFF2-40B4-BE49-F238E27FC236}">
                <a16:creationId xmlns:a16="http://schemas.microsoft.com/office/drawing/2014/main" id="{9E228E13-9212-BB47-AB1D-44A02C325589}"/>
              </a:ext>
            </a:extLst>
          </p:cNvPr>
          <p:cNvSpPr txBox="1">
            <a:spLocks/>
          </p:cNvSpPr>
          <p:nvPr/>
        </p:nvSpPr>
        <p:spPr>
          <a:xfrm>
            <a:off x="452438" y="171451"/>
            <a:ext cx="6543675" cy="614362"/>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pPr>
              <a:buFont typeface="Wingdings" pitchFamily="2" charset="2"/>
              <a:buNone/>
            </a:pPr>
            <a:r>
              <a:rPr lang="en-US" altLang="en-US" b="1" u="sng" dirty="0"/>
              <a:t>Why Agile?</a:t>
            </a:r>
            <a:endParaRPr lang="en-NZ" altLang="en-US" b="1" u="sng" dirty="0"/>
          </a:p>
        </p:txBody>
      </p:sp>
      <p:pic>
        <p:nvPicPr>
          <p:cNvPr id="6" name="Picture 4">
            <a:extLst>
              <a:ext uri="{FF2B5EF4-FFF2-40B4-BE49-F238E27FC236}">
                <a16:creationId xmlns:a16="http://schemas.microsoft.com/office/drawing/2014/main" id="{95EC7C1E-A3B6-8443-90EB-A5CC604A98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1275" y="5102"/>
            <a:ext cx="3260725" cy="6852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27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0AC0EF2A-1ADA-5C41-9FB4-9298951E6EF3}"/>
              </a:ext>
            </a:extLst>
          </p:cNvPr>
          <p:cNvSpPr txBox="1">
            <a:spLocks/>
          </p:cNvSpPr>
          <p:nvPr/>
        </p:nvSpPr>
        <p:spPr>
          <a:xfrm>
            <a:off x="556532" y="643467"/>
            <a:ext cx="11210925" cy="744836"/>
          </a:xfrm>
          <a:prstGeom prst="rect">
            <a:avLst/>
          </a:prstGeom>
        </p:spPr>
        <p:txBody>
          <a:bodyPr spcFirstLastPara="1" vert="horz" lIns="91440" tIns="45720" rIns="91440" bIns="45720" rtlCol="0" anchor="ctr"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pPr algn="ctr">
              <a:spcBef>
                <a:spcPct val="0"/>
              </a:spcBef>
              <a:spcAft>
                <a:spcPts val="600"/>
              </a:spcAft>
              <a:buNone/>
            </a:pPr>
            <a:r>
              <a:rPr lang="en-US" altLang="en-US" sz="3200" b="1" u="sng" kern="1200">
                <a:solidFill>
                  <a:schemeClr val="bg1"/>
                </a:solidFill>
                <a:latin typeface="+mj-lt"/>
                <a:ea typeface="+mj-ea"/>
                <a:cs typeface="+mj-cs"/>
              </a:rPr>
              <a:t>Scrum overview</a:t>
            </a:r>
          </a:p>
        </p:txBody>
      </p:sp>
      <p:pic>
        <p:nvPicPr>
          <p:cNvPr id="5" name="Picture 4">
            <a:extLst>
              <a:ext uri="{FF2B5EF4-FFF2-40B4-BE49-F238E27FC236}">
                <a16:creationId xmlns:a16="http://schemas.microsoft.com/office/drawing/2014/main" id="{0C859447-1FA1-1142-B06A-E67C1D15B394}"/>
              </a:ext>
            </a:extLst>
          </p:cNvPr>
          <p:cNvPicPr>
            <a:picLocks noChangeAspect="1"/>
          </p:cNvPicPr>
          <p:nvPr/>
        </p:nvPicPr>
        <p:blipFill>
          <a:blip r:embed="rId2"/>
          <a:stretch>
            <a:fillRect/>
          </a:stretch>
        </p:blipFill>
        <p:spPr>
          <a:xfrm>
            <a:off x="1371055" y="1675227"/>
            <a:ext cx="9449890" cy="4394199"/>
          </a:xfrm>
          <a:prstGeom prst="rect">
            <a:avLst/>
          </a:prstGeom>
        </p:spPr>
      </p:pic>
    </p:spTree>
    <p:extLst>
      <p:ext uri="{BB962C8B-B14F-4D97-AF65-F5344CB8AC3E}">
        <p14:creationId xmlns:p14="http://schemas.microsoft.com/office/powerpoint/2010/main" val="1311489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5C4427F9-B8B2-CA49-BEA3-31CEFD6401A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71231" y="1123527"/>
            <a:ext cx="6649533" cy="46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2048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Online Media 5" descr="Business Model Canvas Explained">
            <a:hlinkClick r:id="" action="ppaction://media"/>
            <a:extLst>
              <a:ext uri="{FF2B5EF4-FFF2-40B4-BE49-F238E27FC236}">
                <a16:creationId xmlns:a16="http://schemas.microsoft.com/office/drawing/2014/main" id="{759D3B0E-8843-B548-B269-BF7CFD00C18F}"/>
              </a:ext>
            </a:extLst>
          </p:cNvPr>
          <p:cNvPicPr>
            <a:picLocks noRot="1" noChangeAspect="1"/>
          </p:cNvPicPr>
          <p:nvPr>
            <a:videoFile r:link="rId1"/>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28640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5"/>
        <p:cNvGrpSpPr/>
        <p:nvPr/>
      </p:nvGrpSpPr>
      <p:grpSpPr>
        <a:xfrm>
          <a:off x="0" y="0"/>
          <a:ext cx="0" cy="0"/>
          <a:chOff x="0" y="0"/>
          <a:chExt cx="0" cy="0"/>
        </a:xfrm>
      </p:grpSpPr>
      <p:pic>
        <p:nvPicPr>
          <p:cNvPr id="116" name="Google Shape;116;p16"/>
          <p:cNvPicPr preferRelativeResize="0"/>
          <p:nvPr/>
        </p:nvPicPr>
        <p:blipFill rotWithShape="1">
          <a:blip r:embed="rId3">
            <a:alphaModFix/>
          </a:blip>
          <a:srcRect b="3628"/>
          <a:stretch/>
        </p:blipFill>
        <p:spPr>
          <a:xfrm>
            <a:off x="3697817" y="115746"/>
            <a:ext cx="5027859" cy="66091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1"/>
        <p:cNvGrpSpPr/>
        <p:nvPr/>
      </p:nvGrpSpPr>
      <p:grpSpPr>
        <a:xfrm>
          <a:off x="0" y="0"/>
          <a:ext cx="0" cy="0"/>
          <a:chOff x="0" y="0"/>
          <a:chExt cx="0" cy="0"/>
        </a:xfrm>
      </p:grpSpPr>
      <p:sp>
        <p:nvSpPr>
          <p:cNvPr id="122" name="Google Shape;122;p17"/>
          <p:cNvSpPr/>
          <p:nvPr/>
        </p:nvSpPr>
        <p:spPr>
          <a:xfrm>
            <a:off x="321564" y="320040"/>
            <a:ext cx="11548800" cy="6217800"/>
          </a:xfrm>
          <a:prstGeom prst="rect">
            <a:avLst/>
          </a:prstGeom>
          <a:solidFill>
            <a:schemeClr val="dk1">
              <a:alpha val="784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3" name="Google Shape;123;p17"/>
          <p:cNvSpPr txBox="1"/>
          <p:nvPr/>
        </p:nvSpPr>
        <p:spPr>
          <a:xfrm>
            <a:off x="838200" y="963877"/>
            <a:ext cx="3494362" cy="4930246"/>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None/>
            </a:pPr>
            <a:r>
              <a:rPr lang="en-US" sz="4400" b="0" i="0" u="none" strike="noStrike" cap="none">
                <a:solidFill>
                  <a:schemeClr val="accent1"/>
                </a:solidFill>
                <a:latin typeface="Calibri"/>
                <a:ea typeface="Calibri"/>
                <a:cs typeface="Calibri"/>
                <a:sym typeface="Calibri"/>
              </a:rPr>
              <a:t>Programming Mindset</a:t>
            </a:r>
            <a:endParaRPr/>
          </a:p>
          <a:p>
            <a:pPr marL="0" marR="0" lvl="0" indent="0" algn="r" rtl="0">
              <a:lnSpc>
                <a:spcPct val="90000"/>
              </a:lnSpc>
              <a:spcBef>
                <a:spcPts val="600"/>
              </a:spcBef>
              <a:spcAft>
                <a:spcPts val="0"/>
              </a:spcAft>
              <a:buNone/>
            </a:pPr>
            <a:endParaRPr sz="4400" b="0" i="0" u="none" strike="noStrike" cap="none">
              <a:solidFill>
                <a:schemeClr val="accent1"/>
              </a:solidFill>
              <a:latin typeface="Calibri"/>
              <a:ea typeface="Calibri"/>
              <a:cs typeface="Calibri"/>
              <a:sym typeface="Calibri"/>
            </a:endParaRPr>
          </a:p>
        </p:txBody>
      </p:sp>
      <p:cxnSp>
        <p:nvCxnSpPr>
          <p:cNvPr id="124" name="Google Shape;124;p17"/>
          <p:cNvCxnSpPr/>
          <p:nvPr/>
        </p:nvCxnSpPr>
        <p:spPr>
          <a:xfrm>
            <a:off x="4654296" y="2057400"/>
            <a:ext cx="0" cy="2743200"/>
          </a:xfrm>
          <a:prstGeom prst="straightConnector1">
            <a:avLst/>
          </a:prstGeom>
          <a:noFill/>
          <a:ln w="19050" cap="flat" cmpd="sng">
            <a:solidFill>
              <a:srgbClr val="262626"/>
            </a:solidFill>
            <a:prstDash val="solid"/>
            <a:miter lim="800000"/>
            <a:headEnd type="none" w="sm" len="sm"/>
            <a:tailEnd type="none" w="sm" len="sm"/>
          </a:ln>
        </p:spPr>
      </p:cxnSp>
      <p:sp>
        <p:nvSpPr>
          <p:cNvPr id="125" name="Google Shape;125;p17"/>
          <p:cNvSpPr txBox="1"/>
          <p:nvPr/>
        </p:nvSpPr>
        <p:spPr>
          <a:xfrm>
            <a:off x="4976031" y="963877"/>
            <a:ext cx="6377769" cy="4930246"/>
          </a:xfrm>
          <a:prstGeom prst="rect">
            <a:avLst/>
          </a:prstGeom>
          <a:noFill/>
          <a:ln>
            <a:noFill/>
          </a:ln>
        </p:spPr>
        <p:txBody>
          <a:bodyPr spcFirstLastPara="1" wrap="square" lIns="91425" tIns="45700" rIns="91425" bIns="45700" anchor="ctr" anchorCtr="0">
            <a:noAutofit/>
          </a:bodyPr>
          <a:lstStyle/>
          <a:p>
            <a:pPr marL="285750" marR="0" lvl="0" indent="-228600" algn="l" rtl="0">
              <a:lnSpc>
                <a:spcPct val="90000"/>
              </a:lnSpc>
              <a:spcBef>
                <a:spcPts val="0"/>
              </a:spcBef>
              <a:spcAft>
                <a:spcPts val="0"/>
              </a:spcAft>
              <a:buClr>
                <a:schemeClr val="dk1"/>
              </a:buClr>
              <a:buSzPts val="2400"/>
              <a:buFont typeface="Arial"/>
              <a:buChar char="•"/>
            </a:pPr>
            <a:r>
              <a:rPr lang="en-US" sz="2400" b="0" i="0" u="none" strike="noStrike" cap="none" dirty="0">
                <a:solidFill>
                  <a:schemeClr val="dk1"/>
                </a:solidFill>
                <a:latin typeface="Calibri"/>
                <a:ea typeface="Calibri"/>
                <a:cs typeface="Calibri"/>
                <a:sym typeface="Calibri"/>
              </a:rPr>
              <a:t>A willingness to experiment </a:t>
            </a:r>
            <a:endParaRPr dirty="0"/>
          </a:p>
          <a:p>
            <a:pPr marL="285750" marR="0" lvl="0" indent="-228600" algn="l" rtl="0">
              <a:lnSpc>
                <a:spcPct val="90000"/>
              </a:lnSpc>
              <a:spcBef>
                <a:spcPts val="600"/>
              </a:spcBef>
              <a:spcAft>
                <a:spcPts val="0"/>
              </a:spcAft>
              <a:buClr>
                <a:schemeClr val="dk1"/>
              </a:buClr>
              <a:buSzPts val="2400"/>
              <a:buFont typeface="Arial"/>
              <a:buChar char="•"/>
            </a:pPr>
            <a:r>
              <a:rPr lang="en-US" sz="2400" b="0" i="0" u="none" strike="noStrike" cap="none" dirty="0">
                <a:solidFill>
                  <a:schemeClr val="dk1"/>
                </a:solidFill>
                <a:latin typeface="Calibri"/>
                <a:ea typeface="Calibri"/>
                <a:cs typeface="Calibri"/>
                <a:sym typeface="Calibri"/>
              </a:rPr>
              <a:t>An acceptance that you will make mistakes </a:t>
            </a:r>
            <a:endParaRPr dirty="0"/>
          </a:p>
          <a:p>
            <a:pPr marL="285750" marR="0" lvl="0" indent="-228600" algn="l" rtl="0">
              <a:lnSpc>
                <a:spcPct val="90000"/>
              </a:lnSpc>
              <a:spcBef>
                <a:spcPts val="600"/>
              </a:spcBef>
              <a:spcAft>
                <a:spcPts val="0"/>
              </a:spcAft>
              <a:buClr>
                <a:schemeClr val="dk1"/>
              </a:buClr>
              <a:buSzPts val="2400"/>
              <a:buFont typeface="Arial"/>
              <a:buChar char="•"/>
            </a:pPr>
            <a:r>
              <a:rPr lang="en-US" sz="2400" b="0" i="0" u="none" strike="noStrike" cap="none" dirty="0">
                <a:solidFill>
                  <a:schemeClr val="dk1"/>
                </a:solidFill>
                <a:latin typeface="Calibri"/>
                <a:ea typeface="Calibri"/>
                <a:cs typeface="Calibri"/>
                <a:sym typeface="Calibri"/>
              </a:rPr>
              <a:t>An understanding that your improvement will not be linear </a:t>
            </a:r>
            <a:endParaRPr dirty="0"/>
          </a:p>
          <a:p>
            <a:pPr marL="285750" marR="0" lvl="0" indent="-228600" algn="l" rtl="0">
              <a:lnSpc>
                <a:spcPct val="90000"/>
              </a:lnSpc>
              <a:spcBef>
                <a:spcPts val="600"/>
              </a:spcBef>
              <a:spcAft>
                <a:spcPts val="0"/>
              </a:spcAft>
              <a:buClr>
                <a:schemeClr val="dk1"/>
              </a:buClr>
              <a:buSzPts val="2400"/>
              <a:buFont typeface="Arial"/>
              <a:buChar char="•"/>
            </a:pPr>
            <a:r>
              <a:rPr lang="en-US" sz="2400" b="0" i="0" u="none" strike="noStrike" cap="none" dirty="0">
                <a:solidFill>
                  <a:schemeClr val="dk1"/>
                </a:solidFill>
                <a:latin typeface="Calibri"/>
                <a:ea typeface="Calibri"/>
                <a:cs typeface="Calibri"/>
                <a:sym typeface="Calibri"/>
              </a:rPr>
              <a:t>Knowing that perseverance pays off </a:t>
            </a:r>
            <a:endParaRPr dirty="0"/>
          </a:p>
          <a:p>
            <a:pPr marL="285750" marR="0" lvl="0" indent="-76200" algn="l" rtl="0">
              <a:lnSpc>
                <a:spcPct val="90000"/>
              </a:lnSpc>
              <a:spcBef>
                <a:spcPts val="600"/>
              </a:spcBef>
              <a:spcAft>
                <a:spcPts val="0"/>
              </a:spcAft>
              <a:buClr>
                <a:schemeClr val="dk1"/>
              </a:buClr>
              <a:buSzPts val="2400"/>
              <a:buFont typeface="Arial"/>
              <a:buNone/>
            </a:pPr>
            <a:endParaRPr sz="2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1"/>
        <p:cNvGrpSpPr/>
        <p:nvPr/>
      </p:nvGrpSpPr>
      <p:grpSpPr>
        <a:xfrm>
          <a:off x="0" y="0"/>
          <a:ext cx="0" cy="0"/>
          <a:chOff x="0" y="0"/>
          <a:chExt cx="0" cy="0"/>
        </a:xfrm>
      </p:grpSpPr>
      <p:sp>
        <p:nvSpPr>
          <p:cNvPr id="122" name="Google Shape;122;p17"/>
          <p:cNvSpPr/>
          <p:nvPr/>
        </p:nvSpPr>
        <p:spPr>
          <a:xfrm>
            <a:off x="321564" y="320040"/>
            <a:ext cx="11548800" cy="6217800"/>
          </a:xfrm>
          <a:prstGeom prst="rect">
            <a:avLst/>
          </a:prstGeom>
          <a:solidFill>
            <a:schemeClr val="dk1">
              <a:alpha val="784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3" name="Google Shape;123;p17"/>
          <p:cNvSpPr txBox="1"/>
          <p:nvPr/>
        </p:nvSpPr>
        <p:spPr>
          <a:xfrm>
            <a:off x="838200" y="963877"/>
            <a:ext cx="3494362" cy="4930246"/>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None/>
            </a:pPr>
            <a:r>
              <a:rPr lang="en-US" sz="4400" b="0" i="0" u="none" strike="noStrike" cap="none" dirty="0">
                <a:solidFill>
                  <a:schemeClr val="accent1"/>
                </a:solidFill>
                <a:latin typeface="Calibri"/>
                <a:ea typeface="Calibri"/>
                <a:cs typeface="Calibri"/>
                <a:sym typeface="Calibri"/>
              </a:rPr>
              <a:t>Lesson 1</a:t>
            </a:r>
            <a:endParaRPr sz="4400" b="0" i="0" u="none" strike="noStrike" cap="none" dirty="0">
              <a:solidFill>
                <a:schemeClr val="accent1"/>
              </a:solidFill>
              <a:latin typeface="Calibri"/>
              <a:ea typeface="Calibri"/>
              <a:cs typeface="Calibri"/>
              <a:sym typeface="Calibri"/>
            </a:endParaRPr>
          </a:p>
        </p:txBody>
      </p:sp>
      <p:cxnSp>
        <p:nvCxnSpPr>
          <p:cNvPr id="124" name="Google Shape;124;p17"/>
          <p:cNvCxnSpPr/>
          <p:nvPr/>
        </p:nvCxnSpPr>
        <p:spPr>
          <a:xfrm>
            <a:off x="4654296" y="2057400"/>
            <a:ext cx="0" cy="2743200"/>
          </a:xfrm>
          <a:prstGeom prst="straightConnector1">
            <a:avLst/>
          </a:prstGeom>
          <a:noFill/>
          <a:ln w="19050" cap="flat" cmpd="sng">
            <a:solidFill>
              <a:srgbClr val="262626"/>
            </a:solidFill>
            <a:prstDash val="solid"/>
            <a:miter lim="800000"/>
            <a:headEnd type="none" w="sm" len="sm"/>
            <a:tailEnd type="none" w="sm" len="sm"/>
          </a:ln>
        </p:spPr>
      </p:cxnSp>
      <p:sp>
        <p:nvSpPr>
          <p:cNvPr id="125" name="Google Shape;125;p17"/>
          <p:cNvSpPr txBox="1"/>
          <p:nvPr/>
        </p:nvSpPr>
        <p:spPr>
          <a:xfrm>
            <a:off x="4976031" y="963877"/>
            <a:ext cx="6377769" cy="4930246"/>
          </a:xfrm>
          <a:prstGeom prst="rect">
            <a:avLst/>
          </a:prstGeom>
          <a:noFill/>
          <a:ln>
            <a:noFill/>
          </a:ln>
        </p:spPr>
        <p:txBody>
          <a:bodyPr spcFirstLastPara="1" wrap="square" lIns="91425" tIns="45700" rIns="91425" bIns="45700" anchor="ctr" anchorCtr="0">
            <a:noAutofit/>
          </a:bodyPr>
          <a:lstStyle/>
          <a:p>
            <a:pPr marL="285750" marR="0" lvl="0" indent="-228600" algn="l" rtl="0">
              <a:lnSpc>
                <a:spcPct val="90000"/>
              </a:lnSpc>
              <a:spcBef>
                <a:spcPts val="0"/>
              </a:spcBef>
              <a:spcAft>
                <a:spcPts val="0"/>
              </a:spcAft>
              <a:buClr>
                <a:schemeClr val="dk1"/>
              </a:buClr>
              <a:buSzPts val="2400"/>
              <a:buFont typeface="Arial"/>
              <a:buChar char="•"/>
            </a:pPr>
            <a:endParaRPr dirty="0"/>
          </a:p>
          <a:p>
            <a:pPr marL="552450" indent="-342900">
              <a:lnSpc>
                <a:spcPct val="90000"/>
              </a:lnSpc>
              <a:spcBef>
                <a:spcPts val="600"/>
              </a:spcBef>
              <a:buClr>
                <a:schemeClr val="dk1"/>
              </a:buClr>
              <a:buSzPts val="2400"/>
              <a:buFont typeface="Arial" panose="020B0604020202020204" pitchFamily="34" charset="0"/>
              <a:buChar char="•"/>
            </a:pPr>
            <a:r>
              <a:rPr lang="en-NZ" sz="2400" dirty="0">
                <a:latin typeface="Calibri" panose="020F0502020204030204" pitchFamily="34" charset="0"/>
                <a:cs typeface="Calibri" panose="020F0502020204030204" pitchFamily="34" charset="0"/>
              </a:rPr>
              <a:t>Introduction to Swift and Playgrounds</a:t>
            </a:r>
          </a:p>
          <a:p>
            <a:pPr marL="552450" indent="-342900">
              <a:lnSpc>
                <a:spcPct val="90000"/>
              </a:lnSpc>
              <a:spcBef>
                <a:spcPts val="600"/>
              </a:spcBef>
              <a:buClr>
                <a:schemeClr val="dk1"/>
              </a:buClr>
              <a:buSzPts val="2400"/>
              <a:buFont typeface="Arial" panose="020B0604020202020204" pitchFamily="34" charset="0"/>
              <a:buChar char="•"/>
            </a:pPr>
            <a:r>
              <a:rPr lang="en-NZ" sz="2400" dirty="0">
                <a:latin typeface="Calibri" panose="020F0502020204030204" pitchFamily="34" charset="0"/>
                <a:cs typeface="Calibri" panose="020F0502020204030204" pitchFamily="34" charset="0"/>
              </a:rPr>
              <a:t>Constants Variables and Data Types</a:t>
            </a:r>
          </a:p>
          <a:p>
            <a:pPr marL="552450" indent="-342900">
              <a:lnSpc>
                <a:spcPct val="90000"/>
              </a:lnSpc>
              <a:spcBef>
                <a:spcPts val="600"/>
              </a:spcBef>
              <a:buClr>
                <a:schemeClr val="dk1"/>
              </a:buClr>
              <a:buSzPts val="2400"/>
              <a:buFont typeface="Arial" panose="020B0604020202020204" pitchFamily="34" charset="0"/>
              <a:buChar char="•"/>
            </a:pPr>
            <a:r>
              <a:rPr lang="en-NZ" sz="2400" dirty="0">
                <a:latin typeface="Calibri" panose="020F0502020204030204" pitchFamily="34" charset="0"/>
                <a:cs typeface="Calibri" panose="020F0502020204030204" pitchFamily="34" charset="0"/>
              </a:rPr>
              <a:t>Operators</a:t>
            </a:r>
          </a:p>
          <a:p>
            <a:pPr marL="552450" indent="-342900">
              <a:lnSpc>
                <a:spcPct val="90000"/>
              </a:lnSpc>
              <a:spcBef>
                <a:spcPts val="600"/>
              </a:spcBef>
              <a:buClr>
                <a:schemeClr val="dk1"/>
              </a:buClr>
              <a:buSzPts val="2400"/>
              <a:buFont typeface="Arial" panose="020B0604020202020204" pitchFamily="34" charset="0"/>
              <a:buChar char="•"/>
            </a:pPr>
            <a:r>
              <a:rPr lang="en-NZ" sz="2400" dirty="0">
                <a:latin typeface="Calibri" panose="020F0502020204030204" pitchFamily="34" charset="0"/>
                <a:cs typeface="Calibri" panose="020F0502020204030204" pitchFamily="34" charset="0"/>
              </a:rPr>
              <a:t>Control Flow</a:t>
            </a:r>
          </a:p>
          <a:p>
            <a:pPr marL="552450" marR="0" lvl="0" indent="-342900" algn="l" rtl="0">
              <a:lnSpc>
                <a:spcPct val="90000"/>
              </a:lnSpc>
              <a:spcBef>
                <a:spcPts val="600"/>
              </a:spcBef>
              <a:spcAft>
                <a:spcPts val="0"/>
              </a:spcAft>
              <a:buClr>
                <a:schemeClr val="dk1"/>
              </a:buClr>
              <a:buSzPts val="2400"/>
              <a:buFont typeface="Arial" panose="020B0604020202020204" pitchFamily="34" charset="0"/>
              <a:buChar char="•"/>
            </a:pPr>
            <a:endParaRPr sz="24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1603819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475</Words>
  <Application>Microsoft Macintosh PowerPoint</Application>
  <PresentationFormat>Widescreen</PresentationFormat>
  <Paragraphs>64</Paragraphs>
  <Slides>8</Slides>
  <Notes>4</Notes>
  <HiddenSlides>0</HiddenSlides>
  <MMClips>1</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8</vt:i4>
      </vt:variant>
    </vt:vector>
  </HeadingPairs>
  <TitlesOfParts>
    <vt:vector size="13" baseType="lpstr">
      <vt:lpstr>Arial</vt:lpstr>
      <vt:lpstr>Calibri</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Dipesh Trikam</dc:creator>
  <cp:lastModifiedBy>Dipesh Trikam</cp:lastModifiedBy>
  <cp:revision>2</cp:revision>
  <dcterms:created xsi:type="dcterms:W3CDTF">2019-07-14T04:23:59Z</dcterms:created>
  <dcterms:modified xsi:type="dcterms:W3CDTF">2019-07-14T04:33:23Z</dcterms:modified>
</cp:coreProperties>
</file>