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This is how literal programming is, every word and the sequence it is written in means something different to the computer. </a:t>
            </a:r>
            <a:endParaRPr/>
          </a:p>
        </p:txBody>
      </p:sp>
      <p:sp>
        <p:nvSpPr>
          <p:cNvPr id="114" name="Google Shape;11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A willingness to experiment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171450" lvl="0" marL="17145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There are times I will be trying to help people and they are just too afraid to try different things. It is important to experiment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An acceptance that you will make mistakes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It is okay to make mistakes! At Datacom people will make mistakes, as a manager though what they don’t like is when you don’t own up to it and try to cover it up, because it will only get worse.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An understanding that your improvement will not be linear</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You must realise that programming is just another skill that you can master with enough practise.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Knowing that perseverance pays off</a:t>
            </a:r>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At one point, someone working on Crash Bandicoot for the PlayStation took SIX WEEKS to find the source of a bug within the game; turns out, the issue wasn’t even in the game, it was in the hardware.</a:t>
            </a:r>
            <a:endParaRPr/>
          </a:p>
          <a:p>
            <a:pPr indent="-171450" lvl="0" marL="17145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For me this is the most important, I think even when you are stuck you must realise when it comes to programming if you go in with a mindset that nothing is impossible and even if you feel like you have tried researching for days and days on end. There will someone out there on some forum like stack overflow where you can post your question and get an answer back!</a:t>
            </a:r>
            <a:endParaRPr/>
          </a:p>
          <a:p>
            <a:pPr indent="-95250" lvl="0" marL="171450" marR="0" rtl="0" algn="l">
              <a:spcBef>
                <a:spcPts val="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Reading And Understanding Code</a:t>
            </a:r>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Reading books and understanding it over time is the only way you will stop looking at lots of code as gibberish. Every line does something different, so you can break it down to one line at a time if that makes it easier. </a:t>
            </a:r>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Attention To Detail</a:t>
            </a:r>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Simple minutia mistakes are still mistakes you have to deal with</a:t>
            </a:r>
            <a:endParaRPr/>
          </a:p>
          <a:p>
            <a:pPr indent="-95250" lvl="0" marL="171450" marR="0" rtl="0" algn="l">
              <a:spcBef>
                <a:spcPts val="0"/>
              </a:spcBef>
              <a:spcAft>
                <a:spcPts val="0"/>
              </a:spcAft>
              <a:buClr>
                <a:schemeClr val="dk1"/>
              </a:buClr>
              <a:buSzPts val="1200"/>
              <a:buFont typeface="Arial"/>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Problems Solving</a:t>
            </a:r>
            <a:endParaRPr/>
          </a:p>
          <a:p>
            <a:pPr indent="0" lvl="0" marL="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Calibri"/>
                <a:ea typeface="Calibri"/>
                <a:cs typeface="Calibri"/>
                <a:sym typeface="Calibri"/>
              </a:rPr>
              <a:t>This doesn’t mean you have to be an ace at maths, it is a combination of research and a whole lot of other factors. </a:t>
            </a:r>
            <a:endParaRPr/>
          </a:p>
          <a:p>
            <a:pPr indent="-95250" lvl="0" marL="171450" marR="0" rtl="0" algn="l">
              <a:spcBef>
                <a:spcPts val="0"/>
              </a:spcBef>
              <a:spcAft>
                <a:spcPts val="0"/>
              </a:spcAft>
              <a:buClr>
                <a:schemeClr val="dk1"/>
              </a:buClr>
              <a:buSzPts val="1200"/>
              <a:buFont typeface="Arial"/>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0" name="Google Shape;12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e672fe2c8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e672fe2c8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9" name="Google Shape;129;g3e672fe2c8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e672fe2c8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e672fe2c8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7" name="Google Shape;137;g3e672fe2c8_1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e672fe2c8_1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e672fe2c8_1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6" name="Google Shape;146;g3e672fe2c8_1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e672fe2c8_1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e672fe2c8_1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63" name="Google Shape;163;g3e672fe2c8_1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07385953b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07385953b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72" name="Google Shape;172;g407385953b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7" name="Google Shape;17;p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7" name="Shape 77"/>
        <p:cNvGrpSpPr/>
        <p:nvPr/>
      </p:nvGrpSpPr>
      <p:grpSpPr>
        <a:xfrm>
          <a:off x="0" y="0"/>
          <a:ext cx="0" cy="0"/>
          <a:chOff x="0" y="0"/>
          <a:chExt cx="0" cy="0"/>
        </a:xfrm>
      </p:grpSpPr>
      <p:sp>
        <p:nvSpPr>
          <p:cNvPr id="78" name="Google Shape;78;p1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9" name="Google Shape;79;p12"/>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0" name="Google Shape;80;p12"/>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4" name="Shape 84"/>
        <p:cNvGrpSpPr/>
        <p:nvPr/>
      </p:nvGrpSpPr>
      <p:grpSpPr>
        <a:xfrm>
          <a:off x="0" y="0"/>
          <a:ext cx="0" cy="0"/>
          <a:chOff x="0" y="0"/>
          <a:chExt cx="0" cy="0"/>
        </a:xfrm>
      </p:grpSpPr>
      <p:sp>
        <p:nvSpPr>
          <p:cNvPr id="85" name="Google Shape;85;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6" name="Google Shape;86;p1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14"/>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2" name="Google Shape;92;p14"/>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Google Shape;93;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9" name="Google Shape;29;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3" name="Shape 33"/>
        <p:cNvGrpSpPr/>
        <p:nvPr/>
      </p:nvGrpSpPr>
      <p:grpSpPr>
        <a:xfrm>
          <a:off x="0" y="0"/>
          <a:ext cx="0" cy="0"/>
          <a:chOff x="0" y="0"/>
          <a:chExt cx="0" cy="0"/>
        </a:xfrm>
      </p:grpSpPr>
      <p:sp>
        <p:nvSpPr>
          <p:cNvPr id="34" name="Google Shape;34;p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5" name="Google Shape;35;p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9" name="Shape 39"/>
        <p:cNvGrpSpPr/>
        <p:nvPr/>
      </p:nvGrpSpPr>
      <p:grpSpPr>
        <a:xfrm>
          <a:off x="0" y="0"/>
          <a:ext cx="0" cy="0"/>
          <a:chOff x="0" y="0"/>
          <a:chExt cx="0" cy="0"/>
        </a:xfrm>
      </p:grpSpPr>
      <p:sp>
        <p:nvSpPr>
          <p:cNvPr id="40" name="Google Shape;40;p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1" name="Google Shape;41;p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42" name="Google Shape;42;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7" name="Google Shape;47;p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2" name="Shape 52"/>
        <p:cNvGrpSpPr/>
        <p:nvPr/>
      </p:nvGrpSpPr>
      <p:grpSpPr>
        <a:xfrm>
          <a:off x="0" y="0"/>
          <a:ext cx="0" cy="0"/>
          <a:chOff x="0" y="0"/>
          <a:chExt cx="0" cy="0"/>
        </a:xfrm>
      </p:grpSpPr>
      <p:sp>
        <p:nvSpPr>
          <p:cNvPr id="53" name="Google Shape;53;p8"/>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4" name="Google Shape;54;p8"/>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5" name="Google Shape;55;p8"/>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7" name="Google Shape;57;p8"/>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8" name="Google Shape;58;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1" name="Shape 61"/>
        <p:cNvGrpSpPr/>
        <p:nvPr/>
      </p:nvGrpSpPr>
      <p:grpSpPr>
        <a:xfrm>
          <a:off x="0" y="0"/>
          <a:ext cx="0" cy="0"/>
          <a:chOff x="0" y="0"/>
          <a:chExt cx="0" cy="0"/>
        </a:xfrm>
      </p:grpSpPr>
      <p:sp>
        <p:nvSpPr>
          <p:cNvPr id="62" name="Google Shape;62;p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3" name="Google Shape;63;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2" name="Google Shape;72;p11"/>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3" name="Google Shape;73;p11"/>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74" name="Google Shape;74;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3" name="Google Shape;23;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7.jp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github.com/" TargetMode="External"/><Relationship Id="rId4" Type="http://schemas.openxmlformats.org/officeDocument/2006/relationships/hyperlink" Target="https://desktop.github.com/" TargetMode="External"/><Relationship Id="rId5" Type="http://schemas.openxmlformats.org/officeDocument/2006/relationships/hyperlink" Target="https://git-scm.com/" TargetMode="External"/><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hub.com/dtrikam1/unitec-app-development-with-swif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99" name="Shape 99"/>
        <p:cNvGrpSpPr/>
        <p:nvPr/>
      </p:nvGrpSpPr>
      <p:grpSpPr>
        <a:xfrm>
          <a:off x="0" y="0"/>
          <a:ext cx="0" cy="0"/>
          <a:chOff x="0" y="0"/>
          <a:chExt cx="0" cy="0"/>
        </a:xfrm>
      </p:grpSpPr>
      <p:sp>
        <p:nvSpPr>
          <p:cNvPr id="100" name="Google Shape;100;p15"/>
          <p:cNvSpPr/>
          <p:nvPr/>
        </p:nvSpPr>
        <p:spPr>
          <a:xfrm>
            <a:off x="5705005" y="2650637"/>
            <a:ext cx="3118104" cy="3118104"/>
          </a:xfrm>
          <a:prstGeom prst="ellipse">
            <a:avLst/>
          </a:pr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1" name="Google Shape;101;p15"/>
          <p:cNvSpPr/>
          <p:nvPr/>
        </p:nvSpPr>
        <p:spPr>
          <a:xfrm>
            <a:off x="5869597" y="2815229"/>
            <a:ext cx="2788920" cy="278892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 name="Google Shape;102;p15"/>
          <p:cNvSpPr/>
          <p:nvPr/>
        </p:nvSpPr>
        <p:spPr>
          <a:xfrm>
            <a:off x="7996859" y="0"/>
            <a:ext cx="4198060" cy="3650200"/>
          </a:xfrm>
          <a:custGeom>
            <a:rect b="b" l="l" r="r" t="t"/>
            <a:pathLst>
              <a:path extrusionOk="0" h="3650200" w="419806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 name="Google Shape;103;p15"/>
          <p:cNvSpPr/>
          <p:nvPr/>
        </p:nvSpPr>
        <p:spPr>
          <a:xfrm>
            <a:off x="8160603" y="1"/>
            <a:ext cx="4034316" cy="3486455"/>
          </a:xfrm>
          <a:custGeom>
            <a:rect b="b" l="l" r="r" t="t"/>
            <a:pathLst>
              <a:path extrusionOk="0" h="3486455" w="4034316">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04" name="Google Shape;104;p15"/>
          <p:cNvPicPr preferRelativeResize="0"/>
          <p:nvPr/>
        </p:nvPicPr>
        <p:blipFill rotWithShape="1">
          <a:blip r:embed="rId3">
            <a:alphaModFix/>
          </a:blip>
          <a:srcRect b="0" l="0" r="0" t="0"/>
          <a:stretch/>
        </p:blipFill>
        <p:spPr>
          <a:xfrm>
            <a:off x="8850774" y="716817"/>
            <a:ext cx="3028386" cy="1514193"/>
          </a:xfrm>
          <a:prstGeom prst="rect">
            <a:avLst/>
          </a:prstGeom>
          <a:noFill/>
          <a:ln>
            <a:noFill/>
          </a:ln>
        </p:spPr>
      </p:pic>
      <p:sp>
        <p:nvSpPr>
          <p:cNvPr id="105" name="Google Shape;105;p15"/>
          <p:cNvSpPr/>
          <p:nvPr/>
        </p:nvSpPr>
        <p:spPr>
          <a:xfrm>
            <a:off x="8888132" y="4032250"/>
            <a:ext cx="3303868" cy="2825750"/>
          </a:xfrm>
          <a:custGeom>
            <a:rect b="b" l="l" r="r" t="t"/>
            <a:pathLst>
              <a:path extrusionOk="0" h="2825750" w="3303868">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6" name="Google Shape;106;p15"/>
          <p:cNvSpPr/>
          <p:nvPr/>
        </p:nvSpPr>
        <p:spPr>
          <a:xfrm>
            <a:off x="9053088" y="4197206"/>
            <a:ext cx="3138912" cy="2660795"/>
          </a:xfrm>
          <a:custGeom>
            <a:rect b="b" l="l" r="r" t="t"/>
            <a:pathLst>
              <a:path extrusionOk="0" h="2660795" w="3138912">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07" name="Google Shape;107;p15"/>
          <p:cNvPicPr preferRelativeResize="0"/>
          <p:nvPr/>
        </p:nvPicPr>
        <p:blipFill rotWithShape="1">
          <a:blip r:embed="rId4">
            <a:alphaModFix/>
          </a:blip>
          <a:srcRect b="38443" l="26001" r="23739" t="27090"/>
          <a:stretch/>
        </p:blipFill>
        <p:spPr>
          <a:xfrm>
            <a:off x="9582150" y="5417425"/>
            <a:ext cx="2407535" cy="705791"/>
          </a:xfrm>
          <a:prstGeom prst="rect">
            <a:avLst/>
          </a:prstGeom>
          <a:noFill/>
          <a:ln>
            <a:noFill/>
          </a:ln>
        </p:spPr>
      </p:pic>
      <p:pic>
        <p:nvPicPr>
          <p:cNvPr id="108" name="Google Shape;108;p15"/>
          <p:cNvPicPr preferRelativeResize="0"/>
          <p:nvPr>
            <p:ph idx="1" type="body"/>
          </p:nvPr>
        </p:nvPicPr>
        <p:blipFill rotWithShape="1">
          <a:blip r:embed="rId5">
            <a:alphaModFix/>
          </a:blip>
          <a:srcRect b="0" l="0" r="0" t="0"/>
          <a:stretch/>
        </p:blipFill>
        <p:spPr>
          <a:xfrm>
            <a:off x="6290452" y="3223601"/>
            <a:ext cx="1947210" cy="1947210"/>
          </a:xfrm>
          <a:prstGeom prst="rect">
            <a:avLst/>
          </a:prstGeom>
          <a:noFill/>
          <a:ln>
            <a:noFill/>
          </a:ln>
        </p:spPr>
      </p:pic>
      <p:sp>
        <p:nvSpPr>
          <p:cNvPr id="109" name="Google Shape;109;p15"/>
          <p:cNvSpPr txBox="1"/>
          <p:nvPr/>
        </p:nvSpPr>
        <p:spPr>
          <a:xfrm>
            <a:off x="838200" y="963877"/>
            <a:ext cx="3494362" cy="4930246"/>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r">
              <a:lnSpc>
                <a:spcPct val="90000"/>
              </a:lnSpc>
              <a:spcBef>
                <a:spcPts val="0"/>
              </a:spcBef>
              <a:spcAft>
                <a:spcPts val="0"/>
              </a:spcAft>
              <a:buNone/>
            </a:pPr>
            <a:r>
              <a:rPr b="0" i="0" lang="en-US" sz="4400" u="none" cap="none" strike="noStrike">
                <a:solidFill>
                  <a:schemeClr val="lt1"/>
                </a:solidFill>
                <a:latin typeface="Calibri"/>
                <a:ea typeface="Calibri"/>
                <a:cs typeface="Calibri"/>
                <a:sym typeface="Calibri"/>
              </a:rPr>
              <a:t>App development with Swift</a:t>
            </a:r>
            <a:endParaRPr b="0" i="0" sz="4400" u="none" cap="none" strike="noStrike">
              <a:solidFill>
                <a:schemeClr val="lt1"/>
              </a:solidFill>
              <a:latin typeface="Calibri"/>
              <a:ea typeface="Calibri"/>
              <a:cs typeface="Calibri"/>
              <a:sym typeface="Calibri"/>
            </a:endParaRPr>
          </a:p>
          <a:p>
            <a:pPr indent="0" lvl="0" marL="0" marR="0" rtl="0" algn="r">
              <a:lnSpc>
                <a:spcPct val="90000"/>
              </a:lnSpc>
              <a:spcBef>
                <a:spcPts val="0"/>
              </a:spcBef>
              <a:spcAft>
                <a:spcPts val="0"/>
              </a:spcAft>
              <a:buNone/>
            </a:pPr>
            <a:r>
              <a:t/>
            </a:r>
            <a:endParaRPr sz="1800">
              <a:solidFill>
                <a:srgbClr val="B7B7B7"/>
              </a:solidFill>
              <a:latin typeface="Calibri"/>
              <a:ea typeface="Calibri"/>
              <a:cs typeface="Calibri"/>
              <a:sym typeface="Calibri"/>
            </a:endParaRPr>
          </a:p>
          <a:p>
            <a:pPr indent="0" lvl="0" marL="0" marR="0" rtl="0" algn="r">
              <a:lnSpc>
                <a:spcPct val="90000"/>
              </a:lnSpc>
              <a:spcBef>
                <a:spcPts val="0"/>
              </a:spcBef>
              <a:spcAft>
                <a:spcPts val="0"/>
              </a:spcAft>
              <a:buNone/>
            </a:pPr>
            <a:r>
              <a:rPr lang="en-US" sz="1800">
                <a:solidFill>
                  <a:srgbClr val="B7B7B7"/>
                </a:solidFill>
                <a:latin typeface="Calibri"/>
                <a:ea typeface="Calibri"/>
                <a:cs typeface="Calibri"/>
                <a:sym typeface="Calibri"/>
              </a:rPr>
              <a:t>Hayden &amp; Dipesh</a:t>
            </a:r>
            <a:endParaRPr sz="1800">
              <a:solidFill>
                <a:srgbClr val="B7B7B7"/>
              </a:solidFill>
              <a:latin typeface="Calibri"/>
              <a:ea typeface="Calibri"/>
              <a:cs typeface="Calibri"/>
              <a:sym typeface="Calibri"/>
            </a:endParaRPr>
          </a:p>
        </p:txBody>
      </p:sp>
      <p:cxnSp>
        <p:nvCxnSpPr>
          <p:cNvPr id="110" name="Google Shape;110;p15"/>
          <p:cNvCxnSpPr/>
          <p:nvPr/>
        </p:nvCxnSpPr>
        <p:spPr>
          <a:xfrm>
            <a:off x="4942392" y="879676"/>
            <a:ext cx="0" cy="5014447"/>
          </a:xfrm>
          <a:prstGeom prst="straightConnector1">
            <a:avLst/>
          </a:prstGeom>
          <a:noFill/>
          <a:ln cap="flat" cmpd="sng" w="31750">
            <a:solidFill>
              <a:schemeClr val="lt1"/>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5" name="Shape 115"/>
        <p:cNvGrpSpPr/>
        <p:nvPr/>
      </p:nvGrpSpPr>
      <p:grpSpPr>
        <a:xfrm>
          <a:off x="0" y="0"/>
          <a:ext cx="0" cy="0"/>
          <a:chOff x="0" y="0"/>
          <a:chExt cx="0" cy="0"/>
        </a:xfrm>
      </p:grpSpPr>
      <p:pic>
        <p:nvPicPr>
          <p:cNvPr id="116" name="Google Shape;116;p16"/>
          <p:cNvPicPr preferRelativeResize="0"/>
          <p:nvPr/>
        </p:nvPicPr>
        <p:blipFill rotWithShape="1">
          <a:blip r:embed="rId3">
            <a:alphaModFix/>
          </a:blip>
          <a:srcRect b="3628" l="0" r="0" t="0"/>
          <a:stretch/>
        </p:blipFill>
        <p:spPr>
          <a:xfrm>
            <a:off x="3697817" y="115746"/>
            <a:ext cx="5027859" cy="66091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1" name="Shape 121"/>
        <p:cNvGrpSpPr/>
        <p:nvPr/>
      </p:nvGrpSpPr>
      <p:grpSpPr>
        <a:xfrm>
          <a:off x="0" y="0"/>
          <a:ext cx="0" cy="0"/>
          <a:chOff x="0" y="0"/>
          <a:chExt cx="0" cy="0"/>
        </a:xfrm>
      </p:grpSpPr>
      <p:sp>
        <p:nvSpPr>
          <p:cNvPr id="122" name="Google Shape;122;p17"/>
          <p:cNvSpPr/>
          <p:nvPr/>
        </p:nvSpPr>
        <p:spPr>
          <a:xfrm>
            <a:off x="321564" y="320040"/>
            <a:ext cx="11548800" cy="6217800"/>
          </a:xfrm>
          <a:prstGeom prst="rect">
            <a:avLst/>
          </a:prstGeom>
          <a:solidFill>
            <a:schemeClr val="dk1">
              <a:alpha val="784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 name="Google Shape;123;p17"/>
          <p:cNvSpPr txBox="1"/>
          <p:nvPr/>
        </p:nvSpPr>
        <p:spPr>
          <a:xfrm>
            <a:off x="838200" y="963877"/>
            <a:ext cx="3494362" cy="4930246"/>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None/>
            </a:pPr>
            <a:r>
              <a:rPr b="0" i="0" lang="en-US" sz="4400" u="none" cap="none" strike="noStrike">
                <a:solidFill>
                  <a:schemeClr val="accent1"/>
                </a:solidFill>
                <a:latin typeface="Calibri"/>
                <a:ea typeface="Calibri"/>
                <a:cs typeface="Calibri"/>
                <a:sym typeface="Calibri"/>
              </a:rPr>
              <a:t>Programming Mindset</a:t>
            </a:r>
            <a:endParaRPr/>
          </a:p>
          <a:p>
            <a:pPr indent="0" lvl="0" marL="0" marR="0" rtl="0" algn="r">
              <a:lnSpc>
                <a:spcPct val="90000"/>
              </a:lnSpc>
              <a:spcBef>
                <a:spcPts val="600"/>
              </a:spcBef>
              <a:spcAft>
                <a:spcPts val="0"/>
              </a:spcAft>
              <a:buNone/>
            </a:pPr>
            <a:r>
              <a:t/>
            </a:r>
            <a:endParaRPr b="0" i="0" sz="4400" u="none" cap="none" strike="noStrike">
              <a:solidFill>
                <a:schemeClr val="accent1"/>
              </a:solidFill>
              <a:latin typeface="Calibri"/>
              <a:ea typeface="Calibri"/>
              <a:cs typeface="Calibri"/>
              <a:sym typeface="Calibri"/>
            </a:endParaRPr>
          </a:p>
        </p:txBody>
      </p:sp>
      <p:cxnSp>
        <p:nvCxnSpPr>
          <p:cNvPr id="124" name="Google Shape;124;p17"/>
          <p:cNvCxnSpPr/>
          <p:nvPr/>
        </p:nvCxnSpPr>
        <p:spPr>
          <a:xfrm>
            <a:off x="4654296" y="2057400"/>
            <a:ext cx="0" cy="2743200"/>
          </a:xfrm>
          <a:prstGeom prst="straightConnector1">
            <a:avLst/>
          </a:prstGeom>
          <a:noFill/>
          <a:ln cap="flat" cmpd="sng" w="19050">
            <a:solidFill>
              <a:srgbClr val="262626"/>
            </a:solidFill>
            <a:prstDash val="solid"/>
            <a:miter lim="800000"/>
            <a:headEnd len="sm" w="sm" type="none"/>
            <a:tailEnd len="sm" w="sm" type="none"/>
          </a:ln>
        </p:spPr>
      </p:cxnSp>
      <p:sp>
        <p:nvSpPr>
          <p:cNvPr id="125" name="Google Shape;125;p17"/>
          <p:cNvSpPr txBox="1"/>
          <p:nvPr/>
        </p:nvSpPr>
        <p:spPr>
          <a:xfrm>
            <a:off x="4976031" y="963877"/>
            <a:ext cx="6377769" cy="4930246"/>
          </a:xfrm>
          <a:prstGeom prst="rect">
            <a:avLst/>
          </a:prstGeom>
          <a:noFill/>
          <a:ln>
            <a:noFill/>
          </a:ln>
        </p:spPr>
        <p:txBody>
          <a:bodyPr anchorCtr="0" anchor="ctr" bIns="45700" lIns="91425" spcFirstLastPara="1" rIns="91425" wrap="square" tIns="45700">
            <a:noAutofit/>
          </a:bodyPr>
          <a:lstStyle/>
          <a:p>
            <a:pPr indent="-228600" lvl="0" marL="28575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willingness to experiment </a:t>
            </a:r>
            <a:endParaRPr/>
          </a:p>
          <a:p>
            <a:pPr indent="-228600" lvl="0" marL="285750"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An acceptance that you will make mistakes </a:t>
            </a:r>
            <a:endParaRPr/>
          </a:p>
          <a:p>
            <a:pPr indent="-228600" lvl="0" marL="285750"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An understanding that your improvement will not be linear </a:t>
            </a:r>
            <a:endParaRPr/>
          </a:p>
          <a:p>
            <a:pPr indent="-228600" lvl="0" marL="285750"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Knowing that perseverance pays off </a:t>
            </a:r>
            <a:endParaRPr/>
          </a:p>
          <a:p>
            <a:pPr indent="-76200" lvl="0" marL="285750" marR="0" rtl="0" algn="l">
              <a:lnSpc>
                <a:spcPct val="90000"/>
              </a:lnSpc>
              <a:spcBef>
                <a:spcPts val="6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8"/>
          <p:cNvSpPr/>
          <p:nvPr/>
        </p:nvSpPr>
        <p:spPr>
          <a:xfrm>
            <a:off x="321564" y="320040"/>
            <a:ext cx="11548800" cy="6217800"/>
          </a:xfrm>
          <a:prstGeom prst="rect">
            <a:avLst/>
          </a:prstGeom>
          <a:solidFill>
            <a:schemeClr val="dk1">
              <a:alpha val="784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18"/>
          <p:cNvSpPr txBox="1"/>
          <p:nvPr>
            <p:ph type="title"/>
          </p:nvPr>
        </p:nvSpPr>
        <p:spPr>
          <a:xfrm>
            <a:off x="1028200" y="2766150"/>
            <a:ext cx="6960900" cy="1325700"/>
          </a:xfrm>
          <a:prstGeom prst="rect">
            <a:avLst/>
          </a:prstGeom>
        </p:spPr>
        <p:txBody>
          <a:bodyPr anchorCtr="0" anchor="ctr" bIns="45700" lIns="91425" spcFirstLastPara="1" rIns="91425" wrap="square" tIns="45700">
            <a:noAutofit/>
          </a:bodyPr>
          <a:lstStyle/>
          <a:p>
            <a:pPr indent="0" lvl="0" marL="0">
              <a:spcBef>
                <a:spcPts val="0"/>
              </a:spcBef>
              <a:spcAft>
                <a:spcPts val="0"/>
              </a:spcAft>
              <a:buNone/>
            </a:pPr>
            <a:r>
              <a:rPr lang="en-US"/>
              <a:t>Source control using </a:t>
            </a:r>
            <a:r>
              <a:rPr b="1" lang="en-US">
                <a:solidFill>
                  <a:schemeClr val="accent1"/>
                </a:solidFill>
              </a:rPr>
              <a:t>GitHub</a:t>
            </a:r>
            <a:endParaRPr b="1">
              <a:solidFill>
                <a:schemeClr val="accent1"/>
              </a:solidFill>
            </a:endParaRPr>
          </a:p>
        </p:txBody>
      </p:sp>
      <p:pic>
        <p:nvPicPr>
          <p:cNvPr id="133" name="Google Shape;133;p18"/>
          <p:cNvPicPr preferRelativeResize="0"/>
          <p:nvPr/>
        </p:nvPicPr>
        <p:blipFill>
          <a:blip r:embed="rId3">
            <a:alphaModFix/>
          </a:blip>
          <a:stretch>
            <a:fillRect/>
          </a:stretch>
        </p:blipFill>
        <p:spPr>
          <a:xfrm>
            <a:off x="7989100" y="2213425"/>
            <a:ext cx="2917400" cy="2431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9"/>
          <p:cNvSpPr/>
          <p:nvPr/>
        </p:nvSpPr>
        <p:spPr>
          <a:xfrm>
            <a:off x="321564" y="320040"/>
            <a:ext cx="11548800" cy="6217800"/>
          </a:xfrm>
          <a:prstGeom prst="rect">
            <a:avLst/>
          </a:prstGeom>
          <a:solidFill>
            <a:schemeClr val="dk1">
              <a:alpha val="784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1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a:spcBef>
                <a:spcPts val="0"/>
              </a:spcBef>
              <a:spcAft>
                <a:spcPts val="0"/>
              </a:spcAft>
              <a:buNone/>
            </a:pPr>
            <a:r>
              <a:rPr lang="en-US">
                <a:latin typeface="Arial"/>
                <a:ea typeface="Arial"/>
                <a:cs typeface="Arial"/>
                <a:sym typeface="Arial"/>
              </a:rPr>
              <a:t>Source Control  </a:t>
            </a:r>
            <a:endParaRPr/>
          </a:p>
        </p:txBody>
      </p:sp>
      <p:sp>
        <p:nvSpPr>
          <p:cNvPr id="141" name="Google Shape;141;p1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spcBef>
                <a:spcPts val="1000"/>
              </a:spcBef>
              <a:spcAft>
                <a:spcPts val="0"/>
              </a:spcAft>
              <a:buNone/>
            </a:pPr>
            <a:r>
              <a:rPr lang="en-US" sz="3200">
                <a:latin typeface="Arial"/>
                <a:ea typeface="Arial"/>
                <a:cs typeface="Arial"/>
                <a:sym typeface="Arial"/>
              </a:rPr>
              <a:t>• </a:t>
            </a:r>
            <a:r>
              <a:rPr lang="en-US" sz="3200"/>
              <a:t>Management of codebase by recording changes to code over time (like a snapshot)</a:t>
            </a:r>
            <a:endParaRPr sz="3200"/>
          </a:p>
          <a:p>
            <a:pPr indent="0" lvl="0" marL="0" rtl="0">
              <a:spcBef>
                <a:spcPts val="1000"/>
              </a:spcBef>
              <a:spcAft>
                <a:spcPts val="0"/>
              </a:spcAft>
              <a:buClr>
                <a:schemeClr val="dk1"/>
              </a:buClr>
              <a:buSzPts val="1100"/>
              <a:buFont typeface="Arial"/>
              <a:buNone/>
            </a:pPr>
            <a:r>
              <a:rPr lang="en-US" sz="3200">
                <a:latin typeface="Arial"/>
                <a:ea typeface="Arial"/>
                <a:cs typeface="Arial"/>
                <a:sym typeface="Arial"/>
              </a:rPr>
              <a:t>• </a:t>
            </a:r>
            <a:r>
              <a:rPr lang="en-US" sz="3200"/>
              <a:t>Collaborate with team or members of the community</a:t>
            </a:r>
            <a:endParaRPr sz="3200"/>
          </a:p>
          <a:p>
            <a:pPr indent="0" lvl="0" marL="0" rtl="0">
              <a:spcBef>
                <a:spcPts val="1000"/>
              </a:spcBef>
              <a:spcAft>
                <a:spcPts val="0"/>
              </a:spcAft>
              <a:buNone/>
            </a:pPr>
            <a:r>
              <a:t/>
            </a:r>
            <a:endParaRPr sz="3200">
              <a:latin typeface="Arial"/>
              <a:ea typeface="Arial"/>
              <a:cs typeface="Arial"/>
              <a:sym typeface="Arial"/>
            </a:endParaRPr>
          </a:p>
          <a:p>
            <a:pPr indent="0" lvl="0" marL="0" rtl="0">
              <a:spcBef>
                <a:spcPts val="1000"/>
              </a:spcBef>
              <a:spcAft>
                <a:spcPts val="0"/>
              </a:spcAft>
              <a:buNone/>
            </a:pPr>
            <a:r>
              <a:rPr lang="en-US" sz="3200">
                <a:latin typeface="Arial"/>
                <a:ea typeface="Arial"/>
                <a:cs typeface="Arial"/>
                <a:sym typeface="Arial"/>
              </a:rPr>
              <a:t>• </a:t>
            </a:r>
            <a:r>
              <a:rPr lang="en-US" sz="3200"/>
              <a:t>Git</a:t>
            </a:r>
            <a:endParaRPr sz="3200"/>
          </a:p>
          <a:p>
            <a:pPr indent="0" lvl="0" marL="0" rtl="0">
              <a:spcBef>
                <a:spcPts val="1000"/>
              </a:spcBef>
              <a:spcAft>
                <a:spcPts val="0"/>
              </a:spcAft>
              <a:buClr>
                <a:schemeClr val="dk1"/>
              </a:buClr>
              <a:buSzPts val="1100"/>
              <a:buFont typeface="Arial"/>
              <a:buNone/>
            </a:pPr>
            <a:r>
              <a:rPr lang="en-US" sz="3200">
                <a:latin typeface="Arial"/>
                <a:ea typeface="Arial"/>
                <a:cs typeface="Arial"/>
                <a:sym typeface="Arial"/>
              </a:rPr>
              <a:t>• </a:t>
            </a:r>
            <a:r>
              <a:rPr lang="en-US" sz="3200"/>
              <a:t>Team Foundation Server (TFS)</a:t>
            </a:r>
            <a:endParaRPr sz="3200"/>
          </a:p>
          <a:p>
            <a:pPr indent="0" lvl="0" marL="0" rtl="0">
              <a:spcBef>
                <a:spcPts val="1000"/>
              </a:spcBef>
              <a:spcAft>
                <a:spcPts val="0"/>
              </a:spcAft>
              <a:buClr>
                <a:schemeClr val="dk1"/>
              </a:buClr>
              <a:buSzPts val="1100"/>
              <a:buFont typeface="Arial"/>
              <a:buNone/>
            </a:pPr>
            <a:r>
              <a:rPr lang="en-US" sz="3200">
                <a:latin typeface="Arial"/>
                <a:ea typeface="Arial"/>
                <a:cs typeface="Arial"/>
                <a:sym typeface="Arial"/>
              </a:rPr>
              <a:t>• </a:t>
            </a:r>
            <a:r>
              <a:rPr lang="en-US" sz="3200"/>
              <a:t>Subversion</a:t>
            </a:r>
            <a:endParaRPr sz="3200"/>
          </a:p>
          <a:p>
            <a:pPr indent="0" lvl="0" marL="0">
              <a:spcBef>
                <a:spcPts val="1000"/>
              </a:spcBef>
              <a:spcAft>
                <a:spcPts val="0"/>
              </a:spcAft>
              <a:buNone/>
            </a:pPr>
            <a:r>
              <a:t/>
            </a:r>
            <a:endParaRPr/>
          </a:p>
        </p:txBody>
      </p:sp>
      <p:pic>
        <p:nvPicPr>
          <p:cNvPr id="142" name="Google Shape;142;p19"/>
          <p:cNvPicPr preferRelativeResize="0"/>
          <p:nvPr/>
        </p:nvPicPr>
        <p:blipFill>
          <a:blip r:embed="rId3">
            <a:alphaModFix/>
          </a:blip>
          <a:stretch>
            <a:fillRect/>
          </a:stretch>
        </p:blipFill>
        <p:spPr>
          <a:xfrm>
            <a:off x="7952325" y="4011400"/>
            <a:ext cx="3465625" cy="3478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cxnSp>
        <p:nvCxnSpPr>
          <p:cNvPr id="148" name="Google Shape;148;p20"/>
          <p:cNvCxnSpPr>
            <a:stCxn id="149" idx="6"/>
          </p:cNvCxnSpPr>
          <p:nvPr/>
        </p:nvCxnSpPr>
        <p:spPr>
          <a:xfrm>
            <a:off x="3329425" y="3777325"/>
            <a:ext cx="5274900" cy="4500"/>
          </a:xfrm>
          <a:prstGeom prst="straightConnector1">
            <a:avLst/>
          </a:prstGeom>
          <a:noFill/>
          <a:ln cap="flat" cmpd="sng" w="38100">
            <a:solidFill>
              <a:schemeClr val="dk2"/>
            </a:solidFill>
            <a:prstDash val="solid"/>
            <a:round/>
            <a:headEnd len="med" w="med" type="none"/>
            <a:tailEnd len="med" w="med" type="triangle"/>
          </a:ln>
        </p:spPr>
      </p:cxnSp>
      <p:sp>
        <p:nvSpPr>
          <p:cNvPr id="150" name="Google Shape;150;p20"/>
          <p:cNvSpPr/>
          <p:nvPr/>
        </p:nvSpPr>
        <p:spPr>
          <a:xfrm>
            <a:off x="321564" y="320040"/>
            <a:ext cx="11548800" cy="6217800"/>
          </a:xfrm>
          <a:prstGeom prst="rect">
            <a:avLst/>
          </a:prstGeom>
          <a:solidFill>
            <a:schemeClr val="dk1">
              <a:alpha val="784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1" name="Google Shape;151;p2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a:spcBef>
                <a:spcPts val="0"/>
              </a:spcBef>
              <a:spcAft>
                <a:spcPts val="0"/>
              </a:spcAft>
              <a:buNone/>
            </a:pPr>
            <a:r>
              <a:rPr lang="en-US">
                <a:latin typeface="Arial"/>
                <a:ea typeface="Arial"/>
                <a:cs typeface="Arial"/>
                <a:sym typeface="Arial"/>
              </a:rPr>
              <a:t>Basic Concepts  </a:t>
            </a:r>
            <a:endParaRPr/>
          </a:p>
        </p:txBody>
      </p:sp>
      <p:sp>
        <p:nvSpPr>
          <p:cNvPr id="152" name="Google Shape;152;p20"/>
          <p:cNvSpPr txBox="1"/>
          <p:nvPr>
            <p:ph idx="1" type="body"/>
          </p:nvPr>
        </p:nvSpPr>
        <p:spPr>
          <a:xfrm>
            <a:off x="838200" y="1825625"/>
            <a:ext cx="10515600" cy="4842300"/>
          </a:xfrm>
          <a:prstGeom prst="rect">
            <a:avLst/>
          </a:prstGeom>
        </p:spPr>
        <p:txBody>
          <a:bodyPr anchorCtr="0" anchor="t" bIns="45700" lIns="91425" spcFirstLastPara="1" rIns="91425" wrap="square" tIns="45700">
            <a:noAutofit/>
          </a:bodyPr>
          <a:lstStyle/>
          <a:p>
            <a:pPr indent="0" lvl="0" marL="0" rtl="0">
              <a:spcBef>
                <a:spcPts val="1000"/>
              </a:spcBef>
              <a:spcAft>
                <a:spcPts val="0"/>
              </a:spcAft>
              <a:buNone/>
            </a:pPr>
            <a:r>
              <a:rPr lang="en-US" sz="3200">
                <a:latin typeface="Arial"/>
                <a:ea typeface="Arial"/>
                <a:cs typeface="Arial"/>
                <a:sym typeface="Arial"/>
              </a:rPr>
              <a:t>• </a:t>
            </a:r>
            <a:r>
              <a:rPr lang="en-US"/>
              <a:t>A repository:</a:t>
            </a:r>
            <a:endParaRPr/>
          </a:p>
          <a:p>
            <a:pPr indent="457200" lvl="0" marL="0" rtl="0">
              <a:spcBef>
                <a:spcPts val="500"/>
              </a:spcBef>
              <a:spcAft>
                <a:spcPts val="0"/>
              </a:spcAft>
              <a:buClr>
                <a:schemeClr val="dk1"/>
              </a:buClr>
              <a:buSzPts val="1100"/>
              <a:buFont typeface="Arial"/>
              <a:buNone/>
            </a:pPr>
            <a:r>
              <a:rPr lang="en-US" sz="3200">
                <a:latin typeface="Arial"/>
                <a:ea typeface="Arial"/>
                <a:cs typeface="Arial"/>
                <a:sym typeface="Arial"/>
              </a:rPr>
              <a:t>• </a:t>
            </a:r>
            <a:r>
              <a:rPr lang="en-US"/>
              <a:t>Folder that you tell git to track changes</a:t>
            </a:r>
            <a:endParaRPr/>
          </a:p>
          <a:p>
            <a:pPr indent="0" lvl="0" marL="457200" rtl="0">
              <a:spcBef>
                <a:spcPts val="500"/>
              </a:spcBef>
              <a:spcAft>
                <a:spcPts val="0"/>
              </a:spcAft>
              <a:buClr>
                <a:schemeClr val="dk1"/>
              </a:buClr>
              <a:buSzPts val="1100"/>
              <a:buFont typeface="Arial"/>
              <a:buNone/>
            </a:pPr>
            <a:r>
              <a:rPr lang="en-US">
                <a:latin typeface="Arial"/>
                <a:ea typeface="Arial"/>
                <a:cs typeface="Arial"/>
                <a:sym typeface="Arial"/>
              </a:rPr>
              <a:t>• </a:t>
            </a:r>
            <a:r>
              <a:rPr lang="en-US"/>
              <a:t>Maintains commits (snapshots) of the codebase (what was changed)</a:t>
            </a:r>
            <a:endParaRPr/>
          </a:p>
          <a:p>
            <a:pPr indent="0" lvl="0" marL="457200" rtl="0">
              <a:spcBef>
                <a:spcPts val="500"/>
              </a:spcBef>
              <a:spcAft>
                <a:spcPts val="0"/>
              </a:spcAft>
              <a:buClr>
                <a:schemeClr val="dk1"/>
              </a:buClr>
              <a:buSzPts val="1100"/>
              <a:buFont typeface="Arial"/>
              <a:buNone/>
            </a:pPr>
            <a:r>
              <a:rPr lang="en-US">
                <a:latin typeface="Arial"/>
                <a:ea typeface="Arial"/>
                <a:cs typeface="Arial"/>
                <a:sym typeface="Arial"/>
              </a:rPr>
              <a:t>• </a:t>
            </a:r>
            <a:r>
              <a:rPr lang="en-US"/>
              <a:t>Allows you to revert to any previous commit</a:t>
            </a:r>
            <a:endParaRPr/>
          </a:p>
          <a:p>
            <a:pPr indent="0" lvl="0" marL="457200" rtl="0">
              <a:spcBef>
                <a:spcPts val="500"/>
              </a:spcBef>
              <a:spcAft>
                <a:spcPts val="0"/>
              </a:spcAft>
              <a:buClr>
                <a:schemeClr val="dk1"/>
              </a:buClr>
              <a:buSzPts val="1100"/>
              <a:buFont typeface="Arial"/>
              <a:buNone/>
            </a:pPr>
            <a:r>
              <a:t/>
            </a:r>
            <a:endParaRPr/>
          </a:p>
          <a:p>
            <a:pPr indent="0" lvl="0" marL="0" rtl="0">
              <a:spcBef>
                <a:spcPts val="1000"/>
              </a:spcBef>
              <a:spcAft>
                <a:spcPts val="0"/>
              </a:spcAft>
              <a:buNone/>
            </a:pPr>
            <a:r>
              <a:rPr lang="en-US"/>
              <a:t>• </a:t>
            </a:r>
            <a:r>
              <a:rPr lang="en-US"/>
              <a:t>Work locally, then pull and push from a central repository </a:t>
            </a:r>
            <a:br>
              <a:rPr lang="en-US"/>
            </a:br>
            <a:r>
              <a:rPr lang="en-US"/>
              <a:t>    (GitHub - think Dropbox for code)</a:t>
            </a:r>
            <a:endParaRPr/>
          </a:p>
        </p:txBody>
      </p:sp>
      <p:pic>
        <p:nvPicPr>
          <p:cNvPr id="153" name="Google Shape;153;p20"/>
          <p:cNvPicPr preferRelativeResize="0"/>
          <p:nvPr/>
        </p:nvPicPr>
        <p:blipFill>
          <a:blip r:embed="rId3">
            <a:alphaModFix/>
          </a:blip>
          <a:stretch>
            <a:fillRect/>
          </a:stretch>
        </p:blipFill>
        <p:spPr>
          <a:xfrm>
            <a:off x="8031895" y="-1339025"/>
            <a:ext cx="3262905" cy="3029850"/>
          </a:xfrm>
          <a:prstGeom prst="rect">
            <a:avLst/>
          </a:prstGeom>
          <a:noFill/>
          <a:ln>
            <a:noFill/>
          </a:ln>
        </p:spPr>
      </p:pic>
      <p:sp>
        <p:nvSpPr>
          <p:cNvPr id="149" name="Google Shape;149;p20"/>
          <p:cNvSpPr/>
          <p:nvPr/>
        </p:nvSpPr>
        <p:spPr>
          <a:xfrm>
            <a:off x="2976625" y="3600925"/>
            <a:ext cx="352800" cy="3528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Google Shape;154;p20"/>
          <p:cNvSpPr/>
          <p:nvPr/>
        </p:nvSpPr>
        <p:spPr>
          <a:xfrm>
            <a:off x="3717125" y="3600925"/>
            <a:ext cx="352800" cy="3528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Google Shape;155;p20"/>
          <p:cNvSpPr/>
          <p:nvPr/>
        </p:nvSpPr>
        <p:spPr>
          <a:xfrm>
            <a:off x="4457625" y="3600925"/>
            <a:ext cx="352800" cy="3528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Google Shape;156;p20"/>
          <p:cNvSpPr/>
          <p:nvPr/>
        </p:nvSpPr>
        <p:spPr>
          <a:xfrm>
            <a:off x="5198125" y="3600925"/>
            <a:ext cx="352800" cy="3528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Google Shape;157;p20"/>
          <p:cNvSpPr/>
          <p:nvPr/>
        </p:nvSpPr>
        <p:spPr>
          <a:xfrm>
            <a:off x="5938625" y="3600925"/>
            <a:ext cx="352800" cy="3528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Google Shape;158;p20"/>
          <p:cNvSpPr/>
          <p:nvPr/>
        </p:nvSpPr>
        <p:spPr>
          <a:xfrm>
            <a:off x="6679125" y="3600925"/>
            <a:ext cx="352800" cy="3528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Google Shape;159;p20"/>
          <p:cNvSpPr/>
          <p:nvPr/>
        </p:nvSpPr>
        <p:spPr>
          <a:xfrm>
            <a:off x="7419625" y="3600925"/>
            <a:ext cx="352800" cy="3528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1"/>
          <p:cNvSpPr/>
          <p:nvPr/>
        </p:nvSpPr>
        <p:spPr>
          <a:xfrm>
            <a:off x="321564" y="320040"/>
            <a:ext cx="11548800" cy="6217800"/>
          </a:xfrm>
          <a:prstGeom prst="rect">
            <a:avLst/>
          </a:prstGeom>
          <a:solidFill>
            <a:schemeClr val="dk1">
              <a:alpha val="784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2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a:spcBef>
                <a:spcPts val="0"/>
              </a:spcBef>
              <a:spcAft>
                <a:spcPts val="0"/>
              </a:spcAft>
              <a:buNone/>
            </a:pPr>
            <a:r>
              <a:rPr lang="en-US">
                <a:latin typeface="Arial"/>
                <a:ea typeface="Arial"/>
                <a:cs typeface="Arial"/>
                <a:sym typeface="Arial"/>
              </a:rPr>
              <a:t>What you need to use GitHub</a:t>
            </a:r>
            <a:endParaRPr/>
          </a:p>
        </p:txBody>
      </p:sp>
      <p:sp>
        <p:nvSpPr>
          <p:cNvPr id="167" name="Google Shape;167;p2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spcBef>
                <a:spcPts val="1000"/>
              </a:spcBef>
              <a:spcAft>
                <a:spcPts val="0"/>
              </a:spcAft>
              <a:buClr>
                <a:schemeClr val="dk1"/>
              </a:buClr>
              <a:buSzPts val="1100"/>
              <a:buFont typeface="Arial"/>
              <a:buNone/>
            </a:pPr>
            <a:r>
              <a:rPr lang="en-US" sz="3200">
                <a:latin typeface="Arial"/>
                <a:ea typeface="Arial"/>
                <a:cs typeface="Arial"/>
                <a:sym typeface="Arial"/>
              </a:rPr>
              <a:t>• </a:t>
            </a:r>
            <a:r>
              <a:rPr lang="en-US" sz="3200"/>
              <a:t>Create a GitHub Account (</a:t>
            </a:r>
            <a:r>
              <a:rPr lang="en-US" sz="3200" u="sng">
                <a:solidFill>
                  <a:schemeClr val="hlink"/>
                </a:solidFill>
                <a:hlinkClick r:id="rId3"/>
              </a:rPr>
              <a:t>https://github.com/</a:t>
            </a:r>
            <a:r>
              <a:rPr lang="en-US" sz="3200"/>
              <a:t>)</a:t>
            </a:r>
            <a:br>
              <a:rPr lang="en-US" sz="3200"/>
            </a:br>
            <a:br>
              <a:rPr lang="en-US" sz="3200"/>
            </a:br>
            <a:r>
              <a:rPr lang="en-US" sz="3200"/>
              <a:t>• Install GitHub Desktop (</a:t>
            </a:r>
            <a:r>
              <a:rPr lang="en-US" sz="3200" u="sng">
                <a:solidFill>
                  <a:schemeClr val="hlink"/>
                </a:solidFill>
                <a:hlinkClick r:id="rId4"/>
              </a:rPr>
              <a:t>https://desktop.github.com/</a:t>
            </a:r>
            <a:r>
              <a:rPr lang="en-US" sz="3200"/>
              <a:t>)</a:t>
            </a:r>
            <a:br>
              <a:rPr lang="en-US" sz="3200"/>
            </a:br>
            <a:br>
              <a:rPr lang="en-US" sz="3200"/>
            </a:br>
            <a:r>
              <a:rPr lang="en-US" sz="3200">
                <a:latin typeface="Arial"/>
                <a:ea typeface="Arial"/>
                <a:cs typeface="Arial"/>
                <a:sym typeface="Arial"/>
              </a:rPr>
              <a:t>• *</a:t>
            </a:r>
            <a:r>
              <a:rPr lang="en-US" sz="3200"/>
              <a:t>May also need to Install Git (</a:t>
            </a:r>
            <a:r>
              <a:rPr lang="en-US" sz="3200" u="sng">
                <a:solidFill>
                  <a:schemeClr val="hlink"/>
                </a:solidFill>
                <a:hlinkClick r:id="rId5"/>
              </a:rPr>
              <a:t>https://git-scm.com/</a:t>
            </a:r>
            <a:r>
              <a:rPr lang="en-US" sz="3200"/>
              <a:t>)</a:t>
            </a:r>
            <a:endParaRPr sz="3200">
              <a:latin typeface="Arial"/>
              <a:ea typeface="Arial"/>
              <a:cs typeface="Arial"/>
              <a:sym typeface="Arial"/>
            </a:endParaRPr>
          </a:p>
          <a:p>
            <a:pPr indent="0" lvl="0" marL="0">
              <a:spcBef>
                <a:spcPts val="1000"/>
              </a:spcBef>
              <a:spcAft>
                <a:spcPts val="0"/>
              </a:spcAft>
              <a:buNone/>
            </a:pPr>
            <a:r>
              <a:t/>
            </a:r>
            <a:endParaRPr/>
          </a:p>
        </p:txBody>
      </p:sp>
      <p:pic>
        <p:nvPicPr>
          <p:cNvPr id="168" name="Google Shape;168;p21"/>
          <p:cNvPicPr preferRelativeResize="0"/>
          <p:nvPr/>
        </p:nvPicPr>
        <p:blipFill>
          <a:blip r:embed="rId6">
            <a:alphaModFix/>
          </a:blip>
          <a:stretch>
            <a:fillRect/>
          </a:stretch>
        </p:blipFill>
        <p:spPr>
          <a:xfrm>
            <a:off x="1382450" y="4813250"/>
            <a:ext cx="2865600" cy="252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2"/>
          <p:cNvSpPr/>
          <p:nvPr/>
        </p:nvSpPr>
        <p:spPr>
          <a:xfrm>
            <a:off x="321564" y="320040"/>
            <a:ext cx="11548800" cy="6217800"/>
          </a:xfrm>
          <a:prstGeom prst="rect">
            <a:avLst/>
          </a:prstGeom>
          <a:solidFill>
            <a:schemeClr val="dk1">
              <a:alpha val="784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 name="Google Shape;175;p2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spcBef>
                <a:spcPts val="0"/>
              </a:spcBef>
              <a:spcAft>
                <a:spcPts val="0"/>
              </a:spcAft>
              <a:buNone/>
            </a:pPr>
            <a:r>
              <a:rPr lang="en-US">
                <a:latin typeface="Arial"/>
                <a:ea typeface="Arial"/>
                <a:cs typeface="Arial"/>
                <a:sym typeface="Arial"/>
              </a:rPr>
              <a:t>GitHub Demo</a:t>
            </a:r>
            <a:endParaRPr/>
          </a:p>
        </p:txBody>
      </p:sp>
      <p:sp>
        <p:nvSpPr>
          <p:cNvPr id="176" name="Google Shape;176;p2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spcBef>
                <a:spcPts val="1000"/>
              </a:spcBef>
              <a:spcAft>
                <a:spcPts val="0"/>
              </a:spcAft>
              <a:buClr>
                <a:schemeClr val="dk1"/>
              </a:buClr>
              <a:buSzPts val="1100"/>
              <a:buFont typeface="Arial"/>
              <a:buNone/>
            </a:pPr>
            <a:r>
              <a:rPr lang="en-US" sz="3200">
                <a:latin typeface="Arial"/>
                <a:ea typeface="Arial"/>
                <a:cs typeface="Arial"/>
                <a:sym typeface="Arial"/>
              </a:rPr>
              <a:t>•</a:t>
            </a:r>
            <a:r>
              <a:rPr lang="en-US" sz="3200">
                <a:latin typeface="Arial"/>
                <a:ea typeface="Arial"/>
                <a:cs typeface="Arial"/>
                <a:sym typeface="Arial"/>
              </a:rPr>
              <a:t> </a:t>
            </a:r>
            <a:r>
              <a:rPr lang="en-US" sz="3200"/>
              <a:t>Navigating through the course GitHub page </a:t>
            </a:r>
            <a:endParaRPr sz="3200"/>
          </a:p>
          <a:p>
            <a:pPr indent="0" lvl="0" marL="0" rtl="0">
              <a:spcBef>
                <a:spcPts val="1000"/>
              </a:spcBef>
              <a:spcAft>
                <a:spcPts val="0"/>
              </a:spcAft>
              <a:buClr>
                <a:schemeClr val="dk1"/>
              </a:buClr>
              <a:buSzPts val="1100"/>
              <a:buFont typeface="Arial"/>
              <a:buNone/>
            </a:pPr>
            <a:r>
              <a:rPr lang="en-US" u="sng"/>
              <a:t> 	</a:t>
            </a:r>
            <a:r>
              <a:rPr lang="en-US" u="sng">
                <a:solidFill>
                  <a:schemeClr val="hlink"/>
                </a:solidFill>
                <a:hlinkClick r:id="rId3"/>
              </a:rPr>
              <a:t>https://github.com/dtrikam1/unitec-app-development-with-swift</a:t>
            </a:r>
            <a:endParaRPr u="sng"/>
          </a:p>
          <a:p>
            <a:pPr indent="0" lvl="0" marL="0" rtl="0">
              <a:spcBef>
                <a:spcPts val="1000"/>
              </a:spcBef>
              <a:spcAft>
                <a:spcPts val="0"/>
              </a:spcAft>
              <a:buClr>
                <a:schemeClr val="dk1"/>
              </a:buClr>
              <a:buSzPts val="1100"/>
              <a:buFont typeface="Arial"/>
              <a:buNone/>
            </a:pPr>
            <a:r>
              <a:t/>
            </a:r>
            <a:endParaRPr sz="3200"/>
          </a:p>
          <a:p>
            <a:pPr indent="0" lvl="0" marL="0" rtl="0">
              <a:spcBef>
                <a:spcPts val="1000"/>
              </a:spcBef>
              <a:spcAft>
                <a:spcPts val="0"/>
              </a:spcAft>
              <a:buClr>
                <a:schemeClr val="dk1"/>
              </a:buClr>
              <a:buSzPts val="1100"/>
              <a:buFont typeface="Arial"/>
              <a:buNone/>
            </a:pPr>
            <a:r>
              <a:rPr lang="en-US" sz="3200"/>
              <a:t>• Creating a repository</a:t>
            </a:r>
            <a:endParaRPr sz="3200"/>
          </a:p>
          <a:p>
            <a:pPr indent="0" lvl="0" marL="0" rtl="0">
              <a:spcBef>
                <a:spcPts val="1000"/>
              </a:spcBef>
              <a:spcAft>
                <a:spcPts val="0"/>
              </a:spcAft>
              <a:buClr>
                <a:schemeClr val="dk1"/>
              </a:buClr>
              <a:buSzPts val="1100"/>
              <a:buFont typeface="Arial"/>
              <a:buNone/>
            </a:pPr>
            <a:r>
              <a:t/>
            </a:r>
            <a:endParaRPr sz="3200"/>
          </a:p>
          <a:p>
            <a:pPr indent="0" lvl="0" marL="0" rtl="0">
              <a:spcBef>
                <a:spcPts val="1000"/>
              </a:spcBef>
              <a:spcAft>
                <a:spcPts val="0"/>
              </a:spcAft>
              <a:buClr>
                <a:schemeClr val="dk1"/>
              </a:buClr>
              <a:buSzPts val="1100"/>
              <a:buFont typeface="Arial"/>
              <a:buNone/>
            </a:pPr>
            <a:r>
              <a:rPr lang="en-US" sz="3200"/>
              <a:t>• Making a commit </a:t>
            </a:r>
            <a:endParaRPr sz="3200">
              <a:latin typeface="Arial"/>
              <a:ea typeface="Arial"/>
              <a:cs typeface="Arial"/>
              <a:sym typeface="Arial"/>
            </a:endParaRPr>
          </a:p>
          <a:p>
            <a:pPr indent="0" lvl="0" marL="0" rtl="0">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