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5E8A49-B671-4FC2-BE7E-123E7DA4B7FA}">
  <a:tblStyle styleId="{115E8A49-B671-4FC2-BE7E-123E7DA4B7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4daf6340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4daf6340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daf6340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daf6340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3e3c5ea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3e3c5ea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e3c5ea8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e3c5ea8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e3c5ea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e3c5ea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e3c5ea8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e3c5ea8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e3c5ea8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3e3c5ea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daf6340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daf6340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4daf63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4daf63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daf6340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4daf634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daf634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daf634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3e3c5ea8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3e3c5ea8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daf6340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daf6340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4daf634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4daf634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4daf6340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4daf6340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4daf634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4daf634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4daf6340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4daf6340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daf634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daf634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26b69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26b69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I choose this data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chose this project merely because it was straight forward, and since I was to work on this solo, it would be something I could finish.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4daf634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4daf634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daf634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daf634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26b693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426b693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3e3c5ea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3e3c5ea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daf6340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daf6340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hyperlink" Target="https://www.kaggle.com/competitions/house-prices-advanced-regression-techniqu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the cost for housing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David Trinidad, W207 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487351" y="642900"/>
            <a:ext cx="2613450" cy="4172100"/>
          </a:xfrm>
          <a:prstGeom prst="rect">
            <a:avLst/>
          </a:prstGeom>
          <a:noFill/>
          <a:ln>
            <a:noFill/>
          </a:ln>
        </p:spPr>
      </p:pic>
      <p:sp>
        <p:nvSpPr>
          <p:cNvPr id="126" name="Google Shape;126;p22"/>
          <p:cNvSpPr txBox="1"/>
          <p:nvPr/>
        </p:nvSpPr>
        <p:spPr>
          <a:xfrm>
            <a:off x="487350" y="131725"/>
            <a:ext cx="379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Missing Values</a:t>
            </a:r>
            <a:endParaRPr b="1" sz="1800"/>
          </a:p>
        </p:txBody>
      </p:sp>
      <p:sp>
        <p:nvSpPr>
          <p:cNvPr id="127" name="Google Shape;127;p22"/>
          <p:cNvSpPr txBox="1"/>
          <p:nvPr/>
        </p:nvSpPr>
        <p:spPr>
          <a:xfrm>
            <a:off x="3800025" y="671750"/>
            <a:ext cx="37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8" name="Google Shape;128;p22"/>
          <p:cNvSpPr txBox="1"/>
          <p:nvPr/>
        </p:nvSpPr>
        <p:spPr>
          <a:xfrm>
            <a:off x="3278200" y="593425"/>
            <a:ext cx="5568000" cy="12621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clean this up created looped through all columns and filled dtype[‘object’] </a:t>
            </a:r>
            <a:r>
              <a:rPr lang="en"/>
              <a:t>with</a:t>
            </a:r>
            <a:r>
              <a:rPr lang="en"/>
              <a:t> “None”. In the </a:t>
            </a:r>
            <a:r>
              <a:rPr lang="en"/>
              <a:t>beginning</a:t>
            </a:r>
            <a:r>
              <a:rPr lang="en"/>
              <a:t> I was filling all the ‘na’ </a:t>
            </a:r>
            <a:r>
              <a:rPr lang="en"/>
              <a:t>with</a:t>
            </a:r>
            <a:r>
              <a:rPr lang="en"/>
              <a:t> “0” as if it were really null however as stated in the earlier slides, “NA” could mean different things </a:t>
            </a:r>
            <a:r>
              <a:rPr lang="en"/>
              <a:t>while Pandas will treat it as missing data</a:t>
            </a:r>
            <a:endParaRPr/>
          </a:p>
        </p:txBody>
      </p:sp>
      <p:pic>
        <p:nvPicPr>
          <p:cNvPr id="129" name="Google Shape;129;p22"/>
          <p:cNvPicPr preferRelativeResize="0"/>
          <p:nvPr/>
        </p:nvPicPr>
        <p:blipFill>
          <a:blip r:embed="rId4">
            <a:alphaModFix/>
          </a:blip>
          <a:stretch>
            <a:fillRect/>
          </a:stretch>
        </p:blipFill>
        <p:spPr>
          <a:xfrm>
            <a:off x="3031476" y="2369100"/>
            <a:ext cx="5947050" cy="158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93225" y="807825"/>
            <a:ext cx="2309700" cy="2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LotFrontage </a:t>
            </a:r>
            <a:endParaRPr sz="620"/>
          </a:p>
        </p:txBody>
      </p:sp>
      <p:pic>
        <p:nvPicPr>
          <p:cNvPr id="135" name="Google Shape;135;p23"/>
          <p:cNvPicPr preferRelativeResize="0"/>
          <p:nvPr/>
        </p:nvPicPr>
        <p:blipFill>
          <a:blip r:embed="rId3">
            <a:alphaModFix/>
          </a:blip>
          <a:stretch>
            <a:fillRect/>
          </a:stretch>
        </p:blipFill>
        <p:spPr>
          <a:xfrm>
            <a:off x="996350" y="1097325"/>
            <a:ext cx="2309700" cy="2784650"/>
          </a:xfrm>
          <a:prstGeom prst="rect">
            <a:avLst/>
          </a:prstGeom>
          <a:noFill/>
          <a:ln>
            <a:noFill/>
          </a:ln>
        </p:spPr>
      </p:pic>
      <p:pic>
        <p:nvPicPr>
          <p:cNvPr id="136" name="Google Shape;136;p23"/>
          <p:cNvPicPr preferRelativeResize="0"/>
          <p:nvPr/>
        </p:nvPicPr>
        <p:blipFill>
          <a:blip r:embed="rId4">
            <a:alphaModFix/>
          </a:blip>
          <a:stretch>
            <a:fillRect/>
          </a:stretch>
        </p:blipFill>
        <p:spPr>
          <a:xfrm>
            <a:off x="4906400" y="1329575"/>
            <a:ext cx="3774400" cy="1106475"/>
          </a:xfrm>
          <a:prstGeom prst="rect">
            <a:avLst/>
          </a:prstGeom>
          <a:noFill/>
          <a:ln>
            <a:noFill/>
          </a:ln>
        </p:spPr>
      </p:pic>
      <p:sp>
        <p:nvSpPr>
          <p:cNvPr id="137" name="Google Shape;137;p23"/>
          <p:cNvSpPr txBox="1"/>
          <p:nvPr/>
        </p:nvSpPr>
        <p:spPr>
          <a:xfrm>
            <a:off x="98775" y="3961575"/>
            <a:ext cx="4386900" cy="6465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accent1"/>
                </a:solidFill>
              </a:rPr>
              <a:t>'LotFrontage'</a:t>
            </a:r>
            <a:r>
              <a:rPr lang="en" sz="1000"/>
              <a:t>- by definition is the boudary in front of the plot adjacent to the home. I think it would be a safe assumption to use the median value of the neighborhood to fill in these missing values</a:t>
            </a:r>
            <a:endParaRPr sz="1000"/>
          </a:p>
        </p:txBody>
      </p:sp>
      <p:cxnSp>
        <p:nvCxnSpPr>
          <p:cNvPr id="138" name="Google Shape;138;p23"/>
          <p:cNvCxnSpPr/>
          <p:nvPr/>
        </p:nvCxnSpPr>
        <p:spPr>
          <a:xfrm>
            <a:off x="4550775" y="1185450"/>
            <a:ext cx="13200" cy="37539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3"/>
          <p:cNvSpPr txBox="1"/>
          <p:nvPr/>
        </p:nvSpPr>
        <p:spPr>
          <a:xfrm>
            <a:off x="43700" y="0"/>
            <a:ext cx="379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Missing Values</a:t>
            </a:r>
            <a:endParaRPr sz="2000"/>
          </a:p>
        </p:txBody>
      </p:sp>
      <p:sp>
        <p:nvSpPr>
          <p:cNvPr id="140" name="Google Shape;140;p23"/>
          <p:cNvSpPr txBox="1"/>
          <p:nvPr/>
        </p:nvSpPr>
        <p:spPr>
          <a:xfrm>
            <a:off x="4896850" y="2897750"/>
            <a:ext cx="3793500" cy="692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6AA84F"/>
                </a:solidFill>
              </a:rPr>
              <a:t>'Electrical'</a:t>
            </a:r>
            <a:r>
              <a:rPr lang="en" sz="800"/>
              <a:t>- Describes the electrical system in the house. There are 5 features where 3 of them are ranked from poor to average </a:t>
            </a:r>
            <a:r>
              <a:rPr lang="en" sz="800"/>
              <a:t>whereas</a:t>
            </a:r>
            <a:r>
              <a:rPr lang="en" sz="800"/>
              <a:t> the other two </a:t>
            </a:r>
            <a:r>
              <a:rPr lang="en" sz="800"/>
              <a:t>don't</a:t>
            </a:r>
            <a:r>
              <a:rPr lang="en" sz="800"/>
              <a:t> provide any context on how they rank out of the three. So in this instance i will just treat it as a categorical and fill the missing values with the mode</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14150" y="3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the Response Variable</a:t>
            </a:r>
            <a:endParaRPr/>
          </a:p>
        </p:txBody>
      </p:sp>
      <p:pic>
        <p:nvPicPr>
          <p:cNvPr id="146" name="Google Shape;146;p24"/>
          <p:cNvPicPr preferRelativeResize="0"/>
          <p:nvPr/>
        </p:nvPicPr>
        <p:blipFill rotWithShape="1">
          <a:blip r:embed="rId3">
            <a:alphaModFix/>
          </a:blip>
          <a:srcRect b="0" l="0" r="0" t="2874"/>
          <a:stretch/>
        </p:blipFill>
        <p:spPr>
          <a:xfrm>
            <a:off x="49400" y="669225"/>
            <a:ext cx="5984950" cy="26239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35800" y="3293150"/>
            <a:ext cx="3132774" cy="1698250"/>
          </a:xfrm>
          <a:prstGeom prst="rect">
            <a:avLst/>
          </a:prstGeom>
          <a:noFill/>
          <a:ln>
            <a:noFill/>
          </a:ln>
        </p:spPr>
      </p:pic>
      <p:pic>
        <p:nvPicPr>
          <p:cNvPr id="148" name="Google Shape;148;p24"/>
          <p:cNvPicPr preferRelativeResize="0"/>
          <p:nvPr/>
        </p:nvPicPr>
        <p:blipFill>
          <a:blip r:embed="rId5">
            <a:alphaModFix/>
          </a:blip>
          <a:stretch>
            <a:fillRect/>
          </a:stretch>
        </p:blipFill>
        <p:spPr>
          <a:xfrm>
            <a:off x="5611875" y="3836356"/>
            <a:ext cx="3132774" cy="1200144"/>
          </a:xfrm>
          <a:prstGeom prst="rect">
            <a:avLst/>
          </a:prstGeom>
          <a:noFill/>
          <a:ln>
            <a:noFill/>
          </a:ln>
        </p:spPr>
      </p:pic>
      <p:sp>
        <p:nvSpPr>
          <p:cNvPr id="149" name="Google Shape;149;p24"/>
          <p:cNvSpPr txBox="1"/>
          <p:nvPr/>
        </p:nvSpPr>
        <p:spPr>
          <a:xfrm>
            <a:off x="6174750" y="916650"/>
            <a:ext cx="28137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Visualizing the Sales Price Data. The Box plot shows that there are two outliers. I also see a bell shaped curve with a right tail.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decided to take the log of the Sales Price to help normalize the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57400" y="7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Data Visualization (cont)</a:t>
            </a:r>
            <a:endParaRPr/>
          </a:p>
        </p:txBody>
      </p:sp>
      <p:pic>
        <p:nvPicPr>
          <p:cNvPr id="155" name="Google Shape;155;p25"/>
          <p:cNvPicPr preferRelativeResize="0"/>
          <p:nvPr/>
        </p:nvPicPr>
        <p:blipFill>
          <a:blip r:embed="rId3">
            <a:alphaModFix/>
          </a:blip>
          <a:stretch>
            <a:fillRect/>
          </a:stretch>
        </p:blipFill>
        <p:spPr>
          <a:xfrm>
            <a:off x="91650" y="537575"/>
            <a:ext cx="4842123" cy="4605924"/>
          </a:xfrm>
          <a:prstGeom prst="rect">
            <a:avLst/>
          </a:prstGeom>
          <a:noFill/>
          <a:ln>
            <a:noFill/>
          </a:ln>
        </p:spPr>
      </p:pic>
      <p:sp>
        <p:nvSpPr>
          <p:cNvPr id="156" name="Google Shape;156;p25"/>
          <p:cNvSpPr/>
          <p:nvPr/>
        </p:nvSpPr>
        <p:spPr>
          <a:xfrm>
            <a:off x="4214900" y="1053725"/>
            <a:ext cx="171900" cy="3971100"/>
          </a:xfrm>
          <a:prstGeom prst="rect">
            <a:avLst/>
          </a:prstGeom>
          <a:noFill/>
          <a:ln cap="flat" cmpd="sng" w="19050">
            <a:solidFill>
              <a:srgbClr val="99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5"/>
          <p:cNvCxnSpPr/>
          <p:nvPr/>
        </p:nvCxnSpPr>
        <p:spPr>
          <a:xfrm flipH="1" rot="10800000">
            <a:off x="4307100" y="974600"/>
            <a:ext cx="770700" cy="46200"/>
          </a:xfrm>
          <a:prstGeom prst="straightConnector1">
            <a:avLst/>
          </a:prstGeom>
          <a:noFill/>
          <a:ln cap="flat" cmpd="sng" w="9525">
            <a:solidFill>
              <a:srgbClr val="9900FF"/>
            </a:solidFill>
            <a:prstDash val="solid"/>
            <a:round/>
            <a:headEnd len="med" w="med" type="none"/>
            <a:tailEnd len="med" w="med" type="none"/>
          </a:ln>
        </p:spPr>
      </p:cxnSp>
      <p:sp>
        <p:nvSpPr>
          <p:cNvPr id="158" name="Google Shape;158;p25"/>
          <p:cNvSpPr txBox="1"/>
          <p:nvPr/>
        </p:nvSpPr>
        <p:spPr>
          <a:xfrm>
            <a:off x="5077800" y="238800"/>
            <a:ext cx="4012500" cy="38481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Plotted a Correlation matrix </a:t>
            </a:r>
            <a:r>
              <a:rPr lang="en"/>
              <a:t>between</a:t>
            </a:r>
            <a:r>
              <a:rPr lang="en"/>
              <a:t> all data </a:t>
            </a:r>
            <a:r>
              <a:rPr lang="en"/>
              <a:t>features</a:t>
            </a:r>
            <a:r>
              <a:rPr lang="en"/>
              <a:t> to see which ones have a strong </a:t>
            </a:r>
            <a:r>
              <a:rPr lang="en"/>
              <a:t>connection</a:t>
            </a:r>
            <a:r>
              <a:rPr lang="en"/>
              <a:t> to sales price.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9" name="Google Shape;159;p25"/>
          <p:cNvPicPr preferRelativeResize="0"/>
          <p:nvPr/>
        </p:nvPicPr>
        <p:blipFill>
          <a:blip r:embed="rId4">
            <a:alphaModFix/>
          </a:blip>
          <a:stretch>
            <a:fillRect/>
          </a:stretch>
        </p:blipFill>
        <p:spPr>
          <a:xfrm>
            <a:off x="5077800" y="2268100"/>
            <a:ext cx="4141450" cy="130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118100" y="-36025"/>
            <a:ext cx="8520600" cy="40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a:t>
            </a:r>
            <a:r>
              <a:rPr lang="en" sz="2355"/>
              <a:t>Visualizing the features that strongly correlated to sales price</a:t>
            </a:r>
            <a:endParaRPr/>
          </a:p>
        </p:txBody>
      </p:sp>
      <p:pic>
        <p:nvPicPr>
          <p:cNvPr id="165" name="Google Shape;165;p26"/>
          <p:cNvPicPr preferRelativeResize="0"/>
          <p:nvPr/>
        </p:nvPicPr>
        <p:blipFill>
          <a:blip r:embed="rId3">
            <a:alphaModFix/>
          </a:blip>
          <a:stretch>
            <a:fillRect/>
          </a:stretch>
        </p:blipFill>
        <p:spPr>
          <a:xfrm>
            <a:off x="1132875" y="444925"/>
            <a:ext cx="4785101" cy="4637350"/>
          </a:xfrm>
          <a:prstGeom prst="rect">
            <a:avLst/>
          </a:prstGeom>
          <a:noFill/>
          <a:ln>
            <a:noFill/>
          </a:ln>
        </p:spPr>
      </p:pic>
      <p:sp>
        <p:nvSpPr>
          <p:cNvPr id="166" name="Google Shape;166;p26"/>
          <p:cNvSpPr/>
          <p:nvPr/>
        </p:nvSpPr>
        <p:spPr>
          <a:xfrm>
            <a:off x="2489425" y="4913000"/>
            <a:ext cx="1416000" cy="1053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
        <p:nvSpPr>
          <p:cNvPr id="167" name="Google Shape;167;p26"/>
          <p:cNvSpPr txBox="1"/>
          <p:nvPr/>
        </p:nvSpPr>
        <p:spPr>
          <a:xfrm>
            <a:off x="6174750" y="916650"/>
            <a:ext cx="2813700" cy="38481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I plotted a pairwise plot to get a better insight on Ground Living area, 1st floor Square Footage, Garage Cars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feature has a positive correlation to the response variable.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feature also displays a bell shaped histogram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see some obvious outliers for Groundliving space and 1stFloor Square Footage.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5675" y="3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Data Visualization of Ground Living Area</a:t>
            </a:r>
            <a:endParaRPr/>
          </a:p>
        </p:txBody>
      </p:sp>
      <p:pic>
        <p:nvPicPr>
          <p:cNvPr id="173" name="Google Shape;173;p27"/>
          <p:cNvPicPr preferRelativeResize="0"/>
          <p:nvPr/>
        </p:nvPicPr>
        <p:blipFill>
          <a:blip r:embed="rId3">
            <a:alphaModFix/>
          </a:blip>
          <a:stretch>
            <a:fillRect/>
          </a:stretch>
        </p:blipFill>
        <p:spPr>
          <a:xfrm>
            <a:off x="179175" y="481323"/>
            <a:ext cx="6868051" cy="4421100"/>
          </a:xfrm>
          <a:prstGeom prst="rect">
            <a:avLst/>
          </a:prstGeom>
          <a:noFill/>
          <a:ln>
            <a:noFill/>
          </a:ln>
        </p:spPr>
      </p:pic>
      <p:sp>
        <p:nvSpPr>
          <p:cNvPr id="174" name="Google Shape;174;p27"/>
          <p:cNvSpPr/>
          <p:nvPr/>
        </p:nvSpPr>
        <p:spPr>
          <a:xfrm>
            <a:off x="2814875" y="3427550"/>
            <a:ext cx="809100" cy="3930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nvSpPr>
        <p:spPr>
          <a:xfrm>
            <a:off x="3872475" y="2479550"/>
            <a:ext cx="4392600" cy="2339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[GrLivArea] captures the square footage of the ground living area. This only includes the total living area on the ground floor of the house (</a:t>
            </a:r>
            <a:r>
              <a:rPr lang="en"/>
              <a:t>excluding</a:t>
            </a:r>
            <a:r>
              <a:rPr lang="en"/>
              <a:t> basement, and garage)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two outliers which in my first few iterations, however doing so resulted in a lower RMSE score. This leads me to believe that cutting off those outliers could mean that I’m leaving out some important information</a:t>
            </a:r>
            <a:endParaRPr/>
          </a:p>
        </p:txBody>
      </p:sp>
      <p:pic>
        <p:nvPicPr>
          <p:cNvPr id="176" name="Google Shape;176;p27"/>
          <p:cNvPicPr preferRelativeResize="0"/>
          <p:nvPr/>
        </p:nvPicPr>
        <p:blipFill>
          <a:blip r:embed="rId4">
            <a:alphaModFix/>
          </a:blip>
          <a:stretch>
            <a:fillRect/>
          </a:stretch>
        </p:blipFill>
        <p:spPr>
          <a:xfrm>
            <a:off x="7173301" y="569325"/>
            <a:ext cx="1791974" cy="16521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36550" y="9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New Data Features</a:t>
            </a:r>
            <a:endParaRPr/>
          </a:p>
        </p:txBody>
      </p:sp>
      <p:pic>
        <p:nvPicPr>
          <p:cNvPr id="182" name="Google Shape;182;p28"/>
          <p:cNvPicPr preferRelativeResize="0"/>
          <p:nvPr/>
        </p:nvPicPr>
        <p:blipFill>
          <a:blip r:embed="rId3">
            <a:alphaModFix/>
          </a:blip>
          <a:stretch>
            <a:fillRect/>
          </a:stretch>
        </p:blipFill>
        <p:spPr>
          <a:xfrm>
            <a:off x="80475" y="670925"/>
            <a:ext cx="5564450" cy="3568650"/>
          </a:xfrm>
          <a:prstGeom prst="rect">
            <a:avLst/>
          </a:prstGeom>
          <a:noFill/>
          <a:ln>
            <a:noFill/>
          </a:ln>
        </p:spPr>
      </p:pic>
      <p:pic>
        <p:nvPicPr>
          <p:cNvPr id="183" name="Google Shape;183;p28"/>
          <p:cNvPicPr preferRelativeResize="0"/>
          <p:nvPr/>
        </p:nvPicPr>
        <p:blipFill>
          <a:blip r:embed="rId4">
            <a:alphaModFix/>
          </a:blip>
          <a:stretch>
            <a:fillRect/>
          </a:stretch>
        </p:blipFill>
        <p:spPr>
          <a:xfrm>
            <a:off x="5787475" y="161675"/>
            <a:ext cx="3287950" cy="3010461"/>
          </a:xfrm>
          <a:prstGeom prst="rect">
            <a:avLst/>
          </a:prstGeom>
          <a:noFill/>
          <a:ln>
            <a:noFill/>
          </a:ln>
        </p:spPr>
      </p:pic>
      <p:sp>
        <p:nvSpPr>
          <p:cNvPr id="184" name="Google Shape;184;p28"/>
          <p:cNvSpPr txBox="1"/>
          <p:nvPr/>
        </p:nvSpPr>
        <p:spPr>
          <a:xfrm>
            <a:off x="5563625" y="3246525"/>
            <a:ext cx="32880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rPr>
              <a:t>TotalSF</a:t>
            </a:r>
            <a:r>
              <a:rPr lang="en"/>
              <a:t> [total Square Footage] - Created a new data feature for combining the specific features that are measured in Square Feet to represent the overall square feet of the property. footage since it has an influence on price as you can see on the scatter plot.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Creating New Data Features: Combining all Bathroom Features to one column</a:t>
            </a:r>
            <a:endParaRPr/>
          </a:p>
          <a:p>
            <a:pPr indent="0" lvl="0" marL="0" rtl="0" algn="l">
              <a:spcBef>
                <a:spcPts val="0"/>
              </a:spcBef>
              <a:spcAft>
                <a:spcPts val="0"/>
              </a:spcAft>
              <a:buNone/>
            </a:pPr>
            <a:r>
              <a:t/>
            </a:r>
            <a:endParaRPr/>
          </a:p>
        </p:txBody>
      </p:sp>
      <p:pic>
        <p:nvPicPr>
          <p:cNvPr id="190" name="Google Shape;190;p29"/>
          <p:cNvPicPr preferRelativeResize="0"/>
          <p:nvPr/>
        </p:nvPicPr>
        <p:blipFill>
          <a:blip r:embed="rId3">
            <a:alphaModFix/>
          </a:blip>
          <a:stretch>
            <a:fillRect/>
          </a:stretch>
        </p:blipFill>
        <p:spPr>
          <a:xfrm>
            <a:off x="642566" y="4309429"/>
            <a:ext cx="4145776" cy="547775"/>
          </a:xfrm>
          <a:prstGeom prst="rect">
            <a:avLst/>
          </a:prstGeom>
          <a:noFill/>
          <a:ln>
            <a:noFill/>
          </a:ln>
        </p:spPr>
      </p:pic>
      <p:pic>
        <p:nvPicPr>
          <p:cNvPr id="191" name="Google Shape;191;p29"/>
          <p:cNvPicPr preferRelativeResize="0"/>
          <p:nvPr/>
        </p:nvPicPr>
        <p:blipFill>
          <a:blip r:embed="rId4">
            <a:alphaModFix/>
          </a:blip>
          <a:stretch>
            <a:fillRect/>
          </a:stretch>
        </p:blipFill>
        <p:spPr>
          <a:xfrm>
            <a:off x="642575" y="1404025"/>
            <a:ext cx="4527275" cy="2975600"/>
          </a:xfrm>
          <a:prstGeom prst="rect">
            <a:avLst/>
          </a:prstGeom>
          <a:noFill/>
          <a:ln>
            <a:noFill/>
          </a:ln>
        </p:spPr>
      </p:pic>
      <p:sp>
        <p:nvSpPr>
          <p:cNvPr id="192" name="Google Shape;192;p29"/>
          <p:cNvSpPr txBox="1"/>
          <p:nvPr/>
        </p:nvSpPr>
        <p:spPr>
          <a:xfrm>
            <a:off x="4788350" y="2571750"/>
            <a:ext cx="4355700" cy="954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A86E8"/>
                </a:solidFill>
              </a:rPr>
              <a:t>TotalBath </a:t>
            </a:r>
            <a:r>
              <a:rPr lang="en" sz="1000">
                <a:solidFill>
                  <a:schemeClr val="dk1"/>
                </a:solidFill>
              </a:rPr>
              <a:t>[total number of bathrooms] - By virtue of combining features to simplify the dataset, I combined all the bathrooms.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*Note- This was actually omitted from the final dataset since it did lead to a lower RMSE score from Kaggle</a:t>
            </a:r>
            <a:endParaRPr sz="1000">
              <a:solidFill>
                <a:schemeClr val="dk1"/>
              </a:solidFill>
            </a:endParaRPr>
          </a:p>
        </p:txBody>
      </p:sp>
      <p:pic>
        <p:nvPicPr>
          <p:cNvPr id="193" name="Google Shape;193;p29"/>
          <p:cNvPicPr preferRelativeResize="0"/>
          <p:nvPr/>
        </p:nvPicPr>
        <p:blipFill>
          <a:blip r:embed="rId5">
            <a:alphaModFix/>
          </a:blip>
          <a:stretch>
            <a:fillRect/>
          </a:stretch>
        </p:blipFill>
        <p:spPr>
          <a:xfrm>
            <a:off x="5093454" y="1259413"/>
            <a:ext cx="2457800" cy="1070650"/>
          </a:xfrm>
          <a:prstGeom prst="rect">
            <a:avLst/>
          </a:prstGeom>
          <a:noFill/>
          <a:ln cap="flat" cmpd="sng" w="19050">
            <a:solidFill>
              <a:schemeClr val="accent5"/>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Numerical data to Categorical </a:t>
            </a:r>
            <a:endParaRPr/>
          </a:p>
        </p:txBody>
      </p:sp>
      <p:pic>
        <p:nvPicPr>
          <p:cNvPr id="199" name="Google Shape;199;p30"/>
          <p:cNvPicPr preferRelativeResize="0"/>
          <p:nvPr/>
        </p:nvPicPr>
        <p:blipFill>
          <a:blip r:embed="rId3">
            <a:alphaModFix/>
          </a:blip>
          <a:stretch>
            <a:fillRect/>
          </a:stretch>
        </p:blipFill>
        <p:spPr>
          <a:xfrm>
            <a:off x="594900" y="1170127"/>
            <a:ext cx="3350000" cy="1712875"/>
          </a:xfrm>
          <a:prstGeom prst="rect">
            <a:avLst/>
          </a:prstGeom>
          <a:noFill/>
          <a:ln>
            <a:noFill/>
          </a:ln>
        </p:spPr>
      </p:pic>
      <p:pic>
        <p:nvPicPr>
          <p:cNvPr id="200" name="Google Shape;200;p30"/>
          <p:cNvPicPr preferRelativeResize="0"/>
          <p:nvPr/>
        </p:nvPicPr>
        <p:blipFill>
          <a:blip r:embed="rId4">
            <a:alphaModFix/>
          </a:blip>
          <a:stretch>
            <a:fillRect/>
          </a:stretch>
        </p:blipFill>
        <p:spPr>
          <a:xfrm>
            <a:off x="4664424" y="1137200"/>
            <a:ext cx="3627075" cy="1673650"/>
          </a:xfrm>
          <a:prstGeom prst="rect">
            <a:avLst/>
          </a:prstGeom>
          <a:noFill/>
          <a:ln>
            <a:noFill/>
          </a:ln>
        </p:spPr>
      </p:pic>
      <p:pic>
        <p:nvPicPr>
          <p:cNvPr id="201" name="Google Shape;201;p30"/>
          <p:cNvPicPr preferRelativeResize="0"/>
          <p:nvPr/>
        </p:nvPicPr>
        <p:blipFill>
          <a:blip r:embed="rId5">
            <a:alphaModFix/>
          </a:blip>
          <a:stretch>
            <a:fillRect/>
          </a:stretch>
        </p:blipFill>
        <p:spPr>
          <a:xfrm>
            <a:off x="448750" y="3223011"/>
            <a:ext cx="3533775" cy="771525"/>
          </a:xfrm>
          <a:prstGeom prst="rect">
            <a:avLst/>
          </a:prstGeom>
          <a:noFill/>
          <a:ln>
            <a:noFill/>
          </a:ln>
        </p:spPr>
      </p:pic>
      <p:pic>
        <p:nvPicPr>
          <p:cNvPr id="202" name="Google Shape;202;p30"/>
          <p:cNvPicPr preferRelativeResize="0"/>
          <p:nvPr/>
        </p:nvPicPr>
        <p:blipFill>
          <a:blip r:embed="rId6">
            <a:alphaModFix/>
          </a:blip>
          <a:stretch>
            <a:fillRect/>
          </a:stretch>
        </p:blipFill>
        <p:spPr>
          <a:xfrm>
            <a:off x="4664425" y="2959149"/>
            <a:ext cx="3476625" cy="838200"/>
          </a:xfrm>
          <a:prstGeom prst="rect">
            <a:avLst/>
          </a:prstGeom>
          <a:noFill/>
          <a:ln>
            <a:noFill/>
          </a:ln>
        </p:spPr>
      </p:pic>
      <p:sp>
        <p:nvSpPr>
          <p:cNvPr id="203" name="Google Shape;203;p30"/>
          <p:cNvSpPr txBox="1"/>
          <p:nvPr/>
        </p:nvSpPr>
        <p:spPr>
          <a:xfrm>
            <a:off x="668400" y="4175325"/>
            <a:ext cx="636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C4858"/>
                </a:solidFill>
              </a:rPr>
              <a:t>Within the dataset there were a few columns that were read as numerical but were actually categorical. For this instance, I converted them to strings. From here I can then apply them to the encoding method on the next slide</a:t>
            </a:r>
            <a:endParaRPr>
              <a:solidFill>
                <a:srgbClr val="3C4858"/>
              </a:solidFill>
            </a:endParaRPr>
          </a:p>
        </p:txBody>
      </p:sp>
      <p:cxnSp>
        <p:nvCxnSpPr>
          <p:cNvPr id="204" name="Google Shape;204;p30"/>
          <p:cNvCxnSpPr/>
          <p:nvPr/>
        </p:nvCxnSpPr>
        <p:spPr>
          <a:xfrm flipH="1" rot="10800000">
            <a:off x="570725" y="4141375"/>
            <a:ext cx="7301100" cy="1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for Ordinal Variables</a:t>
            </a:r>
            <a:endParaRPr/>
          </a:p>
        </p:txBody>
      </p:sp>
      <p:pic>
        <p:nvPicPr>
          <p:cNvPr id="210" name="Google Shape;210;p31"/>
          <p:cNvPicPr preferRelativeResize="0"/>
          <p:nvPr/>
        </p:nvPicPr>
        <p:blipFill rotWithShape="1">
          <a:blip r:embed="rId3">
            <a:alphaModFix/>
          </a:blip>
          <a:srcRect b="0" l="0" r="0" t="13636"/>
          <a:stretch/>
        </p:blipFill>
        <p:spPr>
          <a:xfrm>
            <a:off x="351475" y="1106824"/>
            <a:ext cx="8076624" cy="2066925"/>
          </a:xfrm>
          <a:prstGeom prst="rect">
            <a:avLst/>
          </a:prstGeom>
          <a:noFill/>
          <a:ln>
            <a:noFill/>
          </a:ln>
        </p:spPr>
      </p:pic>
      <p:sp>
        <p:nvSpPr>
          <p:cNvPr id="211" name="Google Shape;211;p31"/>
          <p:cNvSpPr/>
          <p:nvPr/>
        </p:nvSpPr>
        <p:spPr>
          <a:xfrm>
            <a:off x="36000" y="1951025"/>
            <a:ext cx="8620800" cy="803400"/>
          </a:xfrm>
          <a:prstGeom prst="rect">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nvSpPr>
        <p:spPr>
          <a:xfrm>
            <a:off x="473300" y="3556600"/>
            <a:ext cx="7704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rPr>
              <a:t>The Last step of the Data Preparation process is converting the categorical labels into into a numeric. My dataset now can be </a:t>
            </a:r>
            <a:r>
              <a:rPr lang="en" sz="1300">
                <a:solidFill>
                  <a:srgbClr val="273239"/>
                </a:solidFill>
                <a:highlight>
                  <a:srgbClr val="FFFFFF"/>
                </a:highlight>
              </a:rPr>
              <a:t>apple to machine learning models.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42975" y="211175"/>
            <a:ext cx="8520600" cy="112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61" name="Google Shape;61;p14"/>
          <p:cNvSpPr txBox="1"/>
          <p:nvPr>
            <p:ph idx="1" type="subTitle"/>
          </p:nvPr>
        </p:nvSpPr>
        <p:spPr>
          <a:xfrm>
            <a:off x="284475" y="1551200"/>
            <a:ext cx="8520600" cy="1727100"/>
          </a:xfrm>
          <a:prstGeom prst="rect">
            <a:avLst/>
          </a:prstGeom>
        </p:spPr>
        <p:txBody>
          <a:bodyPr anchorCtr="0" anchor="t" bIns="91425" lIns="91425" spcFirstLastPara="1" rIns="91425" wrap="square" tIns="91425">
            <a:normAutofit/>
          </a:bodyPr>
          <a:lstStyle/>
          <a:p>
            <a:pPr indent="-334645" lvl="0" marL="457200" rtl="0" algn="l">
              <a:lnSpc>
                <a:spcPct val="95000"/>
              </a:lnSpc>
              <a:spcBef>
                <a:spcPts val="0"/>
              </a:spcBef>
              <a:spcAft>
                <a:spcPts val="0"/>
              </a:spcAft>
              <a:buClr>
                <a:schemeClr val="dk1"/>
              </a:buClr>
              <a:buSzPts val="1670"/>
              <a:buChar char="●"/>
            </a:pPr>
            <a:r>
              <a:rPr lang="en" sz="1670">
                <a:solidFill>
                  <a:schemeClr val="dk1"/>
                </a:solidFill>
              </a:rPr>
              <a:t>P</a:t>
            </a:r>
            <a:r>
              <a:rPr lang="en" sz="1670">
                <a:solidFill>
                  <a:schemeClr val="dk1"/>
                </a:solidFill>
              </a:rPr>
              <a:t>roblem Motivation</a:t>
            </a:r>
            <a:endParaRPr sz="1670">
              <a:solidFill>
                <a:schemeClr val="dk1"/>
              </a:solidFill>
            </a:endParaRPr>
          </a:p>
          <a:p>
            <a:pPr indent="-334645" lvl="0" marL="457200" rtl="0" algn="l">
              <a:lnSpc>
                <a:spcPct val="95000"/>
              </a:lnSpc>
              <a:spcBef>
                <a:spcPts val="0"/>
              </a:spcBef>
              <a:spcAft>
                <a:spcPts val="0"/>
              </a:spcAft>
              <a:buClr>
                <a:schemeClr val="dk1"/>
              </a:buClr>
              <a:buSzPts val="1670"/>
              <a:buChar char="●"/>
            </a:pPr>
            <a:r>
              <a:rPr lang="en" sz="1670">
                <a:solidFill>
                  <a:schemeClr val="dk1"/>
                </a:solidFill>
              </a:rPr>
              <a:t>Dataset description</a:t>
            </a:r>
            <a:endParaRPr sz="1670">
              <a:solidFill>
                <a:schemeClr val="dk1"/>
              </a:solidFill>
            </a:endParaRPr>
          </a:p>
          <a:p>
            <a:pPr indent="-334645" lvl="0" marL="457200" rtl="0" algn="l">
              <a:lnSpc>
                <a:spcPct val="95000"/>
              </a:lnSpc>
              <a:spcBef>
                <a:spcPts val="0"/>
              </a:spcBef>
              <a:spcAft>
                <a:spcPts val="0"/>
              </a:spcAft>
              <a:buClr>
                <a:schemeClr val="dk1"/>
              </a:buClr>
              <a:buSzPts val="1670"/>
              <a:buChar char="●"/>
            </a:pPr>
            <a:r>
              <a:rPr lang="en" sz="1670">
                <a:solidFill>
                  <a:schemeClr val="dk1"/>
                </a:solidFill>
              </a:rPr>
              <a:t>Solution/approach description</a:t>
            </a:r>
            <a:endParaRPr sz="1670">
              <a:solidFill>
                <a:schemeClr val="dk1"/>
              </a:solidFill>
            </a:endParaRPr>
          </a:p>
          <a:p>
            <a:pPr indent="-334645" lvl="0" marL="457200" rtl="0" algn="l">
              <a:lnSpc>
                <a:spcPct val="95000"/>
              </a:lnSpc>
              <a:spcBef>
                <a:spcPts val="0"/>
              </a:spcBef>
              <a:spcAft>
                <a:spcPts val="0"/>
              </a:spcAft>
              <a:buClr>
                <a:schemeClr val="dk1"/>
              </a:buClr>
              <a:buSzPts val="1670"/>
              <a:buChar char="●"/>
            </a:pPr>
            <a:r>
              <a:rPr lang="en" sz="1670">
                <a:solidFill>
                  <a:schemeClr val="dk1"/>
                </a:solidFill>
              </a:rPr>
              <a:t>Experiments</a:t>
            </a:r>
            <a:endParaRPr sz="1670">
              <a:solidFill>
                <a:schemeClr val="dk1"/>
              </a:solidFill>
            </a:endParaRPr>
          </a:p>
          <a:p>
            <a:pPr indent="-334645" lvl="0" marL="457200" rtl="0" algn="l">
              <a:lnSpc>
                <a:spcPct val="95000"/>
              </a:lnSpc>
              <a:spcBef>
                <a:spcPts val="0"/>
              </a:spcBef>
              <a:spcAft>
                <a:spcPts val="0"/>
              </a:spcAft>
              <a:buClr>
                <a:schemeClr val="dk1"/>
              </a:buClr>
              <a:buSzPts val="1670"/>
              <a:buChar char="●"/>
            </a:pPr>
            <a:r>
              <a:rPr lang="en" sz="1670">
                <a:solidFill>
                  <a:schemeClr val="dk1"/>
                </a:solidFill>
              </a:rPr>
              <a:t>Conclusions drawn as a result of the experiments/data analysis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Data Preparation </a:t>
            </a:r>
            <a:endParaRPr/>
          </a:p>
        </p:txBody>
      </p:sp>
      <p:sp>
        <p:nvSpPr>
          <p:cNvPr id="218" name="Google Shape;218;p32"/>
          <p:cNvSpPr txBox="1"/>
          <p:nvPr>
            <p:ph idx="1" type="body"/>
          </p:nvPr>
        </p:nvSpPr>
        <p:spPr>
          <a:xfrm>
            <a:off x="311700" y="1152475"/>
            <a:ext cx="8520600" cy="3416400"/>
          </a:xfrm>
          <a:prstGeom prst="rect">
            <a:avLst/>
          </a:prstGeom>
          <a:solidFill>
            <a:srgbClr val="EFEFEF"/>
          </a:solidFill>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sz="1300">
                <a:solidFill>
                  <a:srgbClr val="9900FF"/>
                </a:solidFill>
              </a:rPr>
              <a:t>Normalized</a:t>
            </a:r>
            <a:r>
              <a:rPr lang="en" sz="1300"/>
              <a:t>  </a:t>
            </a:r>
            <a:r>
              <a:rPr lang="en" sz="1300">
                <a:solidFill>
                  <a:schemeClr val="dk1"/>
                </a:solidFill>
              </a:rPr>
              <a:t>“SalePrice” by taking the natural log of the data</a:t>
            </a:r>
            <a:endParaRPr sz="1300">
              <a:solidFill>
                <a:schemeClr val="dk1"/>
              </a:solidFill>
            </a:endParaRPr>
          </a:p>
          <a:p>
            <a:pPr indent="-311150" lvl="0" marL="457200" rtl="0" algn="l">
              <a:spcBef>
                <a:spcPts val="0"/>
              </a:spcBef>
              <a:spcAft>
                <a:spcPts val="0"/>
              </a:spcAft>
              <a:buSzPts val="1300"/>
              <a:buAutoNum type="arabicPeriod"/>
            </a:pPr>
            <a:r>
              <a:rPr b="1" lang="en" sz="1300">
                <a:solidFill>
                  <a:srgbClr val="0000FF"/>
                </a:solidFill>
              </a:rPr>
              <a:t>Removed Outliers</a:t>
            </a:r>
            <a:r>
              <a:rPr lang="en" sz="1300"/>
              <a:t>: </a:t>
            </a:r>
            <a:r>
              <a:rPr lang="en" sz="1300">
                <a:solidFill>
                  <a:schemeClr val="dk1"/>
                </a:solidFill>
              </a:rPr>
              <a:t>[</a:t>
            </a:r>
            <a:r>
              <a:rPr lang="en" sz="1300">
                <a:solidFill>
                  <a:schemeClr val="dk1"/>
                </a:solidFill>
              </a:rPr>
              <a:t>Sales data (&gt;7000),  GrLivArea (&gt;4500)]</a:t>
            </a:r>
            <a:endParaRPr sz="1300">
              <a:solidFill>
                <a:schemeClr val="dk1"/>
              </a:solidFill>
            </a:endParaRPr>
          </a:p>
          <a:p>
            <a:pPr indent="-311150" lvl="0" marL="457200" rtl="0" algn="l">
              <a:spcBef>
                <a:spcPts val="0"/>
              </a:spcBef>
              <a:spcAft>
                <a:spcPts val="0"/>
              </a:spcAft>
              <a:buSzPts val="1300"/>
              <a:buAutoNum type="arabicPeriod"/>
            </a:pPr>
            <a:r>
              <a:rPr b="1" lang="en" sz="1300">
                <a:solidFill>
                  <a:srgbClr val="4A86E8"/>
                </a:solidFill>
              </a:rPr>
              <a:t>Missing Features</a:t>
            </a:r>
            <a:r>
              <a:rPr lang="en" sz="1300"/>
              <a:t>: </a:t>
            </a:r>
            <a:endParaRPr sz="1300"/>
          </a:p>
          <a:p>
            <a:pPr indent="-311150" lvl="1" marL="914400" rtl="0" algn="l">
              <a:spcBef>
                <a:spcPts val="0"/>
              </a:spcBef>
              <a:spcAft>
                <a:spcPts val="0"/>
              </a:spcAft>
              <a:buClr>
                <a:schemeClr val="dk1"/>
              </a:buClr>
              <a:buSzPts val="1300"/>
              <a:buAutoNum type="alphaLcPeriod"/>
            </a:pPr>
            <a:r>
              <a:rPr lang="en" sz="1300">
                <a:solidFill>
                  <a:schemeClr val="dk1"/>
                </a:solidFill>
              </a:rPr>
              <a:t>Added </a:t>
            </a:r>
            <a:r>
              <a:rPr lang="en" sz="1300">
                <a:solidFill>
                  <a:schemeClr val="dk1"/>
                </a:solidFill>
              </a:rPr>
              <a:t> “None” to null object features</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Added “0” to null numeric features</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a:t>
            </a:r>
            <a:r>
              <a:rPr lang="en" sz="1300">
                <a:solidFill>
                  <a:schemeClr val="dk1"/>
                </a:solidFill>
              </a:rPr>
              <a:t>LotFrontage’- filled the median value from the neighborhood feature column</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‘Electrical’ - Filled the median value with the mode </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Created New Feature</a:t>
            </a:r>
            <a:r>
              <a:rPr lang="en" sz="1300">
                <a:solidFill>
                  <a:schemeClr val="dk1"/>
                </a:solidFill>
              </a:rPr>
              <a:t> </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“TotalSF”:  </a:t>
            </a:r>
            <a:r>
              <a:rPr i="1" lang="en" sz="1100">
                <a:solidFill>
                  <a:schemeClr val="dk1"/>
                </a:solidFill>
              </a:rPr>
              <a:t>[1stFlrSF, 2ndFlrSF, ‘GarageArea’, GrLivArea’]</a:t>
            </a:r>
            <a:endParaRPr i="1" sz="1100">
              <a:solidFill>
                <a:schemeClr val="dk1"/>
              </a:solidFill>
            </a:endParaRPr>
          </a:p>
          <a:p>
            <a:pPr indent="-298450" lvl="1" marL="914400" rtl="0" algn="l">
              <a:spcBef>
                <a:spcPts val="0"/>
              </a:spcBef>
              <a:spcAft>
                <a:spcPts val="0"/>
              </a:spcAft>
              <a:buClr>
                <a:schemeClr val="dk1"/>
              </a:buClr>
              <a:buSzPts val="1100"/>
              <a:buAutoNum type="alphaLcPeriod"/>
            </a:pPr>
            <a:r>
              <a:rPr i="1" lang="en" sz="1100">
                <a:solidFill>
                  <a:schemeClr val="dk1"/>
                </a:solidFill>
              </a:rPr>
              <a:t>“</a:t>
            </a:r>
            <a:r>
              <a:rPr lang="en" sz="1200">
                <a:solidFill>
                  <a:schemeClr val="dk1"/>
                </a:solidFill>
              </a:rPr>
              <a:t>TotalBath:</a:t>
            </a:r>
            <a:r>
              <a:rPr i="1" lang="en" sz="1100">
                <a:solidFill>
                  <a:schemeClr val="dk1"/>
                </a:solidFill>
              </a:rPr>
              <a:t>” ["BsmtFullBath"] + ["BsmtHalfBath"]) ["FullBath"] + "HalfBath"]</a:t>
            </a:r>
            <a:endParaRPr i="1" sz="11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Converted Numerical Data to Categorical Strings</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MSSubClass, OverallCond, YrSold, MoSold</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Label Encoding for Ordinal features using sklearn LabelEncoder, and pandas.get_dummies</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54175" y="12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 and testing workflow</a:t>
            </a:r>
            <a:endParaRPr/>
          </a:p>
        </p:txBody>
      </p:sp>
      <p:sp>
        <p:nvSpPr>
          <p:cNvPr id="224" name="Google Shape;224;p33"/>
          <p:cNvSpPr/>
          <p:nvPr/>
        </p:nvSpPr>
        <p:spPr>
          <a:xfrm>
            <a:off x="2088625" y="810625"/>
            <a:ext cx="1761000" cy="154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900"/>
              <a:t>Calculate Root mean Squared with </a:t>
            </a:r>
            <a:r>
              <a:rPr i="1" lang="en" sz="900"/>
              <a:t>default</a:t>
            </a:r>
            <a:r>
              <a:rPr lang="en" sz="900"/>
              <a:t> params and 5 fold cross validation</a:t>
            </a:r>
            <a:endParaRPr sz="9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b="1" lang="en" sz="800" u="sng">
                <a:solidFill>
                  <a:schemeClr val="dk1"/>
                </a:solidFill>
              </a:rPr>
              <a:t>Models</a:t>
            </a:r>
            <a:r>
              <a:rPr lang="en" sz="800">
                <a:solidFill>
                  <a:srgbClr val="0000FF"/>
                </a:solidFill>
              </a:rPr>
              <a:t>:</a:t>
            </a:r>
            <a:endParaRPr sz="800">
              <a:solidFill>
                <a:srgbClr val="0000FF"/>
              </a:solidFill>
            </a:endParaRPr>
          </a:p>
          <a:p>
            <a:pPr indent="0" lvl="0" marL="0" rtl="0" algn="l">
              <a:spcBef>
                <a:spcPts val="0"/>
              </a:spcBef>
              <a:spcAft>
                <a:spcPts val="0"/>
              </a:spcAft>
              <a:buNone/>
            </a:pPr>
            <a:r>
              <a:rPr lang="en" sz="800">
                <a:solidFill>
                  <a:srgbClr val="0000FF"/>
                </a:solidFill>
              </a:rPr>
              <a:t>Lasso</a:t>
            </a:r>
            <a:r>
              <a:rPr lang="en" sz="800"/>
              <a:t>, </a:t>
            </a:r>
            <a:endParaRPr sz="800"/>
          </a:p>
          <a:p>
            <a:pPr indent="0" lvl="0" marL="0" rtl="0" algn="l">
              <a:spcBef>
                <a:spcPts val="0"/>
              </a:spcBef>
              <a:spcAft>
                <a:spcPts val="0"/>
              </a:spcAft>
              <a:buNone/>
            </a:pPr>
            <a:r>
              <a:rPr lang="en" sz="800">
                <a:solidFill>
                  <a:srgbClr val="FF00FF"/>
                </a:solidFill>
              </a:rPr>
              <a:t>Random </a:t>
            </a:r>
            <a:r>
              <a:rPr lang="en" sz="800">
                <a:solidFill>
                  <a:srgbClr val="FF00FF"/>
                </a:solidFill>
              </a:rPr>
              <a:t>Forest</a:t>
            </a:r>
            <a:r>
              <a:rPr lang="en" sz="800">
                <a:solidFill>
                  <a:srgbClr val="FF00FF"/>
                </a:solidFill>
              </a:rPr>
              <a:t>,</a:t>
            </a:r>
            <a:endParaRPr sz="800">
              <a:solidFill>
                <a:srgbClr val="FF00FF"/>
              </a:solidFill>
            </a:endParaRPr>
          </a:p>
          <a:p>
            <a:pPr indent="0" lvl="0" marL="0" rtl="0" algn="l">
              <a:spcBef>
                <a:spcPts val="0"/>
              </a:spcBef>
              <a:spcAft>
                <a:spcPts val="0"/>
              </a:spcAft>
              <a:buNone/>
            </a:pPr>
            <a:r>
              <a:rPr lang="en" sz="800">
                <a:solidFill>
                  <a:srgbClr val="6AA84F"/>
                </a:solidFill>
              </a:rPr>
              <a:t>Elastic Net,</a:t>
            </a:r>
            <a:endParaRPr sz="800">
              <a:solidFill>
                <a:srgbClr val="6AA84F"/>
              </a:solidFill>
            </a:endParaRPr>
          </a:p>
          <a:p>
            <a:pPr indent="0" lvl="0" marL="0" rtl="0" algn="l">
              <a:spcBef>
                <a:spcPts val="0"/>
              </a:spcBef>
              <a:spcAft>
                <a:spcPts val="0"/>
              </a:spcAft>
              <a:buNone/>
            </a:pPr>
            <a:r>
              <a:rPr lang="en" sz="800">
                <a:solidFill>
                  <a:srgbClr val="CC0000"/>
                </a:solidFill>
              </a:rPr>
              <a:t>Kernel</a:t>
            </a:r>
            <a:r>
              <a:rPr lang="en" sz="800">
                <a:solidFill>
                  <a:srgbClr val="CC0000"/>
                </a:solidFill>
              </a:rPr>
              <a:t> Ridge</a:t>
            </a:r>
            <a:endParaRPr sz="800">
              <a:solidFill>
                <a:srgbClr val="CC0000"/>
              </a:solidFill>
            </a:endParaRPr>
          </a:p>
          <a:p>
            <a:pPr indent="0" lvl="0" marL="0" rtl="0" algn="l">
              <a:spcBef>
                <a:spcPts val="0"/>
              </a:spcBef>
              <a:spcAft>
                <a:spcPts val="0"/>
              </a:spcAft>
              <a:buNone/>
            </a:pPr>
            <a:r>
              <a:rPr lang="en" sz="800">
                <a:solidFill>
                  <a:srgbClr val="DD7E6B"/>
                </a:solidFill>
              </a:rPr>
              <a:t>Gradient Boosting</a:t>
            </a:r>
            <a:endParaRPr sz="800">
              <a:solidFill>
                <a:srgbClr val="DD7E6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33"/>
          <p:cNvSpPr/>
          <p:nvPr/>
        </p:nvSpPr>
        <p:spPr>
          <a:xfrm>
            <a:off x="4757238" y="810613"/>
            <a:ext cx="1816500" cy="10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Use </a:t>
            </a:r>
            <a:r>
              <a:rPr b="1" lang="en" sz="1000">
                <a:solidFill>
                  <a:srgbClr val="4A86E8"/>
                </a:solidFill>
              </a:rPr>
              <a:t>GridSearchCV</a:t>
            </a:r>
            <a:r>
              <a:rPr lang="en" sz="1000"/>
              <a:t> method to Find The best Parameters for each model</a:t>
            </a:r>
            <a:endParaRPr sz="1000"/>
          </a:p>
        </p:txBody>
      </p:sp>
      <p:sp>
        <p:nvSpPr>
          <p:cNvPr id="226" name="Google Shape;226;p33"/>
          <p:cNvSpPr/>
          <p:nvPr/>
        </p:nvSpPr>
        <p:spPr>
          <a:xfrm>
            <a:off x="7279500" y="810625"/>
            <a:ext cx="1761000" cy="10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Calculate Root mean Squared using best parameter output from GridSearchCV. </a:t>
            </a:r>
            <a:endParaRPr sz="1000"/>
          </a:p>
        </p:txBody>
      </p:sp>
      <p:sp>
        <p:nvSpPr>
          <p:cNvPr id="227" name="Google Shape;227;p33"/>
          <p:cNvSpPr/>
          <p:nvPr/>
        </p:nvSpPr>
        <p:spPr>
          <a:xfrm>
            <a:off x="90475" y="2101125"/>
            <a:ext cx="1642800" cy="1343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Start: </a:t>
            </a:r>
            <a:r>
              <a:rPr lang="en" sz="1100"/>
              <a:t>Data Cleaning and Feature Engineering</a:t>
            </a:r>
            <a:endParaRPr sz="1100"/>
          </a:p>
        </p:txBody>
      </p:sp>
      <p:sp>
        <p:nvSpPr>
          <p:cNvPr id="228" name="Google Shape;228;p33"/>
          <p:cNvSpPr/>
          <p:nvPr/>
        </p:nvSpPr>
        <p:spPr>
          <a:xfrm>
            <a:off x="4518913" y="2197175"/>
            <a:ext cx="1642800" cy="134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Submit Prediction and check result</a:t>
            </a:r>
            <a:endParaRPr/>
          </a:p>
        </p:txBody>
      </p:sp>
      <p:sp>
        <p:nvSpPr>
          <p:cNvPr id="229" name="Google Shape;229;p33"/>
          <p:cNvSpPr/>
          <p:nvPr/>
        </p:nvSpPr>
        <p:spPr>
          <a:xfrm>
            <a:off x="7279500" y="2268975"/>
            <a:ext cx="1761000" cy="10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Make Prediction using the model with the lowest RMSE</a:t>
            </a:r>
            <a:endParaRPr sz="1200"/>
          </a:p>
        </p:txBody>
      </p:sp>
      <p:cxnSp>
        <p:nvCxnSpPr>
          <p:cNvPr id="230" name="Google Shape;230;p33"/>
          <p:cNvCxnSpPr/>
          <p:nvPr/>
        </p:nvCxnSpPr>
        <p:spPr>
          <a:xfrm flipH="1" rot="10800000">
            <a:off x="1475525" y="1844475"/>
            <a:ext cx="501300" cy="4245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33"/>
          <p:cNvCxnSpPr>
            <a:endCxn id="225" idx="1"/>
          </p:cNvCxnSpPr>
          <p:nvPr/>
        </p:nvCxnSpPr>
        <p:spPr>
          <a:xfrm flipH="1" rot="10800000">
            <a:off x="3849738" y="1343113"/>
            <a:ext cx="907500" cy="2847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3"/>
          <p:cNvCxnSpPr>
            <a:endCxn id="226" idx="1"/>
          </p:cNvCxnSpPr>
          <p:nvPr/>
        </p:nvCxnSpPr>
        <p:spPr>
          <a:xfrm>
            <a:off x="6573600" y="1272025"/>
            <a:ext cx="705900" cy="711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33"/>
          <p:cNvCxnSpPr>
            <a:stCxn id="226" idx="2"/>
            <a:endCxn id="229" idx="0"/>
          </p:cNvCxnSpPr>
          <p:nvPr/>
        </p:nvCxnSpPr>
        <p:spPr>
          <a:xfrm>
            <a:off x="8160000" y="1875625"/>
            <a:ext cx="0" cy="3933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3"/>
          <p:cNvCxnSpPr>
            <a:stCxn id="229" idx="1"/>
            <a:endCxn id="228" idx="6"/>
          </p:cNvCxnSpPr>
          <p:nvPr/>
        </p:nvCxnSpPr>
        <p:spPr>
          <a:xfrm flipH="1">
            <a:off x="6161700" y="2801475"/>
            <a:ext cx="1117800" cy="67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33"/>
          <p:cNvCxnSpPr>
            <a:stCxn id="228" idx="2"/>
            <a:endCxn id="227" idx="6"/>
          </p:cNvCxnSpPr>
          <p:nvPr/>
        </p:nvCxnSpPr>
        <p:spPr>
          <a:xfrm rot="10800000">
            <a:off x="1733413" y="2772875"/>
            <a:ext cx="2785500" cy="960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33"/>
          <p:cNvSpPr txBox="1"/>
          <p:nvPr/>
        </p:nvSpPr>
        <p:spPr>
          <a:xfrm>
            <a:off x="54175" y="3813450"/>
            <a:ext cx="8451000" cy="13698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This diagram describes the iterative process of data cleaning through model development. The Regression models I will be using to </a:t>
            </a:r>
            <a:r>
              <a:rPr lang="en" sz="1100"/>
              <a:t>make my prediction include Lasso, Random Forest, Elastic Net, Kernel Ridge, and Gradient Boosting.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For every score I received from my prediction, would lead me to alter my training data set. There was a lot of trial and error during this phase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175000" y="114025"/>
            <a:ext cx="612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t>
            </a:r>
            <a:r>
              <a:rPr lang="en" sz="1400"/>
              <a:t>The gradientBoostingRegressor turned out to be the best model</a:t>
            </a:r>
            <a:endParaRPr sz="1400"/>
          </a:p>
          <a:p>
            <a:pPr indent="0" lvl="0" marL="0" rtl="0" algn="l">
              <a:spcBef>
                <a:spcPts val="0"/>
              </a:spcBef>
              <a:spcAft>
                <a:spcPts val="0"/>
              </a:spcAft>
              <a:buNone/>
            </a:pPr>
            <a:r>
              <a:t/>
            </a:r>
            <a:endParaRPr b="1" sz="1400">
              <a:solidFill>
                <a:srgbClr val="E69138"/>
              </a:solidFill>
            </a:endParaRPr>
          </a:p>
          <a:p>
            <a:pPr indent="0" lvl="0" marL="0" rtl="0" algn="l">
              <a:spcBef>
                <a:spcPts val="0"/>
              </a:spcBef>
              <a:spcAft>
                <a:spcPts val="0"/>
              </a:spcAft>
              <a:buNone/>
            </a:pPr>
            <a:r>
              <a:t/>
            </a:r>
            <a:endParaRPr/>
          </a:p>
        </p:txBody>
      </p:sp>
      <p:pic>
        <p:nvPicPr>
          <p:cNvPr id="242" name="Google Shape;242;p34"/>
          <p:cNvPicPr preferRelativeResize="0"/>
          <p:nvPr/>
        </p:nvPicPr>
        <p:blipFill>
          <a:blip r:embed="rId3">
            <a:alphaModFix/>
          </a:blip>
          <a:stretch>
            <a:fillRect/>
          </a:stretch>
        </p:blipFill>
        <p:spPr>
          <a:xfrm>
            <a:off x="76400" y="1956913"/>
            <a:ext cx="7793357" cy="1060450"/>
          </a:xfrm>
          <a:prstGeom prst="rect">
            <a:avLst/>
          </a:prstGeom>
          <a:noFill/>
          <a:ln cap="flat" cmpd="sng" w="19050">
            <a:solidFill>
              <a:schemeClr val="dk2"/>
            </a:solidFill>
            <a:prstDash val="solid"/>
            <a:round/>
            <a:headEnd len="sm" w="sm" type="none"/>
            <a:tailEnd len="sm" w="sm" type="none"/>
          </a:ln>
        </p:spPr>
      </p:pic>
      <p:sp>
        <p:nvSpPr>
          <p:cNvPr id="243" name="Google Shape;243;p34"/>
          <p:cNvSpPr txBox="1"/>
          <p:nvPr/>
        </p:nvSpPr>
        <p:spPr>
          <a:xfrm>
            <a:off x="76388" y="1677838"/>
            <a:ext cx="51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69138"/>
                </a:solidFill>
              </a:rPr>
              <a:t>Results from GridSearchCV</a:t>
            </a:r>
            <a:endParaRPr b="1">
              <a:solidFill>
                <a:srgbClr val="E69138"/>
              </a:solidFill>
            </a:endParaRPr>
          </a:p>
        </p:txBody>
      </p:sp>
      <p:sp>
        <p:nvSpPr>
          <p:cNvPr id="244" name="Google Shape;244;p34"/>
          <p:cNvSpPr txBox="1"/>
          <p:nvPr/>
        </p:nvSpPr>
        <p:spPr>
          <a:xfrm>
            <a:off x="76400" y="3069150"/>
            <a:ext cx="51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69138"/>
                </a:solidFill>
              </a:rPr>
              <a:t>Regression Models Ranked after using New parameters</a:t>
            </a:r>
            <a:endParaRPr b="1">
              <a:solidFill>
                <a:srgbClr val="E69138"/>
              </a:solidFill>
            </a:endParaRPr>
          </a:p>
        </p:txBody>
      </p:sp>
      <p:pic>
        <p:nvPicPr>
          <p:cNvPr id="245" name="Google Shape;245;p34"/>
          <p:cNvPicPr preferRelativeResize="0"/>
          <p:nvPr/>
        </p:nvPicPr>
        <p:blipFill>
          <a:blip r:embed="rId4">
            <a:alphaModFix/>
          </a:blip>
          <a:stretch>
            <a:fillRect/>
          </a:stretch>
        </p:blipFill>
        <p:spPr>
          <a:xfrm>
            <a:off x="152400" y="3521150"/>
            <a:ext cx="3539725" cy="1469950"/>
          </a:xfrm>
          <a:prstGeom prst="rect">
            <a:avLst/>
          </a:prstGeom>
          <a:noFill/>
          <a:ln>
            <a:noFill/>
          </a:ln>
        </p:spPr>
      </p:pic>
      <p:pic>
        <p:nvPicPr>
          <p:cNvPr id="246" name="Google Shape;246;p34"/>
          <p:cNvPicPr preferRelativeResize="0"/>
          <p:nvPr/>
        </p:nvPicPr>
        <p:blipFill>
          <a:blip r:embed="rId5">
            <a:alphaModFix/>
          </a:blip>
          <a:stretch>
            <a:fillRect/>
          </a:stretch>
        </p:blipFill>
        <p:spPr>
          <a:xfrm>
            <a:off x="3692123" y="712625"/>
            <a:ext cx="3110669" cy="1218400"/>
          </a:xfrm>
          <a:prstGeom prst="rect">
            <a:avLst/>
          </a:prstGeom>
          <a:noFill/>
          <a:ln>
            <a:noFill/>
          </a:ln>
        </p:spPr>
      </p:pic>
      <p:sp>
        <p:nvSpPr>
          <p:cNvPr id="247" name="Google Shape;247;p34"/>
          <p:cNvSpPr txBox="1"/>
          <p:nvPr/>
        </p:nvSpPr>
        <p:spPr>
          <a:xfrm>
            <a:off x="1986100" y="712625"/>
            <a:ext cx="302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69138"/>
                </a:solidFill>
              </a:rPr>
              <a:t>RSME using Default</a:t>
            </a:r>
            <a:endParaRPr b="1">
              <a:solidFill>
                <a:srgbClr val="E69138"/>
              </a:solidFill>
            </a:endParaRPr>
          </a:p>
        </p:txBody>
      </p:sp>
      <p:sp>
        <p:nvSpPr>
          <p:cNvPr id="248" name="Google Shape;248;p34"/>
          <p:cNvSpPr txBox="1"/>
          <p:nvPr/>
        </p:nvSpPr>
        <p:spPr>
          <a:xfrm>
            <a:off x="4481450" y="3861450"/>
            <a:ext cx="4150500" cy="1046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Gradient Boosting Regressor came out on top. Interestingly the default parameters and parameters from the GridSearchCV are almost the same.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b="31430" l="0" r="0" t="25313"/>
          <a:stretch/>
        </p:blipFill>
        <p:spPr>
          <a:xfrm>
            <a:off x="160100" y="696500"/>
            <a:ext cx="6293313" cy="1060425"/>
          </a:xfrm>
          <a:prstGeom prst="rect">
            <a:avLst/>
          </a:prstGeom>
          <a:noFill/>
          <a:ln>
            <a:noFill/>
          </a:ln>
        </p:spPr>
      </p:pic>
      <p:pic>
        <p:nvPicPr>
          <p:cNvPr id="254" name="Google Shape;254;p35"/>
          <p:cNvPicPr preferRelativeResize="0"/>
          <p:nvPr/>
        </p:nvPicPr>
        <p:blipFill rotWithShape="1">
          <a:blip r:embed="rId4">
            <a:alphaModFix/>
          </a:blip>
          <a:srcRect b="9600" l="0" r="0" t="0"/>
          <a:stretch/>
        </p:blipFill>
        <p:spPr>
          <a:xfrm>
            <a:off x="349525" y="1919642"/>
            <a:ext cx="6205376" cy="844357"/>
          </a:xfrm>
          <a:prstGeom prst="rect">
            <a:avLst/>
          </a:prstGeom>
          <a:noFill/>
          <a:ln cap="flat" cmpd="sng" w="9525">
            <a:solidFill>
              <a:schemeClr val="dk2"/>
            </a:solidFill>
            <a:prstDash val="solid"/>
            <a:round/>
            <a:headEnd len="sm" w="sm" type="none"/>
            <a:tailEnd len="sm" w="sm" type="none"/>
          </a:ln>
        </p:spPr>
      </p:pic>
      <p:sp>
        <p:nvSpPr>
          <p:cNvPr id="255" name="Google Shape;255;p35"/>
          <p:cNvSpPr txBox="1"/>
          <p:nvPr/>
        </p:nvSpPr>
        <p:spPr>
          <a:xfrm>
            <a:off x="6554900" y="696500"/>
            <a:ext cx="2379000" cy="4002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Baseline Entry</a:t>
            </a:r>
            <a:endParaRPr/>
          </a:p>
        </p:txBody>
      </p:sp>
      <p:sp>
        <p:nvSpPr>
          <p:cNvPr id="256" name="Google Shape;256;p35"/>
          <p:cNvSpPr txBox="1"/>
          <p:nvPr/>
        </p:nvSpPr>
        <p:spPr>
          <a:xfrm>
            <a:off x="6554900" y="1919650"/>
            <a:ext cx="2379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Final Entry</a:t>
            </a:r>
            <a:endParaRPr/>
          </a:p>
        </p:txBody>
      </p:sp>
      <p:sp>
        <p:nvSpPr>
          <p:cNvPr id="257" name="Google Shape;257;p35"/>
          <p:cNvSpPr txBox="1"/>
          <p:nvPr/>
        </p:nvSpPr>
        <p:spPr>
          <a:xfrm>
            <a:off x="280100" y="3666650"/>
            <a:ext cx="7333200" cy="831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Considering how popular this dataset is, and how many people have entered being ranked 1041 out of 4391 isn’t too bad. I do intend to continue to refine my model to improve my score. </a:t>
            </a:r>
            <a:endParaRPr/>
          </a:p>
        </p:txBody>
      </p:sp>
      <p:sp>
        <p:nvSpPr>
          <p:cNvPr id="258" name="Google Shape;258;p35"/>
          <p:cNvSpPr txBox="1"/>
          <p:nvPr/>
        </p:nvSpPr>
        <p:spPr>
          <a:xfrm>
            <a:off x="445600" y="15277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Comparing Baseline Score and Final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1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 and error Experimentation - </a:t>
            </a:r>
            <a:endParaRPr/>
          </a:p>
          <a:p>
            <a:pPr indent="0" lvl="0" marL="0" rtl="0" algn="l">
              <a:spcBef>
                <a:spcPts val="0"/>
              </a:spcBef>
              <a:spcAft>
                <a:spcPts val="0"/>
              </a:spcAft>
              <a:buNone/>
            </a:pPr>
            <a:r>
              <a:rPr lang="en" sz="2577"/>
              <a:t>Things that I tried but lead to worse scores</a:t>
            </a:r>
            <a:r>
              <a:rPr lang="en"/>
              <a:t> </a:t>
            </a:r>
            <a:endParaRPr/>
          </a:p>
        </p:txBody>
      </p:sp>
      <p:graphicFrame>
        <p:nvGraphicFramePr>
          <p:cNvPr id="264" name="Google Shape;264;p36"/>
          <p:cNvGraphicFramePr/>
          <p:nvPr/>
        </p:nvGraphicFramePr>
        <p:xfrm>
          <a:off x="133450" y="1127705"/>
          <a:ext cx="3000000" cy="3000000"/>
        </p:xfrm>
        <a:graphic>
          <a:graphicData uri="http://schemas.openxmlformats.org/drawingml/2006/table">
            <a:tbl>
              <a:tblPr>
                <a:noFill/>
                <a:tableStyleId>{115E8A49-B671-4FC2-BE7E-123E7DA4B7FA}</a:tableStyleId>
              </a:tblPr>
              <a:tblGrid>
                <a:gridCol w="2399050"/>
                <a:gridCol w="6497150"/>
              </a:tblGrid>
              <a:tr h="822925">
                <a:tc>
                  <a:txBody>
                    <a:bodyPr/>
                    <a:lstStyle/>
                    <a:p>
                      <a:pPr indent="0" lvl="0" marL="0" rtl="0" algn="l">
                        <a:spcBef>
                          <a:spcPts val="0"/>
                        </a:spcBef>
                        <a:spcAft>
                          <a:spcPts val="0"/>
                        </a:spcAft>
                        <a:buNone/>
                      </a:pPr>
                      <a:r>
                        <a:rPr lang="en"/>
                        <a:t>Using Averages (mean)</a:t>
                      </a:r>
                      <a:endParaRPr/>
                    </a:p>
                  </a:txBody>
                  <a:tcPr marT="91425" marB="91425" marR="91425" marL="91425"/>
                </a:tc>
                <a:tc>
                  <a:txBody>
                    <a:bodyPr/>
                    <a:lstStyle/>
                    <a:p>
                      <a:pPr indent="0" lvl="0" marL="0" rtl="0" algn="l">
                        <a:spcBef>
                          <a:spcPts val="0"/>
                        </a:spcBef>
                        <a:spcAft>
                          <a:spcPts val="0"/>
                        </a:spcAft>
                        <a:buNone/>
                      </a:pPr>
                      <a:r>
                        <a:rPr lang="en"/>
                        <a:t>To fill in missing values for numerical data, I found better results using the median number over the average. It’s likely that this helped limit bias from my prediction</a:t>
                      </a:r>
                      <a:endParaRPr/>
                    </a:p>
                  </a:txBody>
                  <a:tcPr marT="91425" marB="91425" marR="91425" marL="91425">
                    <a:solidFill>
                      <a:srgbClr val="F3F3F3"/>
                    </a:solidFill>
                  </a:tcPr>
                </a:tc>
              </a:tr>
              <a:tr h="1249650">
                <a:tc>
                  <a:txBody>
                    <a:bodyPr/>
                    <a:lstStyle/>
                    <a:p>
                      <a:pPr indent="0" lvl="0" marL="0" rtl="0" algn="l">
                        <a:spcBef>
                          <a:spcPts val="0"/>
                        </a:spcBef>
                        <a:spcAft>
                          <a:spcPts val="0"/>
                        </a:spcAft>
                        <a:buNone/>
                      </a:pPr>
                      <a:r>
                        <a:rPr lang="en"/>
                        <a:t>Removing Outliers</a:t>
                      </a:r>
                      <a:endParaRPr/>
                    </a:p>
                  </a:txBody>
                  <a:tcPr marT="91425" marB="91425" marR="91425" marL="91425"/>
                </a:tc>
                <a:tc>
                  <a:txBody>
                    <a:bodyPr/>
                    <a:lstStyle/>
                    <a:p>
                      <a:pPr indent="0" lvl="0" marL="0" rtl="0" algn="l">
                        <a:spcBef>
                          <a:spcPts val="0"/>
                        </a:spcBef>
                        <a:spcAft>
                          <a:spcPts val="0"/>
                        </a:spcAft>
                        <a:buNone/>
                      </a:pPr>
                      <a:r>
                        <a:rPr lang="en"/>
                        <a:t>During the EDA process I dove deep into a lot of the numerical data. I initially tried to set ranges to exclude them however in most cases this resulted in worse scores. For example there were two outliers for ground floor square foot which originally I excluded, but lead to an accuracy worse than my baseline. </a:t>
                      </a:r>
                      <a:endParaRPr/>
                    </a:p>
                  </a:txBody>
                  <a:tcPr marT="91425" marB="91425" marR="91425" marL="91425">
                    <a:solidFill>
                      <a:srgbClr val="F3F3F3"/>
                    </a:solidFill>
                  </a:tcPr>
                </a:tc>
              </a:tr>
              <a:tr h="808600">
                <a:tc>
                  <a:txBody>
                    <a:bodyPr/>
                    <a:lstStyle/>
                    <a:p>
                      <a:pPr indent="0" lvl="0" marL="0" rtl="0" algn="l">
                        <a:spcBef>
                          <a:spcPts val="0"/>
                        </a:spcBef>
                        <a:spcAft>
                          <a:spcPts val="0"/>
                        </a:spcAft>
                        <a:buNone/>
                      </a:pPr>
                      <a:r>
                        <a:rPr lang="en"/>
                        <a:t>Generating New Features/combining features</a:t>
                      </a:r>
                      <a:endParaRPr/>
                    </a:p>
                  </a:txBody>
                  <a:tcPr marT="91425" marB="91425" marR="91425" marL="91425"/>
                </a:tc>
                <a:tc>
                  <a:txBody>
                    <a:bodyPr/>
                    <a:lstStyle/>
                    <a:p>
                      <a:pPr indent="0" lvl="0" marL="0" rtl="0" algn="l">
                        <a:spcBef>
                          <a:spcPts val="0"/>
                        </a:spcBef>
                        <a:spcAft>
                          <a:spcPts val="0"/>
                        </a:spcAft>
                        <a:buNone/>
                      </a:pPr>
                      <a:r>
                        <a:rPr lang="en"/>
                        <a:t>-Combining the bathroom data features (i.e. halfbath, full bath…)</a:t>
                      </a:r>
                      <a:endParaRPr/>
                    </a:p>
                    <a:p>
                      <a:pPr indent="0" lvl="0" marL="0" rtl="0" algn="l">
                        <a:spcBef>
                          <a:spcPts val="0"/>
                        </a:spcBef>
                        <a:spcAft>
                          <a:spcPts val="0"/>
                        </a:spcAft>
                        <a:buNone/>
                      </a:pPr>
                      <a:r>
                        <a:rPr lang="en"/>
                        <a:t>-Combining Quality Grade Features (OverallQual, GaraeQual…)</a:t>
                      </a:r>
                      <a:endParaRPr/>
                    </a:p>
                  </a:txBody>
                  <a:tcPr marT="91425" marB="91425" marR="91425" marL="91425">
                    <a:solidFill>
                      <a:srgbClr val="F3F3F3"/>
                    </a:solidFill>
                  </a:tcPr>
                </a:tc>
              </a:tr>
              <a:tr h="609575">
                <a:tc>
                  <a:txBody>
                    <a:bodyPr/>
                    <a:lstStyle/>
                    <a:p>
                      <a:pPr indent="0" lvl="0" marL="0" rtl="0" algn="l">
                        <a:spcBef>
                          <a:spcPts val="0"/>
                        </a:spcBef>
                        <a:spcAft>
                          <a:spcPts val="0"/>
                        </a:spcAft>
                        <a:buNone/>
                      </a:pPr>
                      <a:r>
                        <a:rPr lang="en"/>
                        <a:t>Removing Columns</a:t>
                      </a:r>
                      <a:endParaRPr/>
                    </a:p>
                  </a:txBody>
                  <a:tcPr marT="91425" marB="91425" marR="91425" marL="91425"/>
                </a:tc>
                <a:tc>
                  <a:txBody>
                    <a:bodyPr/>
                    <a:lstStyle/>
                    <a:p>
                      <a:pPr indent="0" lvl="0" marL="0" rtl="0" algn="l">
                        <a:spcBef>
                          <a:spcPts val="0"/>
                        </a:spcBef>
                        <a:spcAft>
                          <a:spcPts val="0"/>
                        </a:spcAft>
                        <a:buNone/>
                      </a:pPr>
                      <a:r>
                        <a:rPr lang="en"/>
                        <a:t>In the </a:t>
                      </a:r>
                      <a:r>
                        <a:rPr lang="en"/>
                        <a:t>beginning</a:t>
                      </a:r>
                      <a:r>
                        <a:rPr lang="en"/>
                        <a:t> I just removed columns from the set that either had very little </a:t>
                      </a:r>
                      <a:r>
                        <a:rPr lang="en"/>
                        <a:t>correlation or had too many missing values. However, doing that likely removed area </a:t>
                      </a:r>
                      <a:endParaRPr/>
                    </a:p>
                  </a:txBody>
                  <a:tcPr marT="91425" marB="91425" marR="91425" marL="91425">
                    <a:solidFill>
                      <a:srgbClr val="F3F3F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improvements to be made</a:t>
            </a:r>
            <a:endParaRPr/>
          </a:p>
        </p:txBody>
      </p:sp>
      <p:sp>
        <p:nvSpPr>
          <p:cNvPr id="270" name="Google Shape;270;p37"/>
          <p:cNvSpPr txBox="1"/>
          <p:nvPr>
            <p:ph idx="1" type="body"/>
          </p:nvPr>
        </p:nvSpPr>
        <p:spPr>
          <a:xfrm>
            <a:off x="311700" y="1152475"/>
            <a:ext cx="8520600" cy="3416400"/>
          </a:xfrm>
          <a:prstGeom prst="rect">
            <a:avLst/>
          </a:prstGeom>
          <a:solidFill>
            <a:srgbClr val="F3F3F3"/>
          </a:solidFill>
        </p:spPr>
        <p:txBody>
          <a:bodyPr anchorCtr="0" anchor="t" bIns="91425" lIns="91425" spcFirstLastPara="1" rIns="91425" wrap="square" tIns="91425">
            <a:normAutofit/>
          </a:bodyPr>
          <a:lstStyle/>
          <a:p>
            <a:pPr indent="0" lvl="0" marL="457200" rtl="0" algn="l">
              <a:spcBef>
                <a:spcPts val="0"/>
              </a:spcBef>
              <a:spcAft>
                <a:spcPts val="0"/>
              </a:spcAft>
              <a:buNone/>
            </a:pPr>
            <a:r>
              <a:rPr lang="en"/>
              <a:t>Given time </a:t>
            </a:r>
            <a:r>
              <a:rPr lang="en"/>
              <a:t>constraints</a:t>
            </a:r>
            <a:r>
              <a:rPr lang="en"/>
              <a:t> and personal circumstances there are some things I wish I could have implemented. </a:t>
            </a:r>
            <a:endParaRPr/>
          </a:p>
          <a:p>
            <a:pPr indent="-342900" lvl="0" marL="457200" rtl="0" algn="l">
              <a:spcBef>
                <a:spcPts val="1200"/>
              </a:spcBef>
              <a:spcAft>
                <a:spcPts val="0"/>
              </a:spcAft>
              <a:buSzPts val="1800"/>
              <a:buChar char="●"/>
            </a:pPr>
            <a:r>
              <a:rPr lang="en"/>
              <a:t>Turn my code into a software package for easier implementation</a:t>
            </a:r>
            <a:endParaRPr/>
          </a:p>
          <a:p>
            <a:pPr indent="-342900" lvl="0" marL="457200" rtl="0" algn="l">
              <a:spcBef>
                <a:spcPts val="0"/>
              </a:spcBef>
              <a:spcAft>
                <a:spcPts val="0"/>
              </a:spcAft>
              <a:buSzPts val="1800"/>
              <a:buChar char="●"/>
            </a:pPr>
            <a:r>
              <a:rPr lang="en"/>
              <a:t>Applying other supervised ML methods like SVM and </a:t>
            </a:r>
            <a:r>
              <a:rPr lang="en"/>
              <a:t>Neural</a:t>
            </a:r>
            <a:r>
              <a:rPr lang="en"/>
              <a:t> Network</a:t>
            </a:r>
            <a:endParaRPr/>
          </a:p>
          <a:p>
            <a:pPr indent="-342900" lvl="0" marL="457200" rtl="0" algn="l">
              <a:spcBef>
                <a:spcPts val="0"/>
              </a:spcBef>
              <a:spcAft>
                <a:spcPts val="0"/>
              </a:spcAft>
              <a:buSzPts val="1800"/>
              <a:buChar char="●"/>
            </a:pPr>
            <a:r>
              <a:rPr lang="en"/>
              <a:t>Applying </a:t>
            </a:r>
            <a:r>
              <a:rPr lang="en"/>
              <a:t>Dimensionality</a:t>
            </a:r>
            <a:r>
              <a:rPr lang="en"/>
              <a:t> Reduction (PCA)</a:t>
            </a:r>
            <a:endParaRPr/>
          </a:p>
          <a:p>
            <a:pPr indent="-342900" lvl="0" marL="457200" rtl="0" algn="l">
              <a:spcBef>
                <a:spcPts val="0"/>
              </a:spcBef>
              <a:spcAft>
                <a:spcPts val="0"/>
              </a:spcAft>
              <a:buSzPts val="1800"/>
              <a:buChar char="●"/>
            </a:pPr>
            <a:r>
              <a:rPr lang="en"/>
              <a:t>Explore deep learning and clustering techniques</a:t>
            </a:r>
            <a:endParaRPr/>
          </a:p>
          <a:p>
            <a:pPr indent="-342900" lvl="0" marL="457200" rtl="0" algn="l">
              <a:spcBef>
                <a:spcPts val="0"/>
              </a:spcBef>
              <a:spcAft>
                <a:spcPts val="0"/>
              </a:spcAft>
              <a:buSzPts val="1800"/>
              <a:buChar char="●"/>
            </a:pPr>
            <a:r>
              <a:rPr lang="en"/>
              <a:t>Improve the Categorical Feature encoding or imputation. For example assigning more meaningful values which would require so research.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153625" y="368775"/>
            <a:ext cx="8520600" cy="96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600"/>
              <a:t>Problem Motivation</a:t>
            </a:r>
            <a:endParaRPr sz="46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300">
                <a:solidFill>
                  <a:srgbClr val="000000"/>
                </a:solidFill>
              </a:rPr>
              <a:t>General i</a:t>
            </a:r>
            <a:r>
              <a:rPr lang="en" sz="2300">
                <a:solidFill>
                  <a:srgbClr val="000000"/>
                </a:solidFill>
              </a:rPr>
              <a:t>ntroduction</a:t>
            </a:r>
            <a:r>
              <a:rPr lang="en" sz="2300">
                <a:solidFill>
                  <a:srgbClr val="000000"/>
                </a:solidFill>
              </a:rPr>
              <a:t> to the competition</a:t>
            </a:r>
            <a:endParaRPr sz="2300">
              <a:solidFill>
                <a:srgbClr val="000000"/>
              </a:solidFill>
            </a:endParaRPr>
          </a:p>
          <a:p>
            <a:pPr indent="0" lvl="0" marL="0" rtl="0" algn="l">
              <a:lnSpc>
                <a:spcPct val="100000"/>
              </a:lnSpc>
              <a:spcBef>
                <a:spcPts val="0"/>
              </a:spcBef>
              <a:spcAft>
                <a:spcPts val="0"/>
              </a:spcAft>
              <a:buNone/>
            </a:pPr>
            <a:r>
              <a:rPr lang="en" sz="2300">
                <a:solidFill>
                  <a:srgbClr val="000000"/>
                </a:solidFill>
              </a:rPr>
              <a:t>Why did I choose this? </a:t>
            </a:r>
            <a:endParaRPr sz="2300">
              <a:solidFill>
                <a:srgbClr val="000000"/>
              </a:solidFill>
            </a:endParaRPr>
          </a:p>
          <a:p>
            <a:pPr indent="0" lvl="0" marL="0" rtl="0" algn="l">
              <a:lnSpc>
                <a:spcPct val="100000"/>
              </a:lnSpc>
              <a:spcBef>
                <a:spcPts val="0"/>
              </a:spcBef>
              <a:spcAft>
                <a:spcPts val="0"/>
              </a:spcAft>
              <a:buNone/>
            </a:pPr>
            <a:r>
              <a:t/>
            </a:r>
            <a:endParaRPr sz="23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310300" y="200873"/>
            <a:ext cx="3581899" cy="3923349"/>
          </a:xfrm>
          <a:prstGeom prst="rect">
            <a:avLst/>
          </a:prstGeom>
          <a:noFill/>
          <a:ln>
            <a:noFill/>
          </a:ln>
        </p:spPr>
      </p:pic>
      <p:pic>
        <p:nvPicPr>
          <p:cNvPr id="73" name="Google Shape;73;p16"/>
          <p:cNvPicPr preferRelativeResize="0"/>
          <p:nvPr/>
        </p:nvPicPr>
        <p:blipFill>
          <a:blip r:embed="rId4">
            <a:alphaModFix/>
          </a:blip>
          <a:stretch>
            <a:fillRect/>
          </a:stretch>
        </p:blipFill>
        <p:spPr>
          <a:xfrm>
            <a:off x="3892200" y="3273151"/>
            <a:ext cx="2722875" cy="1749600"/>
          </a:xfrm>
          <a:prstGeom prst="rect">
            <a:avLst/>
          </a:prstGeom>
          <a:noFill/>
          <a:ln>
            <a:noFill/>
          </a:ln>
        </p:spPr>
      </p:pic>
      <p:pic>
        <p:nvPicPr>
          <p:cNvPr id="74" name="Google Shape;74;p16"/>
          <p:cNvPicPr preferRelativeResize="0"/>
          <p:nvPr/>
        </p:nvPicPr>
        <p:blipFill rotWithShape="1">
          <a:blip r:embed="rId5">
            <a:alphaModFix/>
          </a:blip>
          <a:srcRect b="0" l="0" r="0" t="0"/>
          <a:stretch/>
        </p:blipFill>
        <p:spPr>
          <a:xfrm>
            <a:off x="6834725" y="2970175"/>
            <a:ext cx="1529225" cy="2088100"/>
          </a:xfrm>
          <a:prstGeom prst="rect">
            <a:avLst/>
          </a:prstGeom>
          <a:noFill/>
          <a:ln>
            <a:noFill/>
          </a:ln>
        </p:spPr>
      </p:pic>
      <p:sp>
        <p:nvSpPr>
          <p:cNvPr id="75" name="Google Shape;75;p16"/>
          <p:cNvSpPr txBox="1"/>
          <p:nvPr/>
        </p:nvSpPr>
        <p:spPr>
          <a:xfrm>
            <a:off x="4056850" y="200875"/>
            <a:ext cx="4629900" cy="27090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Housing Prices Competition (</a:t>
            </a:r>
            <a:r>
              <a:rPr lang="en" u="sng">
                <a:solidFill>
                  <a:schemeClr val="hlink"/>
                </a:solidFill>
                <a:hlinkClick r:id="rId6"/>
              </a:rPr>
              <a:t>link</a:t>
            </a:r>
            <a:r>
              <a:rPr lang="en"/>
              <a:t>) is an ongoing competition that has over 4,391 competitors with over 22K entries.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It’s a regression problem that </a:t>
            </a:r>
            <a:r>
              <a:rPr lang="en" sz="1200"/>
              <a:t>utilizes</a:t>
            </a:r>
            <a:r>
              <a:rPr lang="en" sz="1200"/>
              <a:t> root mean squared error as a metric for predicting Sales Price.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 liked this project because it’s pretty straight forward being that we’re working on regression techniques, it’s pretty reflective of what the data sets </a:t>
            </a:r>
            <a:r>
              <a:rPr lang="en" sz="1200"/>
              <a:t>i'm</a:t>
            </a:r>
            <a:r>
              <a:rPr lang="en" sz="1200"/>
              <a:t> presented with in supply chain (S&amp;OP)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There’s a lot of helpful tips, tutorials, and documentation on the kaggle page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 sz="4600"/>
              <a:t>Data Description</a:t>
            </a:r>
            <a:endParaRPr sz="4600"/>
          </a:p>
          <a:p>
            <a:pPr indent="0" lvl="0" marL="0" rtl="0" algn="l">
              <a:spcBef>
                <a:spcPts val="0"/>
              </a:spcBef>
              <a:spcAft>
                <a:spcPts val="0"/>
              </a:spcAft>
              <a:buNone/>
            </a:pPr>
            <a:r>
              <a:t/>
            </a:r>
            <a:endParaRPr sz="4600">
              <a:solidFill>
                <a:srgbClr val="000000"/>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Descriptions of the Data Features?</a:t>
            </a:r>
            <a:endParaRPr/>
          </a:p>
          <a:p>
            <a:pPr indent="-342900" lvl="0" marL="457200" rtl="0" algn="l">
              <a:spcBef>
                <a:spcPts val="0"/>
              </a:spcBef>
              <a:spcAft>
                <a:spcPts val="0"/>
              </a:spcAft>
              <a:buSzPts val="1800"/>
              <a:buChar char="●"/>
            </a:pPr>
            <a:r>
              <a:rPr lang="en"/>
              <a:t>What I initially saw Issues with the data?</a:t>
            </a:r>
            <a:endParaRPr/>
          </a:p>
          <a:p>
            <a:pPr indent="-342900" lvl="0" marL="457200" rtl="0" algn="l">
              <a:spcBef>
                <a:spcPts val="0"/>
              </a:spcBef>
              <a:spcAft>
                <a:spcPts val="0"/>
              </a:spcAft>
              <a:buSzPts val="1800"/>
              <a:buChar char="●"/>
            </a:pPr>
            <a:r>
              <a:rPr lang="en"/>
              <a:t>Baseline Submission Results: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746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Documentation</a:t>
            </a:r>
            <a:endParaRPr b="1"/>
          </a:p>
        </p:txBody>
      </p:sp>
      <p:pic>
        <p:nvPicPr>
          <p:cNvPr id="87" name="Google Shape;87;p18"/>
          <p:cNvPicPr preferRelativeResize="0"/>
          <p:nvPr/>
        </p:nvPicPr>
        <p:blipFill>
          <a:blip r:embed="rId3">
            <a:alphaModFix/>
          </a:blip>
          <a:stretch>
            <a:fillRect/>
          </a:stretch>
        </p:blipFill>
        <p:spPr>
          <a:xfrm>
            <a:off x="133900" y="638775"/>
            <a:ext cx="3589175" cy="4277725"/>
          </a:xfrm>
          <a:prstGeom prst="rect">
            <a:avLst/>
          </a:prstGeom>
          <a:noFill/>
          <a:ln>
            <a:noFill/>
          </a:ln>
        </p:spPr>
      </p:pic>
      <p:sp>
        <p:nvSpPr>
          <p:cNvPr id="88" name="Google Shape;88;p18"/>
          <p:cNvSpPr txBox="1"/>
          <p:nvPr/>
        </p:nvSpPr>
        <p:spPr>
          <a:xfrm>
            <a:off x="4076600" y="1117450"/>
            <a:ext cx="4939500" cy="1308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Kaggle provides a data description text as part of the data package. </a:t>
            </a:r>
            <a:endParaRPr sz="1100"/>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There are 81 features containing numeric, and categorical data (nominal and </a:t>
            </a:r>
            <a:r>
              <a:rPr lang="en" sz="1200"/>
              <a:t>ordinal</a:t>
            </a:r>
            <a:r>
              <a:rPr lang="en" sz="1200"/>
              <a:t>)</a:t>
            </a:r>
            <a:endParaRPr sz="1200"/>
          </a:p>
          <a:p>
            <a:pPr indent="-304800" lvl="0" marL="457200" rtl="0" algn="l">
              <a:spcBef>
                <a:spcPts val="0"/>
              </a:spcBef>
              <a:spcAft>
                <a:spcPts val="0"/>
              </a:spcAft>
              <a:buClr>
                <a:schemeClr val="accent5"/>
              </a:buClr>
              <a:buSzPts val="1200"/>
              <a:buChar char="●"/>
            </a:pPr>
            <a:r>
              <a:rPr lang="en" sz="1200">
                <a:solidFill>
                  <a:schemeClr val="accent5"/>
                </a:solidFill>
              </a:rPr>
              <a:t>Some numerical features are actually categorical</a:t>
            </a:r>
            <a:endParaRPr sz="1200">
              <a:solidFill>
                <a:schemeClr val="accent5"/>
              </a:solidFill>
            </a:endParaRPr>
          </a:p>
          <a:p>
            <a:pPr indent="-304800" lvl="0" marL="457200" rtl="0" algn="l">
              <a:spcBef>
                <a:spcPts val="0"/>
              </a:spcBef>
              <a:spcAft>
                <a:spcPts val="0"/>
              </a:spcAft>
              <a:buClr>
                <a:srgbClr val="FF00FF"/>
              </a:buClr>
              <a:buSzPts val="1200"/>
              <a:buChar char="●"/>
            </a:pPr>
            <a:r>
              <a:rPr lang="en" sz="1200">
                <a:solidFill>
                  <a:srgbClr val="FF00FF"/>
                </a:solidFill>
              </a:rPr>
              <a:t>NA has different context and likely to be confused as null</a:t>
            </a:r>
            <a:endParaRPr>
              <a:solidFill>
                <a:srgbClr val="FF00FF"/>
              </a:solidFill>
            </a:endParaRPr>
          </a:p>
        </p:txBody>
      </p:sp>
      <p:pic>
        <p:nvPicPr>
          <p:cNvPr id="89" name="Google Shape;89;p18"/>
          <p:cNvPicPr preferRelativeResize="0"/>
          <p:nvPr/>
        </p:nvPicPr>
        <p:blipFill>
          <a:blip r:embed="rId4">
            <a:alphaModFix/>
          </a:blip>
          <a:stretch>
            <a:fillRect/>
          </a:stretch>
        </p:blipFill>
        <p:spPr>
          <a:xfrm>
            <a:off x="3723075" y="2770745"/>
            <a:ext cx="2720551" cy="1902050"/>
          </a:xfrm>
          <a:prstGeom prst="rect">
            <a:avLst/>
          </a:prstGeom>
          <a:noFill/>
          <a:ln>
            <a:noFill/>
          </a:ln>
        </p:spPr>
      </p:pic>
      <p:sp>
        <p:nvSpPr>
          <p:cNvPr id="90" name="Google Shape;90;p18"/>
          <p:cNvSpPr/>
          <p:nvPr/>
        </p:nvSpPr>
        <p:spPr>
          <a:xfrm>
            <a:off x="138300" y="3464125"/>
            <a:ext cx="1719000" cy="454500"/>
          </a:xfrm>
          <a:prstGeom prst="rect">
            <a:avLst/>
          </a:prstGeom>
          <a:noFill/>
          <a:ln cap="flat" cmpd="sng" w="9525">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997600" y="3862550"/>
            <a:ext cx="2337900" cy="144900"/>
          </a:xfrm>
          <a:prstGeom prst="rect">
            <a:avLst/>
          </a:prstGeom>
          <a:noFill/>
          <a:ln cap="flat" cmpd="sng" w="9525">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8"/>
          <p:cNvCxnSpPr>
            <a:endCxn id="91" idx="1"/>
          </p:cNvCxnSpPr>
          <p:nvPr/>
        </p:nvCxnSpPr>
        <p:spPr>
          <a:xfrm>
            <a:off x="1870300" y="3688100"/>
            <a:ext cx="2127300" cy="246900"/>
          </a:xfrm>
          <a:prstGeom prst="straightConnector1">
            <a:avLst/>
          </a:prstGeom>
          <a:noFill/>
          <a:ln cap="flat" cmpd="sng" w="9525">
            <a:solidFill>
              <a:srgbClr val="FF00FF"/>
            </a:solidFill>
            <a:prstDash val="solid"/>
            <a:round/>
            <a:headEnd len="med" w="med" type="none"/>
            <a:tailEnd len="med" w="med" type="triangle"/>
          </a:ln>
        </p:spPr>
      </p:cxnSp>
      <p:sp>
        <p:nvSpPr>
          <p:cNvPr id="93" name="Google Shape;93;p18"/>
          <p:cNvSpPr/>
          <p:nvPr/>
        </p:nvSpPr>
        <p:spPr>
          <a:xfrm>
            <a:off x="138300" y="737600"/>
            <a:ext cx="3115200" cy="1323600"/>
          </a:xfrm>
          <a:prstGeom prst="rect">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8"/>
          <p:cNvCxnSpPr/>
          <p:nvPr/>
        </p:nvCxnSpPr>
        <p:spPr>
          <a:xfrm>
            <a:off x="3253375" y="1402775"/>
            <a:ext cx="256800" cy="2832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8"/>
          <p:cNvSpPr txBox="1"/>
          <p:nvPr/>
        </p:nvSpPr>
        <p:spPr>
          <a:xfrm>
            <a:off x="3997600" y="414925"/>
            <a:ext cx="4985400" cy="5541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C4858"/>
                </a:solidFill>
                <a:highlight>
                  <a:srgbClr val="FFFFFF"/>
                </a:highlight>
                <a:latin typeface="Nunito"/>
                <a:ea typeface="Nunito"/>
                <a:cs typeface="Nunito"/>
                <a:sym typeface="Nunito"/>
              </a:rPr>
              <a:t>Data set contains information from the Ames Assessor's Office for individual residential properties sold in Ames, Iowa from 2006 - 2010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639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(training.csv)</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154025" y="510575"/>
            <a:ext cx="5141100" cy="1788000"/>
          </a:xfrm>
          <a:prstGeom prst="rect">
            <a:avLst/>
          </a:prstGeom>
          <a:solidFill>
            <a:srgbClr val="F3F3F3"/>
          </a:solidFill>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Char char="●"/>
            </a:pPr>
            <a:r>
              <a:rPr lang="en" sz="1400"/>
              <a:t>Training data set: 1460 rows 81 columns</a:t>
            </a:r>
            <a:endParaRPr sz="1400"/>
          </a:p>
          <a:p>
            <a:pPr indent="-317500" lvl="1" marL="914400" rtl="0" algn="l">
              <a:lnSpc>
                <a:spcPct val="105000"/>
              </a:lnSpc>
              <a:spcBef>
                <a:spcPts val="0"/>
              </a:spcBef>
              <a:spcAft>
                <a:spcPts val="0"/>
              </a:spcAft>
              <a:buSzPts val="1400"/>
              <a:buChar char="○"/>
            </a:pPr>
            <a:r>
              <a:rPr lang="en" sz="1400"/>
              <a:t>38 numerical, 43 categorical</a:t>
            </a:r>
            <a:endParaRPr sz="1400"/>
          </a:p>
          <a:p>
            <a:pPr indent="-317500" lvl="0" marL="457200" rtl="0" algn="l">
              <a:lnSpc>
                <a:spcPct val="105000"/>
              </a:lnSpc>
              <a:spcBef>
                <a:spcPts val="0"/>
              </a:spcBef>
              <a:spcAft>
                <a:spcPts val="0"/>
              </a:spcAft>
              <a:buSzPts val="1400"/>
              <a:buChar char="●"/>
            </a:pPr>
            <a:r>
              <a:rPr lang="en" sz="1400"/>
              <a:t>Basic</a:t>
            </a:r>
            <a:r>
              <a:rPr lang="en" sz="1400"/>
              <a:t> </a:t>
            </a:r>
            <a:r>
              <a:rPr lang="en" sz="1400"/>
              <a:t>queries for missing and null values can’t be done upfront. </a:t>
            </a:r>
            <a:endParaRPr sz="1000"/>
          </a:p>
          <a:p>
            <a:pPr indent="0" lvl="0" marL="0" rtl="0" algn="l">
              <a:lnSpc>
                <a:spcPct val="105000"/>
              </a:lnSpc>
              <a:spcBef>
                <a:spcPts val="1200"/>
              </a:spcBef>
              <a:spcAft>
                <a:spcPts val="1200"/>
              </a:spcAft>
              <a:buNone/>
            </a:pPr>
            <a:r>
              <a:t/>
            </a:r>
            <a:endParaRPr sz="1400"/>
          </a:p>
        </p:txBody>
      </p:sp>
      <p:pic>
        <p:nvPicPr>
          <p:cNvPr id="102" name="Google Shape;102;p19"/>
          <p:cNvPicPr preferRelativeResize="0"/>
          <p:nvPr/>
        </p:nvPicPr>
        <p:blipFill>
          <a:blip r:embed="rId3">
            <a:alphaModFix/>
          </a:blip>
          <a:stretch>
            <a:fillRect/>
          </a:stretch>
        </p:blipFill>
        <p:spPr>
          <a:xfrm>
            <a:off x="154025" y="2365825"/>
            <a:ext cx="3854874" cy="2737576"/>
          </a:xfrm>
          <a:prstGeom prst="rect">
            <a:avLst/>
          </a:prstGeom>
          <a:noFill/>
          <a:ln>
            <a:noFill/>
          </a:ln>
        </p:spPr>
      </p:pic>
      <p:pic>
        <p:nvPicPr>
          <p:cNvPr id="103" name="Google Shape;103;p19"/>
          <p:cNvPicPr preferRelativeResize="0"/>
          <p:nvPr/>
        </p:nvPicPr>
        <p:blipFill>
          <a:blip r:embed="rId4">
            <a:alphaModFix/>
          </a:blip>
          <a:stretch>
            <a:fillRect/>
          </a:stretch>
        </p:blipFill>
        <p:spPr>
          <a:xfrm>
            <a:off x="5703950" y="-31037"/>
            <a:ext cx="2609525" cy="3610426"/>
          </a:xfrm>
          <a:prstGeom prst="rect">
            <a:avLst/>
          </a:prstGeom>
          <a:noFill/>
          <a:ln>
            <a:noFill/>
          </a:ln>
        </p:spPr>
      </p:pic>
      <p:pic>
        <p:nvPicPr>
          <p:cNvPr id="104" name="Google Shape;104;p19"/>
          <p:cNvPicPr preferRelativeResize="0"/>
          <p:nvPr/>
        </p:nvPicPr>
        <p:blipFill>
          <a:blip r:embed="rId5">
            <a:alphaModFix/>
          </a:blip>
          <a:stretch>
            <a:fillRect/>
          </a:stretch>
        </p:blipFill>
        <p:spPr>
          <a:xfrm>
            <a:off x="5627425" y="3579400"/>
            <a:ext cx="2686050" cy="1524000"/>
          </a:xfrm>
          <a:prstGeom prst="rect">
            <a:avLst/>
          </a:prstGeom>
          <a:noFill/>
          <a:ln>
            <a:noFill/>
          </a:ln>
        </p:spPr>
      </p:pic>
      <p:sp>
        <p:nvSpPr>
          <p:cNvPr id="105" name="Google Shape;105;p19"/>
          <p:cNvSpPr/>
          <p:nvPr/>
        </p:nvSpPr>
        <p:spPr>
          <a:xfrm>
            <a:off x="5600850" y="161850"/>
            <a:ext cx="2609400" cy="10116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52400" y="9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Submission</a:t>
            </a:r>
            <a:endParaRPr/>
          </a:p>
        </p:txBody>
      </p:sp>
      <p:pic>
        <p:nvPicPr>
          <p:cNvPr id="111" name="Google Shape;111;p20"/>
          <p:cNvPicPr preferRelativeResize="0"/>
          <p:nvPr/>
        </p:nvPicPr>
        <p:blipFill>
          <a:blip r:embed="rId3">
            <a:alphaModFix/>
          </a:blip>
          <a:stretch>
            <a:fillRect/>
          </a:stretch>
        </p:blipFill>
        <p:spPr>
          <a:xfrm>
            <a:off x="5036200" y="3352150"/>
            <a:ext cx="3796349" cy="1478900"/>
          </a:xfrm>
          <a:prstGeom prst="rect">
            <a:avLst/>
          </a:prstGeom>
          <a:noFill/>
          <a:ln>
            <a:noFill/>
          </a:ln>
        </p:spPr>
      </p:pic>
      <p:sp>
        <p:nvSpPr>
          <p:cNvPr id="112" name="Google Shape;112;p20"/>
          <p:cNvSpPr txBox="1"/>
          <p:nvPr/>
        </p:nvSpPr>
        <p:spPr>
          <a:xfrm>
            <a:off x="4818875" y="668625"/>
            <a:ext cx="3729600" cy="2555100"/>
          </a:xfrm>
          <a:prstGeom prst="rect">
            <a:avLst/>
          </a:prstGeom>
          <a:solidFill>
            <a:srgbClr val="EFEFEF"/>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u="sng"/>
              <a:t>Goal: Just to get a baseline score</a:t>
            </a:r>
            <a:endParaRPr b="1" u="sng"/>
          </a:p>
          <a:p>
            <a:pPr indent="-317500" lvl="0" marL="457200" rtl="0" algn="l">
              <a:spcBef>
                <a:spcPts val="0"/>
              </a:spcBef>
              <a:spcAft>
                <a:spcPts val="0"/>
              </a:spcAft>
              <a:buSzPts val="1400"/>
              <a:buChar char="-"/>
            </a:pPr>
            <a:r>
              <a:rPr lang="en"/>
              <a:t>Loaded the dataset </a:t>
            </a:r>
            <a:endParaRPr/>
          </a:p>
          <a:p>
            <a:pPr indent="-317500" lvl="0" marL="457200" rtl="0" algn="l">
              <a:spcBef>
                <a:spcPts val="0"/>
              </a:spcBef>
              <a:spcAft>
                <a:spcPts val="0"/>
              </a:spcAft>
              <a:buSzPts val="1400"/>
              <a:buChar char="-"/>
            </a:pPr>
            <a:r>
              <a:rPr lang="en"/>
              <a:t>Checked for null values </a:t>
            </a:r>
            <a:endParaRPr/>
          </a:p>
          <a:p>
            <a:pPr indent="-317500" lvl="0" marL="457200" rtl="0" algn="l">
              <a:spcBef>
                <a:spcPts val="0"/>
              </a:spcBef>
              <a:spcAft>
                <a:spcPts val="0"/>
              </a:spcAft>
              <a:buSzPts val="1400"/>
              <a:buChar char="-"/>
            </a:pPr>
            <a:r>
              <a:rPr lang="en"/>
              <a:t>Dropped features that had &gt;1000 NA</a:t>
            </a:r>
            <a:endParaRPr/>
          </a:p>
          <a:p>
            <a:pPr indent="-317500" lvl="0" marL="457200" rtl="0" algn="l">
              <a:spcBef>
                <a:spcPts val="0"/>
              </a:spcBef>
              <a:spcAft>
                <a:spcPts val="0"/>
              </a:spcAft>
              <a:buSzPts val="1400"/>
              <a:buChar char="-"/>
            </a:pPr>
            <a:r>
              <a:rPr lang="en"/>
              <a:t>Converted Categorical/Object data into integers</a:t>
            </a:r>
            <a:endParaRPr/>
          </a:p>
          <a:p>
            <a:pPr indent="-317500" lvl="0" marL="457200" rtl="0" algn="l">
              <a:spcBef>
                <a:spcPts val="0"/>
              </a:spcBef>
              <a:spcAft>
                <a:spcPts val="0"/>
              </a:spcAft>
              <a:buSzPts val="1400"/>
              <a:buChar char="-"/>
            </a:pPr>
            <a:r>
              <a:rPr lang="en"/>
              <a:t>Filled NAs with “0”</a:t>
            </a:r>
            <a:endParaRPr/>
          </a:p>
          <a:p>
            <a:pPr indent="-317500" lvl="0" marL="457200" rtl="0" algn="l">
              <a:spcBef>
                <a:spcPts val="0"/>
              </a:spcBef>
              <a:spcAft>
                <a:spcPts val="0"/>
              </a:spcAft>
              <a:buSzPts val="1400"/>
              <a:buChar char="-"/>
            </a:pPr>
            <a:r>
              <a:rPr lang="en"/>
              <a:t>Split training data into training &amp; Dev sets</a:t>
            </a:r>
            <a:endParaRPr/>
          </a:p>
          <a:p>
            <a:pPr indent="-317500" lvl="0" marL="457200" rtl="0" algn="l">
              <a:spcBef>
                <a:spcPts val="0"/>
              </a:spcBef>
              <a:spcAft>
                <a:spcPts val="0"/>
              </a:spcAft>
              <a:buSzPts val="1400"/>
              <a:buChar char="-"/>
            </a:pPr>
            <a:r>
              <a:rPr lang="en"/>
              <a:t>Preformed Linear Regression</a:t>
            </a:r>
            <a:endParaRPr/>
          </a:p>
          <a:p>
            <a:pPr indent="-317500" lvl="0" marL="457200" rtl="0" algn="l">
              <a:spcBef>
                <a:spcPts val="0"/>
              </a:spcBef>
              <a:spcAft>
                <a:spcPts val="0"/>
              </a:spcAft>
              <a:buSzPts val="1400"/>
              <a:buChar char="-"/>
            </a:pPr>
            <a:r>
              <a:rPr lang="en"/>
              <a:t>Submitted CSV file to Kaggle</a:t>
            </a:r>
            <a:endParaRPr/>
          </a:p>
        </p:txBody>
      </p:sp>
      <p:pic>
        <p:nvPicPr>
          <p:cNvPr id="113" name="Google Shape;113;p20"/>
          <p:cNvPicPr preferRelativeResize="0"/>
          <p:nvPr/>
        </p:nvPicPr>
        <p:blipFill rotWithShape="1">
          <a:blip r:embed="rId4">
            <a:alphaModFix/>
          </a:blip>
          <a:srcRect b="0" l="0" r="6881" t="0"/>
          <a:stretch/>
        </p:blipFill>
        <p:spPr>
          <a:xfrm>
            <a:off x="152400" y="584525"/>
            <a:ext cx="4419600" cy="2592700"/>
          </a:xfrm>
          <a:prstGeom prst="rect">
            <a:avLst/>
          </a:prstGeom>
          <a:noFill/>
          <a:ln>
            <a:noFill/>
          </a:ln>
        </p:spPr>
      </p:pic>
      <p:pic>
        <p:nvPicPr>
          <p:cNvPr id="114" name="Google Shape;114;p20"/>
          <p:cNvPicPr preferRelativeResize="0"/>
          <p:nvPr/>
        </p:nvPicPr>
        <p:blipFill>
          <a:blip r:embed="rId5">
            <a:alphaModFix/>
          </a:blip>
          <a:stretch>
            <a:fillRect/>
          </a:stretch>
        </p:blipFill>
        <p:spPr>
          <a:xfrm>
            <a:off x="906900" y="3352150"/>
            <a:ext cx="2065751" cy="166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90"/>
              <a:buNone/>
            </a:pPr>
            <a:r>
              <a:rPr lang="en" sz="3800"/>
              <a:t>Solution/Approach Description</a:t>
            </a:r>
            <a:endParaRPr sz="3800"/>
          </a:p>
          <a:p>
            <a:pPr indent="0" lvl="0" marL="0" rtl="0" algn="l">
              <a:spcBef>
                <a:spcPts val="0"/>
              </a:spcBef>
              <a:spcAft>
                <a:spcPts val="0"/>
              </a:spcAft>
              <a:buSzPts val="990"/>
              <a:buNone/>
            </a:pPr>
            <a:r>
              <a:t/>
            </a:r>
            <a:endParaRPr sz="2520"/>
          </a:p>
        </p:txBody>
      </p:sp>
      <p:sp>
        <p:nvSpPr>
          <p:cNvPr id="120" name="Google Shape;120;p21"/>
          <p:cNvSpPr txBox="1"/>
          <p:nvPr>
            <p:ph idx="1" type="body"/>
          </p:nvPr>
        </p:nvSpPr>
        <p:spPr>
          <a:xfrm>
            <a:off x="311700" y="1152475"/>
            <a:ext cx="8520600" cy="3416400"/>
          </a:xfrm>
          <a:prstGeom prst="rect">
            <a:avLst/>
          </a:prstGeom>
          <a:solidFill>
            <a:srgbClr val="F3F3F3"/>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Handling missing values</a:t>
            </a:r>
            <a:endParaRPr b="1"/>
          </a:p>
          <a:p>
            <a:pPr indent="-342900" lvl="0" marL="457200" rtl="0" algn="l">
              <a:spcBef>
                <a:spcPts val="0"/>
              </a:spcBef>
              <a:spcAft>
                <a:spcPts val="0"/>
              </a:spcAft>
              <a:buSzPts val="1800"/>
              <a:buChar char="●"/>
            </a:pPr>
            <a:r>
              <a:rPr b="1" lang="en"/>
              <a:t>EDA</a:t>
            </a:r>
            <a:endParaRPr b="1"/>
          </a:p>
          <a:p>
            <a:pPr indent="-317500" lvl="1" marL="914400" rtl="0" algn="l">
              <a:spcBef>
                <a:spcPts val="0"/>
              </a:spcBef>
              <a:spcAft>
                <a:spcPts val="0"/>
              </a:spcAft>
              <a:buSzPts val="1400"/>
              <a:buChar char="○"/>
            </a:pPr>
            <a:r>
              <a:rPr lang="en"/>
              <a:t>Visualize Response Variable (‘SalePrice’)</a:t>
            </a:r>
            <a:endParaRPr/>
          </a:p>
          <a:p>
            <a:pPr indent="-317500" lvl="1" marL="914400" rtl="0" algn="l">
              <a:spcBef>
                <a:spcPts val="0"/>
              </a:spcBef>
              <a:spcAft>
                <a:spcPts val="0"/>
              </a:spcAft>
              <a:buSzPts val="1400"/>
              <a:buChar char="○"/>
            </a:pPr>
            <a:r>
              <a:rPr lang="en"/>
              <a:t>Correlation Matrix</a:t>
            </a:r>
            <a:endParaRPr/>
          </a:p>
          <a:p>
            <a:pPr indent="-342900" lvl="0" marL="457200" rtl="0" algn="l">
              <a:spcBef>
                <a:spcPts val="0"/>
              </a:spcBef>
              <a:spcAft>
                <a:spcPts val="0"/>
              </a:spcAft>
              <a:buSzPts val="1800"/>
              <a:buChar char="●"/>
            </a:pPr>
            <a:r>
              <a:rPr b="1" lang="en"/>
              <a:t>Data Cleaning</a:t>
            </a:r>
            <a:endParaRPr b="1"/>
          </a:p>
          <a:p>
            <a:pPr indent="-317500" lvl="1" marL="914400" rtl="0" algn="l">
              <a:spcBef>
                <a:spcPts val="0"/>
              </a:spcBef>
              <a:spcAft>
                <a:spcPts val="0"/>
              </a:spcAft>
              <a:buSzPts val="1400"/>
              <a:buChar char="○"/>
            </a:pPr>
            <a:r>
              <a:rPr lang="en"/>
              <a:t>Creating New Feature Columns</a:t>
            </a:r>
            <a:endParaRPr/>
          </a:p>
          <a:p>
            <a:pPr indent="-317500" lvl="1" marL="914400" rtl="0" algn="l">
              <a:spcBef>
                <a:spcPts val="0"/>
              </a:spcBef>
              <a:spcAft>
                <a:spcPts val="0"/>
              </a:spcAft>
              <a:buSzPts val="1400"/>
              <a:buChar char="○"/>
            </a:pPr>
            <a:r>
              <a:rPr lang="en"/>
              <a:t>Converted Numerical Data to Categorical Strings</a:t>
            </a:r>
            <a:endParaRPr/>
          </a:p>
          <a:p>
            <a:pPr indent="-311150" lvl="1" marL="914400" rtl="0" algn="l">
              <a:spcBef>
                <a:spcPts val="0"/>
              </a:spcBef>
              <a:spcAft>
                <a:spcPts val="0"/>
              </a:spcAft>
              <a:buSzPts val="1300"/>
              <a:buChar char="○"/>
            </a:pPr>
            <a:r>
              <a:rPr lang="en"/>
              <a:t>Label Encoding</a:t>
            </a:r>
            <a:endParaRPr sz="1300"/>
          </a:p>
          <a:p>
            <a:pPr indent="-342900" lvl="0" marL="457200" rtl="0" algn="l">
              <a:spcBef>
                <a:spcPts val="0"/>
              </a:spcBef>
              <a:spcAft>
                <a:spcPts val="0"/>
              </a:spcAft>
              <a:buSzPts val="1800"/>
              <a:buChar char="●"/>
            </a:pPr>
            <a:r>
              <a:rPr b="1" lang="en"/>
              <a:t>Address Missing Values </a:t>
            </a:r>
            <a:endParaRPr b="1"/>
          </a:p>
          <a:p>
            <a:pPr indent="-317500" lvl="1" marL="914400" rtl="0" algn="l">
              <a:spcBef>
                <a:spcPts val="0"/>
              </a:spcBef>
              <a:spcAft>
                <a:spcPts val="0"/>
              </a:spcAft>
              <a:buSzPts val="1400"/>
              <a:buChar char="○"/>
            </a:pPr>
            <a:r>
              <a:rPr lang="en"/>
              <a:t>Identify features with missing values (</a:t>
            </a:r>
            <a:r>
              <a:rPr lang="en"/>
              <a:t>truly</a:t>
            </a:r>
            <a:r>
              <a:rPr lang="en"/>
              <a:t> missing)</a:t>
            </a:r>
            <a:endParaRPr/>
          </a:p>
          <a:p>
            <a:pPr indent="-317500" lvl="1" marL="914400" rtl="0" algn="l">
              <a:spcBef>
                <a:spcPts val="0"/>
              </a:spcBef>
              <a:spcAft>
                <a:spcPts val="0"/>
              </a:spcAft>
              <a:buSzPts val="1400"/>
              <a:buChar char="○"/>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