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1" r:id="rId6"/>
    <p:sldId id="268" r:id="rId7"/>
    <p:sldId id="267" r:id="rId8"/>
    <p:sldId id="264" r:id="rId9"/>
    <p:sldId id="270" r:id="rId10"/>
    <p:sldId id="271" r:id="rId11"/>
    <p:sldId id="272" r:id="rId12"/>
    <p:sldId id="262" r:id="rId13"/>
    <p:sldId id="266" r:id="rId14"/>
    <p:sldId id="263" r:id="rId15"/>
    <p:sldId id="276" r:id="rId16"/>
    <p:sldId id="278" r:id="rId17"/>
    <p:sldId id="275" r:id="rId18"/>
    <p:sldId id="274" r:id="rId19"/>
    <p:sldId id="260" r:id="rId20"/>
    <p:sldId id="265" r:id="rId21"/>
  </p:sldIdLst>
  <p:sldSz cx="12192000" cy="6858000"/>
  <p:notesSz cx="6858000" cy="9144000"/>
  <p:defaultTextStyle>
    <a:defPPr rtl="0"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FEDDB-EFD6-4870-BBD4-FE426096F9D4}" v="863" dt="2020-10-11T11:57:17.073"/>
    <p1510:client id="{84CC05CF-B36C-E628-AD04-656B43C4E65F}" v="17" dt="2020-10-12T06:06:32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0" autoAdjust="0"/>
    <p:restoredTop sz="67265" autoAdjust="0"/>
  </p:normalViewPr>
  <p:slideViewPr>
    <p:cSldViewPr snapToGrid="0">
      <p:cViewPr varScale="1">
        <p:scale>
          <a:sx n="103" d="100"/>
          <a:sy n="103" d="100"/>
        </p:scale>
        <p:origin x="2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1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i-FI" noProof="0" dirty="0"/>
            <a:t>A </a:t>
          </a:r>
          <a:r>
            <a:rPr lang="fi-FI" noProof="0" dirty="0" err="1"/>
            <a:t>command</a:t>
          </a:r>
          <a:r>
            <a:rPr lang="fi-FI" noProof="0" dirty="0"/>
            <a:t> </a:t>
          </a:r>
          <a:r>
            <a:rPr lang="fi-FI" noProof="0" dirty="0" err="1"/>
            <a:t>line</a:t>
          </a:r>
          <a:r>
            <a:rPr lang="fi-FI" noProof="0" dirty="0"/>
            <a:t> </a:t>
          </a:r>
          <a:r>
            <a:rPr lang="fi-FI" noProof="0" dirty="0" err="1"/>
            <a:t>interpreter</a:t>
          </a:r>
          <a:r>
            <a:rPr lang="fi-FI" noProof="0" dirty="0"/>
            <a:t>*</a:t>
          </a:r>
          <a:endParaRPr lang="fi-FI" b="0" noProof="0" dirty="0"/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fi-FI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fi-FI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i-FI" noProof="0" dirty="0" err="1"/>
            <a:t>Popular</a:t>
          </a:r>
          <a:r>
            <a:rPr lang="fi-FI" noProof="0" dirty="0"/>
            <a:t> and </a:t>
          </a:r>
          <a:r>
            <a:rPr lang="fi-FI" noProof="0" dirty="0" err="1"/>
            <a:t>efficient</a:t>
          </a:r>
          <a:r>
            <a:rPr lang="fi-FI" noProof="0" dirty="0"/>
            <a:t>  classic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fi-FI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fi-FI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i-FI" noProof="0" dirty="0" err="1"/>
            <a:t>Special</a:t>
          </a:r>
          <a:r>
            <a:rPr lang="fi-FI" noProof="0" dirty="0"/>
            <a:t> </a:t>
          </a:r>
          <a:r>
            <a:rPr lang="fi-FI" noProof="0" dirty="0" err="1"/>
            <a:t>structure</a:t>
          </a:r>
          <a:endParaRPr lang="fi-FI" noProof="0" dirty="0"/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fi-FI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fi-FI" noProof="0" dirty="0"/>
        </a:p>
      </dgm:t>
    </dgm:pt>
    <dgm:pt modelId="{109077EA-3D76-4BE7-9857-7F0A7DE122EF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70D2ED52-9FA7-43F1-97B7-DBBF5FDCCA69}" type="pres">
      <dgm:prSet presAssocID="{701D68F5-42F8-47BC-8FED-84C50F595DF0}" presName="compNode" presStyleCnt="0"/>
      <dgm:spPr/>
    </dgm:pt>
    <dgm:pt modelId="{5EBFCFAE-E56C-471D-AFF8-C06CBF2AAB11}" type="pres">
      <dgm:prSet presAssocID="{701D68F5-42F8-47BC-8FED-84C50F595DF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2FB18F2-74B2-4049-91DD-F064965A145E}" type="pres">
      <dgm:prSet presAssocID="{701D68F5-42F8-47BC-8FED-84C50F595D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lainikkuna"/>
        </a:ext>
      </dgm:extLst>
    </dgm:pt>
    <dgm:pt modelId="{646FB196-51A4-4F76-A1E8-14709E8D3847}" type="pres">
      <dgm:prSet presAssocID="{701D68F5-42F8-47BC-8FED-84C50F595DF0}" presName="spaceRect" presStyleCnt="0"/>
      <dgm:spPr/>
    </dgm:pt>
    <dgm:pt modelId="{B8F7E73F-6634-4E79-90BF-D2F68E222D7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BEA9392D-0FAC-44F4-B018-C523ABED8632}" type="pres">
      <dgm:prSet presAssocID="{0C95B389-AC0C-4055-9AA3-38815EFC8B0A}" presName="sibTrans" presStyleCnt="0"/>
      <dgm:spPr/>
    </dgm:pt>
    <dgm:pt modelId="{B6AC8C41-87EA-4E00-849E-678363DDA5AA}" type="pres">
      <dgm:prSet presAssocID="{91A66877-AC1C-46D9-BF2C-6024B638DEA9}" presName="compNode" presStyleCnt="0"/>
      <dgm:spPr/>
    </dgm:pt>
    <dgm:pt modelId="{93F3DE8B-4B49-4A83-902F-83AF8BDDF29B}" type="pres">
      <dgm:prSet presAssocID="{91A66877-AC1C-46D9-BF2C-6024B638DEA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70FB248-88EC-4760-9720-D1FD3D63F8B7}" type="pres">
      <dgm:prSet presAssocID="{91A66877-AC1C-46D9-BF2C-6024B638DE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ääritty todistus"/>
        </a:ext>
      </dgm:extLst>
    </dgm:pt>
    <dgm:pt modelId="{D1B4C247-9A27-480E-B268-536D01DE1DA7}" type="pres">
      <dgm:prSet presAssocID="{91A66877-AC1C-46D9-BF2C-6024B638DEA9}" presName="spaceRect" presStyleCnt="0"/>
      <dgm:spPr/>
    </dgm:pt>
    <dgm:pt modelId="{E75C3C68-7450-47D6-A700-C61B6C9D5DDF}" type="pres">
      <dgm:prSet presAssocID="{91A66877-AC1C-46D9-BF2C-6024B638DEA9}" presName="textRect" presStyleLbl="revTx" presStyleIdx="1" presStyleCnt="3" custLinFactNeighborX="0" custLinFactNeighborY="-3598">
        <dgm:presLayoutVars>
          <dgm:chMax val="1"/>
          <dgm:chPref val="1"/>
        </dgm:presLayoutVars>
      </dgm:prSet>
      <dgm:spPr/>
    </dgm:pt>
    <dgm:pt modelId="{185CE63D-9AD4-4B53-82F1-ED7038C68D37}" type="pres">
      <dgm:prSet presAssocID="{BFCE4A28-C381-46FF-935A-B11534EF7D87}" presName="sibTrans" presStyleCnt="0"/>
      <dgm:spPr/>
    </dgm:pt>
    <dgm:pt modelId="{D6421E47-C2AB-4023-8AE4-A0A856939096}" type="pres">
      <dgm:prSet presAssocID="{76CC3289-2662-43F0-A3C6-BA04A135F08C}" presName="compNode" presStyleCnt="0"/>
      <dgm:spPr/>
    </dgm:pt>
    <dgm:pt modelId="{4C332EC8-477B-4587-A37C-93CCF4C86017}" type="pres">
      <dgm:prSet presAssocID="{76CC3289-2662-43F0-A3C6-BA04A135F08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7B21D97-6544-408D-AD3E-1418B8F482FA}" type="pres">
      <dgm:prSet presAssocID="{76CC3289-2662-43F0-A3C6-BA04A135F0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kia"/>
        </a:ext>
      </dgm:extLst>
    </dgm:pt>
    <dgm:pt modelId="{FFC8BF32-6024-42D2-927B-9BC3CCBD0F18}" type="pres">
      <dgm:prSet presAssocID="{76CC3289-2662-43F0-A3C6-BA04A135F08C}" presName="spaceRect" presStyleCnt="0"/>
      <dgm:spPr/>
    </dgm:pt>
    <dgm:pt modelId="{7F25BE33-10E3-4A7E-8025-711CAA7CDE8A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E0B7309-CDCB-4294-9FD0-52DB1ED2EB0F}" type="presOf" srcId="{91A66877-AC1C-46D9-BF2C-6024B638DEA9}" destId="{E75C3C68-7450-47D6-A700-C61B6C9D5DDF}" srcOrd="0" destOrd="0" presId="urn:microsoft.com/office/officeart/2018/5/layout/IconLeaf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8DD51A6B-CF07-4A52-88B6-DFDF80C7E8BD}" type="presOf" srcId="{76CC3289-2662-43F0-A3C6-BA04A135F08C}" destId="{7F25BE33-10E3-4A7E-8025-711CAA7CDE8A}" srcOrd="0" destOrd="0" presId="urn:microsoft.com/office/officeart/2018/5/layout/IconLeaf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22F6E78C-E5EF-498D-96A5-CC5EBE15D3CC}" type="presOf" srcId="{701D68F5-42F8-47BC-8FED-84C50F595DF0}" destId="{B8F7E73F-6634-4E79-90BF-D2F68E222D7A}" srcOrd="0" destOrd="0" presId="urn:microsoft.com/office/officeart/2018/5/layout/IconLeafLabelList"/>
    <dgm:cxn modelId="{699D3FE9-CE36-41ED-A9D0-C2F67DF5FBB8}" type="presOf" srcId="{7D9C16A6-8C48-4165-8DAF-8C957C12A8FA}" destId="{109077EA-3D76-4BE7-9857-7F0A7DE122EF}" srcOrd="0" destOrd="0" presId="urn:microsoft.com/office/officeart/2018/5/layout/IconLeafLabelList"/>
    <dgm:cxn modelId="{1F1DD329-CB33-44BB-B1BC-BE4E4002E9CE}" type="presParOf" srcId="{109077EA-3D76-4BE7-9857-7F0A7DE122EF}" destId="{70D2ED52-9FA7-43F1-97B7-DBBF5FDCCA69}" srcOrd="0" destOrd="0" presId="urn:microsoft.com/office/officeart/2018/5/layout/IconLeafLabelList"/>
    <dgm:cxn modelId="{F0654D27-C57E-44AC-834D-41064E40AD4C}" type="presParOf" srcId="{70D2ED52-9FA7-43F1-97B7-DBBF5FDCCA69}" destId="{5EBFCFAE-E56C-471D-AFF8-C06CBF2AAB11}" srcOrd="0" destOrd="0" presId="urn:microsoft.com/office/officeart/2018/5/layout/IconLeafLabelList"/>
    <dgm:cxn modelId="{2892D2E4-6BDF-445C-9CA8-D099811E72E8}" type="presParOf" srcId="{70D2ED52-9FA7-43F1-97B7-DBBF5FDCCA69}" destId="{72FB18F2-74B2-4049-91DD-F064965A145E}" srcOrd="1" destOrd="0" presId="urn:microsoft.com/office/officeart/2018/5/layout/IconLeafLabelList"/>
    <dgm:cxn modelId="{CA7439E8-1BEF-4D7A-BE2E-821064457574}" type="presParOf" srcId="{70D2ED52-9FA7-43F1-97B7-DBBF5FDCCA69}" destId="{646FB196-51A4-4F76-A1E8-14709E8D3847}" srcOrd="2" destOrd="0" presId="urn:microsoft.com/office/officeart/2018/5/layout/IconLeafLabelList"/>
    <dgm:cxn modelId="{6863BF30-AEF1-42EC-8098-9F1241C6E0EE}" type="presParOf" srcId="{70D2ED52-9FA7-43F1-97B7-DBBF5FDCCA69}" destId="{B8F7E73F-6634-4E79-90BF-D2F68E222D7A}" srcOrd="3" destOrd="0" presId="urn:microsoft.com/office/officeart/2018/5/layout/IconLeafLabelList"/>
    <dgm:cxn modelId="{DD4EEBD6-925E-465C-AC99-FACDF5369FD4}" type="presParOf" srcId="{109077EA-3D76-4BE7-9857-7F0A7DE122EF}" destId="{BEA9392D-0FAC-44F4-B018-C523ABED8632}" srcOrd="1" destOrd="0" presId="urn:microsoft.com/office/officeart/2018/5/layout/IconLeafLabelList"/>
    <dgm:cxn modelId="{B010DE69-BB17-46FE-B0C3-75AEEF6046B9}" type="presParOf" srcId="{109077EA-3D76-4BE7-9857-7F0A7DE122EF}" destId="{B6AC8C41-87EA-4E00-849E-678363DDA5AA}" srcOrd="2" destOrd="0" presId="urn:microsoft.com/office/officeart/2018/5/layout/IconLeafLabelList"/>
    <dgm:cxn modelId="{0C972BA3-30EB-411C-8933-9DA569959088}" type="presParOf" srcId="{B6AC8C41-87EA-4E00-849E-678363DDA5AA}" destId="{93F3DE8B-4B49-4A83-902F-83AF8BDDF29B}" srcOrd="0" destOrd="0" presId="urn:microsoft.com/office/officeart/2018/5/layout/IconLeafLabelList"/>
    <dgm:cxn modelId="{5E49E9B3-219D-417F-AFAE-1E394C869FB8}" type="presParOf" srcId="{B6AC8C41-87EA-4E00-849E-678363DDA5AA}" destId="{970FB248-88EC-4760-9720-D1FD3D63F8B7}" srcOrd="1" destOrd="0" presId="urn:microsoft.com/office/officeart/2018/5/layout/IconLeafLabelList"/>
    <dgm:cxn modelId="{911F03C6-28BE-41BF-84B5-0D172F88C66E}" type="presParOf" srcId="{B6AC8C41-87EA-4E00-849E-678363DDA5AA}" destId="{D1B4C247-9A27-480E-B268-536D01DE1DA7}" srcOrd="2" destOrd="0" presId="urn:microsoft.com/office/officeart/2018/5/layout/IconLeafLabelList"/>
    <dgm:cxn modelId="{B8CA5A95-4A7B-422B-A439-72DBB8D1A081}" type="presParOf" srcId="{B6AC8C41-87EA-4E00-849E-678363DDA5AA}" destId="{E75C3C68-7450-47D6-A700-C61B6C9D5DDF}" srcOrd="3" destOrd="0" presId="urn:microsoft.com/office/officeart/2018/5/layout/IconLeafLabelList"/>
    <dgm:cxn modelId="{F666D1A9-19DC-4C9B-AE77-498E70A5F70F}" type="presParOf" srcId="{109077EA-3D76-4BE7-9857-7F0A7DE122EF}" destId="{185CE63D-9AD4-4B53-82F1-ED7038C68D37}" srcOrd="3" destOrd="0" presId="urn:microsoft.com/office/officeart/2018/5/layout/IconLeafLabelList"/>
    <dgm:cxn modelId="{173B6CAD-622A-4FB3-BC20-7F97B8E0FA7D}" type="presParOf" srcId="{109077EA-3D76-4BE7-9857-7F0A7DE122EF}" destId="{D6421E47-C2AB-4023-8AE4-A0A856939096}" srcOrd="4" destOrd="0" presId="urn:microsoft.com/office/officeart/2018/5/layout/IconLeafLabelList"/>
    <dgm:cxn modelId="{84DD49FF-C922-4FA7-817E-09B3C93DD5B1}" type="presParOf" srcId="{D6421E47-C2AB-4023-8AE4-A0A856939096}" destId="{4C332EC8-477B-4587-A37C-93CCF4C86017}" srcOrd="0" destOrd="0" presId="urn:microsoft.com/office/officeart/2018/5/layout/IconLeafLabelList"/>
    <dgm:cxn modelId="{9958D5E7-EEFA-475F-B2E5-0F349D629EBD}" type="presParOf" srcId="{D6421E47-C2AB-4023-8AE4-A0A856939096}" destId="{07B21D97-6544-408D-AD3E-1418B8F482FA}" srcOrd="1" destOrd="0" presId="urn:microsoft.com/office/officeart/2018/5/layout/IconLeafLabelList"/>
    <dgm:cxn modelId="{EC356418-B4FB-4470-B243-AF9C7C124E97}" type="presParOf" srcId="{D6421E47-C2AB-4023-8AE4-A0A856939096}" destId="{FFC8BF32-6024-42D2-927B-9BC3CCBD0F18}" srcOrd="2" destOrd="0" presId="urn:microsoft.com/office/officeart/2018/5/layout/IconLeafLabelList"/>
    <dgm:cxn modelId="{75675DF3-18B0-43A8-B677-E9D28549F73D}" type="presParOf" srcId="{D6421E47-C2AB-4023-8AE4-A0A856939096}" destId="{7F25BE33-10E3-4A7E-8025-711CAA7CDE8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FCFAE-E56C-471D-AFF8-C06CBF2AAB11}">
      <dsp:nvSpPr>
        <dsp:cNvPr id="0" name=""/>
        <dsp:cNvSpPr/>
      </dsp:nvSpPr>
      <dsp:spPr>
        <a:xfrm>
          <a:off x="686474" y="523368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B18F2-74B2-4049-91DD-F064965A145E}">
      <dsp:nvSpPr>
        <dsp:cNvPr id="0" name=""/>
        <dsp:cNvSpPr/>
      </dsp:nvSpPr>
      <dsp:spPr>
        <a:xfrm>
          <a:off x="1110599" y="94749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7E73F-6634-4E79-90BF-D2F68E222D7A}">
      <dsp:nvSpPr>
        <dsp:cNvPr id="0" name=""/>
        <dsp:cNvSpPr/>
      </dsp:nvSpPr>
      <dsp:spPr>
        <a:xfrm>
          <a:off x="50287" y="313336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i-FI" sz="2400" kern="1200" noProof="0" dirty="0"/>
            <a:t>A </a:t>
          </a:r>
          <a:r>
            <a:rPr lang="fi-FI" sz="2400" kern="1200" noProof="0" dirty="0" err="1"/>
            <a:t>command</a:t>
          </a:r>
          <a:r>
            <a:rPr lang="fi-FI" sz="2400" kern="1200" noProof="0" dirty="0"/>
            <a:t> </a:t>
          </a:r>
          <a:r>
            <a:rPr lang="fi-FI" sz="2400" kern="1200" noProof="0" dirty="0" err="1"/>
            <a:t>line</a:t>
          </a:r>
          <a:r>
            <a:rPr lang="fi-FI" sz="2400" kern="1200" noProof="0" dirty="0"/>
            <a:t> </a:t>
          </a:r>
          <a:r>
            <a:rPr lang="fi-FI" sz="2400" kern="1200" noProof="0" dirty="0" err="1"/>
            <a:t>interpreter</a:t>
          </a:r>
          <a:r>
            <a:rPr lang="fi-FI" sz="2400" kern="1200" noProof="0" dirty="0"/>
            <a:t>*</a:t>
          </a:r>
          <a:endParaRPr lang="fi-FI" sz="2400" b="0" kern="1200" noProof="0" dirty="0"/>
        </a:p>
      </dsp:txBody>
      <dsp:txXfrm>
        <a:off x="50287" y="3133369"/>
        <a:ext cx="3262500" cy="720000"/>
      </dsp:txXfrm>
    </dsp:sp>
    <dsp:sp modelId="{93F3DE8B-4B49-4A83-902F-83AF8BDDF29B}">
      <dsp:nvSpPr>
        <dsp:cNvPr id="0" name=""/>
        <dsp:cNvSpPr/>
      </dsp:nvSpPr>
      <dsp:spPr>
        <a:xfrm>
          <a:off x="4519912" y="523368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FB248-88EC-4760-9720-D1FD3D63F8B7}">
      <dsp:nvSpPr>
        <dsp:cNvPr id="0" name=""/>
        <dsp:cNvSpPr/>
      </dsp:nvSpPr>
      <dsp:spPr>
        <a:xfrm>
          <a:off x="4944037" y="94749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C3C68-7450-47D6-A700-C61B6C9D5DDF}">
      <dsp:nvSpPr>
        <dsp:cNvPr id="0" name=""/>
        <dsp:cNvSpPr/>
      </dsp:nvSpPr>
      <dsp:spPr>
        <a:xfrm>
          <a:off x="3883725" y="310746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i-FI" sz="2400" kern="1200" noProof="0" dirty="0" err="1"/>
            <a:t>Popular</a:t>
          </a:r>
          <a:r>
            <a:rPr lang="fi-FI" sz="2400" kern="1200" noProof="0" dirty="0"/>
            <a:t> and </a:t>
          </a:r>
          <a:r>
            <a:rPr lang="fi-FI" sz="2400" kern="1200" noProof="0" dirty="0" err="1"/>
            <a:t>efficient</a:t>
          </a:r>
          <a:r>
            <a:rPr lang="fi-FI" sz="2400" kern="1200" noProof="0" dirty="0"/>
            <a:t>  classic</a:t>
          </a:r>
        </a:p>
      </dsp:txBody>
      <dsp:txXfrm>
        <a:off x="3883725" y="3107463"/>
        <a:ext cx="3262500" cy="720000"/>
      </dsp:txXfrm>
    </dsp:sp>
    <dsp:sp modelId="{4C332EC8-477B-4587-A37C-93CCF4C86017}">
      <dsp:nvSpPr>
        <dsp:cNvPr id="0" name=""/>
        <dsp:cNvSpPr/>
      </dsp:nvSpPr>
      <dsp:spPr>
        <a:xfrm>
          <a:off x="8353350" y="523368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B21D97-6544-408D-AD3E-1418B8F482FA}">
      <dsp:nvSpPr>
        <dsp:cNvPr id="0" name=""/>
        <dsp:cNvSpPr/>
      </dsp:nvSpPr>
      <dsp:spPr>
        <a:xfrm>
          <a:off x="8777475" y="94749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5BE33-10E3-4A7E-8025-711CAA7CDE8A}">
      <dsp:nvSpPr>
        <dsp:cNvPr id="0" name=""/>
        <dsp:cNvSpPr/>
      </dsp:nvSpPr>
      <dsp:spPr>
        <a:xfrm>
          <a:off x="7717162" y="313336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i-FI" sz="2400" kern="1200" noProof="0" dirty="0" err="1"/>
            <a:t>Special</a:t>
          </a:r>
          <a:r>
            <a:rPr lang="fi-FI" sz="2400" kern="1200" noProof="0" dirty="0"/>
            <a:t> </a:t>
          </a:r>
          <a:r>
            <a:rPr lang="fi-FI" sz="2400" kern="1200" noProof="0" dirty="0" err="1"/>
            <a:t>structure</a:t>
          </a:r>
          <a:endParaRPr lang="fi-FI" sz="2400" kern="1200" noProof="0" dirty="0"/>
        </a:p>
      </dsp:txBody>
      <dsp:txXfrm>
        <a:off x="7717162" y="3133369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i-FI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4D2525-4FBA-42F5-98B4-61C2BC35A235}" type="datetime1">
              <a:rPr lang="fi-FI" smtClean="0"/>
              <a:t>12.10.2020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i-FI" noProof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CBB3E5-63B4-47B5-9F6B-B0510803B45B}" type="datetime1">
              <a:rPr lang="fi-FI" noProof="0" smtClean="0"/>
              <a:t>12.10.2020</a:t>
            </a:fld>
            <a:endParaRPr lang="fi-FI" noProof="0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i-FI" noProof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noProof="0"/>
              <a:t>Muokkaa tekstin perustyyliä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i-FI" noProof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Without</a:t>
            </a:r>
            <a:r>
              <a:rPr lang="fi-FI" dirty="0"/>
              <a:t> </a:t>
            </a:r>
            <a:r>
              <a:rPr lang="fi-FI" dirty="0" err="1"/>
              <a:t>further</a:t>
            </a:r>
            <a:r>
              <a:rPr lang="fi-FI" dirty="0"/>
              <a:t> </a:t>
            </a:r>
            <a:r>
              <a:rPr lang="fi-FI" dirty="0" err="1"/>
              <a:t>ado</a:t>
            </a:r>
            <a:r>
              <a:rPr lang="fi-FI" dirty="0"/>
              <a:t>, </a:t>
            </a:r>
            <a:r>
              <a:rPr lang="fi-FI" dirty="0" err="1"/>
              <a:t>let’s</a:t>
            </a:r>
            <a:r>
              <a:rPr lang="fi-FI" dirty="0"/>
              <a:t> </a:t>
            </a:r>
            <a:r>
              <a:rPr lang="fi-FI" dirty="0" err="1"/>
              <a:t>present</a:t>
            </a:r>
            <a:r>
              <a:rPr lang="fi-FI" dirty="0"/>
              <a:t> our </a:t>
            </a:r>
            <a:r>
              <a:rPr lang="fi-FI" dirty="0" err="1"/>
              <a:t>tool</a:t>
            </a:r>
            <a:r>
              <a:rPr lang="fi-FI" dirty="0"/>
              <a:t>!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i-FI" noProof="0" smtClean="0"/>
              <a:t>11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1353993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i-FI" noProof="0" smtClean="0"/>
              <a:t>12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1911329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i-FI" noProof="0" smtClean="0"/>
              <a:t>13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4227926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i-FI" noProof="0" smtClean="0"/>
              <a:t>14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985905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i-FI" smtClean="0"/>
              <a:t>16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i-FI" noProof="0" smtClean="0"/>
              <a:t>17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1875752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off</a:t>
            </a:r>
            <a:r>
              <a:rPr lang="fi-FI" dirty="0"/>
              <a:t>, to </a:t>
            </a:r>
            <a:r>
              <a:rPr lang="fi-FI" dirty="0" err="1"/>
              <a:t>understand</a:t>
            </a:r>
            <a:r>
              <a:rPr lang="fi-FI" dirty="0"/>
              <a:t> our </a:t>
            </a:r>
            <a:r>
              <a:rPr lang="fi-FI" dirty="0" err="1"/>
              <a:t>project</a:t>
            </a:r>
            <a:r>
              <a:rPr lang="fi-FI" dirty="0"/>
              <a:t>, you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know</a:t>
            </a:r>
            <a:r>
              <a:rPr lang="fi-FI" dirty="0"/>
              <a:t> what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really</a:t>
            </a:r>
            <a:r>
              <a:rPr lang="fi-FI" dirty="0"/>
              <a:t> are </a:t>
            </a:r>
            <a:r>
              <a:rPr lang="fi-FI" dirty="0" err="1"/>
              <a:t>processing</a:t>
            </a:r>
            <a:r>
              <a:rPr lang="fi-FI" dirty="0"/>
              <a:t>. </a:t>
            </a:r>
            <a:r>
              <a:rPr lang="fi-FI" dirty="0" err="1"/>
              <a:t>So</a:t>
            </a:r>
            <a:r>
              <a:rPr lang="fi-FI" dirty="0"/>
              <a:t> what is </a:t>
            </a:r>
            <a:r>
              <a:rPr lang="fi-FI" dirty="0" err="1"/>
              <a:t>bash</a:t>
            </a:r>
            <a:r>
              <a:rPr lang="fi-FI" dirty="0"/>
              <a:t> and what is </a:t>
            </a:r>
            <a:r>
              <a:rPr lang="fi-FI" dirty="0" err="1"/>
              <a:t>command</a:t>
            </a:r>
            <a:r>
              <a:rPr lang="fi-FI" dirty="0"/>
              <a:t>?</a:t>
            </a:r>
            <a:br>
              <a:rPr lang="fi-FI" dirty="0"/>
            </a:br>
            <a:br>
              <a:rPr lang="fi-FI" dirty="0"/>
            </a:br>
            <a:r>
              <a:rPr lang="fi-FI" dirty="0"/>
              <a:t>1. </a:t>
            </a:r>
            <a:r>
              <a:rPr lang="fi-FI" dirty="0" err="1"/>
              <a:t>Bash</a:t>
            </a:r>
            <a:r>
              <a:rPr lang="fi-FI" dirty="0"/>
              <a:t>, as in </a:t>
            </a:r>
            <a:r>
              <a:rPr lang="fi-FI" dirty="0" err="1"/>
              <a:t>Bourne</a:t>
            </a:r>
            <a:r>
              <a:rPr lang="fi-FI" dirty="0"/>
              <a:t> </a:t>
            </a:r>
            <a:r>
              <a:rPr lang="fi-FI" dirty="0" err="1"/>
              <a:t>Again</a:t>
            </a:r>
            <a:r>
              <a:rPr lang="fi-FI" dirty="0"/>
              <a:t> </a:t>
            </a:r>
            <a:r>
              <a:rPr lang="fi-FI" dirty="0" err="1"/>
              <a:t>SHell</a:t>
            </a:r>
            <a:r>
              <a:rPr lang="fi-FI" dirty="0"/>
              <a:t>, is a </a:t>
            </a:r>
            <a:r>
              <a:rPr lang="fi-FI" dirty="0" err="1"/>
              <a:t>command</a:t>
            </a:r>
            <a:r>
              <a:rPr lang="fi-FI" dirty="0"/>
              <a:t> </a:t>
            </a:r>
            <a:r>
              <a:rPr lang="fi-FI" dirty="0" err="1"/>
              <a:t>line</a:t>
            </a:r>
            <a:r>
              <a:rPr lang="fi-FI" dirty="0"/>
              <a:t> </a:t>
            </a:r>
            <a:r>
              <a:rPr lang="fi-FI" dirty="0" err="1"/>
              <a:t>interpreter</a:t>
            </a:r>
            <a:r>
              <a:rPr lang="fi-FI" dirty="0"/>
              <a:t>, </a:t>
            </a:r>
            <a:r>
              <a:rPr lang="fi-FI" dirty="0" err="1"/>
              <a:t>shortly</a:t>
            </a:r>
            <a:r>
              <a:rPr lang="fi-FI" dirty="0"/>
              <a:t> put </a:t>
            </a:r>
            <a:r>
              <a:rPr lang="fi-FI" dirty="0" err="1"/>
              <a:t>shell</a:t>
            </a:r>
            <a:r>
              <a:rPr lang="fi-FI" dirty="0"/>
              <a:t>. That </a:t>
            </a:r>
            <a:r>
              <a:rPr lang="fi-FI" dirty="0" err="1"/>
              <a:t>means</a:t>
            </a:r>
            <a:r>
              <a:rPr lang="fi-FI" dirty="0"/>
              <a:t> that </a:t>
            </a:r>
            <a:r>
              <a:rPr lang="fi-FI" dirty="0" err="1"/>
              <a:t>Bash</a:t>
            </a:r>
            <a:r>
              <a:rPr lang="fi-FI" dirty="0"/>
              <a:t> </a:t>
            </a:r>
            <a:r>
              <a:rPr lang="fi-FI" dirty="0" err="1"/>
              <a:t>translates</a:t>
            </a:r>
            <a:r>
              <a:rPr lang="fi-FI" dirty="0"/>
              <a:t> </a:t>
            </a:r>
            <a:r>
              <a:rPr lang="fi-FI" dirty="0" err="1"/>
              <a:t>pieces</a:t>
            </a:r>
            <a:r>
              <a:rPr lang="fi-FI" dirty="0"/>
              <a:t> of a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written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the </a:t>
            </a:r>
            <a:r>
              <a:rPr lang="fi-FI" dirty="0" err="1"/>
              <a:t>user</a:t>
            </a:r>
            <a:r>
              <a:rPr lang="fi-FI" dirty="0"/>
              <a:t>, </a:t>
            </a:r>
            <a:r>
              <a:rPr lang="fi-FI" dirty="0" err="1"/>
              <a:t>called</a:t>
            </a:r>
            <a:r>
              <a:rPr lang="fi-FI" dirty="0"/>
              <a:t> </a:t>
            </a:r>
            <a:r>
              <a:rPr lang="fi-FI" dirty="0" err="1"/>
              <a:t>commands</a:t>
            </a:r>
            <a:r>
              <a:rPr lang="fi-FI" dirty="0"/>
              <a:t>, to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actions</a:t>
            </a:r>
            <a:r>
              <a:rPr lang="fi-FI" dirty="0"/>
              <a:t> </a:t>
            </a:r>
            <a:r>
              <a:rPr lang="fi-FI" dirty="0" err="1"/>
              <a:t>within</a:t>
            </a:r>
            <a:r>
              <a:rPr lang="fi-FI" dirty="0"/>
              <a:t> the </a:t>
            </a:r>
            <a:r>
              <a:rPr lang="fi-FI" dirty="0" err="1"/>
              <a:t>computer</a:t>
            </a:r>
            <a:r>
              <a:rPr lang="fi-FI" dirty="0"/>
              <a:t>; just </a:t>
            </a:r>
            <a:r>
              <a:rPr lang="fi-FI" dirty="0" err="1"/>
              <a:t>like</a:t>
            </a:r>
            <a:r>
              <a:rPr lang="fi-FI" dirty="0"/>
              <a:t> what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happen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an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clicks</a:t>
            </a:r>
            <a:r>
              <a:rPr lang="fi-FI" dirty="0"/>
              <a:t> an </a:t>
            </a:r>
            <a:r>
              <a:rPr lang="fi-FI" dirty="0" err="1"/>
              <a:t>application</a:t>
            </a:r>
            <a:r>
              <a:rPr lang="fi-FI" dirty="0"/>
              <a:t> </a:t>
            </a:r>
            <a:r>
              <a:rPr lang="fi-FI" dirty="0" err="1"/>
              <a:t>icon</a:t>
            </a:r>
            <a:r>
              <a:rPr lang="fi-FI" dirty="0"/>
              <a:t>, but </a:t>
            </a:r>
            <a:r>
              <a:rPr lang="fi-FI" dirty="0" err="1"/>
              <a:t>now</a:t>
            </a:r>
            <a:r>
              <a:rPr lang="fi-FI" dirty="0"/>
              <a:t> via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line</a:t>
            </a:r>
            <a:r>
              <a:rPr lang="fi-FI" dirty="0"/>
              <a:t> of </a:t>
            </a:r>
            <a:r>
              <a:rPr lang="fi-FI" dirty="0" err="1"/>
              <a:t>text</a:t>
            </a:r>
            <a:r>
              <a:rPr lang="fi-FI" dirty="0"/>
              <a:t>.</a:t>
            </a:r>
            <a:br>
              <a:rPr lang="fi-FI" dirty="0"/>
            </a:br>
            <a:br>
              <a:rPr lang="fi-FI" dirty="0"/>
            </a:br>
            <a:r>
              <a:rPr lang="fi-FI" dirty="0"/>
              <a:t>2. </a:t>
            </a:r>
            <a:r>
              <a:rPr lang="fi-FI" dirty="0" err="1"/>
              <a:t>Bash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nowadays</a:t>
            </a:r>
            <a:r>
              <a:rPr lang="fi-FI" dirty="0"/>
              <a:t> be </a:t>
            </a:r>
            <a:r>
              <a:rPr lang="fi-FI" dirty="0" err="1"/>
              <a:t>used</a:t>
            </a:r>
            <a:r>
              <a:rPr lang="fi-FI" dirty="0"/>
              <a:t> with </a:t>
            </a:r>
            <a:r>
              <a:rPr lang="fi-FI" dirty="0" err="1"/>
              <a:t>many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operating </a:t>
            </a:r>
            <a:r>
              <a:rPr lang="fi-FI" dirty="0" err="1"/>
              <a:t>systems</a:t>
            </a:r>
            <a:r>
              <a:rPr lang="fi-FI" dirty="0"/>
              <a:t> and it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been</a:t>
            </a:r>
            <a:r>
              <a:rPr lang="fi-FI" dirty="0"/>
              <a:t> </a:t>
            </a:r>
            <a:r>
              <a:rPr lang="fi-FI" dirty="0" err="1"/>
              <a:t>around</a:t>
            </a:r>
            <a:r>
              <a:rPr lang="fi-FI" dirty="0"/>
              <a:t> </a:t>
            </a:r>
            <a:r>
              <a:rPr lang="fi-FI" dirty="0" err="1"/>
              <a:t>over</a:t>
            </a:r>
            <a:r>
              <a:rPr lang="fi-FI" dirty="0"/>
              <a:t> 30 </a:t>
            </a:r>
            <a:r>
              <a:rPr lang="fi-FI" dirty="0" err="1"/>
              <a:t>years</a:t>
            </a:r>
            <a:r>
              <a:rPr lang="fi-FI" dirty="0"/>
              <a:t>, </a:t>
            </a:r>
            <a:r>
              <a:rPr lang="fi-FI" dirty="0" err="1"/>
              <a:t>so</a:t>
            </a:r>
            <a:r>
              <a:rPr lang="fi-FI" dirty="0"/>
              <a:t> it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attracted</a:t>
            </a:r>
            <a:r>
              <a:rPr lang="fi-FI" dirty="0"/>
              <a:t> a </a:t>
            </a:r>
            <a:r>
              <a:rPr lang="fi-FI" dirty="0" err="1"/>
              <a:t>wide</a:t>
            </a:r>
            <a:r>
              <a:rPr lang="fi-FI" dirty="0"/>
              <a:t> </a:t>
            </a:r>
            <a:r>
              <a:rPr lang="fi-FI" dirty="0" err="1"/>
              <a:t>popularity</a:t>
            </a:r>
            <a:r>
              <a:rPr lang="fi-FI" dirty="0"/>
              <a:t> and is </a:t>
            </a:r>
            <a:r>
              <a:rPr lang="fi-FI" dirty="0" err="1"/>
              <a:t>known</a:t>
            </a:r>
            <a:r>
              <a:rPr lang="fi-FI" dirty="0"/>
              <a:t> for </a:t>
            </a:r>
            <a:r>
              <a:rPr lang="fi-FI" dirty="0" err="1"/>
              <a:t>its</a:t>
            </a:r>
            <a:r>
              <a:rPr lang="fi-FI" dirty="0"/>
              <a:t> </a:t>
            </a:r>
            <a:r>
              <a:rPr lang="fi-FI" dirty="0" err="1"/>
              <a:t>efficiency</a:t>
            </a:r>
            <a:r>
              <a:rPr lang="fi-FI" dirty="0"/>
              <a:t> and </a:t>
            </a:r>
            <a:r>
              <a:rPr lang="fi-FI" dirty="0" err="1"/>
              <a:t>speed</a:t>
            </a:r>
            <a:r>
              <a:rPr lang="fi-FI" dirty="0"/>
              <a:t>. </a:t>
            </a:r>
            <a:r>
              <a:rPr lang="fi-FI" dirty="0" err="1"/>
              <a:t>Bash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even</a:t>
            </a:r>
            <a:r>
              <a:rPr lang="fi-FI" dirty="0"/>
              <a:t> made an </a:t>
            </a:r>
            <a:r>
              <a:rPr lang="fi-FI" dirty="0" err="1"/>
              <a:t>appearance</a:t>
            </a:r>
            <a:r>
              <a:rPr lang="fi-FI" dirty="0"/>
              <a:t> in the </a:t>
            </a:r>
            <a:r>
              <a:rPr lang="fi-FI" dirty="0" err="1"/>
              <a:t>Matrix</a:t>
            </a:r>
            <a:r>
              <a:rPr lang="fi-FI" dirty="0"/>
              <a:t>: </a:t>
            </a:r>
            <a:r>
              <a:rPr lang="fi-FI" dirty="0" err="1"/>
              <a:t>Reloaded</a:t>
            </a:r>
            <a:r>
              <a:rPr lang="fi-FI" dirty="0"/>
              <a:t> -</a:t>
            </a:r>
            <a:r>
              <a:rPr lang="fi-FI" dirty="0" err="1"/>
              <a:t>movie</a:t>
            </a:r>
            <a:r>
              <a:rPr lang="fi-FI" dirty="0"/>
              <a:t> in 2003!</a:t>
            </a:r>
            <a:br>
              <a:rPr lang="fi-FI" dirty="0"/>
            </a:br>
            <a:br>
              <a:rPr lang="fi-FI" dirty="0"/>
            </a:br>
            <a:r>
              <a:rPr lang="fi-FI" dirty="0"/>
              <a:t>3. </a:t>
            </a:r>
            <a:r>
              <a:rPr lang="fi-FI" dirty="0" err="1"/>
              <a:t>Bash</a:t>
            </a:r>
            <a:r>
              <a:rPr lang="fi-FI" dirty="0"/>
              <a:t> </a:t>
            </a:r>
            <a:r>
              <a:rPr lang="fi-FI" dirty="0" err="1"/>
              <a:t>commands</a:t>
            </a:r>
            <a:r>
              <a:rPr lang="fi-FI" dirty="0"/>
              <a:t> have a </a:t>
            </a:r>
            <a:r>
              <a:rPr lang="fi-FI" dirty="0" err="1"/>
              <a:t>special</a:t>
            </a:r>
            <a:r>
              <a:rPr lang="fi-FI" dirty="0"/>
              <a:t> </a:t>
            </a:r>
            <a:r>
              <a:rPr lang="fi-FI" dirty="0" err="1"/>
              <a:t>structure</a:t>
            </a:r>
            <a:r>
              <a:rPr lang="fi-FI" dirty="0"/>
              <a:t>,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makes</a:t>
            </a:r>
            <a:r>
              <a:rPr lang="fi-FI" dirty="0"/>
              <a:t> </a:t>
            </a:r>
            <a:r>
              <a:rPr lang="fi-FI" dirty="0" err="1"/>
              <a:t>them</a:t>
            </a:r>
            <a:r>
              <a:rPr lang="fi-FI" dirty="0"/>
              <a:t> </a:t>
            </a:r>
            <a:r>
              <a:rPr lang="fi-FI" dirty="0" err="1"/>
              <a:t>unique</a:t>
            </a:r>
            <a:r>
              <a:rPr lang="fi-FI" dirty="0"/>
              <a:t>. The </a:t>
            </a:r>
            <a:r>
              <a:rPr lang="fi-FI" dirty="0" err="1"/>
              <a:t>structure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many</a:t>
            </a:r>
            <a:r>
              <a:rPr lang="fi-FI" dirty="0"/>
              <a:t> </a:t>
            </a:r>
            <a:r>
              <a:rPr lang="fi-FI" dirty="0" err="1"/>
              <a:t>intricate</a:t>
            </a:r>
            <a:r>
              <a:rPr lang="fi-FI" dirty="0"/>
              <a:t> </a:t>
            </a:r>
            <a:r>
              <a:rPr lang="fi-FI" dirty="0" err="1"/>
              <a:t>details</a:t>
            </a:r>
            <a:r>
              <a:rPr lang="fi-FI" dirty="0"/>
              <a:t>,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aliases</a:t>
            </a:r>
            <a:r>
              <a:rPr lang="fi-FI" dirty="0"/>
              <a:t>,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prefixes</a:t>
            </a:r>
            <a:r>
              <a:rPr lang="fi-FI" dirty="0"/>
              <a:t> and </a:t>
            </a:r>
            <a:r>
              <a:rPr lang="fi-FI" dirty="0" err="1"/>
              <a:t>order</a:t>
            </a:r>
            <a:r>
              <a:rPr lang="fi-FI" dirty="0"/>
              <a:t> and </a:t>
            </a:r>
            <a:r>
              <a:rPr lang="fi-FI" dirty="0" err="1"/>
              <a:t>values</a:t>
            </a:r>
            <a:r>
              <a:rPr lang="fi-FI" dirty="0"/>
              <a:t> of the </a:t>
            </a:r>
            <a:r>
              <a:rPr lang="fi-FI" dirty="0" err="1"/>
              <a:t>text</a:t>
            </a:r>
            <a:r>
              <a:rPr lang="fi-FI" dirty="0"/>
              <a:t>,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makes</a:t>
            </a:r>
            <a:r>
              <a:rPr lang="fi-FI" dirty="0"/>
              <a:t> </a:t>
            </a:r>
            <a:r>
              <a:rPr lang="fi-FI" dirty="0" err="1"/>
              <a:t>bash</a:t>
            </a:r>
            <a:r>
              <a:rPr lang="fi-FI" dirty="0"/>
              <a:t> </a:t>
            </a:r>
            <a:r>
              <a:rPr lang="fi-FI" dirty="0" err="1"/>
              <a:t>commands</a:t>
            </a:r>
            <a:r>
              <a:rPr lang="fi-FI" dirty="0"/>
              <a:t> </a:t>
            </a:r>
            <a:r>
              <a:rPr lang="fi-FI" dirty="0" err="1"/>
              <a:t>very</a:t>
            </a:r>
            <a:r>
              <a:rPr lang="fi-FI" dirty="0"/>
              <a:t> </a:t>
            </a:r>
            <a:r>
              <a:rPr lang="fi-FI" dirty="0" err="1"/>
              <a:t>condensed</a:t>
            </a:r>
            <a:r>
              <a:rPr lang="fi-FI" dirty="0"/>
              <a:t> and </a:t>
            </a:r>
            <a:r>
              <a:rPr lang="fi-FI" dirty="0" err="1"/>
              <a:t>fast</a:t>
            </a:r>
            <a:r>
              <a:rPr lang="fi-FI" dirty="0"/>
              <a:t> to </a:t>
            </a:r>
            <a:r>
              <a:rPr lang="fi-FI" dirty="0" err="1"/>
              <a:t>write</a:t>
            </a:r>
            <a:r>
              <a:rPr lang="fi-FI" dirty="0"/>
              <a:t>, but </a:t>
            </a:r>
            <a:r>
              <a:rPr lang="fi-FI" dirty="0" err="1"/>
              <a:t>time-consuming</a:t>
            </a:r>
            <a:r>
              <a:rPr lang="fi-FI" dirty="0"/>
              <a:t> in the </a:t>
            </a:r>
            <a:r>
              <a:rPr lang="fi-FI" dirty="0" err="1"/>
              <a:t>terms</a:t>
            </a:r>
            <a:r>
              <a:rPr lang="fi-FI" dirty="0"/>
              <a:t> of </a:t>
            </a:r>
            <a:r>
              <a:rPr lang="fi-FI" dirty="0" err="1"/>
              <a:t>reading</a:t>
            </a:r>
            <a:r>
              <a:rPr lang="fi-FI" dirty="0"/>
              <a:t> and </a:t>
            </a:r>
            <a:r>
              <a:rPr lang="fi-FI" dirty="0" err="1"/>
              <a:t>learning</a:t>
            </a:r>
            <a:r>
              <a:rPr lang="fi-FI" dirty="0"/>
              <a:t> of it.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off</a:t>
            </a:r>
            <a:r>
              <a:rPr lang="fi-FI" dirty="0"/>
              <a:t>, to </a:t>
            </a:r>
            <a:r>
              <a:rPr lang="fi-FI" dirty="0" err="1"/>
              <a:t>understand</a:t>
            </a:r>
            <a:r>
              <a:rPr lang="fi-FI" dirty="0"/>
              <a:t> our </a:t>
            </a:r>
            <a:r>
              <a:rPr lang="fi-FI" dirty="0" err="1"/>
              <a:t>project</a:t>
            </a:r>
            <a:r>
              <a:rPr lang="fi-FI" dirty="0"/>
              <a:t>, you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know</a:t>
            </a:r>
            <a:r>
              <a:rPr lang="fi-FI" dirty="0"/>
              <a:t> what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really</a:t>
            </a:r>
            <a:r>
              <a:rPr lang="fi-FI" dirty="0"/>
              <a:t> are </a:t>
            </a:r>
            <a:r>
              <a:rPr lang="fi-FI" dirty="0" err="1"/>
              <a:t>processing</a:t>
            </a:r>
            <a:r>
              <a:rPr lang="fi-FI" dirty="0"/>
              <a:t>. </a:t>
            </a:r>
            <a:r>
              <a:rPr lang="fi-FI" dirty="0" err="1"/>
              <a:t>So</a:t>
            </a:r>
            <a:r>
              <a:rPr lang="fi-FI" dirty="0"/>
              <a:t> what is </a:t>
            </a:r>
            <a:r>
              <a:rPr lang="fi-FI" dirty="0" err="1"/>
              <a:t>bash</a:t>
            </a:r>
            <a:r>
              <a:rPr lang="fi-FI" dirty="0"/>
              <a:t> and what is </a:t>
            </a:r>
            <a:r>
              <a:rPr lang="fi-FI" dirty="0" err="1"/>
              <a:t>command</a:t>
            </a:r>
            <a:r>
              <a:rPr lang="fi-FI" dirty="0"/>
              <a:t>?</a:t>
            </a:r>
            <a:br>
              <a:rPr lang="fi-FI" dirty="0"/>
            </a:br>
            <a:br>
              <a:rPr lang="fi-FI" dirty="0"/>
            </a:br>
            <a:r>
              <a:rPr lang="fi-FI" dirty="0"/>
              <a:t>1. </a:t>
            </a:r>
            <a:r>
              <a:rPr lang="fi-FI" dirty="0" err="1"/>
              <a:t>Bash</a:t>
            </a:r>
            <a:r>
              <a:rPr lang="fi-FI" dirty="0"/>
              <a:t>, as in </a:t>
            </a:r>
            <a:r>
              <a:rPr lang="fi-FI" dirty="0" err="1"/>
              <a:t>Bourne</a:t>
            </a:r>
            <a:r>
              <a:rPr lang="fi-FI" dirty="0"/>
              <a:t> </a:t>
            </a:r>
            <a:r>
              <a:rPr lang="fi-FI" dirty="0" err="1"/>
              <a:t>Again</a:t>
            </a:r>
            <a:r>
              <a:rPr lang="fi-FI" dirty="0"/>
              <a:t> </a:t>
            </a:r>
            <a:r>
              <a:rPr lang="fi-FI" dirty="0" err="1"/>
              <a:t>SHell</a:t>
            </a:r>
            <a:r>
              <a:rPr lang="fi-FI" dirty="0"/>
              <a:t>, is a </a:t>
            </a:r>
            <a:r>
              <a:rPr lang="fi-FI" dirty="0" err="1"/>
              <a:t>command</a:t>
            </a:r>
            <a:r>
              <a:rPr lang="fi-FI" dirty="0"/>
              <a:t> </a:t>
            </a:r>
            <a:r>
              <a:rPr lang="fi-FI" dirty="0" err="1"/>
              <a:t>line</a:t>
            </a:r>
            <a:r>
              <a:rPr lang="fi-FI" dirty="0"/>
              <a:t> </a:t>
            </a:r>
            <a:r>
              <a:rPr lang="fi-FI" dirty="0" err="1"/>
              <a:t>interpreter</a:t>
            </a:r>
            <a:r>
              <a:rPr lang="fi-FI" dirty="0"/>
              <a:t>, </a:t>
            </a:r>
            <a:r>
              <a:rPr lang="fi-FI" dirty="0" err="1"/>
              <a:t>shortly</a:t>
            </a:r>
            <a:r>
              <a:rPr lang="fi-FI" dirty="0"/>
              <a:t> put </a:t>
            </a:r>
            <a:r>
              <a:rPr lang="fi-FI" dirty="0" err="1"/>
              <a:t>shell</a:t>
            </a:r>
            <a:r>
              <a:rPr lang="fi-FI" dirty="0"/>
              <a:t>. That </a:t>
            </a:r>
            <a:r>
              <a:rPr lang="fi-FI" dirty="0" err="1"/>
              <a:t>means</a:t>
            </a:r>
            <a:r>
              <a:rPr lang="fi-FI" dirty="0"/>
              <a:t> that </a:t>
            </a:r>
            <a:r>
              <a:rPr lang="fi-FI" dirty="0" err="1"/>
              <a:t>Bash</a:t>
            </a:r>
            <a:r>
              <a:rPr lang="fi-FI" dirty="0"/>
              <a:t> </a:t>
            </a:r>
            <a:r>
              <a:rPr lang="fi-FI" dirty="0" err="1"/>
              <a:t>translates</a:t>
            </a:r>
            <a:r>
              <a:rPr lang="fi-FI" dirty="0"/>
              <a:t> </a:t>
            </a:r>
            <a:r>
              <a:rPr lang="fi-FI" dirty="0" err="1"/>
              <a:t>pieces</a:t>
            </a:r>
            <a:r>
              <a:rPr lang="fi-FI" dirty="0"/>
              <a:t> of a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written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the </a:t>
            </a:r>
            <a:r>
              <a:rPr lang="fi-FI" dirty="0" err="1"/>
              <a:t>user</a:t>
            </a:r>
            <a:r>
              <a:rPr lang="fi-FI" dirty="0"/>
              <a:t>, </a:t>
            </a:r>
            <a:r>
              <a:rPr lang="fi-FI" dirty="0" err="1"/>
              <a:t>called</a:t>
            </a:r>
            <a:r>
              <a:rPr lang="fi-FI" dirty="0"/>
              <a:t> </a:t>
            </a:r>
            <a:r>
              <a:rPr lang="fi-FI" dirty="0" err="1"/>
              <a:t>commands</a:t>
            </a:r>
            <a:r>
              <a:rPr lang="fi-FI" dirty="0"/>
              <a:t>, to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actions</a:t>
            </a:r>
            <a:r>
              <a:rPr lang="fi-FI" dirty="0"/>
              <a:t> </a:t>
            </a:r>
            <a:r>
              <a:rPr lang="fi-FI" dirty="0" err="1"/>
              <a:t>within</a:t>
            </a:r>
            <a:r>
              <a:rPr lang="fi-FI" dirty="0"/>
              <a:t> the </a:t>
            </a:r>
            <a:r>
              <a:rPr lang="fi-FI" dirty="0" err="1"/>
              <a:t>computer</a:t>
            </a:r>
            <a:r>
              <a:rPr lang="fi-FI" dirty="0"/>
              <a:t>; just </a:t>
            </a:r>
            <a:r>
              <a:rPr lang="fi-FI" dirty="0" err="1"/>
              <a:t>like</a:t>
            </a:r>
            <a:r>
              <a:rPr lang="fi-FI" dirty="0"/>
              <a:t> what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happen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an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clicks</a:t>
            </a:r>
            <a:r>
              <a:rPr lang="fi-FI" dirty="0"/>
              <a:t> an </a:t>
            </a:r>
            <a:r>
              <a:rPr lang="fi-FI" dirty="0" err="1"/>
              <a:t>application</a:t>
            </a:r>
            <a:r>
              <a:rPr lang="fi-FI" dirty="0"/>
              <a:t> </a:t>
            </a:r>
            <a:r>
              <a:rPr lang="fi-FI" dirty="0" err="1"/>
              <a:t>icon</a:t>
            </a:r>
            <a:r>
              <a:rPr lang="fi-FI" dirty="0"/>
              <a:t>, but </a:t>
            </a:r>
            <a:r>
              <a:rPr lang="fi-FI" dirty="0" err="1"/>
              <a:t>now</a:t>
            </a:r>
            <a:r>
              <a:rPr lang="fi-FI" dirty="0"/>
              <a:t> via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line</a:t>
            </a:r>
            <a:r>
              <a:rPr lang="fi-FI" dirty="0"/>
              <a:t> of </a:t>
            </a:r>
            <a:r>
              <a:rPr lang="fi-FI" dirty="0" err="1"/>
              <a:t>text</a:t>
            </a:r>
            <a:r>
              <a:rPr lang="fi-FI" dirty="0"/>
              <a:t>.</a:t>
            </a:r>
            <a:br>
              <a:rPr lang="fi-FI" dirty="0"/>
            </a:br>
            <a:br>
              <a:rPr lang="fi-FI" dirty="0"/>
            </a:br>
            <a:r>
              <a:rPr lang="fi-FI" dirty="0"/>
              <a:t>2. </a:t>
            </a:r>
            <a:r>
              <a:rPr lang="fi-FI" dirty="0" err="1"/>
              <a:t>Bash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nowadays</a:t>
            </a:r>
            <a:r>
              <a:rPr lang="fi-FI" dirty="0"/>
              <a:t> be </a:t>
            </a:r>
            <a:r>
              <a:rPr lang="fi-FI" dirty="0" err="1"/>
              <a:t>used</a:t>
            </a:r>
            <a:r>
              <a:rPr lang="fi-FI" dirty="0"/>
              <a:t> with </a:t>
            </a:r>
            <a:r>
              <a:rPr lang="fi-FI" dirty="0" err="1"/>
              <a:t>many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operating </a:t>
            </a:r>
            <a:r>
              <a:rPr lang="fi-FI" dirty="0" err="1"/>
              <a:t>systems</a:t>
            </a:r>
            <a:r>
              <a:rPr lang="fi-FI" dirty="0"/>
              <a:t> and it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been</a:t>
            </a:r>
            <a:r>
              <a:rPr lang="fi-FI" dirty="0"/>
              <a:t> </a:t>
            </a:r>
            <a:r>
              <a:rPr lang="fi-FI" dirty="0" err="1"/>
              <a:t>around</a:t>
            </a:r>
            <a:r>
              <a:rPr lang="fi-FI" dirty="0"/>
              <a:t> </a:t>
            </a:r>
            <a:r>
              <a:rPr lang="fi-FI" dirty="0" err="1"/>
              <a:t>over</a:t>
            </a:r>
            <a:r>
              <a:rPr lang="fi-FI" dirty="0"/>
              <a:t> 30 </a:t>
            </a:r>
            <a:r>
              <a:rPr lang="fi-FI" dirty="0" err="1"/>
              <a:t>years</a:t>
            </a:r>
            <a:r>
              <a:rPr lang="fi-FI" dirty="0"/>
              <a:t>, </a:t>
            </a:r>
            <a:r>
              <a:rPr lang="fi-FI" dirty="0" err="1"/>
              <a:t>so</a:t>
            </a:r>
            <a:r>
              <a:rPr lang="fi-FI" dirty="0"/>
              <a:t> it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attracted</a:t>
            </a:r>
            <a:r>
              <a:rPr lang="fi-FI" dirty="0"/>
              <a:t> a </a:t>
            </a:r>
            <a:r>
              <a:rPr lang="fi-FI" dirty="0" err="1"/>
              <a:t>wide</a:t>
            </a:r>
            <a:r>
              <a:rPr lang="fi-FI" dirty="0"/>
              <a:t> </a:t>
            </a:r>
            <a:r>
              <a:rPr lang="fi-FI" dirty="0" err="1"/>
              <a:t>popularity</a:t>
            </a:r>
            <a:r>
              <a:rPr lang="fi-FI" dirty="0"/>
              <a:t> and is </a:t>
            </a:r>
            <a:r>
              <a:rPr lang="fi-FI" dirty="0" err="1"/>
              <a:t>known</a:t>
            </a:r>
            <a:r>
              <a:rPr lang="fi-FI" dirty="0"/>
              <a:t> for </a:t>
            </a:r>
            <a:r>
              <a:rPr lang="fi-FI" dirty="0" err="1"/>
              <a:t>its</a:t>
            </a:r>
            <a:r>
              <a:rPr lang="fi-FI" dirty="0"/>
              <a:t> </a:t>
            </a:r>
            <a:r>
              <a:rPr lang="fi-FI" dirty="0" err="1"/>
              <a:t>efficiency</a:t>
            </a:r>
            <a:r>
              <a:rPr lang="fi-FI" dirty="0"/>
              <a:t> and </a:t>
            </a:r>
            <a:r>
              <a:rPr lang="fi-FI" dirty="0" err="1"/>
              <a:t>speed</a:t>
            </a:r>
            <a:r>
              <a:rPr lang="fi-FI" dirty="0"/>
              <a:t>. </a:t>
            </a:r>
            <a:r>
              <a:rPr lang="fi-FI" dirty="0" err="1"/>
              <a:t>Bash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even</a:t>
            </a:r>
            <a:r>
              <a:rPr lang="fi-FI" dirty="0"/>
              <a:t> made an </a:t>
            </a:r>
            <a:r>
              <a:rPr lang="fi-FI" dirty="0" err="1"/>
              <a:t>appearance</a:t>
            </a:r>
            <a:r>
              <a:rPr lang="fi-FI" dirty="0"/>
              <a:t> in the </a:t>
            </a:r>
            <a:r>
              <a:rPr lang="fi-FI" dirty="0" err="1"/>
              <a:t>Matrix</a:t>
            </a:r>
            <a:r>
              <a:rPr lang="fi-FI" dirty="0"/>
              <a:t>: </a:t>
            </a:r>
            <a:r>
              <a:rPr lang="fi-FI" dirty="0" err="1"/>
              <a:t>Reloaded</a:t>
            </a:r>
            <a:r>
              <a:rPr lang="fi-FI" dirty="0"/>
              <a:t> -</a:t>
            </a:r>
            <a:r>
              <a:rPr lang="fi-FI" dirty="0" err="1"/>
              <a:t>movie</a:t>
            </a:r>
            <a:r>
              <a:rPr lang="fi-FI" dirty="0"/>
              <a:t> in 2003!</a:t>
            </a:r>
            <a:br>
              <a:rPr lang="fi-FI" dirty="0"/>
            </a:br>
            <a:br>
              <a:rPr lang="fi-FI" dirty="0"/>
            </a:br>
            <a:r>
              <a:rPr lang="fi-FI" dirty="0"/>
              <a:t>3. </a:t>
            </a:r>
            <a:r>
              <a:rPr lang="fi-FI" dirty="0" err="1"/>
              <a:t>Bash</a:t>
            </a:r>
            <a:r>
              <a:rPr lang="fi-FI" dirty="0"/>
              <a:t> </a:t>
            </a:r>
            <a:r>
              <a:rPr lang="fi-FI" dirty="0" err="1"/>
              <a:t>commands</a:t>
            </a:r>
            <a:r>
              <a:rPr lang="fi-FI" dirty="0"/>
              <a:t> have a </a:t>
            </a:r>
            <a:r>
              <a:rPr lang="fi-FI" dirty="0" err="1"/>
              <a:t>special</a:t>
            </a:r>
            <a:r>
              <a:rPr lang="fi-FI" dirty="0"/>
              <a:t> </a:t>
            </a:r>
            <a:r>
              <a:rPr lang="fi-FI" dirty="0" err="1"/>
              <a:t>structure</a:t>
            </a:r>
            <a:r>
              <a:rPr lang="fi-FI" dirty="0"/>
              <a:t>,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makes</a:t>
            </a:r>
            <a:r>
              <a:rPr lang="fi-FI" dirty="0"/>
              <a:t> </a:t>
            </a:r>
            <a:r>
              <a:rPr lang="fi-FI" dirty="0" err="1"/>
              <a:t>them</a:t>
            </a:r>
            <a:r>
              <a:rPr lang="fi-FI" dirty="0"/>
              <a:t> </a:t>
            </a:r>
            <a:r>
              <a:rPr lang="fi-FI" dirty="0" err="1"/>
              <a:t>unique</a:t>
            </a:r>
            <a:r>
              <a:rPr lang="fi-FI" dirty="0"/>
              <a:t>. The </a:t>
            </a:r>
            <a:r>
              <a:rPr lang="fi-FI" dirty="0" err="1"/>
              <a:t>structure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many</a:t>
            </a:r>
            <a:r>
              <a:rPr lang="fi-FI" dirty="0"/>
              <a:t> </a:t>
            </a:r>
            <a:r>
              <a:rPr lang="fi-FI" dirty="0" err="1"/>
              <a:t>intricate</a:t>
            </a:r>
            <a:r>
              <a:rPr lang="fi-FI" dirty="0"/>
              <a:t> </a:t>
            </a:r>
            <a:r>
              <a:rPr lang="fi-FI" dirty="0" err="1"/>
              <a:t>details</a:t>
            </a:r>
            <a:r>
              <a:rPr lang="fi-FI" dirty="0"/>
              <a:t>,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aliases</a:t>
            </a:r>
            <a:r>
              <a:rPr lang="fi-FI" dirty="0"/>
              <a:t>,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prefixes</a:t>
            </a:r>
            <a:r>
              <a:rPr lang="fi-FI" dirty="0"/>
              <a:t> and </a:t>
            </a:r>
            <a:r>
              <a:rPr lang="fi-FI" dirty="0" err="1"/>
              <a:t>order</a:t>
            </a:r>
            <a:r>
              <a:rPr lang="fi-FI" dirty="0"/>
              <a:t> and </a:t>
            </a:r>
            <a:r>
              <a:rPr lang="fi-FI" dirty="0" err="1"/>
              <a:t>values</a:t>
            </a:r>
            <a:r>
              <a:rPr lang="fi-FI" dirty="0"/>
              <a:t> of the </a:t>
            </a:r>
            <a:r>
              <a:rPr lang="fi-FI" dirty="0" err="1"/>
              <a:t>text</a:t>
            </a:r>
            <a:r>
              <a:rPr lang="fi-FI" dirty="0"/>
              <a:t>,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makes</a:t>
            </a:r>
            <a:r>
              <a:rPr lang="fi-FI" dirty="0"/>
              <a:t> </a:t>
            </a:r>
            <a:r>
              <a:rPr lang="fi-FI" dirty="0" err="1"/>
              <a:t>bash</a:t>
            </a:r>
            <a:r>
              <a:rPr lang="fi-FI" dirty="0"/>
              <a:t> </a:t>
            </a:r>
            <a:r>
              <a:rPr lang="fi-FI" dirty="0" err="1"/>
              <a:t>commands</a:t>
            </a:r>
            <a:r>
              <a:rPr lang="fi-FI" dirty="0"/>
              <a:t> </a:t>
            </a:r>
            <a:r>
              <a:rPr lang="fi-FI" dirty="0" err="1"/>
              <a:t>very</a:t>
            </a:r>
            <a:r>
              <a:rPr lang="fi-FI" dirty="0"/>
              <a:t> </a:t>
            </a:r>
            <a:r>
              <a:rPr lang="fi-FI" dirty="0" err="1"/>
              <a:t>condensed</a:t>
            </a:r>
            <a:r>
              <a:rPr lang="fi-FI" dirty="0"/>
              <a:t> and </a:t>
            </a:r>
            <a:r>
              <a:rPr lang="fi-FI" dirty="0" err="1"/>
              <a:t>fast</a:t>
            </a:r>
            <a:r>
              <a:rPr lang="fi-FI" dirty="0"/>
              <a:t> to </a:t>
            </a:r>
            <a:r>
              <a:rPr lang="fi-FI" dirty="0" err="1"/>
              <a:t>write</a:t>
            </a:r>
            <a:r>
              <a:rPr lang="fi-FI" dirty="0"/>
              <a:t>, but </a:t>
            </a:r>
            <a:r>
              <a:rPr lang="fi-FI" dirty="0" err="1"/>
              <a:t>time-consuming</a:t>
            </a:r>
            <a:r>
              <a:rPr lang="fi-FI" dirty="0"/>
              <a:t> in the </a:t>
            </a:r>
            <a:r>
              <a:rPr lang="fi-FI" dirty="0" err="1"/>
              <a:t>terms</a:t>
            </a:r>
            <a:r>
              <a:rPr lang="fi-FI" dirty="0"/>
              <a:t> of </a:t>
            </a:r>
            <a:r>
              <a:rPr lang="fi-FI" dirty="0" err="1"/>
              <a:t>reading</a:t>
            </a:r>
            <a:r>
              <a:rPr lang="fi-FI" dirty="0"/>
              <a:t> and </a:t>
            </a:r>
            <a:r>
              <a:rPr lang="fi-FI" dirty="0" err="1"/>
              <a:t>learning</a:t>
            </a:r>
            <a:r>
              <a:rPr lang="fi-FI" dirty="0"/>
              <a:t> of it.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3574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1. As </a:t>
            </a:r>
            <a:r>
              <a:rPr lang="fi-FI" dirty="0" err="1"/>
              <a:t>such</a:t>
            </a:r>
            <a:r>
              <a:rPr lang="fi-FI" dirty="0"/>
              <a:t>, </a:t>
            </a:r>
            <a:r>
              <a:rPr lang="fi-FI" dirty="0" err="1"/>
              <a:t>bash</a:t>
            </a:r>
            <a:r>
              <a:rPr lang="fi-FI" dirty="0"/>
              <a:t> </a:t>
            </a:r>
            <a:r>
              <a:rPr lang="fi-FI" dirty="0" err="1"/>
              <a:t>commands</a:t>
            </a:r>
            <a:r>
              <a:rPr lang="fi-FI" dirty="0"/>
              <a:t> have no </a:t>
            </a:r>
            <a:r>
              <a:rPr lang="fi-FI" dirty="0" err="1"/>
              <a:t>ready</a:t>
            </a:r>
            <a:r>
              <a:rPr lang="fi-FI" dirty="0"/>
              <a:t>-made </a:t>
            </a:r>
            <a:r>
              <a:rPr lang="fi-FI" dirty="0" err="1"/>
              <a:t>automated</a:t>
            </a:r>
            <a:r>
              <a:rPr lang="fi-FI" dirty="0"/>
              <a:t> </a:t>
            </a:r>
            <a:r>
              <a:rPr lang="fi-FI" dirty="0" err="1"/>
              <a:t>tool</a:t>
            </a:r>
            <a:r>
              <a:rPr lang="fi-FI" dirty="0"/>
              <a:t> to </a:t>
            </a:r>
            <a:r>
              <a:rPr lang="fi-FI" dirty="0" err="1"/>
              <a:t>process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analyze</a:t>
            </a:r>
            <a:r>
              <a:rPr lang="fi-FI" dirty="0"/>
              <a:t> </a:t>
            </a:r>
            <a:r>
              <a:rPr lang="fi-FI" dirty="0" err="1"/>
              <a:t>them</a:t>
            </a:r>
            <a:r>
              <a:rPr lang="fi-FI" dirty="0"/>
              <a:t> and </a:t>
            </a:r>
            <a:r>
              <a:rPr lang="fi-FI" dirty="0" err="1"/>
              <a:t>implementing</a:t>
            </a:r>
            <a:r>
              <a:rPr lang="fi-FI" dirty="0"/>
              <a:t> </a:t>
            </a:r>
            <a:r>
              <a:rPr lang="fi-FI" dirty="0" err="1"/>
              <a:t>machine</a:t>
            </a:r>
            <a:r>
              <a:rPr lang="fi-FI" dirty="0"/>
              <a:t> </a:t>
            </a:r>
            <a:r>
              <a:rPr lang="fi-FI" dirty="0" err="1"/>
              <a:t>learning</a:t>
            </a:r>
            <a:r>
              <a:rPr lang="fi-FI" dirty="0"/>
              <a:t> </a:t>
            </a:r>
            <a:r>
              <a:rPr lang="fi-FI" dirty="0" err="1"/>
              <a:t>models</a:t>
            </a:r>
            <a:r>
              <a:rPr lang="fi-FI" dirty="0"/>
              <a:t> on </a:t>
            </a:r>
            <a:r>
              <a:rPr lang="fi-FI" dirty="0" err="1"/>
              <a:t>them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as </a:t>
            </a:r>
            <a:r>
              <a:rPr lang="fi-FI" dirty="0" err="1"/>
              <a:t>such</a:t>
            </a:r>
            <a:r>
              <a:rPr lang="fi-FI" dirty="0"/>
              <a:t> be </a:t>
            </a:r>
            <a:r>
              <a:rPr lang="fi-FI" dirty="0" err="1"/>
              <a:t>tricky</a:t>
            </a:r>
            <a:r>
              <a:rPr lang="fi-FI" dirty="0"/>
              <a:t>: </a:t>
            </a:r>
            <a:r>
              <a:rPr lang="fi-FI" dirty="0" err="1"/>
              <a:t>how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modify</a:t>
            </a:r>
            <a:r>
              <a:rPr lang="fi-FI" dirty="0"/>
              <a:t> </a:t>
            </a:r>
            <a:r>
              <a:rPr lang="fi-FI" dirty="0" err="1"/>
              <a:t>something</a:t>
            </a:r>
            <a:r>
              <a:rPr lang="fi-FI" dirty="0"/>
              <a:t> that is a mix of </a:t>
            </a:r>
            <a:r>
              <a:rPr lang="fi-FI" dirty="0" err="1"/>
              <a:t>natural</a:t>
            </a:r>
            <a:r>
              <a:rPr lang="fi-FI" dirty="0"/>
              <a:t> </a:t>
            </a:r>
            <a:r>
              <a:rPr lang="fi-FI" dirty="0" err="1"/>
              <a:t>language</a:t>
            </a:r>
            <a:r>
              <a:rPr lang="fi-FI" dirty="0"/>
              <a:t> and a </a:t>
            </a:r>
            <a:r>
              <a:rPr lang="fi-FI" dirty="0" err="1"/>
              <a:t>code</a:t>
            </a:r>
            <a:r>
              <a:rPr lang="fi-FI" dirty="0"/>
              <a:t> to a </a:t>
            </a:r>
            <a:r>
              <a:rPr lang="fi-FI" dirty="0" err="1"/>
              <a:t>format</a:t>
            </a:r>
            <a:r>
              <a:rPr lang="fi-FI" dirty="0"/>
              <a:t> </a:t>
            </a:r>
            <a:r>
              <a:rPr lang="fi-FI" dirty="0" err="1"/>
              <a:t>understood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a </a:t>
            </a:r>
            <a:r>
              <a:rPr lang="fi-FI" dirty="0" err="1"/>
              <a:t>machine</a:t>
            </a:r>
            <a:r>
              <a:rPr lang="fi-FI" dirty="0"/>
              <a:t> </a:t>
            </a:r>
            <a:r>
              <a:rPr lang="fi-FI" dirty="0" err="1"/>
              <a:t>learning</a:t>
            </a:r>
            <a:r>
              <a:rPr lang="fi-FI" dirty="0"/>
              <a:t> </a:t>
            </a:r>
            <a:r>
              <a:rPr lang="fi-FI" dirty="0" err="1"/>
              <a:t>model</a:t>
            </a:r>
            <a:r>
              <a:rPr lang="fi-FI" dirty="0"/>
              <a:t>?</a:t>
            </a:r>
            <a:br>
              <a:rPr lang="fi-FI" dirty="0"/>
            </a:br>
            <a:br>
              <a:rPr lang="fi-FI" dirty="0"/>
            </a:br>
            <a:r>
              <a:rPr lang="fi-FI" dirty="0"/>
              <a:t>This </a:t>
            </a:r>
            <a:r>
              <a:rPr lang="fi-FI" dirty="0" err="1"/>
              <a:t>has</a:t>
            </a:r>
            <a:r>
              <a:rPr lang="fi-FI" dirty="0"/>
              <a:t>  </a:t>
            </a:r>
            <a:r>
              <a:rPr lang="fi-FI" dirty="0" err="1"/>
              <a:t>proved</a:t>
            </a:r>
            <a:r>
              <a:rPr lang="fi-FI" dirty="0"/>
              <a:t> an </a:t>
            </a:r>
            <a:r>
              <a:rPr lang="fi-FI" dirty="0" err="1"/>
              <a:t>interesting</a:t>
            </a:r>
            <a:r>
              <a:rPr lang="fi-FI" dirty="0"/>
              <a:t> </a:t>
            </a:r>
            <a:r>
              <a:rPr lang="fi-FI" dirty="0" err="1"/>
              <a:t>niche</a:t>
            </a:r>
            <a:r>
              <a:rPr lang="fi-FI" dirty="0"/>
              <a:t> for </a:t>
            </a:r>
            <a:r>
              <a:rPr lang="fi-FI" dirty="0" err="1"/>
              <a:t>engineers</a:t>
            </a:r>
            <a:r>
              <a:rPr lang="fi-FI" dirty="0"/>
              <a:t> </a:t>
            </a:r>
            <a:r>
              <a:rPr lang="fi-FI" dirty="0" err="1"/>
              <a:t>looking</a:t>
            </a:r>
            <a:r>
              <a:rPr lang="fi-FI" dirty="0"/>
              <a:t> for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ways</a:t>
            </a:r>
            <a:r>
              <a:rPr lang="fi-FI" dirty="0"/>
              <a:t> to </a:t>
            </a:r>
            <a:r>
              <a:rPr lang="fi-FI" dirty="0" err="1"/>
              <a:t>benefit</a:t>
            </a:r>
            <a:r>
              <a:rPr lang="fi-FI" dirty="0"/>
              <a:t> from </a:t>
            </a:r>
            <a:r>
              <a:rPr lang="fi-FI" dirty="0" err="1"/>
              <a:t>bash</a:t>
            </a:r>
            <a:r>
              <a:rPr lang="fi-FI" dirty="0"/>
              <a:t> and a </a:t>
            </a:r>
            <a:r>
              <a:rPr lang="fi-FI" dirty="0" err="1"/>
              <a:t>specific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of </a:t>
            </a:r>
            <a:r>
              <a:rPr lang="fi-FI" dirty="0" err="1"/>
              <a:t>view</a:t>
            </a:r>
            <a:r>
              <a:rPr lang="fi-FI" dirty="0"/>
              <a:t> for </a:t>
            </a:r>
            <a:r>
              <a:rPr lang="fi-FI" dirty="0" err="1"/>
              <a:t>cybersecurity</a:t>
            </a:r>
            <a:r>
              <a:rPr lang="fi-FI" dirty="0"/>
              <a:t> </a:t>
            </a:r>
            <a:r>
              <a:rPr lang="fi-FI" dirty="0" err="1"/>
              <a:t>specialists</a:t>
            </a:r>
            <a:r>
              <a:rPr lang="fi-FI" dirty="0"/>
              <a:t>, </a:t>
            </a:r>
            <a:r>
              <a:rPr lang="fi-FI" dirty="0" err="1"/>
              <a:t>since</a:t>
            </a:r>
            <a:r>
              <a:rPr lang="fi-FI" dirty="0"/>
              <a:t> </a:t>
            </a:r>
            <a:r>
              <a:rPr lang="fi-FI" dirty="0" err="1"/>
              <a:t>bash</a:t>
            </a:r>
            <a:r>
              <a:rPr lang="fi-FI" dirty="0"/>
              <a:t> is </a:t>
            </a:r>
            <a:r>
              <a:rPr lang="fi-FI" dirty="0" err="1"/>
              <a:t>used</a:t>
            </a:r>
            <a:r>
              <a:rPr lang="fi-FI" dirty="0"/>
              <a:t> in </a:t>
            </a:r>
            <a:r>
              <a:rPr lang="fi-FI" dirty="0" err="1"/>
              <a:t>many</a:t>
            </a:r>
            <a:r>
              <a:rPr lang="fi-FI" dirty="0"/>
              <a:t> </a:t>
            </a:r>
            <a:r>
              <a:rPr lang="fi-FI" dirty="0" err="1"/>
              <a:t>applications</a:t>
            </a:r>
            <a:r>
              <a:rPr lang="fi-FI" dirty="0"/>
              <a:t>’ </a:t>
            </a:r>
            <a:r>
              <a:rPr lang="fi-FI" dirty="0" err="1"/>
              <a:t>programming</a:t>
            </a:r>
            <a:r>
              <a:rPr lang="fi-FI" dirty="0"/>
              <a:t>.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i-FI" noProof="0" smtClean="0"/>
              <a:t>4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1557530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2. Our </a:t>
            </a:r>
            <a:r>
              <a:rPr lang="fi-FI" dirty="0" err="1"/>
              <a:t>solution</a:t>
            </a:r>
            <a:r>
              <a:rPr lang="fi-FI" dirty="0"/>
              <a:t> and the </a:t>
            </a:r>
            <a:r>
              <a:rPr lang="fi-FI" dirty="0" err="1"/>
              <a:t>goal</a:t>
            </a:r>
            <a:r>
              <a:rPr lang="fi-FI" dirty="0"/>
              <a:t> of this </a:t>
            </a:r>
            <a:r>
              <a:rPr lang="fi-FI" dirty="0" err="1"/>
              <a:t>project</a:t>
            </a:r>
            <a:r>
              <a:rPr lang="fi-FI" dirty="0"/>
              <a:t> was </a:t>
            </a:r>
            <a:r>
              <a:rPr lang="fi-FI" dirty="0" err="1"/>
              <a:t>then</a:t>
            </a:r>
            <a:r>
              <a:rPr lang="fi-FI" dirty="0"/>
              <a:t> to </a:t>
            </a:r>
            <a:r>
              <a:rPr lang="fi-FI" dirty="0" err="1"/>
              <a:t>create</a:t>
            </a:r>
            <a:r>
              <a:rPr lang="fi-FI" dirty="0"/>
              <a:t> the most </a:t>
            </a:r>
            <a:r>
              <a:rPr lang="fi-FI" dirty="0" err="1"/>
              <a:t>basic</a:t>
            </a:r>
            <a:r>
              <a:rPr lang="fi-FI" dirty="0"/>
              <a:t> </a:t>
            </a:r>
            <a:r>
              <a:rPr lang="fi-FI" dirty="0" err="1"/>
              <a:t>form</a:t>
            </a:r>
            <a:r>
              <a:rPr lang="fi-FI" dirty="0"/>
              <a:t> of this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tool</a:t>
            </a:r>
            <a:r>
              <a:rPr lang="fi-FI" dirty="0"/>
              <a:t> with some </a:t>
            </a:r>
            <a:r>
              <a:rPr lang="fi-FI" dirty="0" err="1"/>
              <a:t>machine</a:t>
            </a:r>
            <a:r>
              <a:rPr lang="fi-FI" dirty="0"/>
              <a:t> </a:t>
            </a:r>
            <a:r>
              <a:rPr lang="fi-FI" dirty="0" err="1"/>
              <a:t>learning</a:t>
            </a:r>
            <a:r>
              <a:rPr lang="fi-FI" dirty="0"/>
              <a:t> </a:t>
            </a:r>
            <a:r>
              <a:rPr lang="fi-FI" dirty="0" err="1"/>
              <a:t>models</a:t>
            </a:r>
            <a:r>
              <a:rPr lang="fi-FI" dirty="0"/>
              <a:t> in it, </a:t>
            </a:r>
            <a:r>
              <a:rPr lang="fi-FI" dirty="0" err="1"/>
              <a:t>ready</a:t>
            </a:r>
            <a:r>
              <a:rPr lang="fi-FI" dirty="0"/>
              <a:t> to be </a:t>
            </a:r>
            <a:r>
              <a:rPr lang="fi-FI" dirty="0" err="1"/>
              <a:t>applied</a:t>
            </a:r>
            <a:r>
              <a:rPr lang="fi-FI" dirty="0"/>
              <a:t> </a:t>
            </a:r>
            <a:r>
              <a:rPr lang="fi-FI" dirty="0" err="1"/>
              <a:t>straight</a:t>
            </a:r>
            <a:r>
              <a:rPr lang="fi-FI" dirty="0"/>
              <a:t> out of the box,</a:t>
            </a:r>
            <a:br>
              <a:rPr lang="fi-FI" dirty="0"/>
            </a:br>
            <a:br>
              <a:rPr lang="fi-FI" dirty="0"/>
            </a:br>
            <a:r>
              <a:rPr lang="fi-FI" dirty="0"/>
              <a:t>3. </a:t>
            </a:r>
            <a:r>
              <a:rPr lang="fi-FI" dirty="0" err="1"/>
              <a:t>which</a:t>
            </a:r>
            <a:r>
              <a:rPr lang="fi-FI" dirty="0"/>
              <a:t> in </a:t>
            </a:r>
            <a:r>
              <a:rPr lang="fi-FI" dirty="0" err="1"/>
              <a:t>turn</a:t>
            </a:r>
            <a:r>
              <a:rPr lang="fi-FI" dirty="0"/>
              <a:t> </a:t>
            </a:r>
            <a:r>
              <a:rPr lang="fi-FI" dirty="0" err="1"/>
              <a:t>could</a:t>
            </a:r>
            <a:r>
              <a:rPr lang="fi-FI" dirty="0"/>
              <a:t> </a:t>
            </a:r>
            <a:r>
              <a:rPr lang="fi-FI" dirty="0" err="1"/>
              <a:t>assist</a:t>
            </a:r>
            <a:r>
              <a:rPr lang="fi-FI" dirty="0"/>
              <a:t> </a:t>
            </a:r>
            <a:r>
              <a:rPr lang="fi-FI" dirty="0" err="1"/>
              <a:t>computer</a:t>
            </a:r>
            <a:r>
              <a:rPr lang="fi-FI" dirty="0"/>
              <a:t> </a:t>
            </a:r>
            <a:r>
              <a:rPr lang="fi-FI" dirty="0" err="1"/>
              <a:t>engineers</a:t>
            </a:r>
            <a:r>
              <a:rPr lang="fi-FI" dirty="0"/>
              <a:t>, </a:t>
            </a:r>
            <a:r>
              <a:rPr lang="fi-FI" dirty="0" err="1"/>
              <a:t>security</a:t>
            </a:r>
            <a:r>
              <a:rPr lang="fi-FI" dirty="0"/>
              <a:t> </a:t>
            </a:r>
            <a:r>
              <a:rPr lang="fi-FI" dirty="0" err="1"/>
              <a:t>specialists</a:t>
            </a:r>
            <a:r>
              <a:rPr lang="fi-FI" dirty="0"/>
              <a:t> and </a:t>
            </a:r>
            <a:r>
              <a:rPr lang="fi-FI" dirty="0" err="1"/>
              <a:t>educational</a:t>
            </a:r>
            <a:r>
              <a:rPr lang="fi-FI" dirty="0"/>
              <a:t> </a:t>
            </a:r>
            <a:r>
              <a:rPr lang="fi-FI" dirty="0" err="1"/>
              <a:t>personnel</a:t>
            </a:r>
            <a:r>
              <a:rPr lang="fi-FI" dirty="0"/>
              <a:t> with regards to the </a:t>
            </a:r>
            <a:r>
              <a:rPr lang="fi-FI" dirty="0" err="1"/>
              <a:t>machine</a:t>
            </a:r>
            <a:r>
              <a:rPr lang="fi-FI" dirty="0"/>
              <a:t> </a:t>
            </a:r>
            <a:r>
              <a:rPr lang="fi-FI" dirty="0" err="1"/>
              <a:t>learning</a:t>
            </a:r>
            <a:r>
              <a:rPr lang="fi-FI" dirty="0"/>
              <a:t> and the </a:t>
            </a:r>
            <a:r>
              <a:rPr lang="fi-FI" dirty="0" err="1"/>
              <a:t>usage</a:t>
            </a:r>
            <a:r>
              <a:rPr lang="fi-FI" dirty="0"/>
              <a:t> of </a:t>
            </a:r>
            <a:r>
              <a:rPr lang="fi-FI" dirty="0" err="1"/>
              <a:t>bash</a:t>
            </a:r>
            <a:r>
              <a:rPr lang="fi-FI" dirty="0"/>
              <a:t>.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i-FI" noProof="0" smtClean="0"/>
              <a:t>5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876105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Without</a:t>
            </a:r>
            <a:r>
              <a:rPr lang="fi-FI" dirty="0"/>
              <a:t> </a:t>
            </a:r>
            <a:r>
              <a:rPr lang="fi-FI" dirty="0" err="1"/>
              <a:t>further</a:t>
            </a:r>
            <a:r>
              <a:rPr lang="fi-FI" dirty="0"/>
              <a:t> </a:t>
            </a:r>
            <a:r>
              <a:rPr lang="fi-FI" dirty="0" err="1"/>
              <a:t>ado</a:t>
            </a:r>
            <a:r>
              <a:rPr lang="fi-FI" dirty="0"/>
              <a:t>, </a:t>
            </a:r>
            <a:r>
              <a:rPr lang="fi-FI" dirty="0" err="1"/>
              <a:t>let’s</a:t>
            </a:r>
            <a:r>
              <a:rPr lang="fi-FI" dirty="0"/>
              <a:t> </a:t>
            </a:r>
            <a:r>
              <a:rPr lang="fi-FI" dirty="0" err="1"/>
              <a:t>present</a:t>
            </a:r>
            <a:r>
              <a:rPr lang="fi-FI" dirty="0"/>
              <a:t> our </a:t>
            </a:r>
            <a:r>
              <a:rPr lang="fi-FI" dirty="0" err="1"/>
              <a:t>tool</a:t>
            </a:r>
            <a:r>
              <a:rPr lang="fi-FI" dirty="0"/>
              <a:t>!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i-FI" noProof="0" smtClean="0"/>
              <a:t>6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522867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Without</a:t>
            </a:r>
            <a:r>
              <a:rPr lang="fi-FI" dirty="0"/>
              <a:t> </a:t>
            </a:r>
            <a:r>
              <a:rPr lang="fi-FI" dirty="0" err="1"/>
              <a:t>further</a:t>
            </a:r>
            <a:r>
              <a:rPr lang="fi-FI" dirty="0"/>
              <a:t> </a:t>
            </a:r>
            <a:r>
              <a:rPr lang="fi-FI" dirty="0" err="1"/>
              <a:t>ado</a:t>
            </a:r>
            <a:r>
              <a:rPr lang="fi-FI" dirty="0"/>
              <a:t>, </a:t>
            </a:r>
            <a:r>
              <a:rPr lang="fi-FI" dirty="0" err="1"/>
              <a:t>let’s</a:t>
            </a:r>
            <a:r>
              <a:rPr lang="fi-FI" dirty="0"/>
              <a:t> </a:t>
            </a:r>
            <a:r>
              <a:rPr lang="fi-FI" dirty="0" err="1"/>
              <a:t>present</a:t>
            </a:r>
            <a:r>
              <a:rPr lang="fi-FI" dirty="0"/>
              <a:t> our </a:t>
            </a:r>
            <a:r>
              <a:rPr lang="fi-FI" dirty="0" err="1"/>
              <a:t>tool</a:t>
            </a:r>
            <a:r>
              <a:rPr lang="fi-FI" dirty="0"/>
              <a:t>!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i-FI" noProof="0" smtClean="0"/>
              <a:t>7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1245983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Once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had</a:t>
            </a:r>
            <a:r>
              <a:rPr lang="fi-FI" dirty="0"/>
              <a:t> our </a:t>
            </a:r>
            <a:r>
              <a:rPr lang="fi-FI" dirty="0" err="1"/>
              <a:t>tool</a:t>
            </a:r>
            <a:r>
              <a:rPr lang="fi-FI" dirty="0"/>
              <a:t> and </a:t>
            </a:r>
            <a:r>
              <a:rPr lang="fi-FI" dirty="0" err="1"/>
              <a:t>classifiers</a:t>
            </a:r>
            <a:r>
              <a:rPr lang="fi-FI" dirty="0"/>
              <a:t> </a:t>
            </a:r>
            <a:r>
              <a:rPr lang="fi-FI" dirty="0" err="1"/>
              <a:t>ready</a:t>
            </a:r>
            <a:r>
              <a:rPr lang="fi-FI" dirty="0"/>
              <a:t>, </a:t>
            </a:r>
            <a:r>
              <a:rPr lang="fi-FI" dirty="0" err="1"/>
              <a:t>we</a:t>
            </a:r>
            <a:r>
              <a:rPr lang="fi-FI" dirty="0"/>
              <a:t> made some </a:t>
            </a:r>
            <a:r>
              <a:rPr lang="fi-FI" dirty="0" err="1"/>
              <a:t>analysis</a:t>
            </a:r>
            <a:r>
              <a:rPr lang="fi-FI" dirty="0"/>
              <a:t> on the data. </a:t>
            </a:r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off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made an </a:t>
            </a:r>
            <a:r>
              <a:rPr lang="fi-FI" dirty="0" err="1"/>
              <a:t>analysis</a:t>
            </a:r>
            <a:r>
              <a:rPr lang="fi-FI" dirty="0"/>
              <a:t> to </a:t>
            </a:r>
            <a:r>
              <a:rPr lang="fi-FI" dirty="0" err="1"/>
              <a:t>find</a:t>
            </a:r>
            <a:r>
              <a:rPr lang="fi-FI" dirty="0"/>
              <a:t> the most </a:t>
            </a:r>
            <a:r>
              <a:rPr lang="fi-FI" dirty="0" err="1"/>
              <a:t>frequent</a:t>
            </a:r>
            <a:r>
              <a:rPr lang="fi-FI" dirty="0"/>
              <a:t> </a:t>
            </a:r>
            <a:r>
              <a:rPr lang="fi-FI" dirty="0" err="1"/>
              <a:t>commands</a:t>
            </a:r>
            <a:r>
              <a:rPr lang="fi-FI" dirty="0"/>
              <a:t> in the data set. Bonus </a:t>
            </a:r>
            <a:r>
              <a:rPr lang="fi-FI" dirty="0" err="1"/>
              <a:t>points</a:t>
            </a:r>
            <a:r>
              <a:rPr lang="fi-FI" dirty="0"/>
              <a:t> for </a:t>
            </a:r>
            <a:r>
              <a:rPr lang="fi-FI" dirty="0" err="1"/>
              <a:t>those</a:t>
            </a:r>
            <a:r>
              <a:rPr lang="fi-FI" dirty="0"/>
              <a:t> </a:t>
            </a:r>
            <a:r>
              <a:rPr lang="fi-FI" dirty="0" err="1"/>
              <a:t>who</a:t>
            </a:r>
            <a:r>
              <a:rPr lang="fi-FI" dirty="0"/>
              <a:t> </a:t>
            </a:r>
            <a:r>
              <a:rPr lang="fi-FI" dirty="0" err="1"/>
              <a:t>recognize</a:t>
            </a:r>
            <a:r>
              <a:rPr lang="fi-FI" dirty="0"/>
              <a:t> the </a:t>
            </a:r>
            <a:r>
              <a:rPr lang="fi-FI" dirty="0" err="1"/>
              <a:t>shape</a:t>
            </a:r>
            <a:r>
              <a:rPr lang="fi-FI" dirty="0"/>
              <a:t> of </a:t>
            </a:r>
            <a:r>
              <a:rPr lang="fi-FI" dirty="0" err="1"/>
              <a:t>word</a:t>
            </a:r>
            <a:r>
              <a:rPr lang="fi-FI" dirty="0"/>
              <a:t> </a:t>
            </a:r>
            <a:r>
              <a:rPr lang="fi-FI" dirty="0" err="1"/>
              <a:t>cloud</a:t>
            </a:r>
            <a:r>
              <a:rPr lang="fi-FI" dirty="0"/>
              <a:t>, </a:t>
            </a:r>
            <a:r>
              <a:rPr lang="fi-FI" dirty="0" err="1"/>
              <a:t>not</a:t>
            </a:r>
            <a:r>
              <a:rPr lang="fi-FI" dirty="0"/>
              <a:t> that </a:t>
            </a:r>
            <a:r>
              <a:rPr lang="fi-FI" dirty="0" err="1"/>
              <a:t>we’re</a:t>
            </a:r>
            <a:r>
              <a:rPr lang="fi-FI" dirty="0"/>
              <a:t> </a:t>
            </a:r>
            <a:r>
              <a:rPr lang="fi-FI" dirty="0" err="1"/>
              <a:t>counting</a:t>
            </a:r>
            <a:r>
              <a:rPr lang="fi-FI" dirty="0"/>
              <a:t> </a:t>
            </a:r>
            <a:r>
              <a:rPr lang="fi-FI" dirty="0" err="1"/>
              <a:t>anything</a:t>
            </a:r>
            <a:r>
              <a:rPr lang="fi-FI" dirty="0"/>
              <a:t> ;)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i-FI" noProof="0" smtClean="0"/>
              <a:t>9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065414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Here is a </a:t>
            </a:r>
            <a:r>
              <a:rPr lang="fi-FI" dirty="0" err="1"/>
              <a:t>bar</a:t>
            </a:r>
            <a:r>
              <a:rPr lang="fi-FI" dirty="0"/>
              <a:t> </a:t>
            </a:r>
            <a:r>
              <a:rPr lang="fi-FI" dirty="0" err="1"/>
              <a:t>chart</a:t>
            </a:r>
            <a:r>
              <a:rPr lang="fi-FI" dirty="0"/>
              <a:t> of most </a:t>
            </a:r>
            <a:r>
              <a:rPr lang="fi-FI" dirty="0" err="1"/>
              <a:t>common</a:t>
            </a:r>
            <a:r>
              <a:rPr lang="fi-FI" dirty="0"/>
              <a:t> </a:t>
            </a:r>
            <a:r>
              <a:rPr lang="fi-FI" dirty="0" err="1"/>
              <a:t>elements</a:t>
            </a:r>
            <a:r>
              <a:rPr lang="fi-FI" dirty="0"/>
              <a:t> in the data, </a:t>
            </a:r>
            <a:r>
              <a:rPr lang="fi-FI" dirty="0" err="1"/>
              <a:t>counted</a:t>
            </a:r>
            <a:r>
              <a:rPr lang="fi-FI" dirty="0"/>
              <a:t> as </a:t>
            </a:r>
            <a:r>
              <a:rPr lang="fi-FI" dirty="0" err="1"/>
              <a:t>absolute</a:t>
            </a:r>
            <a:r>
              <a:rPr lang="fi-FI" dirty="0"/>
              <a:t> </a:t>
            </a:r>
            <a:r>
              <a:rPr lang="fi-FI" dirty="0" err="1"/>
              <a:t>occurrences</a:t>
            </a:r>
            <a:r>
              <a:rPr lang="fi-FI" dirty="0"/>
              <a:t>.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i-FI" noProof="0" smtClean="0"/>
              <a:t>10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17265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i-FI" noProof="0"/>
              <a:t>Muokkaa alaotsikon perustyyliä napsautt.</a:t>
            </a:r>
            <a:endParaRPr lang="fi-FI" noProof="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2A26094-04A7-4F34-9963-547F2A8F677B}" type="datetime1">
              <a:rPr lang="fi-FI" noProof="0" smtClean="0"/>
              <a:t>12.10.2020</a:t>
            </a:fld>
            <a:endParaRPr lang="fi-FI" noProof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i-FI" noProof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untainen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orakulmi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Otsikk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Pystysuuntaisen tekstin paikkamerkki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i-FI" noProof="0"/>
              <a:t>Muokkaa tekstin perustyyliä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71ED35-2331-4247-B698-CB3A6C2291D2}" type="datetime1">
              <a:rPr lang="fi-FI" noProof="0" smtClean="0"/>
              <a:t>12.10.2020</a:t>
            </a:fld>
            <a:endParaRPr lang="fi-FI" noProof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untainen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Pystysuuntainen otsikko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Pystysuuntaisen tekstin paikkamerkki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i-FI" noProof="0"/>
              <a:t>Muokkaa tekstin perustyyliä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6F07CD3-AB4B-4E63-8A2C-432243F83B26}" type="datetime1">
              <a:rPr lang="fi-FI" noProof="0" smtClean="0"/>
              <a:t>12.10.2020</a:t>
            </a:fld>
            <a:endParaRPr lang="fi-FI" noProof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i-FI" noProof="0"/>
              <a:t>Muokkaa tekstin perustyyliä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CA059-B01C-4A01-BB35-05AF69983135}" type="datetime1">
              <a:rPr lang="fi-FI" noProof="0" smtClean="0"/>
              <a:t>12.10.2020</a:t>
            </a:fld>
            <a:endParaRPr lang="fi-FI" noProof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orakulmi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i-FI" noProof="0"/>
              <a:t>Muokkaa tekstin perustyyliä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DD5D5DB-ABAC-4739-B368-D2478DA25C62}" type="datetime1">
              <a:rPr lang="fi-FI" noProof="0" smtClean="0"/>
              <a:t>12.10.2020</a:t>
            </a:fld>
            <a:endParaRPr lang="fi-FI" noProof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i-FI" noProof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orakulmi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i-FI" noProof="0"/>
              <a:t>Muokkaa tekstin perustyyliä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i-FI" noProof="0"/>
              <a:t>Muokkaa tekstin perustyyliä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8044DF-5E8C-43A8-AE66-8C59B9B89EE9}" type="datetime1">
              <a:rPr lang="fi-FI" noProof="0" smtClean="0"/>
              <a:t>12.10.2020</a:t>
            </a:fld>
            <a:endParaRPr lang="fi-FI" noProof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orakulmi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tsikk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tekstin perustyyliä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i-FI" noProof="0"/>
              <a:t>Muokkaa tekstin perustyyliä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/>
              <a:t>Muokkaa tekstin perustyyliä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i-FI" noProof="0"/>
              <a:t>Muokkaa tekstin perustyyliä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CCD314-CAF0-4434-863B-58799831E68A}" type="datetime1">
              <a:rPr lang="fi-FI" noProof="0" smtClean="0"/>
              <a:t>12.10.2020</a:t>
            </a:fld>
            <a:endParaRPr lang="fi-FI" noProof="0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A6814F-01B6-4808-AFD8-C057483EE15C}" type="datetime1">
              <a:rPr lang="fi-FI" noProof="0" smtClean="0"/>
              <a:t>12.10.2020</a:t>
            </a:fld>
            <a:endParaRPr lang="fi-FI" noProof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7" name="Suorakulmi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Otsikk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i-FI" noProof="0"/>
              <a:t>Muokkaa otsikon perustyyliä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C8C97D-2D86-4F41-83DB-14A25F0A1C00}" type="datetime1">
              <a:rPr lang="fi-FI" noProof="0" smtClean="0"/>
              <a:t>12.10.2020</a:t>
            </a:fld>
            <a:endParaRPr lang="fi-FI" noProof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orakulmi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i-FI" noProof="0"/>
              <a:t>Muokkaa tekstin perustyyliä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i-FI" noProof="0"/>
              <a:t>Muokkaa tekstin perustyyliä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88AA3E3-A60F-40D9-B6DA-F782F7AF25A8}" type="datetime1">
              <a:rPr lang="fi-FI" noProof="0" smtClean="0"/>
              <a:t>12.10.2020</a:t>
            </a:fld>
            <a:endParaRPr lang="fi-FI" noProof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i-FI" noProof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Kuvan paikkamerkki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i-FI" noProof="0"/>
              <a:t>Lisää kuva napsauttamalla kuvaketta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i-FI" noProof="0"/>
              <a:t>Muokkaa tekstin perustyyliä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372046-9B1E-49E7-A252-83BADFFFB4E0}" type="datetime1">
              <a:rPr lang="fi-FI" noProof="0" smtClean="0"/>
              <a:t>12.10.2020</a:t>
            </a:fld>
            <a:endParaRPr lang="fi-FI" noProof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i-FI" noProof="0"/>
              <a:t>Muokkaa tekstin perustyyliä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79F9AB99-D0BB-4906-B862-9ADF48C9F30B}" type="datetime1">
              <a:rPr lang="fi-FI" noProof="0" smtClean="0"/>
              <a:t>12.10.2020</a:t>
            </a:fld>
            <a:endParaRPr lang="fi-FI" noProof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i-FI" noProof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9" name="Suorakulmi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uorakulmi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uorakulmi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wisskyrepo/PayloadsAllTheThings/blob/master/Methodology%20and%20Resources/Reverse%20Shell%20Cheatsheet.md" TargetMode="External"/><Relationship Id="rId3" Type="http://schemas.openxmlformats.org/officeDocument/2006/relationships/hyperlink" Target="https://github.com/dtrizna/bashprocessing" TargetMode="External"/><Relationship Id="rId7" Type="http://schemas.openxmlformats.org/officeDocument/2006/relationships/hyperlink" Target="https://blog.g0tmi1k.com/2011/08/basic-linux-privilege-escalation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ellinaTool/nl2bash" TargetMode="External"/><Relationship Id="rId5" Type="http://schemas.openxmlformats.org/officeDocument/2006/relationships/hyperlink" Target="https://arxiv.org/abs/1802.08979" TargetMode="External"/><Relationship Id="rId10" Type="http://schemas.openxmlformats.org/officeDocument/2006/relationships/hyperlink" Target="https://www.reddit.com/r/MovieDetails/comments/7s2qem/matrix_reloaded_using_the_real_crc32_exploit_to/" TargetMode="External"/><Relationship Id="rId4" Type="http://schemas.openxmlformats.org/officeDocument/2006/relationships/hyperlink" Target="https://github.com/idank/bashlex" TargetMode="External"/><Relationship Id="rId9" Type="http://schemas.openxmlformats.org/officeDocument/2006/relationships/hyperlink" Target="https://github.com/rebootuser/LinEnum/blob/master/LinEnum.s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uorakulmi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i-FI" noProof="1"/>
          </a:p>
        </p:txBody>
      </p:sp>
      <p:pic>
        <p:nvPicPr>
          <p:cNvPr id="7" name="Kuva 6" descr="Digitaaliset yhteydet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Ryhmä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Suorakulmi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Suorakulmi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Suorakulmi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Suorakulmi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fi-FI" sz="4700" noProof="1">
                <a:solidFill>
                  <a:schemeClr val="bg1"/>
                </a:solidFill>
              </a:rPr>
              <a:t>Bash command processing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895244"/>
          </a:xfrm>
        </p:spPr>
        <p:txBody>
          <a:bodyPr rtlCol="0">
            <a:noAutofit/>
          </a:bodyPr>
          <a:lstStyle/>
          <a:p>
            <a:pPr rtl="0"/>
            <a:r>
              <a:rPr lang="fi-FI" sz="2000" noProof="1">
                <a:solidFill>
                  <a:srgbClr val="7CEBFF"/>
                </a:solidFill>
              </a:rPr>
              <a:t>Course Project on the Introduction to Data Science course, fall 2020</a:t>
            </a:r>
            <a:br>
              <a:rPr lang="fi-FI" sz="2000" noProof="1">
                <a:solidFill>
                  <a:srgbClr val="7CEBFF"/>
                </a:solidFill>
              </a:rPr>
            </a:br>
            <a:r>
              <a:rPr lang="fi-FI" sz="2000" noProof="1">
                <a:solidFill>
                  <a:srgbClr val="7CEBFF"/>
                </a:solidFill>
              </a:rPr>
              <a:t>Dmitrijs trizna, Phuong Pham and Sara pyykölä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A06245A-5213-48F7-BC29-CDEE5D1B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fi-FI" sz="4400" dirty="0"/>
              <a:t>COUNT</a:t>
            </a:r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12DC9F2C-32F1-4143-8F32-0506B9DA3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4264" y="2038350"/>
            <a:ext cx="10163471" cy="4491038"/>
          </a:xfrm>
        </p:spPr>
      </p:pic>
    </p:spTree>
    <p:extLst>
      <p:ext uri="{BB962C8B-B14F-4D97-AF65-F5344CB8AC3E}">
        <p14:creationId xmlns:p14="http://schemas.microsoft.com/office/powerpoint/2010/main" val="4239470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739BBAC-BD36-4DEC-83C9-ACB84C41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i-FI" sz="4400" dirty="0" err="1"/>
              <a:t>ENCODe</a:t>
            </a:r>
            <a:r>
              <a:rPr lang="fi-FI" sz="4400" dirty="0"/>
              <a:t>:	 EASY AS </a:t>
            </a:r>
            <a:r>
              <a:rPr lang="fi-FI" sz="6000" b="1" dirty="0"/>
              <a:t>3</a:t>
            </a:r>
            <a:r>
              <a:rPr lang="fi-FI" sz="4400" dirty="0"/>
              <a:t> </a:t>
            </a:r>
            <a:r>
              <a:rPr lang="fi-FI" sz="4400" dirty="0" err="1"/>
              <a:t>lines</a:t>
            </a:r>
            <a:r>
              <a:rPr lang="fi-FI" sz="4400" dirty="0"/>
              <a:t> of </a:t>
            </a:r>
            <a:r>
              <a:rPr lang="fi-FI" sz="4400" dirty="0" err="1"/>
              <a:t>code</a:t>
            </a:r>
            <a:endParaRPr lang="fi-FI" sz="4400" dirty="0"/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D82B7D0D-4176-DF47-A893-596A96646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030" y="5505670"/>
            <a:ext cx="6068291" cy="1300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data_corpus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['top', '-b', '-d2', '-s1', '|', '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', '-e', '1,/USERNAME/d', '|', '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', '-e', '1,/^$/d’]</a:t>
            </a:r>
          </a:p>
          <a:p>
            <a:endParaRPr lang="en-LV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D82D37B2-BD61-4D43-862D-A64162CE64A2}"/>
              </a:ext>
            </a:extLst>
          </p:cNvPr>
          <p:cNvSpPr txBox="1">
            <a:spLocks/>
          </p:cNvSpPr>
          <p:nvPr/>
        </p:nvSpPr>
        <p:spPr>
          <a:xfrm>
            <a:off x="8134597" y="2113807"/>
            <a:ext cx="3693226" cy="4156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onehot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array([1, 1, 0, 0, 0, 0, 1, 0, 0, 1, 0, 0, 0, ....</a:t>
            </a:r>
            <a:endParaRPr lang="en-LV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LV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LV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pprint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tfidf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# in proc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‘for’: 0.214608098422191,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'–exec’: 0.899112344311334,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902CB10-B1DB-0043-A718-5ADAA3462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77" y="1943157"/>
            <a:ext cx="7609401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08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B958-4E38-584A-A508-90B76418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LV" dirty="0"/>
              <a:t>Proof of concept: </a:t>
            </a:r>
            <a:br>
              <a:rPr lang="en-LV" dirty="0"/>
            </a:br>
            <a:r>
              <a:rPr lang="en-LV" sz="3200" b="1" dirty="0"/>
              <a:t>SECURITY </a:t>
            </a:r>
            <a:r>
              <a:rPr lang="en-LV" dirty="0"/>
              <a:t>classification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482249-31FB-944B-917F-101FD8959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2770" y="2180496"/>
            <a:ext cx="5514975" cy="41848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A76538-AE14-D34C-9E4A-F24A19B34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91" y="2180496"/>
            <a:ext cx="5860509" cy="439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80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B958-4E38-584A-A508-90B76418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LV" dirty="0"/>
              <a:t>Proof of concept: </a:t>
            </a:r>
            <a:br>
              <a:rPr lang="en-LV" dirty="0"/>
            </a:br>
            <a:r>
              <a:rPr lang="en-LV" sz="3200" b="1" dirty="0"/>
              <a:t>SECURITY </a:t>
            </a:r>
            <a:r>
              <a:rPr lang="en-LV" dirty="0"/>
              <a:t>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252EBE-CBD0-A840-AFAA-D4175086C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4782" y="1873338"/>
            <a:ext cx="9468714" cy="487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94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B958-4E38-584A-A508-90B76418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LV" dirty="0"/>
              <a:t>Proof of concept: </a:t>
            </a:r>
            <a:br>
              <a:rPr lang="en-LV" dirty="0"/>
            </a:br>
            <a:r>
              <a:rPr lang="en-LV" dirty="0"/>
              <a:t>SECURITY classification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0297EE-C4EA-0447-BE24-DCE862265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653" y="2180496"/>
            <a:ext cx="6240154" cy="4324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% python3 examples/</a:t>
            </a:r>
            <a:r>
              <a:rPr lang="en-GB" dirty="0" err="1"/>
              <a:t>security_classification_tpot_pipeline.py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[!] </a:t>
            </a:r>
            <a:r>
              <a:rPr lang="en-GB" dirty="0" err="1"/>
              <a:t>Preprocessing</a:t>
            </a:r>
            <a:r>
              <a:rPr lang="en-GB" dirty="0"/>
              <a:t> of dataset... 12729\12730</a:t>
            </a:r>
            <a:br>
              <a:rPr lang="en-GB" dirty="0"/>
            </a:br>
            <a:r>
              <a:rPr lang="en-GB" dirty="0"/>
              <a:t>[!] Dataset </a:t>
            </a:r>
            <a:r>
              <a:rPr lang="en-GB" sz="2300" b="1" dirty="0"/>
              <a:t>oversampling</a:t>
            </a:r>
            <a:r>
              <a:rPr lang="en-GB" dirty="0"/>
              <a:t>... </a:t>
            </a:r>
            <a:br>
              <a:rPr lang="en-GB" dirty="0"/>
            </a:br>
            <a:r>
              <a:rPr lang="en-GB" dirty="0"/>
              <a:t>[!] Training with </a:t>
            </a:r>
            <a:r>
              <a:rPr lang="en-GB" sz="2300" b="1" dirty="0"/>
              <a:t>cross validation</a:t>
            </a:r>
            <a:r>
              <a:rPr lang="en-GB" dirty="0"/>
              <a:t>...</a:t>
            </a:r>
          </a:p>
          <a:p>
            <a:pPr marL="0" indent="0">
              <a:buNone/>
            </a:pPr>
            <a:r>
              <a:rPr lang="en-GB" dirty="0" err="1"/>
              <a:t>test_accuracy</a:t>
            </a:r>
            <a:r>
              <a:rPr lang="en-GB" dirty="0"/>
              <a:t>:         0.995 %</a:t>
            </a:r>
            <a:br>
              <a:rPr lang="en-GB" dirty="0"/>
            </a:br>
            <a:r>
              <a:rPr lang="en-GB" dirty="0" err="1"/>
              <a:t>train_accuracy</a:t>
            </a:r>
            <a:r>
              <a:rPr lang="en-GB" dirty="0"/>
              <a:t>:         0.9971 %</a:t>
            </a:r>
          </a:p>
          <a:p>
            <a:pPr marL="0" indent="0">
              <a:buNone/>
            </a:pPr>
            <a:r>
              <a:rPr lang="en-GB" dirty="0"/>
              <a:t>test_f1:         0.6983 %</a:t>
            </a:r>
            <a:br>
              <a:rPr lang="en-GB" dirty="0"/>
            </a:br>
            <a:r>
              <a:rPr lang="en-GB" dirty="0"/>
              <a:t>train_f1:         0.8306 %</a:t>
            </a:r>
          </a:p>
          <a:p>
            <a:pPr marL="0" indent="0">
              <a:buNone/>
            </a:pPr>
            <a:r>
              <a:rPr lang="en-GB" dirty="0" err="1"/>
              <a:t>test_precision</a:t>
            </a:r>
            <a:r>
              <a:rPr lang="en-GB" dirty="0"/>
              <a:t>:         0.853 %</a:t>
            </a:r>
            <a:br>
              <a:rPr lang="en-GB" dirty="0"/>
            </a:br>
            <a:r>
              <a:rPr lang="en-GB" dirty="0" err="1"/>
              <a:t>train_precision</a:t>
            </a:r>
            <a:r>
              <a:rPr lang="en-GB" dirty="0"/>
              <a:t>:         0.9539 %</a:t>
            </a:r>
          </a:p>
          <a:p>
            <a:pPr marL="0" indent="0">
              <a:buNone/>
            </a:pPr>
            <a:r>
              <a:rPr lang="en-GB" dirty="0" err="1"/>
              <a:t>test_recall</a:t>
            </a:r>
            <a:r>
              <a:rPr lang="en-GB" dirty="0"/>
              <a:t>:         0.6103 %</a:t>
            </a:r>
            <a:br>
              <a:rPr lang="en-GB" dirty="0"/>
            </a:br>
            <a:r>
              <a:rPr lang="en-GB" dirty="0" err="1"/>
              <a:t>train_recall</a:t>
            </a:r>
            <a:r>
              <a:rPr lang="en-GB" dirty="0"/>
              <a:t>:         0.7362 %</a:t>
            </a:r>
            <a:endParaRPr lang="en-LV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5E15BF7-81B3-EB40-8BB4-A9C4FB431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341" y="2511706"/>
            <a:ext cx="3393071" cy="297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45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FA9F-92D9-894F-9DFA-7F2CA349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V" dirty="0"/>
              <a:t>FUTURE WORK 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BCEC7-2384-8A48-A331-FC8047632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LV" sz="3600" dirty="0">
                <a:solidFill>
                  <a:schemeClr val="tx1"/>
                </a:solidFill>
              </a:rPr>
              <a:t>Add TF-IDF encoding (IN PROCESS)</a:t>
            </a:r>
          </a:p>
          <a:p>
            <a:r>
              <a:rPr lang="en-LV" sz="3600" dirty="0">
                <a:solidFill>
                  <a:schemeClr val="tx1"/>
                </a:solidFill>
              </a:rPr>
              <a:t>Release to PyPi (s</a:t>
            </a:r>
            <a:r>
              <a:rPr lang="en-LV" sz="3600" dirty="0"/>
              <a:t>o you can just ..</a:t>
            </a:r>
            <a:r>
              <a:rPr lang="en-LV" sz="3600" dirty="0">
                <a:solidFill>
                  <a:schemeClr val="tx1"/>
                </a:solidFill>
              </a:rPr>
              <a:t>):</a:t>
            </a:r>
          </a:p>
          <a:p>
            <a:pPr marL="0" indent="0">
              <a:buNone/>
            </a:pPr>
            <a:r>
              <a:rPr lang="en-LV" sz="3600" dirty="0"/>
              <a:t> </a:t>
            </a:r>
            <a:br>
              <a:rPr lang="en-LV" sz="3600" dirty="0"/>
            </a:br>
            <a:r>
              <a:rPr lang="en-LV" sz="3600" dirty="0"/>
              <a:t>	</a:t>
            </a:r>
            <a:r>
              <a:rPr lang="en-LV" sz="3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 install bashprocessing</a:t>
            </a:r>
          </a:p>
          <a:p>
            <a:pPr marL="0" indent="0">
              <a:buNone/>
            </a:pPr>
            <a:endParaRPr lang="en-LV" sz="3600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r>
              <a:rPr lang="en-LV" sz="3600" dirty="0">
                <a:solidFill>
                  <a:schemeClr val="tx1"/>
                </a:solidFill>
                <a:cs typeface="Consolas" panose="020B0609020204030204" pitchFamily="49" charset="0"/>
              </a:rPr>
              <a:t>POS tagger (FLAG, VALUE, BINARY, etc.)</a:t>
            </a:r>
          </a:p>
        </p:txBody>
      </p:sp>
    </p:spTree>
    <p:extLst>
      <p:ext uri="{BB962C8B-B14F-4D97-AF65-F5344CB8AC3E}">
        <p14:creationId xmlns:p14="http://schemas.microsoft.com/office/powerpoint/2010/main" val="1167040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uorakulmi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i-FI"/>
          </a:p>
        </p:txBody>
      </p:sp>
      <p:pic>
        <p:nvPicPr>
          <p:cNvPr id="5" name="Kuva 4" descr="Digitaaliset luvut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Suorakulmi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4714876"/>
          </a:xfrm>
        </p:spPr>
        <p:txBody>
          <a:bodyPr rtlCol="0">
            <a:normAutofit/>
          </a:bodyPr>
          <a:lstStyle/>
          <a:p>
            <a:pPr rtl="0"/>
            <a:r>
              <a:rPr lang="fi-FI" dirty="0">
                <a:solidFill>
                  <a:srgbClr val="FFFFFF"/>
                </a:solidFill>
              </a:rPr>
              <a:t>The END!</a:t>
            </a:r>
            <a:br>
              <a:rPr lang="fi-FI" dirty="0">
                <a:solidFill>
                  <a:srgbClr val="FFFFFF"/>
                </a:solidFill>
              </a:rPr>
            </a:br>
            <a:br>
              <a:rPr lang="fi-FI" dirty="0">
                <a:solidFill>
                  <a:srgbClr val="FFFFFF"/>
                </a:solidFill>
              </a:rPr>
            </a:br>
            <a:br>
              <a:rPr lang="fi-FI" dirty="0">
                <a:solidFill>
                  <a:srgbClr val="FFFFFF"/>
                </a:solidFill>
              </a:rPr>
            </a:br>
            <a:r>
              <a:rPr lang="fi-FI" dirty="0" err="1">
                <a:solidFill>
                  <a:srgbClr val="FFFFFF"/>
                </a:solidFill>
              </a:rPr>
              <a:t>Thank</a:t>
            </a:r>
            <a:r>
              <a:rPr lang="fi-FI" dirty="0">
                <a:solidFill>
                  <a:srgbClr val="FFFFFF"/>
                </a:solidFill>
              </a:rPr>
              <a:t> you for </a:t>
            </a:r>
            <a:r>
              <a:rPr lang="fi-FI" dirty="0" err="1">
                <a:solidFill>
                  <a:srgbClr val="FFFFFF"/>
                </a:solidFill>
              </a:rPr>
              <a:t>watching</a:t>
            </a:r>
            <a:r>
              <a:rPr lang="fi-FI" dirty="0">
                <a:solidFill>
                  <a:srgbClr val="FFFFFF"/>
                </a:solidFill>
              </a:rPr>
              <a:t>! Any </a:t>
            </a:r>
            <a:r>
              <a:rPr lang="fi-FI" dirty="0" err="1">
                <a:solidFill>
                  <a:srgbClr val="FFFFFF"/>
                </a:solidFill>
              </a:rPr>
              <a:t>questions</a:t>
            </a:r>
            <a:r>
              <a:rPr lang="fi-FI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fi-FI" dirty="0">
              <a:solidFill>
                <a:schemeClr val="bg2"/>
              </a:solidFill>
            </a:endParaRPr>
          </a:p>
          <a:p>
            <a:pPr rtl="0"/>
            <a:endParaRPr lang="fi-FI" dirty="0">
              <a:solidFill>
                <a:schemeClr val="bg2"/>
              </a:solidFill>
            </a:endParaRPr>
          </a:p>
        </p:txBody>
      </p:sp>
      <p:grpSp>
        <p:nvGrpSpPr>
          <p:cNvPr id="14" name="Ryhmä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Suorakulmi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Suorakulmi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Suorakulmi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119578A-B281-4E46-9EF4-29EB3BE4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i-FI" sz="4000" dirty="0" err="1"/>
              <a:t>Sources</a:t>
            </a:r>
            <a:endParaRPr lang="fi-FI" sz="4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9700A7E-895B-4B9C-AF61-0D966E0CC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technical</a:t>
            </a:r>
            <a:r>
              <a:rPr lang="fi-FI" dirty="0"/>
              <a:t> </a:t>
            </a:r>
            <a:r>
              <a:rPr lang="fi-FI" dirty="0" err="1"/>
              <a:t>report</a:t>
            </a:r>
            <a:r>
              <a:rPr lang="fi-FI" dirty="0"/>
              <a:t> &amp; GitHub </a:t>
            </a:r>
            <a:r>
              <a:rPr lang="fi-FI" dirty="0" err="1"/>
              <a:t>repository</a:t>
            </a:r>
            <a:r>
              <a:rPr lang="fi-FI" dirty="0"/>
              <a:t>: </a:t>
            </a:r>
            <a:r>
              <a:rPr lang="fi-FI" dirty="0">
                <a:hlinkClick r:id="rId3"/>
              </a:rPr>
              <a:t>https://github.com/dtrizna/bashprocessing</a:t>
            </a:r>
            <a:r>
              <a:rPr lang="fi-FI" dirty="0"/>
              <a:t> </a:t>
            </a:r>
          </a:p>
          <a:p>
            <a:r>
              <a:rPr lang="fi-FI" dirty="0" err="1"/>
              <a:t>Bashlex</a:t>
            </a:r>
            <a:r>
              <a:rPr lang="fi-FI" dirty="0"/>
              <a:t> </a:t>
            </a:r>
            <a:r>
              <a:rPr lang="fi-FI" dirty="0" err="1"/>
              <a:t>parsing</a:t>
            </a:r>
            <a:r>
              <a:rPr lang="fi-FI" dirty="0"/>
              <a:t> </a:t>
            </a:r>
            <a:r>
              <a:rPr lang="fi-FI" dirty="0" err="1"/>
              <a:t>library</a:t>
            </a:r>
            <a:r>
              <a:rPr lang="fi-FI" dirty="0"/>
              <a:t>: </a:t>
            </a:r>
            <a:r>
              <a:rPr lang="fi-FI" dirty="0">
                <a:hlinkClick r:id="rId4"/>
              </a:rPr>
              <a:t>https://github.com/idank/bashlex</a:t>
            </a:r>
            <a:r>
              <a:rPr lang="fi-FI" dirty="0"/>
              <a:t> </a:t>
            </a:r>
          </a:p>
          <a:p>
            <a:r>
              <a:rPr lang="fi-FI" dirty="0"/>
              <a:t>NL2Bash </a:t>
            </a:r>
            <a:r>
              <a:rPr lang="fi-FI" dirty="0" err="1"/>
              <a:t>paper</a:t>
            </a:r>
            <a:r>
              <a:rPr lang="fi-FI" dirty="0"/>
              <a:t> and dataset: </a:t>
            </a:r>
            <a:r>
              <a:rPr lang="fi-FI" dirty="0">
                <a:hlinkClick r:id="rId5"/>
              </a:rPr>
              <a:t>https://arxiv.org/abs/1802.08979</a:t>
            </a:r>
            <a:r>
              <a:rPr lang="fi-FI" dirty="0"/>
              <a:t>, </a:t>
            </a:r>
            <a:r>
              <a:rPr lang="fi-FI" dirty="0">
                <a:hlinkClick r:id="rId6"/>
              </a:rPr>
              <a:t>https://github.com/TellinaTool/nl2bash</a:t>
            </a:r>
            <a:endParaRPr lang="fi-FI" dirty="0"/>
          </a:p>
          <a:p>
            <a:r>
              <a:rPr lang="fi-FI" dirty="0" err="1"/>
              <a:t>Malicious</a:t>
            </a:r>
            <a:r>
              <a:rPr lang="fi-FI" dirty="0"/>
              <a:t> </a:t>
            </a:r>
            <a:r>
              <a:rPr lang="fi-FI" dirty="0" err="1"/>
              <a:t>commands</a:t>
            </a:r>
            <a:r>
              <a:rPr lang="fi-FI" dirty="0"/>
              <a:t>: </a:t>
            </a:r>
          </a:p>
          <a:p>
            <a:pPr lvl="1"/>
            <a:r>
              <a:rPr lang="fi-FI" dirty="0">
                <a:hlinkClick r:id="rId7"/>
              </a:rPr>
              <a:t>https://blog.g0tmi1k.com/2011/08/basic-linux-privilege-escalation/</a:t>
            </a:r>
            <a:endParaRPr lang="fi-FI" dirty="0"/>
          </a:p>
          <a:p>
            <a:pPr lvl="1"/>
            <a:r>
              <a:rPr lang="fi-FI" dirty="0">
                <a:hlinkClick r:id="rId8"/>
              </a:rPr>
              <a:t>https://github.com/swisskyrepo/PayloadsAllTheThings/blob/master/Methodology%20and%20Resources/Reverse%20Shell%20Cheatsheet.md</a:t>
            </a:r>
            <a:endParaRPr lang="fi-FI" dirty="0"/>
          </a:p>
          <a:p>
            <a:pPr lvl="1"/>
            <a:r>
              <a:rPr lang="fi-FI" dirty="0">
                <a:hlinkClick r:id="rId9"/>
              </a:rPr>
              <a:t>https://github.com/rebootuser/LinEnum/blob/master/LinEnum.sh</a:t>
            </a:r>
            <a:r>
              <a:rPr lang="fi-FI" dirty="0"/>
              <a:t> </a:t>
            </a:r>
          </a:p>
          <a:p>
            <a:r>
              <a:rPr lang="fi-FI" dirty="0" err="1"/>
              <a:t>Matrix</a:t>
            </a:r>
            <a:r>
              <a:rPr lang="fi-FI" dirty="0"/>
              <a:t> </a:t>
            </a:r>
            <a:r>
              <a:rPr lang="fi-FI" dirty="0" err="1"/>
              <a:t>screenshot</a:t>
            </a:r>
            <a:r>
              <a:rPr lang="fi-FI" dirty="0"/>
              <a:t>: </a:t>
            </a:r>
            <a:r>
              <a:rPr lang="fi-FI" dirty="0">
                <a:hlinkClick r:id="rId10"/>
              </a:rPr>
              <a:t>https://www.reddit.com/r/MovieDetails/comments/7s2qem/matrix_reloaded_using_the_real_crc32_exploit_to/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79724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C249177F-A06A-45FB-B00F-00720EA19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2E776F1A-996E-49D1-B112-57A6E7164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4C4C3B4B-612F-41A6-81E2-EF54C8107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02D3A97A-037A-4CD4-96C9-9571CA29B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EFF"/>
                </a:solidFill>
              </a:rPr>
              <a:t>Bash in a nutshell</a:t>
            </a:r>
          </a:p>
        </p:txBody>
      </p:sp>
      <p:graphicFrame>
        <p:nvGraphicFramePr>
          <p:cNvPr id="4" name="Sisällön paikkamerkki 3" descr="SmartArt-grafiikan kuvake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42380590"/>
              </p:ext>
            </p:extLst>
          </p:nvPr>
        </p:nvGraphicFramePr>
        <p:xfrm>
          <a:off x="581025" y="2181225"/>
          <a:ext cx="11029950" cy="4376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EBFCFAE-E56C-471D-AFF8-C06CBF2AA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5EBFCFAE-E56C-471D-AFF8-C06CBF2AAB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FB18F2-74B2-4049-91DD-F064965A14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72FB18F2-74B2-4049-91DD-F064965A14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F7E73F-6634-4E79-90BF-D2F68E222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B8F7E73F-6634-4E79-90BF-D2F68E222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3F3DE8B-4B49-4A83-902F-83AF8BDDF2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93F3DE8B-4B49-4A83-902F-83AF8BDDF2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0FB248-88EC-4760-9720-D1FD3D63F8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970FB248-88EC-4760-9720-D1FD3D63F8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5C3C68-7450-47D6-A700-C61B6C9D5D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E75C3C68-7450-47D6-A700-C61B6C9D5D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7B21D97-6544-408D-AD3E-1418B8F482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07B21D97-6544-408D-AD3E-1418B8F482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332EC8-477B-4587-A37C-93CCF4C86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4C332EC8-477B-4587-A37C-93CCF4C860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25BE33-10E3-4A7E-8025-711CAA7CDE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7F25BE33-10E3-4A7E-8025-711CAA7CDE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EFF"/>
                </a:solidFill>
              </a:rPr>
              <a:t>Bash IN A NUTSHELL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D634B4-6ABB-7D49-8997-44FA29BC1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474" y="1874735"/>
            <a:ext cx="8157075" cy="494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844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1177545-4A57-401E-B83C-7BE17F5E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i-FI" sz="4000" dirty="0"/>
              <a:t>ENGINEERING PROBLEM</a:t>
            </a:r>
          </a:p>
        </p:txBody>
      </p:sp>
      <p:sp>
        <p:nvSpPr>
          <p:cNvPr id="38" name="Tekstin paikkamerkki 30">
            <a:extLst>
              <a:ext uri="{FF2B5EF4-FFF2-40B4-BE49-F238E27FC236}">
                <a16:creationId xmlns:a16="http://schemas.microsoft.com/office/drawing/2014/main" id="{F8CEB8C9-B516-47DA-82AB-2CA10170F70A}"/>
              </a:ext>
            </a:extLst>
          </p:cNvPr>
          <p:cNvSpPr txBox="1">
            <a:spLocks/>
          </p:cNvSpPr>
          <p:nvPr/>
        </p:nvSpPr>
        <p:spPr>
          <a:xfrm>
            <a:off x="895518" y="2408054"/>
            <a:ext cx="3262147" cy="6751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dirty="0"/>
          </a:p>
        </p:txBody>
      </p:sp>
      <p:sp>
        <p:nvSpPr>
          <p:cNvPr id="39" name="Sisällön paikkamerkki 31">
            <a:extLst>
              <a:ext uri="{FF2B5EF4-FFF2-40B4-BE49-F238E27FC236}">
                <a16:creationId xmlns:a16="http://schemas.microsoft.com/office/drawing/2014/main" id="{3962D1BB-38B1-402E-A186-9873BCC383BE}"/>
              </a:ext>
            </a:extLst>
          </p:cNvPr>
          <p:cNvSpPr txBox="1">
            <a:spLocks/>
          </p:cNvSpPr>
          <p:nvPr/>
        </p:nvSpPr>
        <p:spPr>
          <a:xfrm>
            <a:off x="895521" y="3083214"/>
            <a:ext cx="3262144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dirty="0"/>
          </a:p>
        </p:txBody>
      </p:sp>
      <p:grpSp>
        <p:nvGrpSpPr>
          <p:cNvPr id="17" name="Ryhmä 16">
            <a:extLst>
              <a:ext uri="{FF2B5EF4-FFF2-40B4-BE49-F238E27FC236}">
                <a16:creationId xmlns:a16="http://schemas.microsoft.com/office/drawing/2014/main" id="{998DEE62-CCEF-4C04-8817-0C15FE284361}"/>
              </a:ext>
            </a:extLst>
          </p:cNvPr>
          <p:cNvGrpSpPr/>
          <p:nvPr/>
        </p:nvGrpSpPr>
        <p:grpSpPr>
          <a:xfrm>
            <a:off x="581193" y="2104575"/>
            <a:ext cx="4972278" cy="4066405"/>
            <a:chOff x="414337" y="2111338"/>
            <a:chExt cx="4972278" cy="3399891"/>
          </a:xfrm>
        </p:grpSpPr>
        <p:sp>
          <p:nvSpPr>
            <p:cNvPr id="18" name="Suorakulmio 17">
              <a:extLst>
                <a:ext uri="{FF2B5EF4-FFF2-40B4-BE49-F238E27FC236}">
                  <a16:creationId xmlns:a16="http://schemas.microsoft.com/office/drawing/2014/main" id="{E79E1943-F8F7-405C-8328-D9D2093466CF}"/>
                </a:ext>
              </a:extLst>
            </p:cNvPr>
            <p:cNvSpPr/>
            <p:nvPr/>
          </p:nvSpPr>
          <p:spPr>
            <a:xfrm>
              <a:off x="672767" y="3272460"/>
              <a:ext cx="4713848" cy="2238769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 a in `find . -name '*.</a:t>
              </a:r>
              <a:r>
                <a:rPr lang="en-US" sz="2800" dirty="0" err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py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'` ; do cp "$a" "$</a:t>
              </a:r>
              <a:r>
                <a:rPr lang="en-US" sz="2800" dirty="0" err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a.cp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 ; echo "Added line" &gt; "$a" ; cat "$</a:t>
              </a:r>
              <a:r>
                <a:rPr lang="en-US" sz="2800" dirty="0" err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a.cp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 &gt;&gt; "$a"; rm "$</a:t>
              </a:r>
              <a:r>
                <a:rPr lang="en-US" sz="2800" dirty="0" err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a.cp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"; done</a:t>
              </a:r>
              <a:endParaRPr lang="fi-FI" sz="2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Tekstin paikkamerkki 30">
              <a:extLst>
                <a:ext uri="{FF2B5EF4-FFF2-40B4-BE49-F238E27FC236}">
                  <a16:creationId xmlns:a16="http://schemas.microsoft.com/office/drawing/2014/main" id="{299390D8-068E-4F58-82A3-6948C4EB2023}"/>
                </a:ext>
              </a:extLst>
            </p:cNvPr>
            <p:cNvSpPr txBox="1">
              <a:spLocks/>
            </p:cNvSpPr>
            <p:nvPr/>
          </p:nvSpPr>
          <p:spPr>
            <a:xfrm>
              <a:off x="414337" y="2111338"/>
              <a:ext cx="4602059" cy="9649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2200" b="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20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8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i-FI" sz="4000" dirty="0">
                  <a:solidFill>
                    <a:srgbClr val="0070C0"/>
                  </a:solidFill>
                </a:rPr>
                <a:t>How to </a:t>
              </a:r>
              <a:r>
                <a:rPr lang="fi-FI" sz="4000" dirty="0" err="1">
                  <a:solidFill>
                    <a:srgbClr val="0070C0"/>
                  </a:solidFill>
                </a:rPr>
                <a:t>transform</a:t>
              </a:r>
              <a:r>
                <a:rPr lang="fi-FI" sz="4000" dirty="0">
                  <a:solidFill>
                    <a:srgbClr val="0070C0"/>
                  </a:solidFill>
                </a:rPr>
                <a:t> </a:t>
              </a:r>
              <a:r>
                <a:rPr lang="fi-FI" sz="4000" dirty="0" err="1">
                  <a:solidFill>
                    <a:srgbClr val="0070C0"/>
                  </a:solidFill>
                </a:rPr>
                <a:t>this</a:t>
              </a:r>
              <a:r>
                <a:rPr lang="fi-FI" sz="40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20" name="Ryhmä 19">
            <a:extLst>
              <a:ext uri="{FF2B5EF4-FFF2-40B4-BE49-F238E27FC236}">
                <a16:creationId xmlns:a16="http://schemas.microsoft.com/office/drawing/2014/main" id="{76F584FD-203B-47DA-BE7D-37CFAFED3577}"/>
              </a:ext>
            </a:extLst>
          </p:cNvPr>
          <p:cNvGrpSpPr/>
          <p:nvPr/>
        </p:nvGrpSpPr>
        <p:grpSpPr>
          <a:xfrm>
            <a:off x="5867799" y="2194234"/>
            <a:ext cx="6010490" cy="3614723"/>
            <a:chOff x="2295046" y="2203301"/>
            <a:chExt cx="7322906" cy="2985081"/>
          </a:xfrm>
        </p:grpSpPr>
        <p:sp>
          <p:nvSpPr>
            <p:cNvPr id="21" name="Nuoli: Oikea 20">
              <a:extLst>
                <a:ext uri="{FF2B5EF4-FFF2-40B4-BE49-F238E27FC236}">
                  <a16:creationId xmlns:a16="http://schemas.microsoft.com/office/drawing/2014/main" id="{F4BF7D99-BCAF-4EE5-842D-24115370164B}"/>
                </a:ext>
              </a:extLst>
            </p:cNvPr>
            <p:cNvSpPr/>
            <p:nvPr/>
          </p:nvSpPr>
          <p:spPr>
            <a:xfrm>
              <a:off x="2295046" y="3786204"/>
              <a:ext cx="2179898" cy="7262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22" name="Suorakulmio 21">
              <a:extLst>
                <a:ext uri="{FF2B5EF4-FFF2-40B4-BE49-F238E27FC236}">
                  <a16:creationId xmlns:a16="http://schemas.microsoft.com/office/drawing/2014/main" id="{1042F84D-E9D8-4EB3-8C5A-9FA3DFF70985}"/>
                </a:ext>
              </a:extLst>
            </p:cNvPr>
            <p:cNvSpPr/>
            <p:nvPr/>
          </p:nvSpPr>
          <p:spPr>
            <a:xfrm>
              <a:off x="4857907" y="3332974"/>
              <a:ext cx="4760045" cy="18554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[1, 0, 2, 382, 54, 0.12, 0.045, 3, 14, 228, 907, 0.899, 0.22, 1.55, 493, ...]</a:t>
              </a:r>
              <a:endParaRPr lang="fi-FI" sz="2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Tekstin paikkamerkki 30">
              <a:extLst>
                <a:ext uri="{FF2B5EF4-FFF2-40B4-BE49-F238E27FC236}">
                  <a16:creationId xmlns:a16="http://schemas.microsoft.com/office/drawing/2014/main" id="{052A58B0-6373-4359-B45D-ADBF743F7AC4}"/>
                </a:ext>
              </a:extLst>
            </p:cNvPr>
            <p:cNvSpPr txBox="1">
              <a:spLocks/>
            </p:cNvSpPr>
            <p:nvPr/>
          </p:nvSpPr>
          <p:spPr>
            <a:xfrm>
              <a:off x="5849668" y="2203301"/>
              <a:ext cx="2392431" cy="6751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2200" b="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20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8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i-FI" sz="4000" dirty="0">
                  <a:solidFill>
                    <a:srgbClr val="0070C0"/>
                  </a:solidFill>
                </a:rPr>
                <a:t>To this?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2985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1177545-4A57-401E-B83C-7BE17F5E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i-FI" sz="4000" dirty="0"/>
              <a:t>Our Project</a:t>
            </a:r>
          </a:p>
        </p:txBody>
      </p:sp>
      <p:sp>
        <p:nvSpPr>
          <p:cNvPr id="39" name="Sisällön paikkamerkki 31">
            <a:extLst>
              <a:ext uri="{FF2B5EF4-FFF2-40B4-BE49-F238E27FC236}">
                <a16:creationId xmlns:a16="http://schemas.microsoft.com/office/drawing/2014/main" id="{3962D1BB-38B1-402E-A186-9873BCC383BE}"/>
              </a:ext>
            </a:extLst>
          </p:cNvPr>
          <p:cNvSpPr txBox="1">
            <a:spLocks/>
          </p:cNvSpPr>
          <p:nvPr/>
        </p:nvSpPr>
        <p:spPr>
          <a:xfrm>
            <a:off x="895521" y="3083214"/>
            <a:ext cx="3262144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dirty="0"/>
          </a:p>
        </p:txBody>
      </p:sp>
      <p:grpSp>
        <p:nvGrpSpPr>
          <p:cNvPr id="5" name="Ryhmä 4">
            <a:extLst>
              <a:ext uri="{FF2B5EF4-FFF2-40B4-BE49-F238E27FC236}">
                <a16:creationId xmlns:a16="http://schemas.microsoft.com/office/drawing/2014/main" id="{4B7AA753-8048-4DC6-9479-D43ED4FF662D}"/>
              </a:ext>
            </a:extLst>
          </p:cNvPr>
          <p:cNvGrpSpPr/>
          <p:nvPr/>
        </p:nvGrpSpPr>
        <p:grpSpPr>
          <a:xfrm>
            <a:off x="7703792" y="2440096"/>
            <a:ext cx="4038535" cy="3688245"/>
            <a:chOff x="7703792" y="2440096"/>
            <a:chExt cx="4038535" cy="3688245"/>
          </a:xfrm>
        </p:grpSpPr>
        <p:sp>
          <p:nvSpPr>
            <p:cNvPr id="41" name="Tekstin paikkamerkki 30">
              <a:extLst>
                <a:ext uri="{FF2B5EF4-FFF2-40B4-BE49-F238E27FC236}">
                  <a16:creationId xmlns:a16="http://schemas.microsoft.com/office/drawing/2014/main" id="{8BC17D0D-7FF7-41B9-9CA7-9AF2E0FE7FE7}"/>
                </a:ext>
              </a:extLst>
            </p:cNvPr>
            <p:cNvSpPr txBox="1">
              <a:spLocks/>
            </p:cNvSpPr>
            <p:nvPr/>
          </p:nvSpPr>
          <p:spPr>
            <a:xfrm>
              <a:off x="8951952" y="2440096"/>
              <a:ext cx="2790375" cy="10209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2200" b="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20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8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i-FI" sz="4000" dirty="0"/>
                <a:t>Applications</a:t>
              </a:r>
            </a:p>
          </p:txBody>
        </p:sp>
        <p:sp>
          <p:nvSpPr>
            <p:cNvPr id="47" name="Nuoli: Oikea 46">
              <a:extLst>
                <a:ext uri="{FF2B5EF4-FFF2-40B4-BE49-F238E27FC236}">
                  <a16:creationId xmlns:a16="http://schemas.microsoft.com/office/drawing/2014/main" id="{C6E825D2-0671-4ADE-83CF-294F0B677E57}"/>
                </a:ext>
              </a:extLst>
            </p:cNvPr>
            <p:cNvSpPr/>
            <p:nvPr/>
          </p:nvSpPr>
          <p:spPr>
            <a:xfrm>
              <a:off x="7703792" y="4224950"/>
              <a:ext cx="1270000" cy="11074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49" name="Ellipsi 48">
              <a:extLst>
                <a:ext uri="{FF2B5EF4-FFF2-40B4-BE49-F238E27FC236}">
                  <a16:creationId xmlns:a16="http://schemas.microsoft.com/office/drawing/2014/main" id="{236CF09D-9B07-44FE-90A2-4E3F53451224}"/>
                </a:ext>
              </a:extLst>
            </p:cNvPr>
            <p:cNvSpPr/>
            <p:nvPr/>
          </p:nvSpPr>
          <p:spPr>
            <a:xfrm>
              <a:off x="9083472" y="3654744"/>
              <a:ext cx="2527337" cy="247359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400" dirty="0">
                  <a:solidFill>
                    <a:schemeClr val="tx1"/>
                  </a:solidFill>
                </a:rPr>
                <a:t>Engineering,</a:t>
              </a:r>
              <a:br>
                <a:rPr lang="fi-FI" sz="2400" dirty="0">
                  <a:solidFill>
                    <a:schemeClr val="tx1"/>
                  </a:solidFill>
                </a:rPr>
              </a:br>
              <a:r>
                <a:rPr lang="fi-FI" sz="2400" dirty="0">
                  <a:solidFill>
                    <a:schemeClr val="tx1"/>
                  </a:solidFill>
                </a:rPr>
                <a:t>Education,</a:t>
              </a:r>
              <a:br>
                <a:rPr lang="fi-FI" sz="2400" dirty="0">
                  <a:solidFill>
                    <a:schemeClr val="tx1"/>
                  </a:solidFill>
                </a:rPr>
              </a:br>
              <a:r>
                <a:rPr lang="fi-FI" sz="2400" dirty="0">
                  <a:solidFill>
                    <a:schemeClr val="tx1"/>
                  </a:solidFill>
                </a:rPr>
                <a:t>Security</a:t>
              </a:r>
            </a:p>
          </p:txBody>
        </p:sp>
      </p:grpSp>
      <p:grpSp>
        <p:nvGrpSpPr>
          <p:cNvPr id="3" name="Ryhmä 2">
            <a:extLst>
              <a:ext uri="{FF2B5EF4-FFF2-40B4-BE49-F238E27FC236}">
                <a16:creationId xmlns:a16="http://schemas.microsoft.com/office/drawing/2014/main" id="{D2450EE3-D531-4863-A19B-584BA7643982}"/>
              </a:ext>
            </a:extLst>
          </p:cNvPr>
          <p:cNvGrpSpPr/>
          <p:nvPr/>
        </p:nvGrpSpPr>
        <p:grpSpPr>
          <a:xfrm>
            <a:off x="728662" y="2282987"/>
            <a:ext cx="6533642" cy="3737709"/>
            <a:chOff x="1150150" y="2302698"/>
            <a:chExt cx="5547937" cy="3068899"/>
          </a:xfrm>
        </p:grpSpPr>
        <p:sp>
          <p:nvSpPr>
            <p:cNvPr id="44" name="Ellipsi 43">
              <a:extLst>
                <a:ext uri="{FF2B5EF4-FFF2-40B4-BE49-F238E27FC236}">
                  <a16:creationId xmlns:a16="http://schemas.microsoft.com/office/drawing/2014/main" id="{FD360039-CC5B-426E-B1C7-BBA4260B4F88}"/>
                </a:ext>
              </a:extLst>
            </p:cNvPr>
            <p:cNvSpPr/>
            <p:nvPr/>
          </p:nvSpPr>
          <p:spPr>
            <a:xfrm>
              <a:off x="1150150" y="3429000"/>
              <a:ext cx="2041368" cy="19405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400" dirty="0">
                  <a:solidFill>
                    <a:schemeClr val="tx1"/>
                  </a:solidFill>
                </a:rPr>
                <a:t>No </a:t>
              </a:r>
              <a:r>
                <a:rPr lang="fi-FI" sz="2400" dirty="0" err="1">
                  <a:solidFill>
                    <a:schemeClr val="tx1"/>
                  </a:solidFill>
                </a:rPr>
                <a:t>tools</a:t>
              </a:r>
              <a:r>
                <a:rPr lang="fi-FI" sz="2400" dirty="0">
                  <a:solidFill>
                    <a:schemeClr val="tx1"/>
                  </a:solidFill>
                </a:rPr>
                <a:t> to </a:t>
              </a:r>
              <a:r>
                <a:rPr lang="fi-FI" sz="2400" dirty="0" err="1">
                  <a:solidFill>
                    <a:schemeClr val="tx1"/>
                  </a:solidFill>
                </a:rPr>
                <a:t>pre-process</a:t>
              </a:r>
              <a:r>
                <a:rPr lang="fi-FI" sz="2400" dirty="0">
                  <a:solidFill>
                    <a:schemeClr val="tx1"/>
                  </a:solidFill>
                </a:rPr>
                <a:t> </a:t>
              </a:r>
              <a:r>
                <a:rPr lang="fi-FI" sz="2400" dirty="0" err="1">
                  <a:solidFill>
                    <a:schemeClr val="tx1"/>
                  </a:solidFill>
                </a:rPr>
                <a:t>bash</a:t>
              </a:r>
              <a:r>
                <a:rPr lang="fi-FI" sz="2400" dirty="0">
                  <a:solidFill>
                    <a:schemeClr val="tx1"/>
                  </a:solidFill>
                </a:rPr>
                <a:t> </a:t>
              </a:r>
              <a:r>
                <a:rPr lang="fi-FI" sz="2400" dirty="0" err="1">
                  <a:solidFill>
                    <a:schemeClr val="tx1"/>
                  </a:solidFill>
                </a:rPr>
                <a:t>commands</a:t>
              </a:r>
              <a:endParaRPr lang="fi-FI" sz="2400" dirty="0">
                <a:solidFill>
                  <a:schemeClr val="tx1"/>
                </a:solidFill>
              </a:endParaRPr>
            </a:p>
          </p:txBody>
        </p:sp>
        <p:sp>
          <p:nvSpPr>
            <p:cNvPr id="50" name="Tekstin paikkamerkki 30">
              <a:extLst>
                <a:ext uri="{FF2B5EF4-FFF2-40B4-BE49-F238E27FC236}">
                  <a16:creationId xmlns:a16="http://schemas.microsoft.com/office/drawing/2014/main" id="{A5F50384-C7F6-4189-BCC0-4A3F7A3301F1}"/>
                </a:ext>
              </a:extLst>
            </p:cNvPr>
            <p:cNvSpPr txBox="1">
              <a:spLocks/>
            </p:cNvSpPr>
            <p:nvPr/>
          </p:nvSpPr>
          <p:spPr>
            <a:xfrm>
              <a:off x="1248202" y="2302698"/>
              <a:ext cx="1845262" cy="109625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2200" b="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20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8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i-FI" sz="4000" dirty="0" err="1"/>
                <a:t>Problem</a:t>
              </a:r>
              <a:endParaRPr lang="fi-FI" sz="4000" dirty="0"/>
            </a:p>
          </p:txBody>
        </p:sp>
        <p:sp>
          <p:nvSpPr>
            <p:cNvPr id="17" name="Ellipsi 16">
              <a:extLst>
                <a:ext uri="{FF2B5EF4-FFF2-40B4-BE49-F238E27FC236}">
                  <a16:creationId xmlns:a16="http://schemas.microsoft.com/office/drawing/2014/main" id="{98FA0272-6AE5-4A90-9182-335D9E429BC6}"/>
                </a:ext>
              </a:extLst>
            </p:cNvPr>
            <p:cNvSpPr/>
            <p:nvPr/>
          </p:nvSpPr>
          <p:spPr>
            <a:xfrm>
              <a:off x="4663753" y="3441237"/>
              <a:ext cx="2034334" cy="19303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i-FI" sz="2400" dirty="0" err="1">
                  <a:solidFill>
                    <a:schemeClr val="tx1"/>
                  </a:solidFill>
                </a:rPr>
                <a:t>Pre-processing</a:t>
              </a:r>
              <a:r>
                <a:rPr lang="fi-FI" sz="2400" dirty="0">
                  <a:solidFill>
                    <a:schemeClr val="tx1"/>
                  </a:solidFill>
                </a:rPr>
                <a:t> </a:t>
              </a:r>
              <a:r>
                <a:rPr lang="fi-FI" sz="2400" dirty="0" err="1">
                  <a:solidFill>
                    <a:schemeClr val="tx1"/>
                  </a:solidFill>
                </a:rPr>
                <a:t>library</a:t>
              </a:r>
              <a:endParaRPr lang="fi-FI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Ryhmä 3">
            <a:extLst>
              <a:ext uri="{FF2B5EF4-FFF2-40B4-BE49-F238E27FC236}">
                <a16:creationId xmlns:a16="http://schemas.microsoft.com/office/drawing/2014/main" id="{99594704-74BE-439F-93D8-297D8E1888C2}"/>
              </a:ext>
            </a:extLst>
          </p:cNvPr>
          <p:cNvGrpSpPr/>
          <p:nvPr/>
        </p:nvGrpSpPr>
        <p:grpSpPr>
          <a:xfrm>
            <a:off x="3445064" y="2532035"/>
            <a:ext cx="3974742" cy="3486178"/>
            <a:chOff x="3445064" y="2532035"/>
            <a:chExt cx="3974742" cy="3486178"/>
          </a:xfrm>
        </p:grpSpPr>
        <p:sp>
          <p:nvSpPr>
            <p:cNvPr id="42" name="Sisällön paikkamerkki 31">
              <a:extLst>
                <a:ext uri="{FF2B5EF4-FFF2-40B4-BE49-F238E27FC236}">
                  <a16:creationId xmlns:a16="http://schemas.microsoft.com/office/drawing/2014/main" id="{80A0D391-2ED3-445B-9FDD-674108A1ADF5}"/>
                </a:ext>
              </a:extLst>
            </p:cNvPr>
            <p:cNvSpPr txBox="1">
              <a:spLocks/>
            </p:cNvSpPr>
            <p:nvPr/>
          </p:nvSpPr>
          <p:spPr>
            <a:xfrm>
              <a:off x="4157662" y="3083214"/>
              <a:ext cx="3262144" cy="293499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i-FI" dirty="0"/>
            </a:p>
          </p:txBody>
        </p:sp>
        <p:sp>
          <p:nvSpPr>
            <p:cNvPr id="45" name="Nuoli: Oikea 44">
              <a:extLst>
                <a:ext uri="{FF2B5EF4-FFF2-40B4-BE49-F238E27FC236}">
                  <a16:creationId xmlns:a16="http://schemas.microsoft.com/office/drawing/2014/main" id="{C71A5313-5230-43F4-B109-33C7B9BD216B}"/>
                </a:ext>
              </a:extLst>
            </p:cNvPr>
            <p:cNvSpPr/>
            <p:nvPr/>
          </p:nvSpPr>
          <p:spPr>
            <a:xfrm>
              <a:off x="3445064" y="4282758"/>
              <a:ext cx="1270000" cy="11074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53" name="Tekstin paikkamerkki 30">
              <a:extLst>
                <a:ext uri="{FF2B5EF4-FFF2-40B4-BE49-F238E27FC236}">
                  <a16:creationId xmlns:a16="http://schemas.microsoft.com/office/drawing/2014/main" id="{65A76545-5F90-4CA7-AEA2-C24A23524C95}"/>
                </a:ext>
              </a:extLst>
            </p:cNvPr>
            <p:cNvSpPr txBox="1">
              <a:spLocks/>
            </p:cNvSpPr>
            <p:nvPr/>
          </p:nvSpPr>
          <p:spPr>
            <a:xfrm>
              <a:off x="5094420" y="2532035"/>
              <a:ext cx="2006251" cy="10358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2200" b="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20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8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i-FI" sz="4000" dirty="0" err="1"/>
                <a:t>Solution</a:t>
              </a:r>
              <a:endParaRPr lang="fi-FI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4268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739BBAC-BD36-4DEC-83C9-ACB84C41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i-FI" sz="4000" dirty="0"/>
              <a:t>REPOSITORY AVAILABLE TO EVERYONE 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A8B3FA-57CE-9F4A-8DD0-BDD6D4B34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5575" y="1961046"/>
            <a:ext cx="10220850" cy="467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86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739BBAC-BD36-4DEC-83C9-ACB84C41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i-FI" sz="4000" dirty="0" err="1"/>
              <a:t>noticeable</a:t>
            </a:r>
            <a:r>
              <a:rPr lang="fi-FI" sz="4000" dirty="0"/>
              <a:t> </a:t>
            </a:r>
            <a:r>
              <a:rPr lang="fi-FI" sz="4000" dirty="0" err="1"/>
              <a:t>amount</a:t>
            </a:r>
            <a:r>
              <a:rPr lang="fi-FI" sz="4000" dirty="0"/>
              <a:t> of </a:t>
            </a:r>
            <a:r>
              <a:rPr lang="fi-FI" sz="4000" dirty="0" err="1"/>
              <a:t>code</a:t>
            </a:r>
            <a:r>
              <a:rPr lang="fi-FI" sz="4000" dirty="0"/>
              <a:t>...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B563FA-D6C8-CB48-9F57-583352CE9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5409" y="1858816"/>
            <a:ext cx="7779392" cy="484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6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756A0D-BB81-7047-8A1B-561FE4F2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LV" sz="4800" dirty="0"/>
              <a:t>NOW YOU CAN ...</a:t>
            </a:r>
          </a:p>
        </p:txBody>
      </p:sp>
    </p:spTree>
    <p:extLst>
      <p:ext uri="{BB962C8B-B14F-4D97-AF65-F5344CB8AC3E}">
        <p14:creationId xmlns:p14="http://schemas.microsoft.com/office/powerpoint/2010/main" val="3407809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95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97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7D973A5B-685D-41B2-9684-AD19CE66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24" y="1402002"/>
            <a:ext cx="3409782" cy="40365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4000" cap="all" dirty="0">
                <a:solidFill>
                  <a:schemeClr val="bg1"/>
                </a:solidFill>
              </a:rPr>
              <a:t>TOKENIZE</a:t>
            </a:r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2683E131-ADCF-4420-8F4C-D06919322C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72" r="3" b="3"/>
          <a:stretch/>
        </p:blipFill>
        <p:spPr>
          <a:xfrm>
            <a:off x="5416950" y="222812"/>
            <a:ext cx="5359079" cy="655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57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Jaettav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55ACA083C136478573ABAC38B904CA" ma:contentTypeVersion="8" ma:contentTypeDescription="Create a new document." ma:contentTypeScope="" ma:versionID="c88b5708dd125ebd9ab7829ad522f6da">
  <xsd:schema xmlns:xsd="http://www.w3.org/2001/XMLSchema" xmlns:xs="http://www.w3.org/2001/XMLSchema" xmlns:p="http://schemas.microsoft.com/office/2006/metadata/properties" xmlns:ns3="5471f32c-fb0c-4198-b35d-9197dce97328" targetNamespace="http://schemas.microsoft.com/office/2006/metadata/properties" ma:root="true" ma:fieldsID="ac38c51a526dad68d8354c27c3904a0a" ns3:_="">
    <xsd:import namespace="5471f32c-fb0c-4198-b35d-9197dce973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71f32c-fb0c-4198-b35d-9197dce973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51EF32-6551-47EB-8BA9-22EF81F3DDA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B7E6B9-7101-4758-9F60-65053AE824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71f32c-fb0c-4198-b35d-9197dce973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1272</Words>
  <Application>Microsoft Macintosh PowerPoint</Application>
  <PresentationFormat>Widescreen</PresentationFormat>
  <Paragraphs>84</Paragraphs>
  <Slides>17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Consolas</vt:lpstr>
      <vt:lpstr>Gill Sans MT</vt:lpstr>
      <vt:lpstr>Wingdings 2</vt:lpstr>
      <vt:lpstr>Jaettava</vt:lpstr>
      <vt:lpstr>Bash command processing</vt:lpstr>
      <vt:lpstr>Bash in a nutshell</vt:lpstr>
      <vt:lpstr>Bash IN A NUTSHELL</vt:lpstr>
      <vt:lpstr>ENGINEERING PROBLEM</vt:lpstr>
      <vt:lpstr>Our Project</vt:lpstr>
      <vt:lpstr>REPOSITORY AVAILABLE TO EVERYONE ..</vt:lpstr>
      <vt:lpstr>noticeable amount of code...</vt:lpstr>
      <vt:lpstr>NOW YOU CAN ...</vt:lpstr>
      <vt:lpstr>PowerPoint Presentation</vt:lpstr>
      <vt:lpstr>COUNT</vt:lpstr>
      <vt:lpstr>ENCODe:  EASY AS 3 lines of code</vt:lpstr>
      <vt:lpstr>Proof of concept:  SECURITY classification</vt:lpstr>
      <vt:lpstr>Proof of concept:  SECURITY classification</vt:lpstr>
      <vt:lpstr>Proof of concept:  SECURITY classification</vt:lpstr>
      <vt:lpstr>FUTURE WORK ON LIBRARY</vt:lpstr>
      <vt:lpstr>The END!   Thank you for watching! Any 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command processing</dc:title>
  <dc:creator/>
  <cp:lastModifiedBy/>
  <cp:revision>15</cp:revision>
  <dcterms:created xsi:type="dcterms:W3CDTF">2020-10-04T16:59:35Z</dcterms:created>
  <dcterms:modified xsi:type="dcterms:W3CDTF">2020-10-12T11:47:41Z</dcterms:modified>
</cp:coreProperties>
</file>