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freerainbowtables.com/en/tables2/"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crackstation.ne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11936-4528-476C-9491-A86A9EDBA0F0}"/>
              </a:ext>
            </a:extLst>
          </p:cNvPr>
          <p:cNvSpPr>
            <a:spLocks noGrp="1"/>
          </p:cNvSpPr>
          <p:nvPr>
            <p:ph type="ctrTitle"/>
          </p:nvPr>
        </p:nvSpPr>
        <p:spPr/>
        <p:txBody>
          <a:bodyPr/>
          <a:lstStyle/>
          <a:p>
            <a:r>
              <a:rPr lang="en-US" dirty="0"/>
              <a:t>Passwords and Hashing</a:t>
            </a:r>
          </a:p>
        </p:txBody>
      </p:sp>
      <p:sp>
        <p:nvSpPr>
          <p:cNvPr id="3" name="Subtitle 2">
            <a:extLst>
              <a:ext uri="{FF2B5EF4-FFF2-40B4-BE49-F238E27FC236}">
                <a16:creationId xmlns:a16="http://schemas.microsoft.com/office/drawing/2014/main" id="{0AC7DA73-F82F-4582-821A-C1C2A764B71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25794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F72C9-70F7-4FC9-9A1B-5BE419E24584}"/>
              </a:ext>
            </a:extLst>
          </p:cNvPr>
          <p:cNvSpPr>
            <a:spLocks noGrp="1"/>
          </p:cNvSpPr>
          <p:nvPr>
            <p:ph type="title"/>
          </p:nvPr>
        </p:nvSpPr>
        <p:spPr/>
        <p:txBody>
          <a:bodyPr/>
          <a:lstStyle/>
          <a:p>
            <a:r>
              <a:rPr lang="en-US" dirty="0"/>
              <a:t>Rainbow Tables</a:t>
            </a:r>
          </a:p>
        </p:txBody>
      </p:sp>
      <p:sp>
        <p:nvSpPr>
          <p:cNvPr id="3" name="Content Placeholder 2">
            <a:extLst>
              <a:ext uri="{FF2B5EF4-FFF2-40B4-BE49-F238E27FC236}">
                <a16:creationId xmlns:a16="http://schemas.microsoft.com/office/drawing/2014/main" id="{BA28B855-4A4B-479E-9083-B1659F36A2EC}"/>
              </a:ext>
            </a:extLst>
          </p:cNvPr>
          <p:cNvSpPr>
            <a:spLocks noGrp="1"/>
          </p:cNvSpPr>
          <p:nvPr>
            <p:ph idx="1"/>
          </p:nvPr>
        </p:nvSpPr>
        <p:spPr/>
        <p:txBody>
          <a:bodyPr/>
          <a:lstStyle/>
          <a:p>
            <a:pPr marL="0" indent="0">
              <a:buNone/>
            </a:pPr>
            <a:r>
              <a:rPr lang="en-US" dirty="0"/>
              <a:t>Rainbow tables are a time-memory trade-off technique. They are like lookup tables, except that they sacrifice hash cracking speed to make the lookup tables smaller. Because they are smaller, the solutions to more hashes can be stored in the same amount of space, making them more effective. Rainbow tables that can crack any md5 hash of a password up to 8 characters long </a:t>
            </a:r>
            <a:r>
              <a:rPr lang="en-US" dirty="0">
                <a:hlinkClick r:id="rId2"/>
              </a:rPr>
              <a:t>exist</a:t>
            </a:r>
            <a:r>
              <a:rPr lang="en-US" dirty="0"/>
              <a:t>.</a:t>
            </a:r>
          </a:p>
        </p:txBody>
      </p:sp>
    </p:spTree>
    <p:extLst>
      <p:ext uri="{BB962C8B-B14F-4D97-AF65-F5344CB8AC3E}">
        <p14:creationId xmlns:p14="http://schemas.microsoft.com/office/powerpoint/2010/main" val="405432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17166-A3F5-4FD8-877B-85FA5D1EF041}"/>
              </a:ext>
            </a:extLst>
          </p:cNvPr>
          <p:cNvSpPr>
            <a:spLocks noGrp="1"/>
          </p:cNvSpPr>
          <p:nvPr>
            <p:ph type="title"/>
          </p:nvPr>
        </p:nvSpPr>
        <p:spPr/>
        <p:txBody>
          <a:bodyPr/>
          <a:lstStyle/>
          <a:p>
            <a:r>
              <a:rPr lang="en-US" dirty="0"/>
              <a:t>Adding Salt</a:t>
            </a:r>
          </a:p>
        </p:txBody>
      </p:sp>
      <p:sp>
        <p:nvSpPr>
          <p:cNvPr id="3" name="Content Placeholder 2">
            <a:extLst>
              <a:ext uri="{FF2B5EF4-FFF2-40B4-BE49-F238E27FC236}">
                <a16:creationId xmlns:a16="http://schemas.microsoft.com/office/drawing/2014/main" id="{384651E1-BCDD-4153-8815-2BA8333827A4}"/>
              </a:ext>
            </a:extLst>
          </p:cNvPr>
          <p:cNvSpPr>
            <a:spLocks noGrp="1"/>
          </p:cNvSpPr>
          <p:nvPr>
            <p:ph idx="1"/>
          </p:nvPr>
        </p:nvSpPr>
        <p:spPr>
          <a:xfrm>
            <a:off x="0" y="1219200"/>
            <a:ext cx="9144000" cy="4906963"/>
          </a:xfrm>
        </p:spPr>
        <p:txBody>
          <a:bodyPr>
            <a:normAutofit fontScale="62500" lnSpcReduction="20000"/>
          </a:bodyPr>
          <a:lstStyle/>
          <a:p>
            <a:pPr marL="0" indent="0">
              <a:buNone/>
            </a:pPr>
            <a:r>
              <a:rPr lang="en-US" sz="2200" dirty="0"/>
              <a:t>hash("hello") = 2cf24dba5fb0a30e26e83b2ac5b9e29e1b161e5c1fa7425e73043362938b9824</a:t>
            </a:r>
            <a:br>
              <a:rPr lang="en-US" sz="2200" dirty="0"/>
            </a:br>
            <a:r>
              <a:rPr lang="en-US" sz="2200" dirty="0"/>
              <a:t>hash("hello" + "QxLUF1bgIAdeQX") = 9e209040c863f84a31e719795b2577523954739fe5ed3b58a75cff2127075ed1</a:t>
            </a:r>
            <a:br>
              <a:rPr lang="en-US" sz="2200" dirty="0"/>
            </a:br>
            <a:r>
              <a:rPr lang="en-US" sz="2200" dirty="0"/>
              <a:t>hash("hello" + "bv5PehSMfV11Cd") = d1d3ec2e6f20fd420d50e2642992841d8338a314b8ea157c9e18477aaef226ab</a:t>
            </a:r>
            <a:br>
              <a:rPr lang="en-US" sz="2200" dirty="0"/>
            </a:br>
            <a:r>
              <a:rPr lang="en-US" sz="2200" dirty="0"/>
              <a:t>hash("hello" + "YYLmfY6IehjZMQ") = a49670c3c18b9e079b9cfaf51634f563dc8ae3070db2c4a8544305df1b60f007</a:t>
            </a:r>
          </a:p>
          <a:p>
            <a:pPr marL="0" indent="0">
              <a:buNone/>
            </a:pPr>
            <a:endParaRPr lang="en-US" dirty="0"/>
          </a:p>
          <a:p>
            <a:r>
              <a:rPr lang="en-US" dirty="0"/>
              <a:t>Lookup tables and rainbow tables only work because each password is hashed the exact same way. If two users have the same password, they'll have the same password hashes. We can prevent these attacks by randomizing each hash, so that when the same password is hashed twice, the hashes are not the same.</a:t>
            </a:r>
          </a:p>
          <a:p>
            <a:r>
              <a:rPr lang="en-US" dirty="0"/>
              <a:t>We can randomize the hashes by appending or prepending a random string, called a </a:t>
            </a:r>
            <a:r>
              <a:rPr lang="en-US" b="1" dirty="0"/>
              <a:t>salt</a:t>
            </a:r>
            <a:r>
              <a:rPr lang="en-US" dirty="0"/>
              <a:t>, to the password before hashing. As shown in the example above, this makes the same password hash into a completely different string every time. To check if a password is correct, we need the salt, so it is usually stored in the user account database along with the hash, or as part of the hash string itself.</a:t>
            </a:r>
          </a:p>
          <a:p>
            <a:r>
              <a:rPr lang="en-US" dirty="0"/>
              <a:t>The salt does not need to be secret. Just by randomizing the hashes, lookup tables, reverse lookup tables, and rainbow tables become ineffective. An attacker won't know in advance what the salt will be, so they can't pre-compute a lookup table or rainbow table. If each user's password is hashed with a different salt, the reverse lookup table attack won't work either.</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65090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9C22B-AF46-480B-BB82-936CE945D9BB}"/>
              </a:ext>
            </a:extLst>
          </p:cNvPr>
          <p:cNvSpPr>
            <a:spLocks noGrp="1"/>
          </p:cNvSpPr>
          <p:nvPr>
            <p:ph type="title"/>
          </p:nvPr>
        </p:nvSpPr>
        <p:spPr/>
        <p:txBody>
          <a:bodyPr/>
          <a:lstStyle/>
          <a:p>
            <a:r>
              <a:rPr lang="en-US" dirty="0"/>
              <a:t>What is Password Hashing?</a:t>
            </a:r>
          </a:p>
        </p:txBody>
      </p:sp>
      <p:sp>
        <p:nvSpPr>
          <p:cNvPr id="3" name="Content Placeholder 2">
            <a:extLst>
              <a:ext uri="{FF2B5EF4-FFF2-40B4-BE49-F238E27FC236}">
                <a16:creationId xmlns:a16="http://schemas.microsoft.com/office/drawing/2014/main" id="{0033768A-A418-4315-832F-187E37E91837}"/>
              </a:ext>
            </a:extLst>
          </p:cNvPr>
          <p:cNvSpPr>
            <a:spLocks noGrp="1"/>
          </p:cNvSpPr>
          <p:nvPr>
            <p:ph idx="1"/>
          </p:nvPr>
        </p:nvSpPr>
        <p:spPr>
          <a:xfrm>
            <a:off x="0" y="1143000"/>
            <a:ext cx="9067800" cy="4983163"/>
          </a:xfrm>
        </p:spPr>
        <p:txBody>
          <a:bodyPr>
            <a:normAutofit fontScale="85000" lnSpcReduction="10000"/>
          </a:bodyPr>
          <a:lstStyle/>
          <a:p>
            <a:pPr marL="0" indent="0">
              <a:buNone/>
            </a:pPr>
            <a:r>
              <a:rPr lang="en-US" sz="2100" dirty="0"/>
              <a:t>hash("hello") = 2cf24dba5fb0a30e26e83b2ac5b9e29e1b161e5c1fa7425e73043362938b9824</a:t>
            </a:r>
          </a:p>
          <a:p>
            <a:pPr marL="0" indent="0">
              <a:buNone/>
            </a:pPr>
            <a:r>
              <a:rPr lang="en-US" sz="2100" dirty="0"/>
              <a:t>hash("</a:t>
            </a:r>
            <a:r>
              <a:rPr lang="en-US" sz="2100" dirty="0" err="1"/>
              <a:t>hbllo</a:t>
            </a:r>
            <a:r>
              <a:rPr lang="en-US" sz="2100" dirty="0"/>
              <a:t>") = 58756879c05c68dfac9866712fad6a93f8146f337a69afe7dd238f3364946366</a:t>
            </a:r>
          </a:p>
          <a:p>
            <a:pPr marL="0" indent="0">
              <a:buNone/>
            </a:pPr>
            <a:r>
              <a:rPr lang="en-US" sz="2100" dirty="0"/>
              <a:t>hash("waltz") = c0e81794384491161f1777c232bc6bd9ec38f616560b120fda8e90f383853542</a:t>
            </a:r>
          </a:p>
          <a:p>
            <a:pPr marL="0" indent="0">
              <a:buNone/>
            </a:pPr>
            <a:endParaRPr lang="en-US" dirty="0"/>
          </a:p>
          <a:p>
            <a:pPr marL="0" indent="0">
              <a:buNone/>
            </a:pPr>
            <a:r>
              <a:rPr lang="en-US" dirty="0"/>
              <a:t>Hash algorithms are one way functions. They turn any amount of data into a fixed-length "fingerprint" that cannot be reversed. They also have the property that if the input changes by even a tiny bit, the resulting hash is completely different (see the example above). This is great for protecting passwords, because we want to store passwords in a form that protects them even if the password file itself is compromised, but at the same time, we need to be able to verify that a user's password is correct.</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06035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7453BB-B04C-454B-A03C-429FCBAE1520}"/>
              </a:ext>
            </a:extLst>
          </p:cNvPr>
          <p:cNvSpPr>
            <a:spLocks noGrp="1"/>
          </p:cNvSpPr>
          <p:nvPr>
            <p:ph idx="1"/>
          </p:nvPr>
        </p:nvSpPr>
        <p:spPr>
          <a:xfrm>
            <a:off x="457200" y="152400"/>
            <a:ext cx="8229600" cy="5973763"/>
          </a:xfrm>
        </p:spPr>
        <p:txBody>
          <a:bodyPr>
            <a:normAutofit fontScale="70000" lnSpcReduction="20000"/>
          </a:bodyPr>
          <a:lstStyle/>
          <a:p>
            <a:pPr marL="0" indent="0">
              <a:buNone/>
            </a:pPr>
            <a:r>
              <a:rPr lang="en-US" dirty="0"/>
              <a:t>The general workflow for account registration and authentication in a hash-based account system is as follows:</a:t>
            </a:r>
          </a:p>
          <a:p>
            <a:pPr marL="514350" indent="-514350">
              <a:buFont typeface="+mj-lt"/>
              <a:buAutoNum type="arabicPeriod"/>
            </a:pPr>
            <a:r>
              <a:rPr lang="en-US" dirty="0"/>
              <a:t>The user creates an account.</a:t>
            </a:r>
          </a:p>
          <a:p>
            <a:pPr marL="514350" indent="-514350">
              <a:buFont typeface="+mj-lt"/>
              <a:buAutoNum type="arabicPeriod"/>
            </a:pPr>
            <a:r>
              <a:rPr lang="en-US" dirty="0"/>
              <a:t>Their password is hashed and stored in the database. At no point is the plain-text (unencrypted) password ever written to the hard drive.</a:t>
            </a:r>
          </a:p>
          <a:p>
            <a:pPr marL="514350" indent="-514350">
              <a:buFont typeface="+mj-lt"/>
              <a:buAutoNum type="arabicPeriod"/>
            </a:pPr>
            <a:r>
              <a:rPr lang="en-US" dirty="0"/>
              <a:t>When the user attempts to login, the hash of the password they entered is checked against the hash of their real password (retrieved from the database).</a:t>
            </a:r>
          </a:p>
          <a:p>
            <a:pPr marL="514350" indent="-514350">
              <a:buFont typeface="+mj-lt"/>
              <a:buAutoNum type="arabicPeriod"/>
            </a:pPr>
            <a:r>
              <a:rPr lang="en-US" dirty="0"/>
              <a:t>If the hashes match, the user is granted access. If not, the user is told they entered invalid login credentials.</a:t>
            </a:r>
          </a:p>
          <a:p>
            <a:pPr marL="514350" indent="-514350">
              <a:buFont typeface="+mj-lt"/>
              <a:buAutoNum type="arabicPeriod"/>
            </a:pPr>
            <a:r>
              <a:rPr lang="en-US" dirty="0"/>
              <a:t>Steps 3 and 4 repeat every time someone tries to login to their account.</a:t>
            </a:r>
          </a:p>
          <a:p>
            <a:pPr marL="0" indent="0">
              <a:buNone/>
            </a:pPr>
            <a:r>
              <a:rPr lang="en-US" dirty="0"/>
              <a:t>In step 4, never tell the user if it was the username or password they got wrong. Always display a generic message like "Invalid username or password." This prevents attackers from enumerating valid usernames without knowing their passwords.</a:t>
            </a:r>
          </a:p>
          <a:p>
            <a:pPr marL="0" indent="0">
              <a:buNone/>
            </a:pPr>
            <a:endParaRPr lang="en-US" dirty="0"/>
          </a:p>
        </p:txBody>
      </p:sp>
    </p:spTree>
    <p:extLst>
      <p:ext uri="{BB962C8B-B14F-4D97-AF65-F5344CB8AC3E}">
        <p14:creationId xmlns:p14="http://schemas.microsoft.com/office/powerpoint/2010/main" val="241868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E50171-75EB-44CF-B00B-7797A57ABCDD}"/>
              </a:ext>
            </a:extLst>
          </p:cNvPr>
          <p:cNvSpPr>
            <a:spLocks noGrp="1"/>
          </p:cNvSpPr>
          <p:nvPr>
            <p:ph idx="1"/>
          </p:nvPr>
        </p:nvSpPr>
        <p:spPr>
          <a:xfrm>
            <a:off x="457200" y="381000"/>
            <a:ext cx="8229600" cy="5745163"/>
          </a:xfrm>
        </p:spPr>
        <p:txBody>
          <a:bodyPr>
            <a:normAutofit fontScale="70000" lnSpcReduction="20000"/>
          </a:bodyPr>
          <a:lstStyle/>
          <a:p>
            <a:r>
              <a:rPr lang="en-US" sz="3400" dirty="0"/>
              <a:t>It should be noted that the hash functions used to protect passwords are not the same as the hash functions you may have seen in a data structures course. The hash functions used to implement data structures such as hash tables are designed to be fast, not secure. Only </a:t>
            </a:r>
            <a:r>
              <a:rPr lang="en-US" sz="3400" b="1" dirty="0"/>
              <a:t>cryptographic hash functions</a:t>
            </a:r>
            <a:r>
              <a:rPr lang="en-US" sz="3400" dirty="0"/>
              <a:t> may be used to implement password hashing. Hash functions like SHA256, SHA512, </a:t>
            </a:r>
            <a:r>
              <a:rPr lang="en-US" sz="3400" dirty="0" err="1"/>
              <a:t>RipeMD</a:t>
            </a:r>
            <a:r>
              <a:rPr lang="en-US" sz="3400" dirty="0"/>
              <a:t>, and WHIRLPOOL are cryptographic hash functions.</a:t>
            </a:r>
          </a:p>
          <a:p>
            <a:r>
              <a:rPr lang="en-US" sz="3400" dirty="0"/>
              <a:t>It is easy to think that all you have to do is run the password through a cryptographic hash function and your users' passwords will be secure. This is far from the truth. There are many ways to recover passwords from plain hashes very quickly. There are several easy-to-implement techniques that make these "attacks" much less effective. To motivate the need for these techniques, consider this very website. On the front page, you can submit a list of hashes to be cracked, and receive results in less than a second. Clearly, simply hashing the password does not meet our needs for security.</a:t>
            </a:r>
          </a:p>
          <a:p>
            <a:pPr marL="0" indent="0">
              <a:buNone/>
            </a:pPr>
            <a:endParaRPr lang="en-US" dirty="0"/>
          </a:p>
        </p:txBody>
      </p:sp>
    </p:spTree>
    <p:extLst>
      <p:ext uri="{BB962C8B-B14F-4D97-AF65-F5344CB8AC3E}">
        <p14:creationId xmlns:p14="http://schemas.microsoft.com/office/powerpoint/2010/main" val="1781382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BA035-EC61-4A74-9BAA-B55E6B50A068}"/>
              </a:ext>
            </a:extLst>
          </p:cNvPr>
          <p:cNvSpPr>
            <a:spLocks noGrp="1"/>
          </p:cNvSpPr>
          <p:nvPr>
            <p:ph type="title"/>
          </p:nvPr>
        </p:nvSpPr>
        <p:spPr/>
        <p:txBody>
          <a:bodyPr/>
          <a:lstStyle/>
          <a:p>
            <a:r>
              <a:rPr lang="en-US" dirty="0"/>
              <a:t>Dictionary and Brute Force Attacks</a:t>
            </a:r>
          </a:p>
        </p:txBody>
      </p:sp>
      <p:sp>
        <p:nvSpPr>
          <p:cNvPr id="3" name="Content Placeholder 2">
            <a:extLst>
              <a:ext uri="{FF2B5EF4-FFF2-40B4-BE49-F238E27FC236}">
                <a16:creationId xmlns:a16="http://schemas.microsoft.com/office/drawing/2014/main" id="{25E5FA74-095E-4D09-9CA5-3B215BA1AA55}"/>
              </a:ext>
            </a:extLst>
          </p:cNvPr>
          <p:cNvSpPr>
            <a:spLocks noGrp="1"/>
          </p:cNvSpPr>
          <p:nvPr>
            <p:ph idx="1"/>
          </p:nvPr>
        </p:nvSpPr>
        <p:spPr/>
        <p:txBody>
          <a:bodyPr>
            <a:normAutofit fontScale="775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simplest way to crack a hash is to try to guess the password, hashing each guess, and checking if the guess's hash equals the hash being cracked. If the hashes are equal, the guess is the password. The two most common ways of guessing passwords are </a:t>
            </a:r>
            <a:r>
              <a:rPr lang="en-US" b="1" dirty="0"/>
              <a:t>dictionary attacks</a:t>
            </a:r>
            <a:r>
              <a:rPr lang="en-US" dirty="0"/>
              <a:t> and </a:t>
            </a:r>
            <a:r>
              <a:rPr lang="en-US" b="1" dirty="0"/>
              <a:t>brute-force attacks</a:t>
            </a:r>
            <a:r>
              <a:rPr lang="en-US" dirty="0"/>
              <a:t>.</a:t>
            </a:r>
          </a:p>
        </p:txBody>
      </p:sp>
      <p:pic>
        <p:nvPicPr>
          <p:cNvPr id="4" name="Picture 3">
            <a:extLst>
              <a:ext uri="{FF2B5EF4-FFF2-40B4-BE49-F238E27FC236}">
                <a16:creationId xmlns:a16="http://schemas.microsoft.com/office/drawing/2014/main" id="{0984A6A2-9507-47E0-84AB-30D56BB9639B}"/>
              </a:ext>
            </a:extLst>
          </p:cNvPr>
          <p:cNvPicPr>
            <a:picLocks noChangeAspect="1"/>
          </p:cNvPicPr>
          <p:nvPr/>
        </p:nvPicPr>
        <p:blipFill>
          <a:blip r:embed="rId2"/>
          <a:stretch>
            <a:fillRect/>
          </a:stretch>
        </p:blipFill>
        <p:spPr>
          <a:xfrm>
            <a:off x="838200" y="1262394"/>
            <a:ext cx="7343775" cy="2628900"/>
          </a:xfrm>
          <a:prstGeom prst="rect">
            <a:avLst/>
          </a:prstGeom>
        </p:spPr>
      </p:pic>
    </p:spTree>
    <p:extLst>
      <p:ext uri="{BB962C8B-B14F-4D97-AF65-F5344CB8AC3E}">
        <p14:creationId xmlns:p14="http://schemas.microsoft.com/office/powerpoint/2010/main" val="253297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9F93BC-7E0D-4251-9B51-AA326423EBBF}"/>
              </a:ext>
            </a:extLst>
          </p:cNvPr>
          <p:cNvSpPr>
            <a:spLocks noGrp="1"/>
          </p:cNvSpPr>
          <p:nvPr>
            <p:ph idx="1"/>
          </p:nvPr>
        </p:nvSpPr>
        <p:spPr>
          <a:xfrm>
            <a:off x="457200" y="228600"/>
            <a:ext cx="8229600" cy="5897563"/>
          </a:xfrm>
        </p:spPr>
        <p:txBody>
          <a:bodyPr>
            <a:normAutofit fontScale="70000" lnSpcReduction="20000"/>
          </a:bodyPr>
          <a:lstStyle/>
          <a:p>
            <a:r>
              <a:rPr lang="en-US" dirty="0"/>
              <a:t>A dictionary attack uses a file containing words, phrases, common passwords, and other strings that are likely to be used as a password. Each word in the file is hashed, and its hash is compared to the password hash. If they match, that word is the password. These dictionary files are constructed by extracting words from large bodies of text, and even from real databases of passwords. Further processing is often applied to dictionary files, such as replacing words with their "</a:t>
            </a:r>
            <a:r>
              <a:rPr lang="en-US" dirty="0" err="1"/>
              <a:t>leet</a:t>
            </a:r>
            <a:r>
              <a:rPr lang="en-US" dirty="0"/>
              <a:t> speak" equivalents ("hello" becomes "h3110"), to make them more effective.</a:t>
            </a:r>
          </a:p>
          <a:p>
            <a:r>
              <a:rPr lang="en-US" dirty="0"/>
              <a:t>A brute-force attack tries every possible combination of characters up to a given length. These attacks are very computationally expensive, and are usually the least efficient in terms of hashes cracked per processor time, but they will always eventually find the password. Passwords should be long enough that searching through all possible character strings to find it will take too long to be worthwhile.</a:t>
            </a:r>
          </a:p>
          <a:p>
            <a:r>
              <a:rPr lang="en-US" dirty="0"/>
              <a:t>There is no way to prevent dictionary attacks or brute force attacks. They can be made less effective, but there isn't a way to prevent them altogether. If your password hashing system is secure, the only way to crack the hashes will be to run a dictionary or brute-force attack on each hash.</a:t>
            </a:r>
          </a:p>
          <a:p>
            <a:pPr marL="0" indent="0">
              <a:buNone/>
            </a:pPr>
            <a:endParaRPr lang="en-US" dirty="0"/>
          </a:p>
        </p:txBody>
      </p:sp>
    </p:spTree>
    <p:extLst>
      <p:ext uri="{BB962C8B-B14F-4D97-AF65-F5344CB8AC3E}">
        <p14:creationId xmlns:p14="http://schemas.microsoft.com/office/powerpoint/2010/main" val="2377784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CCA6C-0EE4-4178-A4D5-40283E50CC1B}"/>
              </a:ext>
            </a:extLst>
          </p:cNvPr>
          <p:cNvSpPr>
            <a:spLocks noGrp="1"/>
          </p:cNvSpPr>
          <p:nvPr>
            <p:ph type="title"/>
          </p:nvPr>
        </p:nvSpPr>
        <p:spPr/>
        <p:txBody>
          <a:bodyPr/>
          <a:lstStyle/>
          <a:p>
            <a:r>
              <a:rPr lang="en-US" dirty="0"/>
              <a:t>Lookup Tables</a:t>
            </a:r>
          </a:p>
        </p:txBody>
      </p:sp>
      <p:sp>
        <p:nvSpPr>
          <p:cNvPr id="3" name="Content Placeholder 2">
            <a:extLst>
              <a:ext uri="{FF2B5EF4-FFF2-40B4-BE49-F238E27FC236}">
                <a16:creationId xmlns:a16="http://schemas.microsoft.com/office/drawing/2014/main" id="{45E7AC79-A3D5-4CA5-9F19-5F969BEC0B0D}"/>
              </a:ext>
            </a:extLst>
          </p:cNvPr>
          <p:cNvSpPr>
            <a:spLocks noGrp="1"/>
          </p:cNvSpPr>
          <p:nvPr>
            <p:ph idx="1"/>
          </p:nvPr>
        </p:nvSpPr>
        <p:spPr>
          <a:xfrm>
            <a:off x="76200" y="1600200"/>
            <a:ext cx="9067800" cy="4525963"/>
          </a:xfrm>
        </p:spPr>
        <p:txBody>
          <a:bodyPr>
            <a:normAutofit lnSpcReduction="10000"/>
          </a:bodyPr>
          <a:lstStyle/>
          <a:p>
            <a:pPr marL="0" indent="0">
              <a:buNone/>
            </a:pPr>
            <a:r>
              <a:rPr lang="en-US" sz="2400" dirty="0"/>
              <a:t>Searching: 5f4dcc3b5aa765d61d8327deb882cf99: FOUND: password5</a:t>
            </a:r>
            <a:br>
              <a:rPr lang="en-US" sz="2400" dirty="0"/>
            </a:br>
            <a:r>
              <a:rPr lang="en-US" sz="2400" dirty="0"/>
              <a:t>Searching: 6cbe615c106f422d23669b610b564800:  not in database</a:t>
            </a:r>
            <a:br>
              <a:rPr lang="en-US" sz="2400" dirty="0"/>
            </a:br>
            <a:r>
              <a:rPr lang="en-US" sz="2400" dirty="0"/>
              <a:t>Searching: 630bf032efe4507f2c57b280995925a9: FOUND: letMEin12 </a:t>
            </a:r>
            <a:br>
              <a:rPr lang="en-US" sz="2400" dirty="0"/>
            </a:br>
            <a:r>
              <a:rPr lang="en-US" sz="2400" dirty="0"/>
              <a:t>Searching: 386f43fab5d096a7a66d67c8f213e5ec: FOUND: mcd0nalds</a:t>
            </a:r>
            <a:br>
              <a:rPr lang="en-US" sz="2400" dirty="0"/>
            </a:br>
            <a:r>
              <a:rPr lang="en-US" sz="2400" dirty="0"/>
              <a:t>Searching: d5ec75d5fe70d428685510fae36492d9: FOUND: p@ssw0rd!</a:t>
            </a:r>
          </a:p>
          <a:p>
            <a:pPr marL="0" indent="0">
              <a:buNone/>
            </a:pPr>
            <a:endParaRPr lang="en-US" sz="2400" dirty="0"/>
          </a:p>
          <a:p>
            <a:pPr marL="0" indent="0">
              <a:buNone/>
            </a:pPr>
            <a:r>
              <a:rPr lang="en-US" sz="2400" dirty="0"/>
              <a:t>Lookup tables are an extremely effective method for cracking many hashes of the same type very quickly. The general idea is to pre-compute the hashes of the passwords in a password dictionary and store them, and their corresponding password, in a lookup table data structure. A good implementation of a lookup table can process hundreds of hash lookups per second, even when they contain many billions of hashes.</a:t>
            </a:r>
          </a:p>
        </p:txBody>
      </p:sp>
    </p:spTree>
    <p:extLst>
      <p:ext uri="{BB962C8B-B14F-4D97-AF65-F5344CB8AC3E}">
        <p14:creationId xmlns:p14="http://schemas.microsoft.com/office/powerpoint/2010/main" val="3744818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18E2C-358D-4DB2-BA95-F2C50B8DFB71}"/>
              </a:ext>
            </a:extLst>
          </p:cNvPr>
          <p:cNvSpPr>
            <a:spLocks noGrp="1"/>
          </p:cNvSpPr>
          <p:nvPr>
            <p:ph type="title"/>
          </p:nvPr>
        </p:nvSpPr>
        <p:spPr/>
        <p:txBody>
          <a:bodyPr/>
          <a:lstStyle/>
          <a:p>
            <a:r>
              <a:rPr lang="en-US" dirty="0"/>
              <a:t>Try It</a:t>
            </a:r>
          </a:p>
        </p:txBody>
      </p:sp>
      <p:sp>
        <p:nvSpPr>
          <p:cNvPr id="3" name="Content Placeholder 2">
            <a:extLst>
              <a:ext uri="{FF2B5EF4-FFF2-40B4-BE49-F238E27FC236}">
                <a16:creationId xmlns:a16="http://schemas.microsoft.com/office/drawing/2014/main" id="{52C14473-BE20-4E86-9F3A-0DA21A181AC2}"/>
              </a:ext>
            </a:extLst>
          </p:cNvPr>
          <p:cNvSpPr>
            <a:spLocks noGrp="1"/>
          </p:cNvSpPr>
          <p:nvPr>
            <p:ph idx="1"/>
          </p:nvPr>
        </p:nvSpPr>
        <p:spPr>
          <a:xfrm>
            <a:off x="0" y="1600200"/>
            <a:ext cx="9144000" cy="4525963"/>
          </a:xfrm>
        </p:spPr>
        <p:txBody>
          <a:bodyPr>
            <a:normAutofit/>
          </a:bodyPr>
          <a:lstStyle/>
          <a:p>
            <a:pPr marL="0" indent="0">
              <a:buNone/>
            </a:pPr>
            <a:r>
              <a:rPr lang="en-US" dirty="0"/>
              <a:t>Use: </a:t>
            </a:r>
            <a:r>
              <a:rPr lang="en-US" dirty="0">
                <a:hlinkClick r:id="rId2"/>
              </a:rPr>
              <a:t>https://crackstation.net/</a:t>
            </a:r>
            <a:endParaRPr lang="en-US" dirty="0"/>
          </a:p>
          <a:p>
            <a:pPr marL="0" indent="0">
              <a:buNone/>
            </a:pPr>
            <a:endParaRPr lang="en-US" dirty="0"/>
          </a:p>
          <a:p>
            <a:pPr marL="0" indent="0">
              <a:buNone/>
            </a:pPr>
            <a:r>
              <a:rPr lang="en-US" sz="2000" dirty="0"/>
              <a:t>c11083b4b0a7743af748c85d343dfee9fbb8b2576c05f3a7f0d632b0926aadfc</a:t>
            </a:r>
            <a:br>
              <a:rPr lang="en-US" sz="2000" dirty="0"/>
            </a:br>
            <a:r>
              <a:rPr lang="en-US" sz="2000" dirty="0"/>
              <a:t>08eac03b80adc33dc7d8fbe44b7c7b05d3a2c511166bdb43fcb710b03ba919e7</a:t>
            </a:r>
            <a:br>
              <a:rPr lang="en-US" sz="2000" dirty="0"/>
            </a:br>
            <a:r>
              <a:rPr lang="en-US" sz="2000" dirty="0"/>
              <a:t>e4ba5cbd251c98e6cd1c23f126a3b81d8d8328abc95387229850952b3ef9f904</a:t>
            </a:r>
            <a:br>
              <a:rPr lang="en-US" sz="2000" dirty="0"/>
            </a:br>
            <a:r>
              <a:rPr lang="en-US" sz="2000" dirty="0"/>
              <a:t>5206b8b8a996cf5320cb12ca91c7b790fba9f030408efe83ebb83548dc3007bd</a:t>
            </a:r>
          </a:p>
        </p:txBody>
      </p:sp>
    </p:spTree>
    <p:extLst>
      <p:ext uri="{BB962C8B-B14F-4D97-AF65-F5344CB8AC3E}">
        <p14:creationId xmlns:p14="http://schemas.microsoft.com/office/powerpoint/2010/main" val="76990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937EE-EA1A-4986-A5DF-DB4267014837}"/>
              </a:ext>
            </a:extLst>
          </p:cNvPr>
          <p:cNvSpPr>
            <a:spLocks noGrp="1"/>
          </p:cNvSpPr>
          <p:nvPr>
            <p:ph type="title"/>
          </p:nvPr>
        </p:nvSpPr>
        <p:spPr/>
        <p:txBody>
          <a:bodyPr/>
          <a:lstStyle/>
          <a:p>
            <a:r>
              <a:rPr lang="en-US" dirty="0"/>
              <a:t>Reverse Lookup Table</a:t>
            </a:r>
          </a:p>
        </p:txBody>
      </p:sp>
      <p:sp>
        <p:nvSpPr>
          <p:cNvPr id="3" name="Content Placeholder 2">
            <a:extLst>
              <a:ext uri="{FF2B5EF4-FFF2-40B4-BE49-F238E27FC236}">
                <a16:creationId xmlns:a16="http://schemas.microsoft.com/office/drawing/2014/main" id="{F2C34A91-8B90-4FF2-8ED0-E732840D85C8}"/>
              </a:ext>
            </a:extLst>
          </p:cNvPr>
          <p:cNvSpPr>
            <a:spLocks noGrp="1"/>
          </p:cNvSpPr>
          <p:nvPr>
            <p:ph idx="1"/>
          </p:nvPr>
        </p:nvSpPr>
        <p:spPr/>
        <p:txBody>
          <a:bodyPr>
            <a:normAutofit fontScale="85000" lnSpcReduction="20000"/>
          </a:bodyPr>
          <a:lstStyle/>
          <a:p>
            <a:pPr marL="0" indent="0">
              <a:buNone/>
            </a:pPr>
            <a:r>
              <a:rPr lang="en-US" dirty="0"/>
              <a:t>This attack allows an attacker to apply a dictionary or brute-force attack to many hashes at the same time, without having to pre-compute a lookup table.</a:t>
            </a:r>
          </a:p>
          <a:p>
            <a:pPr marL="0" indent="0">
              <a:buNone/>
            </a:pPr>
            <a:endParaRPr lang="en-US" dirty="0"/>
          </a:p>
          <a:p>
            <a:pPr marL="0" indent="0">
              <a:buNone/>
            </a:pPr>
            <a:r>
              <a:rPr lang="en-US" dirty="0"/>
              <a:t>First, the attacker creates a lookup table that maps each password hash from the compromised user account database to a list of users who had that hash. The attacker then hashes each password guess and uses the lookup table to get a list of users whose password was the attacker's guess. This attack is especially effective because it is common for many users to have the same password.</a:t>
            </a:r>
          </a:p>
        </p:txBody>
      </p:sp>
    </p:spTree>
    <p:extLst>
      <p:ext uri="{BB962C8B-B14F-4D97-AF65-F5344CB8AC3E}">
        <p14:creationId xmlns:p14="http://schemas.microsoft.com/office/powerpoint/2010/main" val="250819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835</Words>
  <Application>Microsoft Office PowerPoint</Application>
  <PresentationFormat>On-screen Show (4:3)</PresentationFormat>
  <Paragraphs>50</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Passwords and Hashing</vt:lpstr>
      <vt:lpstr>What is Password Hashing?</vt:lpstr>
      <vt:lpstr>PowerPoint Presentation</vt:lpstr>
      <vt:lpstr>PowerPoint Presentation</vt:lpstr>
      <vt:lpstr>Dictionary and Brute Force Attacks</vt:lpstr>
      <vt:lpstr>PowerPoint Presentation</vt:lpstr>
      <vt:lpstr>Lookup Tables</vt:lpstr>
      <vt:lpstr>Try It</vt:lpstr>
      <vt:lpstr>Reverse Lookup Table</vt:lpstr>
      <vt:lpstr>Rainbow Tables</vt:lpstr>
      <vt:lpstr>Adding Salt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Passwords and Hashing</dc:title>
  <dc:creator>Rick</dc:creator>
  <cp:lastModifiedBy>Rick Leinecker</cp:lastModifiedBy>
  <cp:revision>7</cp:revision>
  <dcterms:created xsi:type="dcterms:W3CDTF">2006-08-16T00:00:00Z</dcterms:created>
  <dcterms:modified xsi:type="dcterms:W3CDTF">2018-05-16T00:15:41Z</dcterms:modified>
</cp:coreProperties>
</file>