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323" r:id="rId5"/>
    <p:sldId id="316" r:id="rId6"/>
    <p:sldId id="321" r:id="rId7"/>
    <p:sldId id="338" r:id="rId8"/>
    <p:sldId id="339" r:id="rId9"/>
    <p:sldId id="341" r:id="rId10"/>
    <p:sldId id="332" r:id="rId11"/>
    <p:sldId id="345" r:id="rId12"/>
    <p:sldId id="322" r:id="rId13"/>
    <p:sldId id="334" r:id="rId14"/>
    <p:sldId id="335" r:id="rId15"/>
    <p:sldId id="324" r:id="rId16"/>
    <p:sldId id="336" r:id="rId17"/>
    <p:sldId id="342" r:id="rId18"/>
    <p:sldId id="308" r:id="rId19"/>
    <p:sldId id="325" r:id="rId20"/>
    <p:sldId id="337" r:id="rId21"/>
    <p:sldId id="343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79DF2-5773-4250-A600-5ED43F586254}">
          <p14:sldIdLst>
            <p14:sldId id="323"/>
            <p14:sldId id="316"/>
          </p14:sldIdLst>
        </p14:section>
        <p14:section name="Giới thiệu đề tài" id="{BA5D6CB5-DC41-4D73-A911-4B5F18F26BFF}">
          <p14:sldIdLst>
            <p14:sldId id="321"/>
            <p14:sldId id="338"/>
            <p14:sldId id="339"/>
            <p14:sldId id="341"/>
            <p14:sldId id="332"/>
            <p14:sldId id="345"/>
          </p14:sldIdLst>
        </p14:section>
        <p14:section name="Cơ sơ lý thuyết" id="{84AFE571-7CB6-4B05-8BB8-E6871F57E2D8}">
          <p14:sldIdLst>
            <p14:sldId id="322"/>
            <p14:sldId id="334"/>
            <p14:sldId id="335"/>
          </p14:sldIdLst>
        </p14:section>
        <p14:section name="Thiết kế và cài đặt" id="{C004F1A8-6090-4E6F-8ACF-C8FF22A28131}">
          <p14:sldIdLst>
            <p14:sldId id="324"/>
            <p14:sldId id="336"/>
            <p14:sldId id="342"/>
          </p14:sldIdLst>
        </p14:section>
        <p14:section name="Demo ứng dụng" id="{5EEE9E79-BB9D-487D-B0E7-5800D84F6738}">
          <p14:sldIdLst>
            <p14:sldId id="308"/>
          </p14:sldIdLst>
        </p14:section>
        <p14:section name="Kết luận" id="{C891D5BB-0449-4F91-8488-56778D85E4DF}">
          <p14:sldIdLst>
            <p14:sldId id="325"/>
            <p14:sldId id="337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25A86-4918-45AF-B678-199E0730DA5A}" v="507" dt="2021-03-09T06:03:50.999"/>
    <p1510:client id="{DFBC81C6-576E-4567-A0AE-CE3D9D802D45}" v="340" dt="2021-03-09T00:44:31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2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5878605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6" name="Hình ảnh 4">
            <a:extLst>
              <a:ext uri="{FF2B5EF4-FFF2-40B4-BE49-F238E27FC236}">
                <a16:creationId xmlns:a16="http://schemas.microsoft.com/office/drawing/2014/main" id="{BBDD6AF0-17B1-4F1B-BE32-59F85D939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189" y="362857"/>
            <a:ext cx="1184812" cy="1100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FF59C-99A6-45E5-B60A-766B67538209}"/>
              </a:ext>
            </a:extLst>
          </p:cNvPr>
          <p:cNvSpPr txBox="1"/>
          <p:nvPr userDrawn="1"/>
        </p:nvSpPr>
        <p:spPr>
          <a:xfrm>
            <a:off x="1907177" y="589782"/>
            <a:ext cx="373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Trường Đại học Khoa học Tự Nhiên</a:t>
            </a:r>
          </a:p>
          <a:p>
            <a:r>
              <a:rPr lang="vi-VN"/>
              <a:t>Đại học Quốc gia Tp. Hồ Chí Minh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CF97E-D0FC-4B32-BDC4-0B7FA31D7A00}"/>
              </a:ext>
            </a:extLst>
          </p:cNvPr>
          <p:cNvSpPr txBox="1"/>
          <p:nvPr userDrawn="1"/>
        </p:nvSpPr>
        <p:spPr>
          <a:xfrm>
            <a:off x="7136658" y="635803"/>
            <a:ext cx="347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/>
              <a:t>Khoa Công nghệ thông tin</a:t>
            </a:r>
          </a:p>
          <a:p>
            <a:pPr algn="ctr"/>
            <a:r>
              <a:rPr lang="vi-VN"/>
              <a:t>Hội đồng Công nghệ phần mềm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10056542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Hình ảnh 4">
            <a:extLst>
              <a:ext uri="{FF2B5EF4-FFF2-40B4-BE49-F238E27FC236}">
                <a16:creationId xmlns:a16="http://schemas.microsoft.com/office/drawing/2014/main" id="{BBDD6AF0-17B1-4F1B-BE32-59F85D939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39861" y="66878"/>
            <a:ext cx="2912277" cy="12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10056542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57200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2" r:id="rId4"/>
    <p:sldLayoutId id="214748366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16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1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5193-58BC-4AED-92D1-D231744A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6" y="2290434"/>
            <a:ext cx="10748748" cy="1726498"/>
          </a:xfrm>
        </p:spPr>
        <p:txBody>
          <a:bodyPr anchor="ctr">
            <a:normAutofit/>
          </a:bodyPr>
          <a:lstStyle/>
          <a:p>
            <a:pPr algn="ctr"/>
            <a:r>
              <a:rPr lang="vi-VN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ỨNG DỤNG TỔNG HỢP THÔNG TIN ĐỊA PHƯƠNG TRÊN BÁO CHÍ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A3E4B6-5875-4A23-A4A3-21C863E5887D}"/>
              </a:ext>
            </a:extLst>
          </p:cNvPr>
          <p:cNvSpPr txBox="1">
            <a:spLocks/>
          </p:cNvSpPr>
          <p:nvPr/>
        </p:nvSpPr>
        <p:spPr>
          <a:xfrm>
            <a:off x="499369" y="4629503"/>
            <a:ext cx="5334000" cy="214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/>
              <a:t>Sinh viên thực hiện:</a:t>
            </a:r>
          </a:p>
          <a:p>
            <a:r>
              <a:rPr lang="vi-VN" sz="2000" b="1" dirty="0"/>
              <a:t>Lê Đình Trung </a:t>
            </a:r>
            <a:r>
              <a:rPr lang="vi-VN" sz="2000"/>
              <a:t>		    </a:t>
            </a:r>
            <a:r>
              <a:rPr lang="en-US" sz="2000" dirty="0"/>
              <a:t>   </a:t>
            </a:r>
            <a:r>
              <a:rPr lang="vi-VN" sz="2000"/>
              <a:t>1612751</a:t>
            </a:r>
            <a:br>
              <a:rPr lang="vi-VN" sz="2000"/>
            </a:br>
            <a:r>
              <a:rPr lang="vi-VN" sz="2000" b="1" dirty="0"/>
              <a:t>Nguyễn Minh Trường         </a:t>
            </a:r>
            <a:r>
              <a:rPr lang="vi-VN" sz="2000"/>
              <a:t>1612760</a:t>
            </a:r>
            <a:endParaRPr lang="en-US" sz="200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48E0DA28-A9E2-4A00-BD3E-73A6C816C457}"/>
              </a:ext>
            </a:extLst>
          </p:cNvPr>
          <p:cNvSpPr txBox="1">
            <a:spLocks/>
          </p:cNvSpPr>
          <p:nvPr/>
        </p:nvSpPr>
        <p:spPr>
          <a:xfrm>
            <a:off x="4330399" y="1568777"/>
            <a:ext cx="3531202" cy="55555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Khóa luận tốt nghiệp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A90851-07FC-427C-AE6F-DCA879EE5EFB}"/>
              </a:ext>
            </a:extLst>
          </p:cNvPr>
          <p:cNvSpPr txBox="1">
            <a:spLocks/>
          </p:cNvSpPr>
          <p:nvPr/>
        </p:nvSpPr>
        <p:spPr>
          <a:xfrm>
            <a:off x="7861601" y="5376708"/>
            <a:ext cx="3822577" cy="114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/>
              <a:t>GVHD		 </a:t>
            </a:r>
            <a:r>
              <a:rPr lang="vi-VN" sz="2000" b="1" dirty="0"/>
              <a:t>Văn Chí Nam</a:t>
            </a:r>
            <a:br>
              <a:rPr lang="vi-VN" sz="2000"/>
            </a:br>
            <a:r>
              <a:rPr lang="vi-VN" sz="2000"/>
              <a:t>GVPB        </a:t>
            </a:r>
            <a:r>
              <a:rPr lang="vi-VN" sz="2000" b="1" dirty="0"/>
              <a:t>Nguyễn Huy Khánh</a:t>
            </a:r>
          </a:p>
        </p:txBody>
      </p:sp>
    </p:spTree>
    <p:extLst>
      <p:ext uri="{BB962C8B-B14F-4D97-AF65-F5344CB8AC3E}">
        <p14:creationId xmlns:p14="http://schemas.microsoft.com/office/powerpoint/2010/main" val="7460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Cơ </a:t>
            </a:r>
            <a:r>
              <a:rPr lang="vi-VN" dirty="0"/>
              <a:t>sở</a:t>
            </a:r>
            <a:r>
              <a:rPr lang="vi-VN"/>
              <a:t> lý thuyết</a:t>
            </a:r>
            <a:endParaRPr 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38F6B88D-9A3E-4F1F-935A-1F50761514BE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Hệ thống tổng </a:t>
            </a:r>
            <a:r>
              <a:rPr lang="vi-VN" sz="3200">
                <a:cs typeface="Segoe UI Light" panose="020B0502040204020203" pitchFamily="34" charset="0"/>
              </a:rPr>
              <a:t>hợp tin tức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E7FE-53B6-4B7B-ADE0-B0787C15D7C1}"/>
              </a:ext>
            </a:extLst>
          </p:cNvPr>
          <p:cNvSpPr txBox="1"/>
          <p:nvPr/>
        </p:nvSpPr>
        <p:spPr>
          <a:xfrm>
            <a:off x="1819422" y="4632882"/>
            <a:ext cx="3016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Tổng hợp dựa trên công nghệ RSS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84A49-88D3-4026-9E26-6DDFE70EE66C}"/>
              </a:ext>
            </a:extLst>
          </p:cNvPr>
          <p:cNvSpPr txBox="1"/>
          <p:nvPr/>
        </p:nvSpPr>
        <p:spPr>
          <a:xfrm>
            <a:off x="6685406" y="4632882"/>
            <a:ext cx="3336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Trích xuất dữ liệu từ các trang tin tức</a:t>
            </a: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065B8C0B-57E1-4377-B834-B770CAA3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86" y="3022161"/>
            <a:ext cx="1312362" cy="1312362"/>
          </a:xfrm>
          <a:prstGeom prst="rect">
            <a:avLst/>
          </a:prstGeom>
        </p:spPr>
      </p:pic>
      <p:pic>
        <p:nvPicPr>
          <p:cNvPr id="15" name="Picture 14" descr="A picture containing text, electronics, picture frame&#10;&#10;Description automatically generated">
            <a:extLst>
              <a:ext uri="{FF2B5EF4-FFF2-40B4-BE49-F238E27FC236}">
                <a16:creationId xmlns:a16="http://schemas.microsoft.com/office/drawing/2014/main" id="{2F1B87D1-C179-48A9-B170-07D01D5FF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50" y="2893108"/>
            <a:ext cx="1570468" cy="15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Cơ </a:t>
            </a:r>
            <a:r>
              <a:rPr lang="vi-VN" dirty="0"/>
              <a:t>sở</a:t>
            </a:r>
            <a:r>
              <a:rPr lang="vi-VN"/>
              <a:t> lý thuyết</a:t>
            </a:r>
            <a:endParaRPr 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38F6B88D-9A3E-4F1F-935A-1F50761514BE}"/>
              </a:ext>
            </a:extLst>
          </p:cNvPr>
          <p:cNvSpPr txBox="1">
            <a:spLocks/>
          </p:cNvSpPr>
          <p:nvPr/>
        </p:nvSpPr>
        <p:spPr>
          <a:xfrm>
            <a:off x="625444" y="1461998"/>
            <a:ext cx="10260530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>
                <a:cs typeface="Segoe UI Light" panose="020B0502040204020203" pitchFamily="34" charset="0"/>
              </a:rPr>
              <a:t>Các </a:t>
            </a:r>
            <a:r>
              <a:rPr lang="vi-VN" sz="3200" dirty="0">
                <a:cs typeface="Segoe UI Light" panose="020B0502040204020203" pitchFamily="34" charset="0"/>
              </a:rPr>
              <a:t>Framework</a:t>
            </a:r>
            <a:r>
              <a:rPr lang="vi-VN" sz="3200">
                <a:cs typeface="Segoe UI Light" panose="020B0502040204020203" pitchFamily="34" charset="0"/>
              </a:rPr>
              <a:t>, thư viện </a:t>
            </a:r>
            <a:r>
              <a:rPr lang="vi-VN" sz="3200" dirty="0">
                <a:cs typeface="Segoe UI Light" panose="020B0502040204020203" pitchFamily="34" charset="0"/>
              </a:rPr>
              <a:t>và công cụ được sử dụng</a:t>
            </a:r>
            <a:endParaRPr lang="vi-VN" sz="3200">
              <a:cs typeface="Segoe UI Light" panose="020B0502040204020203" pitchFamily="34" charset="0"/>
            </a:endParaRPr>
          </a:p>
        </p:txBody>
      </p:sp>
      <p:pic>
        <p:nvPicPr>
          <p:cNvPr id="1026" name="Picture 2" descr="Getting started with TypeScript.. If you want to start developing PWAs… |  by Onejohi | Medium">
            <a:extLst>
              <a:ext uri="{FF2B5EF4-FFF2-40B4-BE49-F238E27FC236}">
                <a16:creationId xmlns:a16="http://schemas.microsoft.com/office/drawing/2014/main" id="{1FC63CB1-154A-4B8B-99F9-550729928E8C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35" y="2783019"/>
            <a:ext cx="1197846" cy="11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là gì? Lịch sử phát triển và cách hoạt động của javascript">
            <a:extLst>
              <a:ext uri="{FF2B5EF4-FFF2-40B4-BE49-F238E27FC236}">
                <a16:creationId xmlns:a16="http://schemas.microsoft.com/office/drawing/2014/main" id="{735D42BB-2F03-4396-B253-C98E6A37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23" y="2806548"/>
            <a:ext cx="1917734" cy="11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99+ Việc Làm NodeJS Developer {Lương Cao} + {Thưởng Hấp Dẫn}">
            <a:extLst>
              <a:ext uri="{FF2B5EF4-FFF2-40B4-BE49-F238E27FC236}">
                <a16:creationId xmlns:a16="http://schemas.microsoft.com/office/drawing/2014/main" id="{18EAAEE9-DDED-45CF-8C46-300C28FC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2783019"/>
            <a:ext cx="1993517" cy="12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hean-Aptech : Học lập trình React JS trong vòng 5 phút">
            <a:extLst>
              <a:ext uri="{FF2B5EF4-FFF2-40B4-BE49-F238E27FC236}">
                <a16:creationId xmlns:a16="http://schemas.microsoft.com/office/drawing/2014/main" id="{3F11CDFD-5F2D-4D9A-85D3-FA9CD4B7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20" y="2650105"/>
            <a:ext cx="1330760" cy="13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nd Resources | MongoDB">
            <a:extLst>
              <a:ext uri="{FF2B5EF4-FFF2-40B4-BE49-F238E27FC236}">
                <a16:creationId xmlns:a16="http://schemas.microsoft.com/office/drawing/2014/main" id="{F9DCC4DF-21E9-4CED-AB39-29D58B99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7" y="4709618"/>
            <a:ext cx="4172100" cy="1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7AF3E5D-46F6-47AA-8E90-67176796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096000" y="4616824"/>
            <a:ext cx="1458402" cy="11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4E9E2FC-179E-4A49-89C6-97E4688F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8026895" y="4831337"/>
            <a:ext cx="2682915" cy="8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Thiết kế và cài đặt</a:t>
            </a:r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B000AD4-84D0-48E9-B5AC-AA66933C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27" y="2426999"/>
            <a:ext cx="8144545" cy="3982945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272B3FD6-491D-4AD5-B2E1-316F13CE6D93}"/>
              </a:ext>
            </a:extLst>
          </p:cNvPr>
          <p:cNvSpPr txBox="1">
            <a:spLocks/>
          </p:cNvSpPr>
          <p:nvPr/>
        </p:nvSpPr>
        <p:spPr>
          <a:xfrm>
            <a:off x="616017" y="144279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Hệ thống tổng hợp tin tức</a:t>
            </a:r>
          </a:p>
        </p:txBody>
      </p:sp>
    </p:spTree>
    <p:extLst>
      <p:ext uri="{BB962C8B-B14F-4D97-AF65-F5344CB8AC3E}">
        <p14:creationId xmlns:p14="http://schemas.microsoft.com/office/powerpoint/2010/main" val="29967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Thiết kế và cài đặt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953CC-133E-4571-BECE-B8380E7C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8479" y="3269589"/>
            <a:ext cx="7755213" cy="1915254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D0C7653D-63EB-42DD-98B9-CC359F91821F}"/>
              </a:ext>
            </a:extLst>
          </p:cNvPr>
          <p:cNvSpPr txBox="1">
            <a:spLocks/>
          </p:cNvSpPr>
          <p:nvPr/>
        </p:nvSpPr>
        <p:spPr>
          <a:xfrm>
            <a:off x="616017" y="144279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Hệ thống lọc và phân tích tin tức</a:t>
            </a:r>
          </a:p>
        </p:txBody>
      </p:sp>
    </p:spTree>
    <p:extLst>
      <p:ext uri="{BB962C8B-B14F-4D97-AF65-F5344CB8AC3E}">
        <p14:creationId xmlns:p14="http://schemas.microsoft.com/office/powerpoint/2010/main" val="18827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Thiết kế và cài đặt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953CC-133E-4571-BECE-B8380E7C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018" y="2802660"/>
            <a:ext cx="8713964" cy="3140355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sx="1000" sy="1000" algn="ctr" rotWithShape="0">
              <a:srgbClr val="000000">
                <a:alpha val="20000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D0C7653D-63EB-42DD-98B9-CC359F91821F}"/>
              </a:ext>
            </a:extLst>
          </p:cNvPr>
          <p:cNvSpPr txBox="1">
            <a:spLocks/>
          </p:cNvSpPr>
          <p:nvPr/>
        </p:nvSpPr>
        <p:spPr>
          <a:xfrm>
            <a:off x="616017" y="144279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Giao diện web</a:t>
            </a:r>
          </a:p>
        </p:txBody>
      </p:sp>
    </p:spTree>
    <p:extLst>
      <p:ext uri="{BB962C8B-B14F-4D97-AF65-F5344CB8AC3E}">
        <p14:creationId xmlns:p14="http://schemas.microsoft.com/office/powerpoint/2010/main" val="63439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Demo ứng dụng</a:t>
            </a:r>
            <a:endParaRPr lang="en-US"/>
          </a:p>
        </p:txBody>
      </p:sp>
      <p:pic>
        <p:nvPicPr>
          <p:cNvPr id="12" name="Content Placeholder 11" descr="Video camera with solid fill">
            <a:extLst>
              <a:ext uri="{FF2B5EF4-FFF2-40B4-BE49-F238E27FC236}">
                <a16:creationId xmlns:a16="http://schemas.microsoft.com/office/drawing/2014/main" id="{6279ACAC-457E-43B3-99A8-5CEFCDAF68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558" y="2199277"/>
            <a:ext cx="3506883" cy="3506883"/>
          </a:xfrm>
        </p:spPr>
      </p:pic>
    </p:spTree>
    <p:extLst>
      <p:ext uri="{BB962C8B-B14F-4D97-AF65-F5344CB8AC3E}">
        <p14:creationId xmlns:p14="http://schemas.microsoft.com/office/powerpoint/2010/main" val="12910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8950" y="439179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Kết luận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1F1793-9B57-4165-8882-D3AD9F879A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2406316"/>
            <a:ext cx="8208907" cy="2329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Đáp ứng được những yêu cầu cơ bản nhất của một hệ thống tổng hợp thông tin địa phương trên báo chí.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Ứng dụng cũng có sẵn các chức năng nổi bật, có tiềm năng cạnh tranh với các sản phẩm trên thị trường.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09D4ACF-5B87-40CC-B84B-8F6E39ABEADC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>
                <a:cs typeface="Segoe UI Light" panose="020B0502040204020203" pitchFamily="34" charset="0"/>
              </a:rPr>
              <a:t>Kết quả đạt được</a:t>
            </a:r>
          </a:p>
        </p:txBody>
      </p:sp>
    </p:spTree>
    <p:extLst>
      <p:ext uri="{BB962C8B-B14F-4D97-AF65-F5344CB8AC3E}">
        <p14:creationId xmlns:p14="http://schemas.microsoft.com/office/powerpoint/2010/main" val="25859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8950" y="439179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Kết luận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1F1793-9B57-4165-8882-D3AD9F879A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2406316"/>
            <a:ext cx="8831340" cy="28666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Giao diện web còn đơn giản, chưa thực sự hấp dẫn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Chưa phân hóa tin tức theo thói quen người dùng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Thời gian cho một chu kỳ chạy tổng hợp và phân tích kéo dài 60 phút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Kết quả sau phân tích còn có một số sai sót.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09D4ACF-5B87-40CC-B84B-8F6E39ABEADC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Hạn chế</a:t>
            </a:r>
            <a:endParaRPr lang="vi-VN" sz="32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8950" y="439179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Kết luận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1F1793-9B57-4165-8882-D3AD9F879A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2406316"/>
            <a:ext cx="8208907" cy="2329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Cải thiện các hạn chế đã nêu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cs typeface="Segoe UI" panose="020B0502040204020203" pitchFamily="34" charset="0"/>
              </a:rPr>
              <a:t>Mở rộng các địa phương được hỗ trợ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09D4ACF-5B87-40CC-B84B-8F6E39ABEADC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14329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8950" y="439179"/>
            <a:ext cx="11214100" cy="555554"/>
          </a:xfrm>
        </p:spPr>
        <p:txBody>
          <a:bodyPr>
            <a:noAutofit/>
          </a:bodyPr>
          <a:lstStyle/>
          <a:p>
            <a:r>
              <a:rPr lang="vi-VN" dirty="0"/>
              <a:t>Tham khảo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09D4ACF-5B87-40CC-B84B-8F6E39ABEADC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Tiếng Việt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7C87-F70A-4296-B6B2-81CC793174D9}"/>
              </a:ext>
            </a:extLst>
          </p:cNvPr>
          <p:cNvSpPr txBox="1"/>
          <p:nvPr/>
        </p:nvSpPr>
        <p:spPr>
          <a:xfrm>
            <a:off x="1613820" y="2476083"/>
            <a:ext cx="8155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cs typeface="Segoe UI" panose="020B0502040204020203" pitchFamily="34" charset="0"/>
              </a:rPr>
              <a:t>Tuổi Trẻ Online, </a:t>
            </a:r>
            <a:r>
              <a:rPr lang="vi-VN" sz="2400" i="1" dirty="0">
                <a:cs typeface="Segoe UI" panose="020B0502040204020203" pitchFamily="34" charset="0"/>
              </a:rPr>
              <a:t>Báo cáo Hội nghị báo chí toàn quốc 2020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005D2639-2EEC-4387-AF69-7A6688293FE8}"/>
              </a:ext>
            </a:extLst>
          </p:cNvPr>
          <p:cNvSpPr txBox="1">
            <a:spLocks/>
          </p:cNvSpPr>
          <p:nvPr/>
        </p:nvSpPr>
        <p:spPr>
          <a:xfrm>
            <a:off x="616017" y="3428064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Tiếng 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450D-3EB9-4F67-B3EA-A2A4A2414630}"/>
              </a:ext>
            </a:extLst>
          </p:cNvPr>
          <p:cNvSpPr txBox="1"/>
          <p:nvPr/>
        </p:nvSpPr>
        <p:spPr>
          <a:xfrm>
            <a:off x="1613820" y="4340992"/>
            <a:ext cx="8155822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cs typeface="Segoe UI" panose="020B0502040204020203" pitchFamily="34" charset="0"/>
              </a:rPr>
              <a:t>Alexa</a:t>
            </a:r>
            <a:r>
              <a:rPr lang="vi-VN" sz="2400" i="1" dirty="0">
                <a:cs typeface="Segoe UI" panose="020B0502040204020203" pitchFamily="34" charset="0"/>
              </a:rPr>
              <a:t>, Top Sites in Vietnam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cs typeface="Segoe UI" panose="020B0502040204020203" pitchFamily="34" charset="0"/>
              </a:rPr>
              <a:t>Facebook, </a:t>
            </a:r>
            <a:r>
              <a:rPr lang="vi-VN" sz="2400" i="1" dirty="0">
                <a:cs typeface="Segoe UI" panose="020B0502040204020203" pitchFamily="34" charset="0"/>
              </a:rPr>
              <a:t>The Open Graph protocol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cs typeface="Segoe UI" panose="020B0502040204020203" pitchFamily="34" charset="0"/>
              </a:rPr>
              <a:t>Mozilla</a:t>
            </a:r>
            <a:r>
              <a:rPr lang="vi-VN" sz="2400" i="1" dirty="0">
                <a:cs typeface="Segoe UI" panose="020B0502040204020203" pitchFamily="34" charset="0"/>
              </a:rPr>
              <a:t>, Mozilla Readability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i="1" dirty="0">
                <a:cs typeface="Segoe UI" panose="020B0502040204020203" pitchFamily="34" charset="0"/>
              </a:rPr>
              <a:t>Icons8, https://icons8.com</a:t>
            </a:r>
          </a:p>
        </p:txBody>
      </p:sp>
    </p:spTree>
    <p:extLst>
      <p:ext uri="{BB962C8B-B14F-4D97-AF65-F5344CB8AC3E}">
        <p14:creationId xmlns:p14="http://schemas.microsoft.com/office/powerpoint/2010/main" val="88551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vi-VN">
                <a:latin typeface="+mn-lt"/>
                <a:cs typeface="Segoe UI Light" panose="020B0502040204020203" pitchFamily="34" charset="0"/>
              </a:rPr>
              <a:t>Nội dung</a:t>
            </a:r>
            <a:r>
              <a:rPr lang="en-US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vi-VN" dirty="0">
                <a:latin typeface="+mn-lt"/>
                <a:cs typeface="Segoe UI Light" panose="020B0502040204020203" pitchFamily="34" charset="0"/>
              </a:rPr>
              <a:t>trình bày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9255D3CD-EDBA-4D03-B6F6-2A78812F92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7578504"/>
                  </p:ext>
                </p:extLst>
              </p:nvPr>
            </p:nvGraphicFramePr>
            <p:xfrm>
              <a:off x="408161" y="2668849"/>
              <a:ext cx="2103120" cy="1183005"/>
            </p:xfrm>
            <a:graphic>
              <a:graphicData uri="http://schemas.microsoft.com/office/powerpoint/2016/sectionzoom">
                <psez:sectionZm>
                  <psez:sectionZmObj sectionId="{BA5D6CB5-DC41-4D73-A911-4B5F18F26BFF}">
                    <psez:zmPr id="{9BF71775-A3FE-43CE-A28E-1608576F0358}" imageType="cover" transitionDur="7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03120" cy="118300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effectLst>
                          <a:outerShdw blurRad="101600" dist="50800" dir="5400000" algn="ctr" rotWithShape="0">
                            <a:srgbClr val="000000">
                              <a:alpha val="20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55D3CD-EDBA-4D03-B6F6-2A78812F9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8161" y="2668849"/>
                <a:ext cx="2103120" cy="1183005"/>
              </a:xfrm>
              <a:prstGeom prst="rect">
                <a:avLst/>
              </a:prstGeom>
              <a:ln w="3175">
                <a:solidFill>
                  <a:schemeClr val="tx1">
                    <a:alpha val="20000"/>
                  </a:schemeClr>
                </a:solidFill>
              </a:ln>
              <a:effectLst>
                <a:outerShdw blurRad="101600" dist="50800" dir="5400000" algn="ctr" rotWithShape="0">
                  <a:srgbClr val="000000">
                    <a:alpha val="2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B154BD10-FF6A-4E34-8B7F-068822148F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0476624"/>
                  </p:ext>
                </p:extLst>
              </p:nvPr>
            </p:nvGraphicFramePr>
            <p:xfrm>
              <a:off x="7431729" y="2640325"/>
              <a:ext cx="2103120" cy="1183005"/>
            </p:xfrm>
            <a:graphic>
              <a:graphicData uri="http://schemas.microsoft.com/office/powerpoint/2016/sectionzoom">
                <psez:sectionZm>
                  <psez:sectionZmObj sectionId="{5EEE9E79-BB9D-487D-B0E7-5800D84F6738}">
                    <psez:zmPr id="{2DBECBC3-C574-489F-B462-D5A4809EE49A}" imageType="cover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03120" cy="118300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effectLst>
                          <a:outerShdw blurRad="101600" dist="50800" dir="5400000" algn="ctr" rotWithShape="0">
                            <a:srgbClr val="000000">
                              <a:alpha val="20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154BD10-FF6A-4E34-8B7F-068822148F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1729" y="2640325"/>
                <a:ext cx="2103120" cy="1183005"/>
              </a:xfrm>
              <a:prstGeom prst="rect">
                <a:avLst/>
              </a:prstGeom>
              <a:ln w="3175">
                <a:solidFill>
                  <a:schemeClr val="tx1">
                    <a:alpha val="20000"/>
                  </a:schemeClr>
                </a:solidFill>
              </a:ln>
              <a:effectLst>
                <a:outerShdw blurRad="101600" dist="50800" dir="5400000" algn="ctr" rotWithShape="0">
                  <a:srgbClr val="000000">
                    <a:alpha val="2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2C1B30E0-3524-4D2D-B5F3-3340052139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8112645"/>
                  </p:ext>
                </p:extLst>
              </p:nvPr>
            </p:nvGraphicFramePr>
            <p:xfrm>
              <a:off x="9781371" y="2640325"/>
              <a:ext cx="2103120" cy="1183006"/>
            </p:xfrm>
            <a:graphic>
              <a:graphicData uri="http://schemas.microsoft.com/office/powerpoint/2016/sectionzoom">
                <psez:sectionZm>
                  <psez:sectionZmObj sectionId="{C891D5BB-0449-4F91-8488-56778D85E4DF}">
                    <psez:zmPr id="{5024FB05-2AB8-4029-BA5C-C5B9B36A7834}" imageType="cover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03120" cy="118300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effectLst>
                          <a:outerShdw blurRad="101600" dist="50800" dir="5400000" algn="ctr" rotWithShape="0">
                            <a:srgbClr val="000000">
                              <a:alpha val="20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C1B30E0-3524-4D2D-B5F3-334005213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81371" y="2640325"/>
                <a:ext cx="2103120" cy="1183006"/>
              </a:xfrm>
              <a:prstGeom prst="rect">
                <a:avLst/>
              </a:prstGeom>
              <a:ln w="3175">
                <a:solidFill>
                  <a:schemeClr val="tx1">
                    <a:alpha val="20000"/>
                  </a:schemeClr>
                </a:solidFill>
              </a:ln>
              <a:effectLst>
                <a:outerShdw blurRad="101600" dist="50800" dir="5400000" algn="ctr" rotWithShape="0">
                  <a:srgbClr val="000000">
                    <a:alpha val="2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8" name="Section Zoom 17">
                <a:extLst>
                  <a:ext uri="{FF2B5EF4-FFF2-40B4-BE49-F238E27FC236}">
                    <a16:creationId xmlns:a16="http://schemas.microsoft.com/office/drawing/2014/main" id="{050852E0-1EC1-42E2-B26A-49D354E62D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491981"/>
                  </p:ext>
                </p:extLst>
              </p:nvPr>
            </p:nvGraphicFramePr>
            <p:xfrm>
              <a:off x="2757802" y="2668849"/>
              <a:ext cx="2103120" cy="1183005"/>
            </p:xfrm>
            <a:graphic>
              <a:graphicData uri="http://schemas.microsoft.com/office/powerpoint/2016/sectionzoom">
                <psez:sectionZm>
                  <psez:sectionZmObj sectionId="{84AFE571-7CB6-4B05-8BB8-E6871F57E2D8}">
                    <psez:zmPr id="{B87E648B-BECD-4B72-8047-4642414B4F6E}" imageType="cover" transitionDur="7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03120" cy="118300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effectLst>
                          <a:outerShdw blurRad="101600" dist="50800" dir="5400000" algn="ctr" rotWithShape="0">
                            <a:srgbClr val="000000">
                              <a:alpha val="20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8" name="Section Zoom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50852E0-1EC1-42E2-B26A-49D354E62D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7802" y="2668849"/>
                <a:ext cx="2103120" cy="1183005"/>
              </a:xfrm>
              <a:prstGeom prst="rect">
                <a:avLst/>
              </a:prstGeom>
              <a:ln w="3175">
                <a:solidFill>
                  <a:schemeClr val="tx1">
                    <a:alpha val="20000"/>
                  </a:schemeClr>
                </a:solidFill>
              </a:ln>
              <a:effectLst>
                <a:outerShdw blurRad="101600" dist="50800" dir="5400000" algn="ctr" rotWithShape="0">
                  <a:srgbClr val="000000">
                    <a:alpha val="2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21018325-8022-48F8-A52B-D0D10818AB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8633377"/>
                  </p:ext>
                </p:extLst>
              </p:nvPr>
            </p:nvGraphicFramePr>
            <p:xfrm>
              <a:off x="5082088" y="2640325"/>
              <a:ext cx="2103120" cy="1183005"/>
            </p:xfrm>
            <a:graphic>
              <a:graphicData uri="http://schemas.microsoft.com/office/powerpoint/2016/sectionzoom">
                <psez:sectionZm>
                  <psez:sectionZmObj sectionId="{C004F1A8-6090-4E6F-8ACF-C8FF22A28131}">
                    <psez:zmPr id="{E4FCF1E6-581B-4CF8-8EE0-3E5B68A7341A}" imageType="cover" transitionDur="75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03120" cy="118300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effectLst>
                          <a:outerShdw blurRad="101600" dist="50800" dir="5400000" algn="ctr" rotWithShape="0">
                            <a:srgbClr val="000000">
                              <a:alpha val="20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1018325-8022-48F8-A52B-D0D10818AB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82088" y="2640325"/>
                <a:ext cx="2103120" cy="1183005"/>
              </a:xfrm>
              <a:prstGeom prst="rect">
                <a:avLst/>
              </a:prstGeom>
              <a:ln w="3175">
                <a:solidFill>
                  <a:schemeClr val="tx1">
                    <a:alpha val="20000"/>
                  </a:schemeClr>
                </a:solidFill>
              </a:ln>
              <a:effectLst>
                <a:outerShdw blurRad="101600" dist="50800" dir="5400000" algn="ctr" rotWithShape="0">
                  <a:srgbClr val="000000">
                    <a:alpha val="20000"/>
                  </a:srgbClr>
                </a:outerShdw>
              </a:effectLst>
            </p:spPr>
          </p:pic>
        </mc:Fallback>
      </mc:AlternateContent>
      <p:pic>
        <p:nvPicPr>
          <p:cNvPr id="25" name="arrow" descr="Icon&#10;&#10;Description automatically generated">
            <a:extLst>
              <a:ext uri="{FF2B5EF4-FFF2-40B4-BE49-F238E27FC236}">
                <a16:creationId xmlns:a16="http://schemas.microsoft.com/office/drawing/2014/main" id="{C7F41DA3-870D-4EBE-80E0-7F2520558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8471" y="4225107"/>
            <a:ext cx="667357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 dirty="0">
                <a:cs typeface="Segoe UI Light" panose="020B0502040204020203" pitchFamily="34" charset="0"/>
              </a:rPr>
              <a:t>Giới thiệu đề tài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85B49-EA95-4125-8389-F7C0D332376F}"/>
              </a:ext>
            </a:extLst>
          </p:cNvPr>
          <p:cNvSpPr txBox="1"/>
          <p:nvPr/>
        </p:nvSpPr>
        <p:spPr>
          <a:xfrm>
            <a:off x="1773635" y="3174476"/>
            <a:ext cx="3543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Nhu cầu của xã hội</a:t>
            </a:r>
          </a:p>
        </p:txBody>
      </p:sp>
      <p:pic>
        <p:nvPicPr>
          <p:cNvPr id="6" name="arrow" descr="Icon&#10;&#10;Description automatically generated">
            <a:extLst>
              <a:ext uri="{FF2B5EF4-FFF2-40B4-BE49-F238E27FC236}">
                <a16:creationId xmlns:a16="http://schemas.microsoft.com/office/drawing/2014/main" id="{6E099637-179D-4574-86C1-9CD38438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94" y="3123054"/>
            <a:ext cx="564510" cy="564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8C4F9-F8D5-41A9-96D4-2C794B30628C}"/>
              </a:ext>
            </a:extLst>
          </p:cNvPr>
          <p:cNvSpPr txBox="1"/>
          <p:nvPr/>
        </p:nvSpPr>
        <p:spPr>
          <a:xfrm>
            <a:off x="1773634" y="3978559"/>
            <a:ext cx="3986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Nhu cầu của chính quyền địa phương</a:t>
            </a:r>
          </a:p>
        </p:txBody>
      </p:sp>
      <p:pic>
        <p:nvPicPr>
          <p:cNvPr id="11" name="arrow" descr="Icon&#10;&#10;Description automatically generated">
            <a:extLst>
              <a:ext uri="{FF2B5EF4-FFF2-40B4-BE49-F238E27FC236}">
                <a16:creationId xmlns:a16="http://schemas.microsoft.com/office/drawing/2014/main" id="{4C4107D3-456A-47BD-B358-5332A51B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94" y="3927137"/>
            <a:ext cx="564510" cy="564510"/>
          </a:xfrm>
          <a:prstGeom prst="rect">
            <a:avLst/>
          </a:prstGeom>
        </p:spPr>
      </p:pic>
      <p:sp>
        <p:nvSpPr>
          <p:cNvPr id="20" name="Title 7">
            <a:extLst>
              <a:ext uri="{FF2B5EF4-FFF2-40B4-BE49-F238E27FC236}">
                <a16:creationId xmlns:a16="http://schemas.microsoft.com/office/drawing/2014/main" id="{ABC4B57C-7F20-45F5-80AA-FD770ACA8A8F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Lý do thực hiện đề tài</a:t>
            </a:r>
          </a:p>
        </p:txBody>
      </p:sp>
      <p:sp>
        <p:nvSpPr>
          <p:cNvPr id="22" name="Google Shape;235;p28">
            <a:extLst>
              <a:ext uri="{FF2B5EF4-FFF2-40B4-BE49-F238E27FC236}">
                <a16:creationId xmlns:a16="http://schemas.microsoft.com/office/drawing/2014/main" id="{8AAD0FCA-AEF5-47BF-A4D5-031EBD519465}"/>
              </a:ext>
            </a:extLst>
          </p:cNvPr>
          <p:cNvSpPr/>
          <p:nvPr/>
        </p:nvSpPr>
        <p:spPr>
          <a:xfrm>
            <a:off x="6681560" y="1878285"/>
            <a:ext cx="974100" cy="9741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3;p28">
            <a:extLst>
              <a:ext uri="{FF2B5EF4-FFF2-40B4-BE49-F238E27FC236}">
                <a16:creationId xmlns:a16="http://schemas.microsoft.com/office/drawing/2014/main" id="{12B19749-CB0D-460A-86E4-69B01173BC2B}"/>
              </a:ext>
            </a:extLst>
          </p:cNvPr>
          <p:cNvSpPr txBox="1">
            <a:spLocks/>
          </p:cNvSpPr>
          <p:nvPr/>
        </p:nvSpPr>
        <p:spPr>
          <a:xfrm>
            <a:off x="6725653" y="2012982"/>
            <a:ext cx="885900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b="1" dirty="0">
                <a:solidFill>
                  <a:schemeClr val="bg1"/>
                </a:solidFill>
              </a:rPr>
              <a:t>779</a:t>
            </a:r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24" name="Google Shape;243;p28">
            <a:extLst>
              <a:ext uri="{FF2B5EF4-FFF2-40B4-BE49-F238E27FC236}">
                <a16:creationId xmlns:a16="http://schemas.microsoft.com/office/drawing/2014/main" id="{AADB30F2-E541-48AD-895B-82F2FA91290C}"/>
              </a:ext>
            </a:extLst>
          </p:cNvPr>
          <p:cNvSpPr txBox="1">
            <a:spLocks/>
          </p:cNvSpPr>
          <p:nvPr/>
        </p:nvSpPr>
        <p:spPr>
          <a:xfrm>
            <a:off x="7890412" y="2017322"/>
            <a:ext cx="3570067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b="1" dirty="0">
                <a:solidFill>
                  <a:schemeClr val="tx1"/>
                </a:solidFill>
              </a:rPr>
              <a:t>Cơ quan báo chí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5" name="Google Shape;235;p28">
            <a:extLst>
              <a:ext uri="{FF2B5EF4-FFF2-40B4-BE49-F238E27FC236}">
                <a16:creationId xmlns:a16="http://schemas.microsoft.com/office/drawing/2014/main" id="{BAD6F0BC-3658-40B0-ACA3-7F18E386780F}"/>
              </a:ext>
            </a:extLst>
          </p:cNvPr>
          <p:cNvSpPr>
            <a:spLocks noChangeAspect="1"/>
          </p:cNvSpPr>
          <p:nvPr/>
        </p:nvSpPr>
        <p:spPr>
          <a:xfrm>
            <a:off x="6794261" y="3221228"/>
            <a:ext cx="740902" cy="740902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43;p28">
            <a:extLst>
              <a:ext uri="{FF2B5EF4-FFF2-40B4-BE49-F238E27FC236}">
                <a16:creationId xmlns:a16="http://schemas.microsoft.com/office/drawing/2014/main" id="{D6851E59-8F2E-4F37-86DD-5F2E8DA54154}"/>
              </a:ext>
            </a:extLst>
          </p:cNvPr>
          <p:cNvSpPr txBox="1">
            <a:spLocks/>
          </p:cNvSpPr>
          <p:nvPr/>
        </p:nvSpPr>
        <p:spPr>
          <a:xfrm>
            <a:off x="6737199" y="3230087"/>
            <a:ext cx="885900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2400" dirty="0">
                <a:solidFill>
                  <a:srgbClr val="00B0F0"/>
                </a:solidFill>
              </a:rPr>
              <a:t>142</a:t>
            </a:r>
            <a:endParaRPr lang="en" sz="2400" dirty="0">
              <a:solidFill>
                <a:srgbClr val="00B0F0"/>
              </a:solidFill>
            </a:endParaRPr>
          </a:p>
        </p:txBody>
      </p:sp>
      <p:sp>
        <p:nvSpPr>
          <p:cNvPr id="27" name="Google Shape;243;p28">
            <a:extLst>
              <a:ext uri="{FF2B5EF4-FFF2-40B4-BE49-F238E27FC236}">
                <a16:creationId xmlns:a16="http://schemas.microsoft.com/office/drawing/2014/main" id="{BCC7FA65-2611-4BB5-AB15-4AC3DB7CF28D}"/>
              </a:ext>
            </a:extLst>
          </p:cNvPr>
          <p:cNvSpPr txBox="1">
            <a:spLocks/>
          </p:cNvSpPr>
          <p:nvPr/>
        </p:nvSpPr>
        <p:spPr>
          <a:xfrm>
            <a:off x="7890412" y="3221228"/>
            <a:ext cx="3199802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dirty="0">
                <a:solidFill>
                  <a:schemeClr val="tx1"/>
                </a:solidFill>
              </a:rPr>
              <a:t>Báo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0" name="Google Shape;243;p28">
            <a:extLst>
              <a:ext uri="{FF2B5EF4-FFF2-40B4-BE49-F238E27FC236}">
                <a16:creationId xmlns:a16="http://schemas.microsoft.com/office/drawing/2014/main" id="{3804A567-C385-44AB-93F7-93E3F5027D57}"/>
              </a:ext>
            </a:extLst>
          </p:cNvPr>
          <p:cNvSpPr txBox="1">
            <a:spLocks/>
          </p:cNvSpPr>
          <p:nvPr/>
        </p:nvSpPr>
        <p:spPr>
          <a:xfrm>
            <a:off x="7890412" y="4301159"/>
            <a:ext cx="3199802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dirty="0">
                <a:solidFill>
                  <a:schemeClr val="tx1"/>
                </a:solidFill>
              </a:rPr>
              <a:t>Báo điện tử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3" name="Google Shape;243;p28">
            <a:extLst>
              <a:ext uri="{FF2B5EF4-FFF2-40B4-BE49-F238E27FC236}">
                <a16:creationId xmlns:a16="http://schemas.microsoft.com/office/drawing/2014/main" id="{3483E1B3-E0A6-44E3-B35D-16564BA8ED7E}"/>
              </a:ext>
            </a:extLst>
          </p:cNvPr>
          <p:cNvSpPr txBox="1">
            <a:spLocks/>
          </p:cNvSpPr>
          <p:nvPr/>
        </p:nvSpPr>
        <p:spPr>
          <a:xfrm>
            <a:off x="7890412" y="5349872"/>
            <a:ext cx="3199802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dirty="0">
                <a:solidFill>
                  <a:schemeClr val="tx1"/>
                </a:solidFill>
              </a:rPr>
              <a:t>Tạp chí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4" name="Google Shape;235;p28">
            <a:extLst>
              <a:ext uri="{FF2B5EF4-FFF2-40B4-BE49-F238E27FC236}">
                <a16:creationId xmlns:a16="http://schemas.microsoft.com/office/drawing/2014/main" id="{838FC26D-288F-456F-B874-C8ED31C8A08A}"/>
              </a:ext>
            </a:extLst>
          </p:cNvPr>
          <p:cNvSpPr>
            <a:spLocks noChangeAspect="1"/>
          </p:cNvSpPr>
          <p:nvPr/>
        </p:nvSpPr>
        <p:spPr>
          <a:xfrm>
            <a:off x="6779996" y="4272130"/>
            <a:ext cx="769432" cy="769432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;p28">
            <a:extLst>
              <a:ext uri="{FF2B5EF4-FFF2-40B4-BE49-F238E27FC236}">
                <a16:creationId xmlns:a16="http://schemas.microsoft.com/office/drawing/2014/main" id="{73420A6C-6954-4253-9529-38508CB7E99F}"/>
              </a:ext>
            </a:extLst>
          </p:cNvPr>
          <p:cNvSpPr txBox="1">
            <a:spLocks/>
          </p:cNvSpPr>
          <p:nvPr/>
        </p:nvSpPr>
        <p:spPr>
          <a:xfrm>
            <a:off x="6725653" y="4304496"/>
            <a:ext cx="885900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2400" dirty="0">
                <a:solidFill>
                  <a:srgbClr val="00B0F0"/>
                </a:solidFill>
              </a:rPr>
              <a:t>25</a:t>
            </a:r>
            <a:endParaRPr lang="en" sz="2400" dirty="0">
              <a:solidFill>
                <a:srgbClr val="00B0F0"/>
              </a:solidFill>
            </a:endParaRPr>
          </a:p>
        </p:txBody>
      </p:sp>
      <p:sp>
        <p:nvSpPr>
          <p:cNvPr id="38" name="Google Shape;235;p28">
            <a:extLst>
              <a:ext uri="{FF2B5EF4-FFF2-40B4-BE49-F238E27FC236}">
                <a16:creationId xmlns:a16="http://schemas.microsoft.com/office/drawing/2014/main" id="{82DD031B-400F-49AC-8D66-1CD956BC1505}"/>
              </a:ext>
            </a:extLst>
          </p:cNvPr>
          <p:cNvSpPr>
            <a:spLocks noChangeAspect="1"/>
          </p:cNvSpPr>
          <p:nvPr/>
        </p:nvSpPr>
        <p:spPr>
          <a:xfrm>
            <a:off x="6798184" y="5348037"/>
            <a:ext cx="769305" cy="769305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43;p28">
            <a:extLst>
              <a:ext uri="{FF2B5EF4-FFF2-40B4-BE49-F238E27FC236}">
                <a16:creationId xmlns:a16="http://schemas.microsoft.com/office/drawing/2014/main" id="{9A688EF3-6EF6-4FB0-BD6F-53FE1A220695}"/>
              </a:ext>
            </a:extLst>
          </p:cNvPr>
          <p:cNvSpPr txBox="1">
            <a:spLocks/>
          </p:cNvSpPr>
          <p:nvPr/>
        </p:nvSpPr>
        <p:spPr>
          <a:xfrm>
            <a:off x="6752241" y="5380287"/>
            <a:ext cx="885900" cy="70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2400" dirty="0">
                <a:solidFill>
                  <a:srgbClr val="00B0F0"/>
                </a:solidFill>
              </a:rPr>
              <a:t>612</a:t>
            </a:r>
            <a:endParaRPr lang="en" sz="2400" dirty="0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F36AD-3A84-47B7-9A10-F37F0F22C5EC}"/>
              </a:ext>
            </a:extLst>
          </p:cNvPr>
          <p:cNvCxnSpPr>
            <a:cxnSpLocks/>
          </p:cNvCxnSpPr>
          <p:nvPr/>
        </p:nvCxnSpPr>
        <p:spPr>
          <a:xfrm>
            <a:off x="7167950" y="2767758"/>
            <a:ext cx="0" cy="4326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7F154A-B1B2-4A18-8C3B-613322630294}"/>
              </a:ext>
            </a:extLst>
          </p:cNvPr>
          <p:cNvCxnSpPr>
            <a:cxnSpLocks/>
          </p:cNvCxnSpPr>
          <p:nvPr/>
        </p:nvCxnSpPr>
        <p:spPr>
          <a:xfrm>
            <a:off x="7167950" y="3967572"/>
            <a:ext cx="0" cy="27432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23D181-1BFB-41B6-9664-5E5EFB2AC89A}"/>
              </a:ext>
            </a:extLst>
          </p:cNvPr>
          <p:cNvCxnSpPr>
            <a:cxnSpLocks/>
          </p:cNvCxnSpPr>
          <p:nvPr/>
        </p:nvCxnSpPr>
        <p:spPr>
          <a:xfrm>
            <a:off x="7173100" y="5056702"/>
            <a:ext cx="0" cy="27432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6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D8526F5E-483B-401B-B59A-325D7F87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01" y="2827274"/>
            <a:ext cx="3832676" cy="306614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>
                <a:cs typeface="Segoe UI Light" panose="020B0502040204020203" pitchFamily="34" charset="0"/>
              </a:rPr>
              <a:t>Giới thiệu đề tài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82EAA5E-C163-4843-AD9C-B378FA93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165" y="3403619"/>
            <a:ext cx="1808462" cy="1808462"/>
          </a:xfrm>
          <a:prstGeom prst="rect">
            <a:avLst/>
          </a:prstGeom>
        </p:spPr>
      </p:pic>
      <p:sp>
        <p:nvSpPr>
          <p:cNvPr id="17" name="!!title">
            <a:extLst>
              <a:ext uri="{FF2B5EF4-FFF2-40B4-BE49-F238E27FC236}">
                <a16:creationId xmlns:a16="http://schemas.microsoft.com/office/drawing/2014/main" id="{48511D3D-B75E-4BC5-9ACA-49BF0F8DED23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Khảo sát thị trường</a:t>
            </a:r>
          </a:p>
        </p:txBody>
      </p:sp>
    </p:spTree>
    <p:extLst>
      <p:ext uri="{BB962C8B-B14F-4D97-AF65-F5344CB8AC3E}">
        <p14:creationId xmlns:p14="http://schemas.microsoft.com/office/powerpoint/2010/main" val="37956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D8526F5E-483B-401B-B59A-325D7F87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3" y="1600593"/>
            <a:ext cx="2991763" cy="239341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>
                <a:cs typeface="Segoe UI Light" panose="020B0502040204020203" pitchFamily="34" charset="0"/>
              </a:rPr>
              <a:t>Giới thiệu đề tài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B145D87B-FA88-4035-B706-CB69DF55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31" y="1600593"/>
            <a:ext cx="5712137" cy="4479695"/>
          </a:xfrm>
          <a:prstGeom prst="rect">
            <a:avLst/>
          </a:prstGeom>
          <a:ln>
            <a:solidFill>
              <a:schemeClr val="tx1">
                <a:alpha val="11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5803E-906B-4805-B5FD-3D7BF8468F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74806" y="1600593"/>
            <a:ext cx="2743208" cy="4479695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61642-C4CC-493E-94ED-3BF590ACBA67}"/>
              </a:ext>
            </a:extLst>
          </p:cNvPr>
          <p:cNvSpPr txBox="1"/>
          <p:nvPr/>
        </p:nvSpPr>
        <p:spPr>
          <a:xfrm>
            <a:off x="2180090" y="3654551"/>
            <a:ext cx="2168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Tổng quan</a:t>
            </a:r>
          </a:p>
        </p:txBody>
      </p:sp>
      <p:pic>
        <p:nvPicPr>
          <p:cNvPr id="11" name="arrow" descr="Icon&#10;&#10;Description automatically generated">
            <a:extLst>
              <a:ext uri="{FF2B5EF4-FFF2-40B4-BE49-F238E27FC236}">
                <a16:creationId xmlns:a16="http://schemas.microsoft.com/office/drawing/2014/main" id="{4D5FA9C7-FF7A-41A6-B054-61F731A65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182" y="3602962"/>
            <a:ext cx="564844" cy="564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821E0-9144-431F-BFFB-E72CCE0F0A2F}"/>
              </a:ext>
            </a:extLst>
          </p:cNvPr>
          <p:cNvSpPr txBox="1"/>
          <p:nvPr/>
        </p:nvSpPr>
        <p:spPr>
          <a:xfrm>
            <a:off x="2180090" y="4513961"/>
            <a:ext cx="2991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Chức năng tin địa phương</a:t>
            </a:r>
          </a:p>
        </p:txBody>
      </p:sp>
      <p:pic>
        <p:nvPicPr>
          <p:cNvPr id="14" name="arrow" descr="Icon&#10;&#10;Description automatically generated">
            <a:extLst>
              <a:ext uri="{FF2B5EF4-FFF2-40B4-BE49-F238E27FC236}">
                <a16:creationId xmlns:a16="http://schemas.microsoft.com/office/drawing/2014/main" id="{6DFB2A07-A985-49D0-9964-5194A2E9E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182" y="4462372"/>
            <a:ext cx="564844" cy="564510"/>
          </a:xfrm>
          <a:prstGeom prst="rect">
            <a:avLst/>
          </a:prstGeom>
        </p:spPr>
      </p:pic>
      <p:sp>
        <p:nvSpPr>
          <p:cNvPr id="15" name="!!">
            <a:extLst>
              <a:ext uri="{FF2B5EF4-FFF2-40B4-BE49-F238E27FC236}">
                <a16:creationId xmlns:a16="http://schemas.microsoft.com/office/drawing/2014/main" id="{48878E66-949E-48F7-855C-EFEFBE4C643B}"/>
              </a:ext>
            </a:extLst>
          </p:cNvPr>
          <p:cNvSpPr txBox="1">
            <a:spLocks/>
          </p:cNvSpPr>
          <p:nvPr/>
        </p:nvSpPr>
        <p:spPr>
          <a:xfrm>
            <a:off x="616017" y="1564640"/>
            <a:ext cx="6877119" cy="6604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Điểm mạnh và hạn chế</a:t>
            </a:r>
          </a:p>
        </p:txBody>
      </p:sp>
    </p:spTree>
    <p:extLst>
      <p:ext uri="{BB962C8B-B14F-4D97-AF65-F5344CB8AC3E}">
        <p14:creationId xmlns:p14="http://schemas.microsoft.com/office/powerpoint/2010/main" val="329873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>
                <a:cs typeface="Segoe UI Light" panose="020B0502040204020203" pitchFamily="34" charset="0"/>
              </a:rPr>
              <a:t>Giới thiệu đề tài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5D87B-FA88-4035-B706-CB69DF55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3042" y="1600593"/>
            <a:ext cx="5306715" cy="4479695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5803E-906B-4805-B5FD-3D7BF846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09142" y="1600593"/>
            <a:ext cx="3515349" cy="4497150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61642-C4CC-493E-94ED-3BF590ACBA67}"/>
              </a:ext>
            </a:extLst>
          </p:cNvPr>
          <p:cNvSpPr txBox="1"/>
          <p:nvPr/>
        </p:nvSpPr>
        <p:spPr>
          <a:xfrm>
            <a:off x="2180090" y="4060951"/>
            <a:ext cx="2168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Tổng quan</a:t>
            </a:r>
          </a:p>
        </p:txBody>
      </p:sp>
      <p:pic>
        <p:nvPicPr>
          <p:cNvPr id="11" name="arrow" descr="Icon&#10;&#10;Description automatically generated">
            <a:extLst>
              <a:ext uri="{FF2B5EF4-FFF2-40B4-BE49-F238E27FC236}">
                <a16:creationId xmlns:a16="http://schemas.microsoft.com/office/drawing/2014/main" id="{4D5FA9C7-FF7A-41A6-B054-61F731A65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182" y="4009362"/>
            <a:ext cx="564844" cy="564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821E0-9144-431F-BFFB-E72CCE0F0A2F}"/>
              </a:ext>
            </a:extLst>
          </p:cNvPr>
          <p:cNvSpPr txBox="1"/>
          <p:nvPr/>
        </p:nvSpPr>
        <p:spPr>
          <a:xfrm>
            <a:off x="2180089" y="4920361"/>
            <a:ext cx="3495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 Chức năng tin địa phương</a:t>
            </a:r>
          </a:p>
        </p:txBody>
      </p:sp>
      <p:pic>
        <p:nvPicPr>
          <p:cNvPr id="14" name="arrow" descr="Icon&#10;&#10;Description automatically generated">
            <a:extLst>
              <a:ext uri="{FF2B5EF4-FFF2-40B4-BE49-F238E27FC236}">
                <a16:creationId xmlns:a16="http://schemas.microsoft.com/office/drawing/2014/main" id="{6DFB2A07-A985-49D0-9964-5194A2E9E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182" y="4868772"/>
            <a:ext cx="564844" cy="56451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9D52CB3-4BCE-4102-A505-E85F78414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509" y="2174186"/>
            <a:ext cx="1808462" cy="1808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CCC9D-594D-42F3-A3D7-024049904455}"/>
              </a:ext>
            </a:extLst>
          </p:cNvPr>
          <p:cNvSpPr txBox="1"/>
          <p:nvPr/>
        </p:nvSpPr>
        <p:spPr>
          <a:xfrm>
            <a:off x="2180089" y="6005322"/>
            <a:ext cx="3395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Thông tin toàn cảnh</a:t>
            </a:r>
          </a:p>
        </p:txBody>
      </p:sp>
      <p:pic>
        <p:nvPicPr>
          <p:cNvPr id="16" name="arrow" descr="Icon&#10;&#10;Description automatically generated">
            <a:extLst>
              <a:ext uri="{FF2B5EF4-FFF2-40B4-BE49-F238E27FC236}">
                <a16:creationId xmlns:a16="http://schemas.microsoft.com/office/drawing/2014/main" id="{9329F5E7-679E-4F71-8E80-5D6D49B01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182" y="5953733"/>
            <a:ext cx="564844" cy="564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09BAB-EE75-4257-A9E9-9EDB1D6B5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50474" y="1603555"/>
            <a:ext cx="4232684" cy="4526039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104DF2D1-5441-4C82-9FD3-25F771206056}"/>
              </a:ext>
            </a:extLst>
          </p:cNvPr>
          <p:cNvSpPr txBox="1">
            <a:spLocks/>
          </p:cNvSpPr>
          <p:nvPr/>
        </p:nvSpPr>
        <p:spPr>
          <a:xfrm>
            <a:off x="616017" y="1564640"/>
            <a:ext cx="6877119" cy="6604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Điểm mạnh và hạn chế</a:t>
            </a:r>
          </a:p>
        </p:txBody>
      </p:sp>
    </p:spTree>
    <p:extLst>
      <p:ext uri="{BB962C8B-B14F-4D97-AF65-F5344CB8AC3E}">
        <p14:creationId xmlns:p14="http://schemas.microsoft.com/office/powerpoint/2010/main" val="13205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>
                <a:cs typeface="Segoe UI Light" panose="020B0502040204020203" pitchFamily="34" charset="0"/>
              </a:rPr>
              <a:t>Giới thiệu đề tài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354C8-AE51-4BB6-8CA5-F5231D9B58D8}"/>
              </a:ext>
            </a:extLst>
          </p:cNvPr>
          <p:cNvSpPr txBox="1"/>
          <p:nvPr/>
        </p:nvSpPr>
        <p:spPr>
          <a:xfrm>
            <a:off x="2582993" y="2967335"/>
            <a:ext cx="471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Tổng hợp tin tức địa phương</a:t>
            </a:r>
          </a:p>
        </p:txBody>
      </p:sp>
      <p:pic>
        <p:nvPicPr>
          <p:cNvPr id="9" name="arrow" descr="Icon&#10;&#10;Description automatically generated">
            <a:extLst>
              <a:ext uri="{FF2B5EF4-FFF2-40B4-BE49-F238E27FC236}">
                <a16:creationId xmlns:a16="http://schemas.microsoft.com/office/drawing/2014/main" id="{D72E1331-3662-457A-9372-46D0562F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8252" y="2915913"/>
            <a:ext cx="564510" cy="564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41FC6-090E-40E9-BD93-45344C9FEF58}"/>
              </a:ext>
            </a:extLst>
          </p:cNvPr>
          <p:cNvSpPr txBox="1"/>
          <p:nvPr/>
        </p:nvSpPr>
        <p:spPr>
          <a:xfrm>
            <a:off x="2582992" y="3771418"/>
            <a:ext cx="5843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Lọc, phân tích thống kê tin tức</a:t>
            </a:r>
          </a:p>
        </p:txBody>
      </p:sp>
      <p:pic>
        <p:nvPicPr>
          <p:cNvPr id="11" name="arrow" descr="Icon&#10;&#10;Description automatically generated">
            <a:extLst>
              <a:ext uri="{FF2B5EF4-FFF2-40B4-BE49-F238E27FC236}">
                <a16:creationId xmlns:a16="http://schemas.microsoft.com/office/drawing/2014/main" id="{132F8AFF-B0DC-47D4-BFB1-E6971CE04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8252" y="3719996"/>
            <a:ext cx="564510" cy="564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2210BA-9E7B-4298-B869-2B1C277C13DA}"/>
              </a:ext>
            </a:extLst>
          </p:cNvPr>
          <p:cNvSpPr txBox="1"/>
          <p:nvPr/>
        </p:nvSpPr>
        <p:spPr>
          <a:xfrm>
            <a:off x="2582992" y="4626924"/>
            <a:ext cx="5843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Cung cấp giao diện web dễ dàng truy cập</a:t>
            </a:r>
          </a:p>
        </p:txBody>
      </p:sp>
      <p:pic>
        <p:nvPicPr>
          <p:cNvPr id="14" name="arrow" descr="Icon&#10;&#10;Description automatically generated">
            <a:extLst>
              <a:ext uri="{FF2B5EF4-FFF2-40B4-BE49-F238E27FC236}">
                <a16:creationId xmlns:a16="http://schemas.microsoft.com/office/drawing/2014/main" id="{64638E2E-CAA4-481F-A7B8-8D605911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8252" y="4575502"/>
            <a:ext cx="564510" cy="564510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500D509B-12BB-4986-8DD6-E2DC1B2F4DD2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Mục tiêu đề tài</a:t>
            </a:r>
          </a:p>
        </p:txBody>
      </p:sp>
    </p:spTree>
    <p:extLst>
      <p:ext uri="{BB962C8B-B14F-4D97-AF65-F5344CB8AC3E}">
        <p14:creationId xmlns:p14="http://schemas.microsoft.com/office/powerpoint/2010/main" val="31851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vi-VN">
                <a:cs typeface="Segoe UI Light" panose="020B0502040204020203" pitchFamily="34" charset="0"/>
              </a:rPr>
              <a:t>Giới thiệu đề tài</a:t>
            </a:r>
            <a:endParaRPr lang="en-US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354C8-AE51-4BB6-8CA5-F5231D9B58D8}"/>
              </a:ext>
            </a:extLst>
          </p:cNvPr>
          <p:cNvSpPr txBox="1"/>
          <p:nvPr/>
        </p:nvSpPr>
        <p:spPr>
          <a:xfrm>
            <a:off x="2962876" y="4511166"/>
            <a:ext cx="1770203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Phát hiện </a:t>
            </a:r>
          </a:p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xu hướng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41FC6-090E-40E9-BD93-45344C9FEF58}"/>
              </a:ext>
            </a:extLst>
          </p:cNvPr>
          <p:cNvSpPr txBox="1"/>
          <p:nvPr/>
        </p:nvSpPr>
        <p:spPr>
          <a:xfrm>
            <a:off x="5226357" y="4555100"/>
            <a:ext cx="19429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Gom nhóm tin tức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500D509B-12BB-4986-8DD6-E2DC1B2F4DD2}"/>
              </a:ext>
            </a:extLst>
          </p:cNvPr>
          <p:cNvSpPr txBox="1">
            <a:spLocks/>
          </p:cNvSpPr>
          <p:nvPr/>
        </p:nvSpPr>
        <p:spPr>
          <a:xfrm>
            <a:off x="616017" y="15850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 dirty="0">
                <a:cs typeface="Segoe UI Light" panose="020B0502040204020203" pitchFamily="34" charset="0"/>
              </a:rPr>
              <a:t>Chức năng chính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F7D70-55EC-45BB-9098-9E4F893C0358}"/>
              </a:ext>
            </a:extLst>
          </p:cNvPr>
          <p:cNvSpPr txBox="1"/>
          <p:nvPr/>
        </p:nvSpPr>
        <p:spPr>
          <a:xfrm>
            <a:off x="7924736" y="4595929"/>
            <a:ext cx="1207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Bản đồ tin tức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084E5-2439-4952-906E-B5144A8A0B5C}"/>
              </a:ext>
            </a:extLst>
          </p:cNvPr>
          <p:cNvSpPr txBox="1"/>
          <p:nvPr/>
        </p:nvSpPr>
        <p:spPr>
          <a:xfrm>
            <a:off x="9574629" y="4485196"/>
            <a:ext cx="2055019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Quản trị</a:t>
            </a:r>
          </a:p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thống kê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D0A47-2839-4F82-B1DE-1C4E5CBF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2" y="3276694"/>
            <a:ext cx="1269083" cy="978498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E821EEF-93C3-49A5-AD94-640BBA5F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18" y="3320629"/>
            <a:ext cx="950055" cy="9500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C40B5E9-0D66-4526-B2D5-3AB60476A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36" y="3256374"/>
            <a:ext cx="950055" cy="95005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B26854F5-0C80-4AD2-90BE-841407501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914" y="3338776"/>
            <a:ext cx="854333" cy="854333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CD7038-8E33-4041-AD2A-02C33513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53" y="3276694"/>
            <a:ext cx="950055" cy="950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AA53AC-426B-45E9-8F2A-4C3A8A5AC0B4}"/>
              </a:ext>
            </a:extLst>
          </p:cNvPr>
          <p:cNvSpPr txBox="1"/>
          <p:nvPr/>
        </p:nvSpPr>
        <p:spPr>
          <a:xfrm>
            <a:off x="696194" y="4571399"/>
            <a:ext cx="2055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Tin mới luôn cập nhật</a:t>
            </a:r>
          </a:p>
        </p:txBody>
      </p:sp>
    </p:spTree>
    <p:extLst>
      <p:ext uri="{BB962C8B-B14F-4D97-AF65-F5344CB8AC3E}">
        <p14:creationId xmlns:p14="http://schemas.microsoft.com/office/powerpoint/2010/main" val="25517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vi-VN"/>
              <a:t>Cơ </a:t>
            </a:r>
            <a:r>
              <a:rPr lang="vi-VN" dirty="0"/>
              <a:t>sở</a:t>
            </a:r>
            <a:r>
              <a:rPr lang="vi-VN"/>
              <a:t> lý thuyết</a:t>
            </a:r>
            <a:endParaRPr 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38F6B88D-9A3E-4F1F-935A-1F50761514BE}"/>
              </a:ext>
            </a:extLst>
          </p:cNvPr>
          <p:cNvSpPr txBox="1">
            <a:spLocks/>
          </p:cNvSpPr>
          <p:nvPr/>
        </p:nvSpPr>
        <p:spPr>
          <a:xfrm>
            <a:off x="616017" y="156558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3200">
                <a:cs typeface="Segoe UI Light" panose="020B0502040204020203" pitchFamily="34" charset="0"/>
              </a:rPr>
              <a:t>Xử lý ngôn ngữ tự nhiên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1E37D-0395-4D27-AB90-D5A5D1D70F86}"/>
              </a:ext>
            </a:extLst>
          </p:cNvPr>
          <p:cNvSpPr txBox="1"/>
          <p:nvPr/>
        </p:nvSpPr>
        <p:spPr>
          <a:xfrm>
            <a:off x="2111126" y="2806548"/>
            <a:ext cx="5884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Đánh giá độ tương đồng của hai văn bản</a:t>
            </a:r>
          </a:p>
        </p:txBody>
      </p:sp>
      <p:pic>
        <p:nvPicPr>
          <p:cNvPr id="7" name="arrow" descr="Icon&#10;&#10;Description automatically generated">
            <a:extLst>
              <a:ext uri="{FF2B5EF4-FFF2-40B4-BE49-F238E27FC236}">
                <a16:creationId xmlns:a16="http://schemas.microsoft.com/office/drawing/2014/main" id="{97092945-E678-4F88-9A9E-3BA8812B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0098" y="2748838"/>
            <a:ext cx="577086" cy="564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1B63F-BB9C-4FB1-8BD9-CFC273B855D1}"/>
              </a:ext>
            </a:extLst>
          </p:cNvPr>
          <p:cNvSpPr txBox="1"/>
          <p:nvPr/>
        </p:nvSpPr>
        <p:spPr>
          <a:xfrm>
            <a:off x="2111126" y="3923429"/>
            <a:ext cx="4523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Tách từ, phân lớp</a:t>
            </a:r>
          </a:p>
        </p:txBody>
      </p:sp>
      <p:pic>
        <p:nvPicPr>
          <p:cNvPr id="11" name="arrow" descr="Icon&#10;&#10;Description automatically generated">
            <a:extLst>
              <a:ext uri="{FF2B5EF4-FFF2-40B4-BE49-F238E27FC236}">
                <a16:creationId xmlns:a16="http://schemas.microsoft.com/office/drawing/2014/main" id="{06793A4B-71CE-4DEA-9E16-AF938196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0098" y="3865719"/>
            <a:ext cx="577086" cy="564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F6470-E6AB-4EE2-9D5C-7106AA66B688}"/>
              </a:ext>
            </a:extLst>
          </p:cNvPr>
          <p:cNvSpPr txBox="1"/>
          <p:nvPr/>
        </p:nvSpPr>
        <p:spPr>
          <a:xfrm>
            <a:off x="2111126" y="5010549"/>
            <a:ext cx="4523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cs typeface="Segoe UI" panose="020B0502040204020203" pitchFamily="34" charset="0"/>
              </a:rPr>
              <a:t>Gom nhóm văn bản</a:t>
            </a:r>
          </a:p>
        </p:txBody>
      </p:sp>
      <p:pic>
        <p:nvPicPr>
          <p:cNvPr id="13" name="arrow" descr="Icon&#10;&#10;Description automatically generated">
            <a:extLst>
              <a:ext uri="{FF2B5EF4-FFF2-40B4-BE49-F238E27FC236}">
                <a16:creationId xmlns:a16="http://schemas.microsoft.com/office/drawing/2014/main" id="{1081C190-825B-42FA-8BC7-20269866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0098" y="4952839"/>
            <a:ext cx="577086" cy="5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WelcomeDoc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ch Tutorial_Win32_SS_v2" id="{C698A5A4-8B73-49CB-BE17-D93A7ABE2758}" vid="{3A97FE90-6365-43A3-9D76-6765E7FAD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2F18C37BC804EAE40E16FB37EDC3D" ma:contentTypeVersion="2" ma:contentTypeDescription="Create a new document." ma:contentTypeScope="" ma:versionID="fd9fe18ccaa857889a37d211b204c50e">
  <xsd:schema xmlns:xsd="http://www.w3.org/2001/XMLSchema" xmlns:xs="http://www.w3.org/2001/XMLSchema" xmlns:p="http://schemas.microsoft.com/office/2006/metadata/properties" xmlns:ns3="988c7173-4643-49ab-8297-9021d64b1563" targetNamespace="http://schemas.microsoft.com/office/2006/metadata/properties" ma:root="true" ma:fieldsID="b1f64368699614596cad9f2360f7e5e8" ns3:_="">
    <xsd:import namespace="988c7173-4643-49ab-8297-9021d64b1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c7173-4643-49ab-8297-9021d64b15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C874A-C6AD-4B7C-B2FE-651B77756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40FB54-6147-419D-8973-0CC61A6840C3}">
  <ds:schemaRefs>
    <ds:schemaRef ds:uri="988c7173-4643-49ab-8297-9021d64b15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89A8C2-7017-4294-854F-C3B91E7A232E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Presenter Coach tutorial</Template>
  <TotalTime>0</TotalTime>
  <Words>463</Words>
  <Application>Microsoft Office PowerPoint</Application>
  <PresentationFormat>Widescreen</PresentationFormat>
  <Paragraphs>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Semibold</vt:lpstr>
      <vt:lpstr>Segoe UI Semilight</vt:lpstr>
      <vt:lpstr>WelcomeDoc</vt:lpstr>
      <vt:lpstr>ỨNG DỤNG TỔNG HỢP THÔNG TIN ĐỊA PHƯƠNG TRÊN BÁO CHÍ</vt:lpstr>
      <vt:lpstr>Nội dung trình bày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Cơ sở lý thuyết</vt:lpstr>
      <vt:lpstr>Cơ sở lý thuyết</vt:lpstr>
      <vt:lpstr>Cơ sở lý thuyết</vt:lpstr>
      <vt:lpstr>Thiết kế và cài đặt</vt:lpstr>
      <vt:lpstr>Thiết kế và cài đặt</vt:lpstr>
      <vt:lpstr>Thiết kế và cài đặt</vt:lpstr>
      <vt:lpstr>Demo ứng dụng</vt:lpstr>
      <vt:lpstr>Kết luận</vt:lpstr>
      <vt:lpstr>Kết luận</vt:lpstr>
      <vt:lpstr>Kết luận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tổng hợp thông tin địa phương trên báo chí</dc:title>
  <dc:creator>NGUYỄN MINH TRƯỜNG</dc:creator>
  <cp:lastModifiedBy>NGUYỄN MINH TRƯỜNG</cp:lastModifiedBy>
  <cp:revision>1</cp:revision>
  <dcterms:created xsi:type="dcterms:W3CDTF">2021-03-08T13:18:55Z</dcterms:created>
  <dcterms:modified xsi:type="dcterms:W3CDTF">2021-03-09T06:03:51Z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0x0101008AD2F18C37BC804EAE40E16FB37EDC3D</vt:lpwstr>
  </property>
</Properties>
</file>