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16" r:id="rId3"/>
  </p:sldMasterIdLst>
  <p:notesMasterIdLst>
    <p:notesMasterId r:id="rId17"/>
  </p:notesMasterIdLst>
  <p:sldIdLst>
    <p:sldId id="265" r:id="rId4"/>
    <p:sldId id="286" r:id="rId5"/>
    <p:sldId id="266" r:id="rId6"/>
    <p:sldId id="269" r:id="rId7"/>
    <p:sldId id="285" r:id="rId8"/>
    <p:sldId id="288" r:id="rId9"/>
    <p:sldId id="292" r:id="rId10"/>
    <p:sldId id="287" r:id="rId11"/>
    <p:sldId id="293" r:id="rId12"/>
    <p:sldId id="294" r:id="rId13"/>
    <p:sldId id="291" r:id="rId14"/>
    <p:sldId id="290" r:id="rId15"/>
    <p:sldId id="28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7" autoAdjust="0"/>
    <p:restoredTop sz="94660"/>
  </p:normalViewPr>
  <p:slideViewPr>
    <p:cSldViewPr snapToGrid="0">
      <p:cViewPr>
        <p:scale>
          <a:sx n="70" d="100"/>
          <a:sy n="70" d="100"/>
        </p:scale>
        <p:origin x="3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CFAE-46E6-42D5-8372-E8A5F83FD7E4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7DF16-F08F-44F3-A14E-D9C1515B2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7DF16-F08F-44F3-A14E-D9C1515B2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7DF16-F08F-44F3-A14E-D9C1515B2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7DF16-F08F-44F3-A14E-D9C1515B2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7DF16-F08F-44F3-A14E-D9C1515B2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4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7DF16-F08F-44F3-A14E-D9C1515B23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7DF16-F08F-44F3-A14E-D9C1515B23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7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4715" y="170123"/>
            <a:ext cx="10940348" cy="785554"/>
          </a:xfrm>
        </p:spPr>
        <p:txBody>
          <a:bodyPr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108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108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4715" y="988255"/>
            <a:ext cx="10940348" cy="313565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192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637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4715" y="170123"/>
            <a:ext cx="10940348" cy="785554"/>
          </a:xfrm>
        </p:spPr>
        <p:txBody>
          <a:bodyPr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108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108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4715" y="988255"/>
            <a:ext cx="10940348" cy="313565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192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957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8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46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1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46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56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4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2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50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74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33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9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4715" y="170123"/>
            <a:ext cx="10940348" cy="785554"/>
          </a:xfrm>
        </p:spPr>
        <p:txBody>
          <a:bodyPr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108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108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4715" y="988255"/>
            <a:ext cx="10940348" cy="313565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192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89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4715" y="170123"/>
            <a:ext cx="10940348" cy="785554"/>
          </a:xfrm>
        </p:spPr>
        <p:txBody>
          <a:bodyPr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108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108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4715" y="988255"/>
            <a:ext cx="10940348" cy="313565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192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99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35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4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2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31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65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0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07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33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75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99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121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27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4715" y="170123"/>
            <a:ext cx="10940348" cy="785554"/>
          </a:xfrm>
        </p:spPr>
        <p:txBody>
          <a:bodyPr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108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108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4715" y="988255"/>
            <a:ext cx="10940348" cy="313565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192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417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4715" y="170123"/>
            <a:ext cx="10940348" cy="785554"/>
          </a:xfrm>
        </p:spPr>
        <p:txBody>
          <a:bodyPr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108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108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4715" y="988255"/>
            <a:ext cx="10940348" cy="313565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192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010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1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8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6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fld id="{E7F316B6-13F9-C542-8958-225A699B52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6/26/2016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8640"/>
            <a:fld id="{EBE6B80E-E1DF-094B-ACE5-A5AF5F0862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5486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2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58240" y="6291618"/>
            <a:ext cx="9875520" cy="513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548640" rtl="0" eaLnBrk="1" latinLnBrk="0" hangingPunct="1"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Tsamis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• Andrianopoulou • Manthos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0" b="27859"/>
          <a:stretch/>
        </p:blipFill>
        <p:spPr>
          <a:xfrm>
            <a:off x="4962525" y="4641378"/>
            <a:ext cx="2266950" cy="887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6948" y="4135492"/>
            <a:ext cx="1538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rebuchet MS" panose="020B0603020202020204" pitchFamily="34" charset="0"/>
              </a:rPr>
              <a:t>Presenting for: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03" y="699934"/>
            <a:ext cx="3400067" cy="31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879"/>
            <a:ext cx="12192000" cy="6887208"/>
          </a:xfrm>
          <a:prstGeom prst="rect">
            <a:avLst/>
          </a:prstGeom>
          <a:blipFill dpi="0" rotWithShape="1"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2174532" y="2226047"/>
            <a:ext cx="3103808" cy="22293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6312944" y="2226048"/>
            <a:ext cx="3103808" cy="22293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25" b="95573" l="15234" r="48926">
                        <a14:foregroundMark x1="23828" y1="37240" x2="25293" y2="51693"/>
                        <a14:foregroundMark x1="39551" y1="63411" x2="39551" y2="78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8" y="523469"/>
            <a:ext cx="4647545" cy="34856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14" b="94922" l="9961" r="45898">
                        <a14:foregroundMark x1="19141" y1="47396" x2="24707" y2="47396"/>
                        <a14:foregroundMark x1="33398" y1="60807" x2="35156" y2="60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14" y="662855"/>
            <a:ext cx="4588247" cy="34411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74" b="96224" l="44531" r="81641">
                        <a14:foregroundMark x1="60254" y1="41406" x2="66699" y2="48828"/>
                        <a14:foregroundMark x1="67871" y1="39844" x2="61133" y2="48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65" y="625567"/>
            <a:ext cx="4624259" cy="34681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96220" y="4233091"/>
            <a:ext cx="1674026" cy="150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48640" rtl="0" eaLnBrk="1" latinLnBrk="0" hangingPunct="1"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Available campaigns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933766" y="4233091"/>
            <a:ext cx="1674026" cy="150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48640" rtl="0" eaLnBrk="1" latinLnBrk="0" hangingPunct="1"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Donation     step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730118" y="4238860"/>
            <a:ext cx="1674026" cy="150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48640" rtl="0" eaLnBrk="1" latinLnBrk="0" hangingPunct="1"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Reward feedback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67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879"/>
            <a:ext cx="12192000" cy="6887208"/>
          </a:xfrm>
          <a:prstGeom prst="rect">
            <a:avLst/>
          </a:prstGeom>
          <a:blipFill dpi="0" rotWithShape="1"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45" y="3639757"/>
            <a:ext cx="1805310" cy="1687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03" y="1490840"/>
            <a:ext cx="11008995" cy="15020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spc="7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We create an app for the present with our minds on the future</a:t>
            </a:r>
            <a:r>
              <a:rPr lang="en-US" sz="2800" spc="7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 </a:t>
            </a:r>
            <a:endParaRPr lang="en-US" sz="2800" spc="72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12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279482" y="173701"/>
            <a:ext cx="9846313" cy="313565"/>
          </a:xfrm>
          <a:prstGeom prst="rect">
            <a:avLst/>
          </a:prstGeom>
        </p:spPr>
        <p:txBody>
          <a:bodyPr vert="horz" lIns="0" tIns="54864" rIns="0" bIns="54864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60" dirty="0">
              <a:solidFill>
                <a:srgbClr val="800000"/>
              </a:solidFill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1269725" y="464029"/>
            <a:ext cx="9846313" cy="313565"/>
          </a:xfrm>
          <a:prstGeom prst="rect">
            <a:avLst/>
          </a:prstGeom>
        </p:spPr>
        <p:txBody>
          <a:bodyPr vert="horz" lIns="0" tIns="54864" rIns="0" bIns="54864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60" dirty="0" smtClean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Future Steps</a:t>
            </a:r>
            <a:endParaRPr lang="en-US" sz="2160" dirty="0">
              <a:solidFill>
                <a:schemeClr val="bg1"/>
              </a:solidFill>
              <a:latin typeface="Trebuchet MS" panose="020B0603020202020204" pitchFamily="34" charset="0"/>
              <a:cs typeface="Calibri Light"/>
            </a:endParaRPr>
          </a:p>
        </p:txBody>
      </p:sp>
      <p:cxnSp>
        <p:nvCxnSpPr>
          <p:cNvPr id="32" name="Straight Connector 10"/>
          <p:cNvCxnSpPr/>
          <p:nvPr/>
        </p:nvCxnSpPr>
        <p:spPr>
          <a:xfrm>
            <a:off x="137768" y="1264783"/>
            <a:ext cx="11863732" cy="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" y="149004"/>
            <a:ext cx="989033" cy="9247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767" y="1584101"/>
            <a:ext cx="37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OUR LONG-TERM GOALS INCLUDE:</a:t>
            </a:r>
            <a:endParaRPr lang="en-US" dirty="0">
              <a:latin typeface="Trebuchet MS" panose="020B06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64608" y="1768767"/>
            <a:ext cx="2611933" cy="4248471"/>
            <a:chOff x="1264608" y="1768767"/>
            <a:chExt cx="2611933" cy="4248471"/>
          </a:xfrm>
        </p:grpSpPr>
        <p:sp>
          <p:nvSpPr>
            <p:cNvPr id="25" name="TextBox 24"/>
            <p:cNvSpPr txBox="1"/>
            <p:nvPr/>
          </p:nvSpPr>
          <p:spPr>
            <a:xfrm>
              <a:off x="1264608" y="4786132"/>
              <a:ext cx="251138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48640"/>
              <a:r>
                <a:rPr lang="en-US" dirty="0" smtClean="0">
                  <a:latin typeface="Trebuchet MS" panose="020B0603020202020204" pitchFamily="34" charset="0"/>
                  <a:cs typeface="Calibri Light"/>
                </a:rPr>
                <a:t>Larger-scale campaigns</a:t>
              </a:r>
            </a:p>
            <a:p>
              <a:pPr defTabSz="548640"/>
              <a:endParaRPr lang="en-US" sz="1200" dirty="0">
                <a:latin typeface="Trebuchet MS" panose="020B0603020202020204" pitchFamily="34" charset="0"/>
                <a:cs typeface="Calibri Light"/>
              </a:endParaRPr>
            </a:p>
            <a:p>
              <a:pPr marL="171450" indent="-171450" defTabSz="5486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Trebuchet MS" panose="020B0603020202020204" pitchFamily="34" charset="0"/>
                  <a:cs typeface="Calibri Light"/>
                </a:rPr>
                <a:t>Increase the average asking donation</a:t>
              </a:r>
              <a:endParaRPr lang="en-GB" sz="1200" dirty="0">
                <a:latin typeface="Trebuchet MS" panose="020B0603020202020204" pitchFamily="34" charset="0"/>
                <a:cs typeface="Calibri Light"/>
              </a:endParaRPr>
            </a:p>
          </p:txBody>
        </p:sp>
        <p:cxnSp>
          <p:nvCxnSpPr>
            <p:cNvPr id="6" name="Straight Arrow Connector 5"/>
            <p:cNvCxnSpPr>
              <a:stCxn id="2" idx="3"/>
              <a:endCxn id="25" idx="0"/>
            </p:cNvCxnSpPr>
            <p:nvPr/>
          </p:nvCxnSpPr>
          <p:spPr>
            <a:xfrm flipH="1">
              <a:off x="2520302" y="1768767"/>
              <a:ext cx="1356239" cy="301736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876541" y="1768767"/>
            <a:ext cx="3468618" cy="2955809"/>
            <a:chOff x="3876541" y="1768767"/>
            <a:chExt cx="3468618" cy="2955809"/>
          </a:xfrm>
        </p:grpSpPr>
        <p:sp>
          <p:nvSpPr>
            <p:cNvPr id="26" name="TextBox 25"/>
            <p:cNvSpPr txBox="1"/>
            <p:nvPr/>
          </p:nvSpPr>
          <p:spPr>
            <a:xfrm>
              <a:off x="5040602" y="3493470"/>
              <a:ext cx="230455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48640"/>
              <a:r>
                <a:rPr lang="en-US" dirty="0" smtClean="0">
                  <a:latin typeface="Trebuchet MS" panose="020B0603020202020204" pitchFamily="34" charset="0"/>
                  <a:cs typeface="Calibri Light"/>
                </a:rPr>
                <a:t>International operations</a:t>
              </a:r>
            </a:p>
            <a:p>
              <a:pPr defTabSz="548640"/>
              <a:endParaRPr lang="en-US" sz="1200" dirty="0">
                <a:latin typeface="Trebuchet MS" panose="020B0603020202020204" pitchFamily="34" charset="0"/>
                <a:cs typeface="Calibri Light"/>
              </a:endParaRPr>
            </a:p>
            <a:p>
              <a:pPr marL="171450" indent="-171450" defTabSz="5486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Trebuchet MS" panose="020B0603020202020204" pitchFamily="34" charset="0"/>
                  <a:cs typeface="Calibri Light"/>
                </a:rPr>
                <a:t>Create similar apps for foreign banks</a:t>
              </a:r>
              <a:endParaRPr lang="en-GB" sz="1200" dirty="0">
                <a:latin typeface="Trebuchet MS" panose="020B0603020202020204" pitchFamily="34" charset="0"/>
                <a:cs typeface="Calibri Light"/>
              </a:endParaRPr>
            </a:p>
          </p:txBody>
        </p:sp>
        <p:cxnSp>
          <p:nvCxnSpPr>
            <p:cNvPr id="8" name="Straight Arrow Connector 7"/>
            <p:cNvCxnSpPr>
              <a:stCxn id="2" idx="3"/>
              <a:endCxn id="26" idx="0"/>
            </p:cNvCxnSpPr>
            <p:nvPr/>
          </p:nvCxnSpPr>
          <p:spPr>
            <a:xfrm>
              <a:off x="3876541" y="1768767"/>
              <a:ext cx="2316340" cy="1724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876541" y="1739144"/>
            <a:ext cx="7547020" cy="1415772"/>
            <a:chOff x="3876541" y="1739144"/>
            <a:chExt cx="7547020" cy="1415772"/>
          </a:xfrm>
        </p:grpSpPr>
        <p:sp>
          <p:nvSpPr>
            <p:cNvPr id="27" name="TextBox 26"/>
            <p:cNvSpPr txBox="1"/>
            <p:nvPr/>
          </p:nvSpPr>
          <p:spPr>
            <a:xfrm>
              <a:off x="8775645" y="1739144"/>
              <a:ext cx="26479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48640"/>
              <a:r>
                <a:rPr lang="en-US" dirty="0" smtClean="0">
                  <a:latin typeface="Trebuchet MS" panose="020B0603020202020204" pitchFamily="34" charset="0"/>
                  <a:cs typeface="Calibri Light"/>
                </a:rPr>
                <a:t>B2C &amp; B2B transactions in the donation process</a:t>
              </a:r>
            </a:p>
            <a:p>
              <a:pPr defTabSz="548640"/>
              <a:endParaRPr lang="en-US" sz="1200" dirty="0">
                <a:latin typeface="Trebuchet MS" panose="020B0603020202020204" pitchFamily="34" charset="0"/>
                <a:cs typeface="Calibri Light"/>
              </a:endParaRPr>
            </a:p>
            <a:p>
              <a:pPr marL="171450" indent="-171450" defTabSz="5486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Trebuchet MS" panose="020B0603020202020204" pitchFamily="34" charset="0"/>
                  <a:cs typeface="Calibri Light"/>
                </a:rPr>
                <a:t>Find new ways for customers to donate through everyday purchases</a:t>
              </a:r>
              <a:endParaRPr lang="en-GB" sz="1200" dirty="0">
                <a:latin typeface="Trebuchet MS" panose="020B0603020202020204" pitchFamily="34" charset="0"/>
                <a:cs typeface="Calibri Light"/>
              </a:endParaRPr>
            </a:p>
          </p:txBody>
        </p:sp>
        <p:cxnSp>
          <p:nvCxnSpPr>
            <p:cNvPr id="11" name="Straight Arrow Connector 10"/>
            <p:cNvCxnSpPr>
              <a:stCxn id="2" idx="3"/>
              <a:endCxn id="27" idx="1"/>
            </p:cNvCxnSpPr>
            <p:nvPr/>
          </p:nvCxnSpPr>
          <p:spPr>
            <a:xfrm>
              <a:off x="3876541" y="1768767"/>
              <a:ext cx="4899104" cy="67826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4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45" y="3639757"/>
            <a:ext cx="1805310" cy="16879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503" y="1490840"/>
            <a:ext cx="11008995" cy="15020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spc="7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Thank you!</a:t>
            </a:r>
            <a:br>
              <a:rPr lang="en-US" sz="2800" spc="7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</a:br>
            <a:r>
              <a:rPr lang="en-US" sz="2800" spc="7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Q&amp;A</a:t>
            </a:r>
            <a:endParaRPr lang="en-US" sz="2800" spc="72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16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5449" y="2249375"/>
            <a:ext cx="111795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680" dirty="0" err="1" smtClean="0">
                <a:latin typeface="Trebuchet MS" panose="020B0603020202020204" pitchFamily="34" charset="0"/>
                <a:cs typeface="Calibri Light"/>
              </a:rPr>
              <a:t>Dimitris</a:t>
            </a:r>
            <a:endParaRPr lang="en-GB" sz="1680" dirty="0"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6" name="textruta 39"/>
          <p:cNvSpPr txBox="1"/>
          <p:nvPr/>
        </p:nvSpPr>
        <p:spPr>
          <a:xfrm>
            <a:off x="421869" y="2783766"/>
            <a:ext cx="2025119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b="1" dirty="0" smtClean="0">
                <a:latin typeface="Trebuchet MS" panose="020B0603020202020204" pitchFamily="34" charset="0"/>
              </a:rPr>
              <a:t>THE DEVELOPER</a:t>
            </a:r>
          </a:p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rebuchet MS" panose="020B0603020202020204" pitchFamily="34" charset="0"/>
              </a:rPr>
              <a:t>Studies </a:t>
            </a:r>
            <a:r>
              <a:rPr lang="en-US" sz="1300" dirty="0">
                <a:latin typeface="Trebuchet MS" panose="020B0603020202020204" pitchFamily="34" charset="0"/>
              </a:rPr>
              <a:t>C</a:t>
            </a:r>
            <a:r>
              <a:rPr lang="en-US" sz="1300" dirty="0" smtClean="0">
                <a:latin typeface="Trebuchet MS" panose="020B0603020202020204" pitchFamily="34" charset="0"/>
              </a:rPr>
              <a:t>omputer </a:t>
            </a:r>
            <a:r>
              <a:rPr lang="en-US" sz="1300" dirty="0">
                <a:latin typeface="Trebuchet MS" panose="020B0603020202020204" pitchFamily="34" charset="0"/>
              </a:rPr>
              <a:t>S</a:t>
            </a:r>
            <a:r>
              <a:rPr lang="en-US" sz="1300" dirty="0" smtClean="0">
                <a:latin typeface="Trebuchet MS" panose="020B0603020202020204" pitchFamily="34" charset="0"/>
              </a:rPr>
              <a:t>cience </a:t>
            </a:r>
            <a:r>
              <a:rPr lang="en-US" sz="1300" dirty="0" smtClean="0">
                <a:latin typeface="Trebuchet MS" panose="020B0603020202020204" pitchFamily="34" charset="0"/>
              </a:rPr>
              <a:t>at Uppsala University, </a:t>
            </a:r>
            <a:r>
              <a:rPr lang="en-US" sz="1300" dirty="0" smtClean="0">
                <a:latin typeface="Trebuchet MS" panose="020B0603020202020204" pitchFamily="34" charset="0"/>
              </a:rPr>
              <a:t>when not at sea</a:t>
            </a:r>
          </a:p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rebuchet MS" panose="020B0603020202020204" pitchFamily="34" charset="0"/>
              </a:rPr>
              <a:t>Interested in algorithms and </a:t>
            </a:r>
            <a:r>
              <a:rPr lang="en-US" sz="1300" dirty="0">
                <a:latin typeface="Trebuchet MS" panose="020B0603020202020204" pitchFamily="34" charset="0"/>
              </a:rPr>
              <a:t>s</a:t>
            </a:r>
            <a:r>
              <a:rPr lang="en-US" sz="1300" dirty="0" smtClean="0">
                <a:latin typeface="Trebuchet MS" panose="020B0603020202020204" pitchFamily="34" charset="0"/>
              </a:rPr>
              <a:t>cientific innovations</a:t>
            </a:r>
            <a:endParaRPr lang="en-US" sz="1300" dirty="0" smtClean="0"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0033" y="5354114"/>
            <a:ext cx="10656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680" dirty="0" smtClean="0">
                <a:latin typeface="Trebuchet MS" panose="020B0603020202020204" pitchFamily="34" charset="0"/>
                <a:cs typeface="Calibri Light"/>
              </a:rPr>
              <a:t>Christina</a:t>
            </a:r>
            <a:endParaRPr lang="en-GB" sz="1680" dirty="0"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7682" y="2249375"/>
            <a:ext cx="152354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680" dirty="0" smtClean="0">
                <a:latin typeface="Trebuchet MS" panose="020B0603020202020204" pitchFamily="34" charset="0"/>
                <a:cs typeface="Calibri Light"/>
              </a:rPr>
              <a:t>Konstantinos</a:t>
            </a:r>
            <a:endParaRPr lang="en-GB" sz="1680" dirty="0"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18" name="textruta 39"/>
          <p:cNvSpPr txBox="1"/>
          <p:nvPr/>
        </p:nvSpPr>
        <p:spPr>
          <a:xfrm>
            <a:off x="3902154" y="5704979"/>
            <a:ext cx="4581454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b="1" dirty="0" smtClean="0">
                <a:latin typeface="Trebuchet MS" panose="020B0603020202020204" pitchFamily="34" charset="0"/>
              </a:rPr>
              <a:t>THE UX DESIGNER</a:t>
            </a:r>
          </a:p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rebuchet MS" panose="020B0603020202020204" pitchFamily="34" charset="0"/>
              </a:rPr>
              <a:t>Studies Software Engineering at KTH in Stockholm</a:t>
            </a:r>
          </a:p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rebuchet MS" panose="020B0603020202020204" pitchFamily="34" charset="0"/>
              </a:rPr>
              <a:t>Interested in new technologies and innovative design</a:t>
            </a:r>
            <a:endParaRPr lang="en-US" sz="1300" dirty="0" smtClean="0">
              <a:latin typeface="Trebuchet MS" panose="020B0603020202020204" pitchFamily="34" charset="0"/>
            </a:endParaRPr>
          </a:p>
        </p:txBody>
      </p:sp>
      <p:sp>
        <p:nvSpPr>
          <p:cNvPr id="19" name="textruta 39"/>
          <p:cNvSpPr txBox="1"/>
          <p:nvPr/>
        </p:nvSpPr>
        <p:spPr>
          <a:xfrm>
            <a:off x="9736784" y="2783766"/>
            <a:ext cx="2264715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b="1" dirty="0" smtClean="0">
                <a:latin typeface="Trebuchet MS" panose="020B0603020202020204" pitchFamily="34" charset="0"/>
              </a:rPr>
              <a:t>THE MARKETER</a:t>
            </a:r>
          </a:p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rebuchet MS" panose="020B0603020202020204" pitchFamily="34" charset="0"/>
              </a:rPr>
              <a:t>Studies CEMS/ International Management at the Stockholm School of Economics</a:t>
            </a:r>
            <a:endParaRPr lang="en-US" sz="1300" dirty="0" smtClean="0">
              <a:latin typeface="Trebuchet MS" panose="020B0603020202020204" pitchFamily="34" charset="0"/>
            </a:endParaRPr>
          </a:p>
          <a:p>
            <a:pPr marL="342900" indent="-342900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dirty="0" smtClean="0">
                <a:latin typeface="Trebuchet MS" panose="020B0603020202020204" pitchFamily="34" charset="0"/>
              </a:rPr>
              <a:t>Interested </a:t>
            </a:r>
            <a:r>
              <a:rPr lang="en-US" sz="1300" dirty="0" smtClean="0">
                <a:latin typeface="Trebuchet MS" panose="020B0603020202020204" pitchFamily="34" charset="0"/>
              </a:rPr>
              <a:t>in Strategy, Technology and Change Management </a:t>
            </a:r>
            <a:endParaRPr lang="en-US" sz="1300" dirty="0" smtClean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94" y="1486797"/>
            <a:ext cx="6661812" cy="3753133"/>
          </a:xfrm>
          <a:prstGeom prst="rect">
            <a:avLst/>
          </a:prstGeom>
        </p:spPr>
      </p:pic>
      <p:sp>
        <p:nvSpPr>
          <p:cNvPr id="20" name="Text Placeholder 2"/>
          <p:cNvSpPr txBox="1">
            <a:spLocks/>
          </p:cNvSpPr>
          <p:nvPr/>
        </p:nvSpPr>
        <p:spPr>
          <a:xfrm>
            <a:off x="1269725" y="464029"/>
            <a:ext cx="9846313" cy="313565"/>
          </a:xfrm>
          <a:prstGeom prst="rect">
            <a:avLst/>
          </a:prstGeom>
        </p:spPr>
        <p:txBody>
          <a:bodyPr vert="horz" lIns="0" tIns="54864" rIns="0" bIns="54864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60" dirty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The </a:t>
            </a:r>
            <a:r>
              <a:rPr lang="en-US" sz="2160" dirty="0" smtClean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Team</a:t>
            </a:r>
            <a:endParaRPr lang="en-US" sz="2160" dirty="0">
              <a:solidFill>
                <a:schemeClr val="bg1"/>
              </a:solidFill>
              <a:latin typeface="Trebuchet MS" panose="020B0603020202020204" pitchFamily="34" charset="0"/>
              <a:cs typeface="Calibri Light"/>
            </a:endParaRPr>
          </a:p>
        </p:txBody>
      </p:sp>
      <p:cxnSp>
        <p:nvCxnSpPr>
          <p:cNvPr id="21" name="Straight Connector 10"/>
          <p:cNvCxnSpPr/>
          <p:nvPr/>
        </p:nvCxnSpPr>
        <p:spPr>
          <a:xfrm>
            <a:off x="137768" y="1264783"/>
            <a:ext cx="11863732" cy="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" y="149004"/>
            <a:ext cx="989033" cy="9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74329"/>
          </a:xfrm>
          <a:prstGeom prst="rect">
            <a:avLst/>
          </a:prstGeom>
          <a:blipFill dpi="0" rotWithShape="1"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03" y="1490840"/>
            <a:ext cx="11008995" cy="15020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spc="7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The easy and rewarding way to improve the lives of the underprivileged</a:t>
            </a:r>
            <a:endParaRPr lang="en-US" sz="2800" spc="72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45" y="3639757"/>
            <a:ext cx="1805310" cy="16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ruta 39"/>
          <p:cNvSpPr txBox="1"/>
          <p:nvPr/>
        </p:nvSpPr>
        <p:spPr>
          <a:xfrm>
            <a:off x="2051356" y="2367689"/>
            <a:ext cx="8058557" cy="6996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 defTabSz="548640">
              <a:lnSpc>
                <a:spcPct val="130000"/>
              </a:lnSpc>
              <a:buClr>
                <a:prstClr val="black">
                  <a:lumMod val="50000"/>
                  <a:lumOff val="50000"/>
                </a:prstClr>
              </a:buClr>
              <a:buSzPct val="100000"/>
            </a:pPr>
            <a:r>
              <a:rPr lang="en-US" sz="1600" b="1" dirty="0" smtClean="0">
                <a:latin typeface="Trebuchet MS" panose="020B0603020202020204" pitchFamily="34" charset="0"/>
              </a:rPr>
              <a:t>Mobile App </a:t>
            </a:r>
            <a:r>
              <a:rPr lang="en-US" sz="1600" b="1" dirty="0" smtClean="0">
                <a:latin typeface="Trebuchet MS" panose="020B0603020202020204" pitchFamily="34" charset="0"/>
              </a:rPr>
              <a:t>enabling e-banking customers donate the amount of money they wish to support causes raised by participating NGOs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1269725" y="464029"/>
            <a:ext cx="9846313" cy="313565"/>
          </a:xfrm>
          <a:prstGeom prst="rect">
            <a:avLst/>
          </a:prstGeom>
        </p:spPr>
        <p:txBody>
          <a:bodyPr vert="horz" lIns="0" tIns="54864" rIns="0" bIns="54864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60" dirty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The </a:t>
            </a:r>
            <a:r>
              <a:rPr lang="en-US" sz="2160" dirty="0" smtClean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Idea &amp; </a:t>
            </a:r>
            <a:r>
              <a:rPr lang="en-US" sz="2160" dirty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the </a:t>
            </a:r>
            <a:r>
              <a:rPr lang="en-US" sz="2160" dirty="0" smtClean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Goal</a:t>
            </a:r>
            <a:endParaRPr lang="en-US" sz="2160" dirty="0">
              <a:solidFill>
                <a:schemeClr val="bg1"/>
              </a:solidFill>
              <a:latin typeface="Trebuchet MS" panose="020B0603020202020204" pitchFamily="34" charset="0"/>
              <a:cs typeface="Calibri Light"/>
            </a:endParaRPr>
          </a:p>
        </p:txBody>
      </p:sp>
      <p:cxnSp>
        <p:nvCxnSpPr>
          <p:cNvPr id="62" name="Straight Connector 10"/>
          <p:cNvCxnSpPr/>
          <p:nvPr/>
        </p:nvCxnSpPr>
        <p:spPr>
          <a:xfrm>
            <a:off x="137768" y="1264783"/>
            <a:ext cx="11863732" cy="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32"/>
          <p:cNvSpPr/>
          <p:nvPr/>
        </p:nvSpPr>
        <p:spPr>
          <a:xfrm rot="10800000">
            <a:off x="4156156" y="4301543"/>
            <a:ext cx="3875365" cy="160898"/>
          </a:xfrm>
          <a:prstGeom prst="triangle">
            <a:avLst>
              <a:gd name="adj" fmla="val 50701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2160">
              <a:solidFill>
                <a:prstClr val="white"/>
              </a:solidFill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357" y="4608861"/>
            <a:ext cx="8058557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rebuchet MS" panose="020B0603020202020204" pitchFamily="34" charset="0"/>
              </a:rPr>
              <a:t>Digitalize charity </a:t>
            </a:r>
            <a:r>
              <a:rPr lang="en-US" sz="1600" b="1" dirty="0" smtClean="0">
                <a:latin typeface="Trebuchet MS" panose="020B0603020202020204" pitchFamily="34" charset="0"/>
              </a:rPr>
              <a:t>contributions and increase transparency in the donation process 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" y="149004"/>
            <a:ext cx="989033" cy="9247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56153" y="1771822"/>
            <a:ext cx="247537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680" dirty="0" smtClean="0">
                <a:latin typeface="Trebuchet MS" panose="020B0603020202020204" pitchFamily="34" charset="0"/>
                <a:cs typeface="Calibri Light"/>
              </a:rPr>
              <a:t>WHAT IS IT ALL ABOUT?</a:t>
            </a:r>
            <a:endParaRPr lang="en-GB" sz="1680" dirty="0"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1253" y="3937718"/>
            <a:ext cx="330517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680" dirty="0" smtClean="0">
                <a:latin typeface="Trebuchet MS" panose="020B0603020202020204" pitchFamily="34" charset="0"/>
                <a:cs typeface="Calibri Light"/>
              </a:rPr>
              <a:t>WHAT DO WE WANT TO ACHIEVE?</a:t>
            </a:r>
            <a:endParaRPr lang="en-GB" sz="1680" dirty="0"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16" name="Isosceles Triangle 32"/>
          <p:cNvSpPr/>
          <p:nvPr/>
        </p:nvSpPr>
        <p:spPr>
          <a:xfrm rot="10800000">
            <a:off x="4156156" y="2133966"/>
            <a:ext cx="3875365" cy="160898"/>
          </a:xfrm>
          <a:prstGeom prst="triangle">
            <a:avLst>
              <a:gd name="adj" fmla="val 50701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2160">
              <a:solidFill>
                <a:prstClr val="white"/>
              </a:solidFill>
              <a:latin typeface="Trebuchet MS" panose="020B0603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80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74329"/>
          </a:xfrm>
          <a:prstGeom prst="rect">
            <a:avLst/>
          </a:prstGeom>
          <a:blipFill dpi="0" rotWithShape="1"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45" y="3639757"/>
            <a:ext cx="1805310" cy="1687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03" y="1490840"/>
            <a:ext cx="11008995" cy="15020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spc="7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The Business Model shapes a “W/W/W” situation for the Bank/Charities/Customers</a:t>
            </a:r>
            <a:endParaRPr lang="en-US" sz="2800" spc="72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64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0" cy="6874329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14"/>
          <p:cNvSpPr>
            <a:spLocks noEditPoints="1"/>
          </p:cNvSpPr>
          <p:nvPr/>
        </p:nvSpPr>
        <p:spPr bwMode="auto">
          <a:xfrm>
            <a:off x="9960136" y="3322948"/>
            <a:ext cx="566092" cy="527624"/>
          </a:xfrm>
          <a:custGeom>
            <a:avLst/>
            <a:gdLst>
              <a:gd name="T0" fmla="*/ 0 w 605"/>
              <a:gd name="T1" fmla="*/ 524 h 565"/>
              <a:gd name="T2" fmla="*/ 6 w 605"/>
              <a:gd name="T3" fmla="*/ 510 h 565"/>
              <a:gd name="T4" fmla="*/ 22 w 605"/>
              <a:gd name="T5" fmla="*/ 504 h 565"/>
              <a:gd name="T6" fmla="*/ 583 w 605"/>
              <a:gd name="T7" fmla="*/ 504 h 565"/>
              <a:gd name="T8" fmla="*/ 598 w 605"/>
              <a:gd name="T9" fmla="*/ 510 h 565"/>
              <a:gd name="T10" fmla="*/ 605 w 605"/>
              <a:gd name="T11" fmla="*/ 524 h 565"/>
              <a:gd name="T12" fmla="*/ 605 w 605"/>
              <a:gd name="T13" fmla="*/ 565 h 565"/>
              <a:gd name="T14" fmla="*/ 0 w 605"/>
              <a:gd name="T15" fmla="*/ 565 h 565"/>
              <a:gd name="T16" fmla="*/ 0 w 605"/>
              <a:gd name="T17" fmla="*/ 524 h 565"/>
              <a:gd name="T18" fmla="*/ 0 w 605"/>
              <a:gd name="T19" fmla="*/ 161 h 565"/>
              <a:gd name="T20" fmla="*/ 0 w 605"/>
              <a:gd name="T21" fmla="*/ 121 h 565"/>
              <a:gd name="T22" fmla="*/ 302 w 605"/>
              <a:gd name="T23" fmla="*/ 0 h 565"/>
              <a:gd name="T24" fmla="*/ 605 w 605"/>
              <a:gd name="T25" fmla="*/ 121 h 565"/>
              <a:gd name="T26" fmla="*/ 605 w 605"/>
              <a:gd name="T27" fmla="*/ 161 h 565"/>
              <a:gd name="T28" fmla="*/ 564 w 605"/>
              <a:gd name="T29" fmla="*/ 161 h 565"/>
              <a:gd name="T30" fmla="*/ 558 w 605"/>
              <a:gd name="T31" fmla="*/ 176 h 565"/>
              <a:gd name="T32" fmla="*/ 543 w 605"/>
              <a:gd name="T33" fmla="*/ 182 h 565"/>
              <a:gd name="T34" fmla="*/ 62 w 605"/>
              <a:gd name="T35" fmla="*/ 182 h 565"/>
              <a:gd name="T36" fmla="*/ 47 w 605"/>
              <a:gd name="T37" fmla="*/ 176 h 565"/>
              <a:gd name="T38" fmla="*/ 40 w 605"/>
              <a:gd name="T39" fmla="*/ 161 h 565"/>
              <a:gd name="T40" fmla="*/ 0 w 605"/>
              <a:gd name="T41" fmla="*/ 161 h 565"/>
              <a:gd name="T42" fmla="*/ 40 w 605"/>
              <a:gd name="T43" fmla="*/ 484 h 565"/>
              <a:gd name="T44" fmla="*/ 40 w 605"/>
              <a:gd name="T45" fmla="*/ 464 h 565"/>
              <a:gd name="T46" fmla="*/ 47 w 605"/>
              <a:gd name="T47" fmla="*/ 450 h 565"/>
              <a:gd name="T48" fmla="*/ 62 w 605"/>
              <a:gd name="T49" fmla="*/ 444 h 565"/>
              <a:gd name="T50" fmla="*/ 81 w 605"/>
              <a:gd name="T51" fmla="*/ 444 h 565"/>
              <a:gd name="T52" fmla="*/ 81 w 605"/>
              <a:gd name="T53" fmla="*/ 202 h 565"/>
              <a:gd name="T54" fmla="*/ 161 w 605"/>
              <a:gd name="T55" fmla="*/ 202 h 565"/>
              <a:gd name="T56" fmla="*/ 161 w 605"/>
              <a:gd name="T57" fmla="*/ 444 h 565"/>
              <a:gd name="T58" fmla="*/ 202 w 605"/>
              <a:gd name="T59" fmla="*/ 444 h 565"/>
              <a:gd name="T60" fmla="*/ 202 w 605"/>
              <a:gd name="T61" fmla="*/ 202 h 565"/>
              <a:gd name="T62" fmla="*/ 282 w 605"/>
              <a:gd name="T63" fmla="*/ 202 h 565"/>
              <a:gd name="T64" fmla="*/ 282 w 605"/>
              <a:gd name="T65" fmla="*/ 444 h 565"/>
              <a:gd name="T66" fmla="*/ 323 w 605"/>
              <a:gd name="T67" fmla="*/ 444 h 565"/>
              <a:gd name="T68" fmla="*/ 323 w 605"/>
              <a:gd name="T69" fmla="*/ 202 h 565"/>
              <a:gd name="T70" fmla="*/ 403 w 605"/>
              <a:gd name="T71" fmla="*/ 202 h 565"/>
              <a:gd name="T72" fmla="*/ 403 w 605"/>
              <a:gd name="T73" fmla="*/ 444 h 565"/>
              <a:gd name="T74" fmla="*/ 443 w 605"/>
              <a:gd name="T75" fmla="*/ 444 h 565"/>
              <a:gd name="T76" fmla="*/ 443 w 605"/>
              <a:gd name="T77" fmla="*/ 202 h 565"/>
              <a:gd name="T78" fmla="*/ 524 w 605"/>
              <a:gd name="T79" fmla="*/ 202 h 565"/>
              <a:gd name="T80" fmla="*/ 524 w 605"/>
              <a:gd name="T81" fmla="*/ 444 h 565"/>
              <a:gd name="T82" fmla="*/ 543 w 605"/>
              <a:gd name="T83" fmla="*/ 444 h 565"/>
              <a:gd name="T84" fmla="*/ 558 w 605"/>
              <a:gd name="T85" fmla="*/ 450 h 565"/>
              <a:gd name="T86" fmla="*/ 564 w 605"/>
              <a:gd name="T87" fmla="*/ 464 h 565"/>
              <a:gd name="T88" fmla="*/ 564 w 605"/>
              <a:gd name="T89" fmla="*/ 484 h 565"/>
              <a:gd name="T90" fmla="*/ 40 w 605"/>
              <a:gd name="T91" fmla="*/ 48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5" h="565">
                <a:moveTo>
                  <a:pt x="0" y="524"/>
                </a:moveTo>
                <a:cubicBezTo>
                  <a:pt x="0" y="519"/>
                  <a:pt x="2" y="514"/>
                  <a:pt x="6" y="510"/>
                </a:cubicBezTo>
                <a:cubicBezTo>
                  <a:pt x="11" y="506"/>
                  <a:pt x="16" y="504"/>
                  <a:pt x="22" y="504"/>
                </a:cubicBezTo>
                <a:lnTo>
                  <a:pt x="583" y="504"/>
                </a:lnTo>
                <a:cubicBezTo>
                  <a:pt x="589" y="504"/>
                  <a:pt x="594" y="506"/>
                  <a:pt x="598" y="510"/>
                </a:cubicBezTo>
                <a:cubicBezTo>
                  <a:pt x="603" y="514"/>
                  <a:pt x="605" y="519"/>
                  <a:pt x="605" y="524"/>
                </a:cubicBezTo>
                <a:lnTo>
                  <a:pt x="605" y="565"/>
                </a:lnTo>
                <a:lnTo>
                  <a:pt x="0" y="565"/>
                </a:lnTo>
                <a:lnTo>
                  <a:pt x="0" y="524"/>
                </a:lnTo>
                <a:close/>
                <a:moveTo>
                  <a:pt x="0" y="161"/>
                </a:moveTo>
                <a:lnTo>
                  <a:pt x="0" y="121"/>
                </a:lnTo>
                <a:lnTo>
                  <a:pt x="302" y="0"/>
                </a:lnTo>
                <a:lnTo>
                  <a:pt x="605" y="121"/>
                </a:lnTo>
                <a:lnTo>
                  <a:pt x="605" y="161"/>
                </a:lnTo>
                <a:lnTo>
                  <a:pt x="564" y="161"/>
                </a:lnTo>
                <a:cubicBezTo>
                  <a:pt x="564" y="167"/>
                  <a:pt x="562" y="172"/>
                  <a:pt x="558" y="176"/>
                </a:cubicBezTo>
                <a:cubicBezTo>
                  <a:pt x="554" y="180"/>
                  <a:pt x="549" y="182"/>
                  <a:pt x="543" y="182"/>
                </a:cubicBezTo>
                <a:lnTo>
                  <a:pt x="62" y="182"/>
                </a:lnTo>
                <a:cubicBezTo>
                  <a:pt x="56" y="182"/>
                  <a:pt x="51" y="180"/>
                  <a:pt x="47" y="176"/>
                </a:cubicBezTo>
                <a:cubicBezTo>
                  <a:pt x="42" y="172"/>
                  <a:pt x="40" y="167"/>
                  <a:pt x="40" y="161"/>
                </a:cubicBezTo>
                <a:lnTo>
                  <a:pt x="0" y="161"/>
                </a:lnTo>
                <a:close/>
                <a:moveTo>
                  <a:pt x="40" y="484"/>
                </a:moveTo>
                <a:lnTo>
                  <a:pt x="40" y="464"/>
                </a:lnTo>
                <a:cubicBezTo>
                  <a:pt x="40" y="458"/>
                  <a:pt x="42" y="454"/>
                  <a:pt x="47" y="450"/>
                </a:cubicBezTo>
                <a:cubicBezTo>
                  <a:pt x="51" y="446"/>
                  <a:pt x="56" y="444"/>
                  <a:pt x="62" y="444"/>
                </a:cubicBezTo>
                <a:lnTo>
                  <a:pt x="81" y="444"/>
                </a:lnTo>
                <a:lnTo>
                  <a:pt x="81" y="202"/>
                </a:lnTo>
                <a:lnTo>
                  <a:pt x="161" y="202"/>
                </a:lnTo>
                <a:lnTo>
                  <a:pt x="161" y="444"/>
                </a:lnTo>
                <a:lnTo>
                  <a:pt x="202" y="444"/>
                </a:lnTo>
                <a:lnTo>
                  <a:pt x="202" y="202"/>
                </a:lnTo>
                <a:lnTo>
                  <a:pt x="282" y="202"/>
                </a:lnTo>
                <a:lnTo>
                  <a:pt x="282" y="444"/>
                </a:lnTo>
                <a:lnTo>
                  <a:pt x="323" y="444"/>
                </a:lnTo>
                <a:lnTo>
                  <a:pt x="323" y="202"/>
                </a:lnTo>
                <a:lnTo>
                  <a:pt x="403" y="202"/>
                </a:lnTo>
                <a:lnTo>
                  <a:pt x="403" y="444"/>
                </a:lnTo>
                <a:lnTo>
                  <a:pt x="443" y="444"/>
                </a:lnTo>
                <a:lnTo>
                  <a:pt x="443" y="202"/>
                </a:lnTo>
                <a:lnTo>
                  <a:pt x="524" y="202"/>
                </a:lnTo>
                <a:lnTo>
                  <a:pt x="524" y="444"/>
                </a:lnTo>
                <a:lnTo>
                  <a:pt x="543" y="444"/>
                </a:lnTo>
                <a:cubicBezTo>
                  <a:pt x="549" y="444"/>
                  <a:pt x="554" y="446"/>
                  <a:pt x="558" y="450"/>
                </a:cubicBezTo>
                <a:cubicBezTo>
                  <a:pt x="562" y="454"/>
                  <a:pt x="564" y="458"/>
                  <a:pt x="564" y="464"/>
                </a:cubicBezTo>
                <a:lnTo>
                  <a:pt x="564" y="484"/>
                </a:lnTo>
                <a:lnTo>
                  <a:pt x="40" y="484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0"/>
          <p:cNvSpPr>
            <a:spLocks noEditPoints="1"/>
          </p:cNvSpPr>
          <p:nvPr/>
        </p:nvSpPr>
        <p:spPr bwMode="auto">
          <a:xfrm>
            <a:off x="10006853" y="2025288"/>
            <a:ext cx="472658" cy="373730"/>
          </a:xfrm>
          <a:custGeom>
            <a:avLst/>
            <a:gdLst>
              <a:gd name="T0" fmla="*/ 3 w 508"/>
              <a:gd name="T1" fmla="*/ 211 h 404"/>
              <a:gd name="T2" fmla="*/ 0 w 508"/>
              <a:gd name="T3" fmla="*/ 203 h 404"/>
              <a:gd name="T4" fmla="*/ 4 w 508"/>
              <a:gd name="T5" fmla="*/ 197 h 404"/>
              <a:gd name="T6" fmla="*/ 230 w 508"/>
              <a:gd name="T7" fmla="*/ 8 h 404"/>
              <a:gd name="T8" fmla="*/ 254 w 508"/>
              <a:gd name="T9" fmla="*/ 0 h 404"/>
              <a:gd name="T10" fmla="*/ 278 w 508"/>
              <a:gd name="T11" fmla="*/ 8 h 404"/>
              <a:gd name="T12" fmla="*/ 355 w 508"/>
              <a:gd name="T13" fmla="*/ 72 h 404"/>
              <a:gd name="T14" fmla="*/ 355 w 508"/>
              <a:gd name="T15" fmla="*/ 11 h 404"/>
              <a:gd name="T16" fmla="*/ 358 w 508"/>
              <a:gd name="T17" fmla="*/ 4 h 404"/>
              <a:gd name="T18" fmla="*/ 365 w 508"/>
              <a:gd name="T19" fmla="*/ 1 h 404"/>
              <a:gd name="T20" fmla="*/ 426 w 508"/>
              <a:gd name="T21" fmla="*/ 1 h 404"/>
              <a:gd name="T22" fmla="*/ 433 w 508"/>
              <a:gd name="T23" fmla="*/ 4 h 404"/>
              <a:gd name="T24" fmla="*/ 436 w 508"/>
              <a:gd name="T25" fmla="*/ 11 h 404"/>
              <a:gd name="T26" fmla="*/ 436 w 508"/>
              <a:gd name="T27" fmla="*/ 139 h 404"/>
              <a:gd name="T28" fmla="*/ 505 w 508"/>
              <a:gd name="T29" fmla="*/ 197 h 404"/>
              <a:gd name="T30" fmla="*/ 508 w 508"/>
              <a:gd name="T31" fmla="*/ 203 h 404"/>
              <a:gd name="T32" fmla="*/ 506 w 508"/>
              <a:gd name="T33" fmla="*/ 211 h 404"/>
              <a:gd name="T34" fmla="*/ 486 w 508"/>
              <a:gd name="T35" fmla="*/ 234 h 404"/>
              <a:gd name="T36" fmla="*/ 480 w 508"/>
              <a:gd name="T37" fmla="*/ 238 h 404"/>
              <a:gd name="T38" fmla="*/ 479 w 508"/>
              <a:gd name="T39" fmla="*/ 238 h 404"/>
              <a:gd name="T40" fmla="*/ 472 w 508"/>
              <a:gd name="T41" fmla="*/ 235 h 404"/>
              <a:gd name="T42" fmla="*/ 254 w 508"/>
              <a:gd name="T43" fmla="*/ 54 h 404"/>
              <a:gd name="T44" fmla="*/ 36 w 508"/>
              <a:gd name="T45" fmla="*/ 235 h 404"/>
              <a:gd name="T46" fmla="*/ 29 w 508"/>
              <a:gd name="T47" fmla="*/ 238 h 404"/>
              <a:gd name="T48" fmla="*/ 22 w 508"/>
              <a:gd name="T49" fmla="*/ 234 h 404"/>
              <a:gd name="T50" fmla="*/ 3 w 508"/>
              <a:gd name="T51" fmla="*/ 211 h 404"/>
              <a:gd name="T52" fmla="*/ 73 w 508"/>
              <a:gd name="T53" fmla="*/ 384 h 404"/>
              <a:gd name="T54" fmla="*/ 73 w 508"/>
              <a:gd name="T55" fmla="*/ 233 h 404"/>
              <a:gd name="T56" fmla="*/ 73 w 508"/>
              <a:gd name="T57" fmla="*/ 232 h 404"/>
              <a:gd name="T58" fmla="*/ 73 w 508"/>
              <a:gd name="T59" fmla="*/ 231 h 404"/>
              <a:gd name="T60" fmla="*/ 254 w 508"/>
              <a:gd name="T61" fmla="*/ 81 h 404"/>
              <a:gd name="T62" fmla="*/ 435 w 508"/>
              <a:gd name="T63" fmla="*/ 231 h 404"/>
              <a:gd name="T64" fmla="*/ 436 w 508"/>
              <a:gd name="T65" fmla="*/ 233 h 404"/>
              <a:gd name="T66" fmla="*/ 436 w 508"/>
              <a:gd name="T67" fmla="*/ 384 h 404"/>
              <a:gd name="T68" fmla="*/ 430 w 508"/>
              <a:gd name="T69" fmla="*/ 398 h 404"/>
              <a:gd name="T70" fmla="*/ 416 w 508"/>
              <a:gd name="T71" fmla="*/ 404 h 404"/>
              <a:gd name="T72" fmla="*/ 295 w 508"/>
              <a:gd name="T73" fmla="*/ 404 h 404"/>
              <a:gd name="T74" fmla="*/ 295 w 508"/>
              <a:gd name="T75" fmla="*/ 283 h 404"/>
              <a:gd name="T76" fmla="*/ 214 w 508"/>
              <a:gd name="T77" fmla="*/ 283 h 404"/>
              <a:gd name="T78" fmla="*/ 214 w 508"/>
              <a:gd name="T79" fmla="*/ 404 h 404"/>
              <a:gd name="T80" fmla="*/ 93 w 508"/>
              <a:gd name="T81" fmla="*/ 404 h 404"/>
              <a:gd name="T82" fmla="*/ 79 w 508"/>
              <a:gd name="T83" fmla="*/ 398 h 404"/>
              <a:gd name="T84" fmla="*/ 73 w 508"/>
              <a:gd name="T85" fmla="*/ 38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8" h="404">
                <a:moveTo>
                  <a:pt x="3" y="211"/>
                </a:moveTo>
                <a:cubicBezTo>
                  <a:pt x="1" y="209"/>
                  <a:pt x="0" y="206"/>
                  <a:pt x="0" y="203"/>
                </a:cubicBezTo>
                <a:cubicBezTo>
                  <a:pt x="1" y="201"/>
                  <a:pt x="2" y="198"/>
                  <a:pt x="4" y="197"/>
                </a:cubicBezTo>
                <a:lnTo>
                  <a:pt x="230" y="8"/>
                </a:lnTo>
                <a:cubicBezTo>
                  <a:pt x="237" y="3"/>
                  <a:pt x="245" y="0"/>
                  <a:pt x="254" y="0"/>
                </a:cubicBezTo>
                <a:cubicBezTo>
                  <a:pt x="264" y="0"/>
                  <a:pt x="272" y="3"/>
                  <a:pt x="278" y="8"/>
                </a:cubicBezTo>
                <a:lnTo>
                  <a:pt x="355" y="72"/>
                </a:lnTo>
                <a:lnTo>
                  <a:pt x="355" y="11"/>
                </a:lnTo>
                <a:cubicBezTo>
                  <a:pt x="355" y="8"/>
                  <a:pt x="356" y="5"/>
                  <a:pt x="358" y="4"/>
                </a:cubicBezTo>
                <a:cubicBezTo>
                  <a:pt x="360" y="2"/>
                  <a:pt x="362" y="1"/>
                  <a:pt x="365" y="1"/>
                </a:cubicBezTo>
                <a:lnTo>
                  <a:pt x="426" y="1"/>
                </a:lnTo>
                <a:cubicBezTo>
                  <a:pt x="429" y="1"/>
                  <a:pt x="431" y="2"/>
                  <a:pt x="433" y="4"/>
                </a:cubicBezTo>
                <a:cubicBezTo>
                  <a:pt x="435" y="5"/>
                  <a:pt x="436" y="8"/>
                  <a:pt x="436" y="11"/>
                </a:cubicBezTo>
                <a:lnTo>
                  <a:pt x="436" y="139"/>
                </a:lnTo>
                <a:lnTo>
                  <a:pt x="505" y="197"/>
                </a:lnTo>
                <a:cubicBezTo>
                  <a:pt x="507" y="198"/>
                  <a:pt x="508" y="201"/>
                  <a:pt x="508" y="203"/>
                </a:cubicBezTo>
                <a:cubicBezTo>
                  <a:pt x="508" y="206"/>
                  <a:pt x="508" y="209"/>
                  <a:pt x="506" y="211"/>
                </a:cubicBezTo>
                <a:lnTo>
                  <a:pt x="486" y="234"/>
                </a:lnTo>
                <a:cubicBezTo>
                  <a:pt x="485" y="236"/>
                  <a:pt x="483" y="237"/>
                  <a:pt x="480" y="238"/>
                </a:cubicBezTo>
                <a:lnTo>
                  <a:pt x="479" y="238"/>
                </a:lnTo>
                <a:cubicBezTo>
                  <a:pt x="476" y="238"/>
                  <a:pt x="474" y="237"/>
                  <a:pt x="472" y="235"/>
                </a:cubicBezTo>
                <a:lnTo>
                  <a:pt x="254" y="54"/>
                </a:lnTo>
                <a:lnTo>
                  <a:pt x="36" y="235"/>
                </a:lnTo>
                <a:cubicBezTo>
                  <a:pt x="34" y="237"/>
                  <a:pt x="31" y="238"/>
                  <a:pt x="29" y="238"/>
                </a:cubicBezTo>
                <a:cubicBezTo>
                  <a:pt x="26" y="237"/>
                  <a:pt x="24" y="236"/>
                  <a:pt x="22" y="234"/>
                </a:cubicBezTo>
                <a:lnTo>
                  <a:pt x="3" y="211"/>
                </a:lnTo>
                <a:close/>
                <a:moveTo>
                  <a:pt x="73" y="384"/>
                </a:moveTo>
                <a:lnTo>
                  <a:pt x="73" y="233"/>
                </a:lnTo>
                <a:cubicBezTo>
                  <a:pt x="73" y="232"/>
                  <a:pt x="73" y="232"/>
                  <a:pt x="73" y="232"/>
                </a:cubicBezTo>
                <a:cubicBezTo>
                  <a:pt x="73" y="231"/>
                  <a:pt x="73" y="231"/>
                  <a:pt x="73" y="231"/>
                </a:cubicBezTo>
                <a:lnTo>
                  <a:pt x="254" y="81"/>
                </a:lnTo>
                <a:lnTo>
                  <a:pt x="435" y="231"/>
                </a:lnTo>
                <a:cubicBezTo>
                  <a:pt x="436" y="231"/>
                  <a:pt x="436" y="232"/>
                  <a:pt x="436" y="233"/>
                </a:cubicBezTo>
                <a:lnTo>
                  <a:pt x="436" y="384"/>
                </a:lnTo>
                <a:cubicBezTo>
                  <a:pt x="436" y="389"/>
                  <a:pt x="434" y="394"/>
                  <a:pt x="430" y="398"/>
                </a:cubicBezTo>
                <a:cubicBezTo>
                  <a:pt x="426" y="402"/>
                  <a:pt x="421" y="404"/>
                  <a:pt x="416" y="404"/>
                </a:cubicBezTo>
                <a:lnTo>
                  <a:pt x="295" y="404"/>
                </a:lnTo>
                <a:lnTo>
                  <a:pt x="295" y="283"/>
                </a:lnTo>
                <a:lnTo>
                  <a:pt x="214" y="283"/>
                </a:lnTo>
                <a:lnTo>
                  <a:pt x="214" y="404"/>
                </a:lnTo>
                <a:lnTo>
                  <a:pt x="93" y="404"/>
                </a:lnTo>
                <a:cubicBezTo>
                  <a:pt x="88" y="404"/>
                  <a:pt x="83" y="402"/>
                  <a:pt x="79" y="398"/>
                </a:cubicBezTo>
                <a:cubicBezTo>
                  <a:pt x="75" y="394"/>
                  <a:pt x="73" y="389"/>
                  <a:pt x="73" y="384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/>
          <p:cNvSpPr>
            <a:spLocks noEditPoints="1"/>
          </p:cNvSpPr>
          <p:nvPr/>
        </p:nvSpPr>
        <p:spPr bwMode="auto">
          <a:xfrm>
            <a:off x="1712857" y="2025288"/>
            <a:ext cx="412202" cy="450674"/>
          </a:xfrm>
          <a:custGeom>
            <a:avLst/>
            <a:gdLst>
              <a:gd name="T0" fmla="*/ 0 w 443"/>
              <a:gd name="T1" fmla="*/ 403 h 484"/>
              <a:gd name="T2" fmla="*/ 1 w 443"/>
              <a:gd name="T3" fmla="*/ 370 h 484"/>
              <a:gd name="T4" fmla="*/ 5 w 443"/>
              <a:gd name="T5" fmla="*/ 336 h 484"/>
              <a:gd name="T6" fmla="*/ 14 w 443"/>
              <a:gd name="T7" fmla="*/ 302 h 484"/>
              <a:gd name="T8" fmla="*/ 27 w 443"/>
              <a:gd name="T9" fmla="*/ 271 h 484"/>
              <a:gd name="T10" fmla="*/ 47 w 443"/>
              <a:gd name="T11" fmla="*/ 245 h 484"/>
              <a:gd name="T12" fmla="*/ 74 w 443"/>
              <a:gd name="T13" fmla="*/ 228 h 484"/>
              <a:gd name="T14" fmla="*/ 109 w 443"/>
              <a:gd name="T15" fmla="*/ 222 h 484"/>
              <a:gd name="T16" fmla="*/ 122 w 443"/>
              <a:gd name="T17" fmla="*/ 229 h 484"/>
              <a:gd name="T18" fmla="*/ 145 w 443"/>
              <a:gd name="T19" fmla="*/ 244 h 484"/>
              <a:gd name="T20" fmla="*/ 179 w 443"/>
              <a:gd name="T21" fmla="*/ 259 h 484"/>
              <a:gd name="T22" fmla="*/ 222 w 443"/>
              <a:gd name="T23" fmla="*/ 266 h 484"/>
              <a:gd name="T24" fmla="*/ 264 w 443"/>
              <a:gd name="T25" fmla="*/ 259 h 484"/>
              <a:gd name="T26" fmla="*/ 298 w 443"/>
              <a:gd name="T27" fmla="*/ 244 h 484"/>
              <a:gd name="T28" fmla="*/ 321 w 443"/>
              <a:gd name="T29" fmla="*/ 229 h 484"/>
              <a:gd name="T30" fmla="*/ 334 w 443"/>
              <a:gd name="T31" fmla="*/ 222 h 484"/>
              <a:gd name="T32" fmla="*/ 369 w 443"/>
              <a:gd name="T33" fmla="*/ 228 h 484"/>
              <a:gd name="T34" fmla="*/ 396 w 443"/>
              <a:gd name="T35" fmla="*/ 245 h 484"/>
              <a:gd name="T36" fmla="*/ 416 w 443"/>
              <a:gd name="T37" fmla="*/ 271 h 484"/>
              <a:gd name="T38" fmla="*/ 429 w 443"/>
              <a:gd name="T39" fmla="*/ 302 h 484"/>
              <a:gd name="T40" fmla="*/ 438 w 443"/>
              <a:gd name="T41" fmla="*/ 336 h 484"/>
              <a:gd name="T42" fmla="*/ 442 w 443"/>
              <a:gd name="T43" fmla="*/ 370 h 484"/>
              <a:gd name="T44" fmla="*/ 443 w 443"/>
              <a:gd name="T45" fmla="*/ 403 h 484"/>
              <a:gd name="T46" fmla="*/ 420 w 443"/>
              <a:gd name="T47" fmla="*/ 462 h 484"/>
              <a:gd name="T48" fmla="*/ 359 w 443"/>
              <a:gd name="T49" fmla="*/ 484 h 484"/>
              <a:gd name="T50" fmla="*/ 84 w 443"/>
              <a:gd name="T51" fmla="*/ 484 h 484"/>
              <a:gd name="T52" fmla="*/ 23 w 443"/>
              <a:gd name="T53" fmla="*/ 462 h 484"/>
              <a:gd name="T54" fmla="*/ 0 w 443"/>
              <a:gd name="T55" fmla="*/ 403 h 484"/>
              <a:gd name="T56" fmla="*/ 136 w 443"/>
              <a:gd name="T57" fmla="*/ 207 h 484"/>
              <a:gd name="T58" fmla="*/ 101 w 443"/>
              <a:gd name="T59" fmla="*/ 121 h 484"/>
              <a:gd name="T60" fmla="*/ 136 w 443"/>
              <a:gd name="T61" fmla="*/ 36 h 484"/>
              <a:gd name="T62" fmla="*/ 222 w 443"/>
              <a:gd name="T63" fmla="*/ 0 h 484"/>
              <a:gd name="T64" fmla="*/ 307 w 443"/>
              <a:gd name="T65" fmla="*/ 36 h 484"/>
              <a:gd name="T66" fmla="*/ 342 w 443"/>
              <a:gd name="T67" fmla="*/ 121 h 484"/>
              <a:gd name="T68" fmla="*/ 307 w 443"/>
              <a:gd name="T69" fmla="*/ 207 h 484"/>
              <a:gd name="T70" fmla="*/ 222 w 443"/>
              <a:gd name="T71" fmla="*/ 242 h 484"/>
              <a:gd name="T72" fmla="*/ 136 w 443"/>
              <a:gd name="T73" fmla="*/ 207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3" h="484">
                <a:moveTo>
                  <a:pt x="0" y="403"/>
                </a:moveTo>
                <a:cubicBezTo>
                  <a:pt x="0" y="392"/>
                  <a:pt x="0" y="381"/>
                  <a:pt x="1" y="370"/>
                </a:cubicBezTo>
                <a:cubicBezTo>
                  <a:pt x="2" y="359"/>
                  <a:pt x="3" y="348"/>
                  <a:pt x="5" y="336"/>
                </a:cubicBezTo>
                <a:cubicBezTo>
                  <a:pt x="8" y="323"/>
                  <a:pt x="10" y="312"/>
                  <a:pt x="14" y="302"/>
                </a:cubicBezTo>
                <a:cubicBezTo>
                  <a:pt x="17" y="291"/>
                  <a:pt x="22" y="281"/>
                  <a:pt x="27" y="271"/>
                </a:cubicBezTo>
                <a:cubicBezTo>
                  <a:pt x="33" y="261"/>
                  <a:pt x="39" y="252"/>
                  <a:pt x="47" y="245"/>
                </a:cubicBezTo>
                <a:cubicBezTo>
                  <a:pt x="54" y="238"/>
                  <a:pt x="63" y="233"/>
                  <a:pt x="74" y="228"/>
                </a:cubicBezTo>
                <a:cubicBezTo>
                  <a:pt x="84" y="224"/>
                  <a:pt x="96" y="222"/>
                  <a:pt x="109" y="222"/>
                </a:cubicBezTo>
                <a:cubicBezTo>
                  <a:pt x="111" y="222"/>
                  <a:pt x="115" y="224"/>
                  <a:pt x="122" y="229"/>
                </a:cubicBezTo>
                <a:cubicBezTo>
                  <a:pt x="129" y="233"/>
                  <a:pt x="137" y="238"/>
                  <a:pt x="145" y="244"/>
                </a:cubicBezTo>
                <a:cubicBezTo>
                  <a:pt x="154" y="250"/>
                  <a:pt x="166" y="255"/>
                  <a:pt x="179" y="259"/>
                </a:cubicBezTo>
                <a:cubicBezTo>
                  <a:pt x="193" y="264"/>
                  <a:pt x="207" y="266"/>
                  <a:pt x="222" y="266"/>
                </a:cubicBezTo>
                <a:cubicBezTo>
                  <a:pt x="236" y="266"/>
                  <a:pt x="250" y="264"/>
                  <a:pt x="264" y="259"/>
                </a:cubicBezTo>
                <a:cubicBezTo>
                  <a:pt x="278" y="255"/>
                  <a:pt x="289" y="250"/>
                  <a:pt x="298" y="244"/>
                </a:cubicBezTo>
                <a:cubicBezTo>
                  <a:pt x="306" y="238"/>
                  <a:pt x="314" y="233"/>
                  <a:pt x="321" y="229"/>
                </a:cubicBezTo>
                <a:cubicBezTo>
                  <a:pt x="328" y="224"/>
                  <a:pt x="332" y="222"/>
                  <a:pt x="334" y="222"/>
                </a:cubicBezTo>
                <a:cubicBezTo>
                  <a:pt x="347" y="222"/>
                  <a:pt x="359" y="224"/>
                  <a:pt x="369" y="228"/>
                </a:cubicBezTo>
                <a:cubicBezTo>
                  <a:pt x="380" y="233"/>
                  <a:pt x="389" y="238"/>
                  <a:pt x="396" y="245"/>
                </a:cubicBezTo>
                <a:cubicBezTo>
                  <a:pt x="404" y="252"/>
                  <a:pt x="410" y="261"/>
                  <a:pt x="416" y="271"/>
                </a:cubicBezTo>
                <a:cubicBezTo>
                  <a:pt x="422" y="281"/>
                  <a:pt x="426" y="291"/>
                  <a:pt x="429" y="302"/>
                </a:cubicBezTo>
                <a:cubicBezTo>
                  <a:pt x="433" y="312"/>
                  <a:pt x="436" y="323"/>
                  <a:pt x="438" y="336"/>
                </a:cubicBezTo>
                <a:cubicBezTo>
                  <a:pt x="440" y="348"/>
                  <a:pt x="441" y="359"/>
                  <a:pt x="442" y="370"/>
                </a:cubicBezTo>
                <a:cubicBezTo>
                  <a:pt x="443" y="381"/>
                  <a:pt x="443" y="392"/>
                  <a:pt x="443" y="403"/>
                </a:cubicBezTo>
                <a:cubicBezTo>
                  <a:pt x="443" y="428"/>
                  <a:pt x="436" y="448"/>
                  <a:pt x="420" y="462"/>
                </a:cubicBezTo>
                <a:cubicBezTo>
                  <a:pt x="405" y="477"/>
                  <a:pt x="385" y="484"/>
                  <a:pt x="359" y="484"/>
                </a:cubicBezTo>
                <a:lnTo>
                  <a:pt x="84" y="484"/>
                </a:lnTo>
                <a:cubicBezTo>
                  <a:pt x="58" y="484"/>
                  <a:pt x="38" y="477"/>
                  <a:pt x="23" y="462"/>
                </a:cubicBezTo>
                <a:cubicBezTo>
                  <a:pt x="7" y="448"/>
                  <a:pt x="0" y="428"/>
                  <a:pt x="0" y="403"/>
                </a:cubicBezTo>
                <a:close/>
                <a:moveTo>
                  <a:pt x="136" y="207"/>
                </a:moveTo>
                <a:cubicBezTo>
                  <a:pt x="112" y="183"/>
                  <a:pt x="101" y="155"/>
                  <a:pt x="101" y="121"/>
                </a:cubicBezTo>
                <a:cubicBezTo>
                  <a:pt x="101" y="88"/>
                  <a:pt x="112" y="59"/>
                  <a:pt x="136" y="36"/>
                </a:cubicBezTo>
                <a:cubicBezTo>
                  <a:pt x="160" y="12"/>
                  <a:pt x="188" y="0"/>
                  <a:pt x="222" y="0"/>
                </a:cubicBezTo>
                <a:cubicBezTo>
                  <a:pt x="255" y="0"/>
                  <a:pt x="283" y="12"/>
                  <a:pt x="307" y="36"/>
                </a:cubicBezTo>
                <a:cubicBezTo>
                  <a:pt x="331" y="59"/>
                  <a:pt x="342" y="88"/>
                  <a:pt x="342" y="121"/>
                </a:cubicBezTo>
                <a:cubicBezTo>
                  <a:pt x="342" y="155"/>
                  <a:pt x="331" y="183"/>
                  <a:pt x="307" y="207"/>
                </a:cubicBezTo>
                <a:cubicBezTo>
                  <a:pt x="283" y="231"/>
                  <a:pt x="255" y="242"/>
                  <a:pt x="222" y="242"/>
                </a:cubicBezTo>
                <a:cubicBezTo>
                  <a:pt x="188" y="242"/>
                  <a:pt x="160" y="231"/>
                  <a:pt x="136" y="207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08"/>
          <p:cNvSpPr>
            <a:spLocks noEditPoints="1"/>
          </p:cNvSpPr>
          <p:nvPr/>
        </p:nvSpPr>
        <p:spPr bwMode="auto">
          <a:xfrm>
            <a:off x="1597275" y="5517972"/>
            <a:ext cx="566092" cy="527618"/>
          </a:xfrm>
          <a:custGeom>
            <a:avLst/>
            <a:gdLst>
              <a:gd name="T0" fmla="*/ 39 w 605"/>
              <a:gd name="T1" fmla="*/ 162 h 565"/>
              <a:gd name="T2" fmla="*/ 84 w 605"/>
              <a:gd name="T3" fmla="*/ 182 h 565"/>
              <a:gd name="T4" fmla="*/ 163 w 605"/>
              <a:gd name="T5" fmla="*/ 181 h 565"/>
              <a:gd name="T6" fmla="*/ 187 w 605"/>
              <a:gd name="T7" fmla="*/ 283 h 565"/>
              <a:gd name="T8" fmla="*/ 61 w 605"/>
              <a:gd name="T9" fmla="*/ 323 h 565"/>
              <a:gd name="T10" fmla="*/ 0 w 605"/>
              <a:gd name="T11" fmla="*/ 273 h 565"/>
              <a:gd name="T12" fmla="*/ 40 w 605"/>
              <a:gd name="T13" fmla="*/ 81 h 565"/>
              <a:gd name="T14" fmla="*/ 121 w 605"/>
              <a:gd name="T15" fmla="*/ 0 h 565"/>
              <a:gd name="T16" fmla="*/ 202 w 605"/>
              <a:gd name="T17" fmla="*/ 81 h 565"/>
              <a:gd name="T18" fmla="*/ 121 w 605"/>
              <a:gd name="T19" fmla="*/ 162 h 565"/>
              <a:gd name="T20" fmla="*/ 81 w 605"/>
              <a:gd name="T21" fmla="*/ 483 h 565"/>
              <a:gd name="T22" fmla="*/ 86 w 605"/>
              <a:gd name="T23" fmla="*/ 416 h 565"/>
              <a:gd name="T24" fmla="*/ 108 w 605"/>
              <a:gd name="T25" fmla="*/ 351 h 565"/>
              <a:gd name="T26" fmla="*/ 155 w 605"/>
              <a:gd name="T27" fmla="*/ 309 h 565"/>
              <a:gd name="T28" fmla="*/ 203 w 605"/>
              <a:gd name="T29" fmla="*/ 309 h 565"/>
              <a:gd name="T30" fmla="*/ 260 w 605"/>
              <a:gd name="T31" fmla="*/ 340 h 565"/>
              <a:gd name="T32" fmla="*/ 345 w 605"/>
              <a:gd name="T33" fmla="*/ 340 h 565"/>
              <a:gd name="T34" fmla="*/ 402 w 605"/>
              <a:gd name="T35" fmla="*/ 309 h 565"/>
              <a:gd name="T36" fmla="*/ 450 w 605"/>
              <a:gd name="T37" fmla="*/ 309 h 565"/>
              <a:gd name="T38" fmla="*/ 497 w 605"/>
              <a:gd name="T39" fmla="*/ 351 h 565"/>
              <a:gd name="T40" fmla="*/ 519 w 605"/>
              <a:gd name="T41" fmla="*/ 416 h 565"/>
              <a:gd name="T42" fmla="*/ 524 w 605"/>
              <a:gd name="T43" fmla="*/ 483 h 565"/>
              <a:gd name="T44" fmla="*/ 440 w 605"/>
              <a:gd name="T45" fmla="*/ 565 h 565"/>
              <a:gd name="T46" fmla="*/ 104 w 605"/>
              <a:gd name="T47" fmla="*/ 543 h 565"/>
              <a:gd name="T48" fmla="*/ 217 w 605"/>
              <a:gd name="T49" fmla="*/ 287 h 565"/>
              <a:gd name="T50" fmla="*/ 217 w 605"/>
              <a:gd name="T51" fmla="*/ 116 h 565"/>
              <a:gd name="T52" fmla="*/ 388 w 605"/>
              <a:gd name="T53" fmla="*/ 116 h 565"/>
              <a:gd name="T54" fmla="*/ 388 w 605"/>
              <a:gd name="T55" fmla="*/ 287 h 565"/>
              <a:gd name="T56" fmla="*/ 217 w 605"/>
              <a:gd name="T57" fmla="*/ 287 h 565"/>
              <a:gd name="T58" fmla="*/ 403 w 605"/>
              <a:gd name="T59" fmla="*/ 81 h 565"/>
              <a:gd name="T60" fmla="*/ 484 w 605"/>
              <a:gd name="T61" fmla="*/ 0 h 565"/>
              <a:gd name="T62" fmla="*/ 565 w 605"/>
              <a:gd name="T63" fmla="*/ 81 h 565"/>
              <a:gd name="T64" fmla="*/ 484 w 605"/>
              <a:gd name="T65" fmla="*/ 162 h 565"/>
              <a:gd name="T66" fmla="*/ 418 w 605"/>
              <a:gd name="T67" fmla="*/ 283 h 565"/>
              <a:gd name="T68" fmla="*/ 442 w 605"/>
              <a:gd name="T69" fmla="*/ 181 h 565"/>
              <a:gd name="T70" fmla="*/ 521 w 605"/>
              <a:gd name="T71" fmla="*/ 182 h 565"/>
              <a:gd name="T72" fmla="*/ 566 w 605"/>
              <a:gd name="T73" fmla="*/ 162 h 565"/>
              <a:gd name="T74" fmla="*/ 587 w 605"/>
              <a:gd name="T75" fmla="*/ 310 h 565"/>
              <a:gd name="T76" fmla="*/ 502 w 605"/>
              <a:gd name="T77" fmla="*/ 323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5" h="565">
                <a:moveTo>
                  <a:pt x="0" y="273"/>
                </a:moveTo>
                <a:cubicBezTo>
                  <a:pt x="0" y="199"/>
                  <a:pt x="13" y="162"/>
                  <a:pt x="39" y="162"/>
                </a:cubicBezTo>
                <a:cubicBezTo>
                  <a:pt x="40" y="162"/>
                  <a:pt x="45" y="164"/>
                  <a:pt x="53" y="168"/>
                </a:cubicBezTo>
                <a:cubicBezTo>
                  <a:pt x="61" y="173"/>
                  <a:pt x="71" y="177"/>
                  <a:pt x="84" y="182"/>
                </a:cubicBezTo>
                <a:cubicBezTo>
                  <a:pt x="96" y="186"/>
                  <a:pt x="109" y="188"/>
                  <a:pt x="121" y="188"/>
                </a:cubicBezTo>
                <a:cubicBezTo>
                  <a:pt x="135" y="188"/>
                  <a:pt x="149" y="186"/>
                  <a:pt x="163" y="181"/>
                </a:cubicBezTo>
                <a:cubicBezTo>
                  <a:pt x="162" y="189"/>
                  <a:pt x="161" y="196"/>
                  <a:pt x="161" y="202"/>
                </a:cubicBezTo>
                <a:cubicBezTo>
                  <a:pt x="161" y="231"/>
                  <a:pt x="170" y="258"/>
                  <a:pt x="187" y="283"/>
                </a:cubicBezTo>
                <a:cubicBezTo>
                  <a:pt x="153" y="284"/>
                  <a:pt x="125" y="297"/>
                  <a:pt x="103" y="323"/>
                </a:cubicBezTo>
                <a:lnTo>
                  <a:pt x="61" y="323"/>
                </a:lnTo>
                <a:cubicBezTo>
                  <a:pt x="44" y="323"/>
                  <a:pt x="29" y="319"/>
                  <a:pt x="18" y="310"/>
                </a:cubicBezTo>
                <a:cubicBezTo>
                  <a:pt x="6" y="302"/>
                  <a:pt x="0" y="289"/>
                  <a:pt x="0" y="273"/>
                </a:cubicBezTo>
                <a:close/>
                <a:moveTo>
                  <a:pt x="64" y="138"/>
                </a:moveTo>
                <a:cubicBezTo>
                  <a:pt x="48" y="122"/>
                  <a:pt x="40" y="103"/>
                  <a:pt x="40" y="81"/>
                </a:cubicBezTo>
                <a:cubicBezTo>
                  <a:pt x="40" y="59"/>
                  <a:pt x="48" y="40"/>
                  <a:pt x="64" y="24"/>
                </a:cubicBezTo>
                <a:cubicBezTo>
                  <a:pt x="80" y="8"/>
                  <a:pt x="99" y="0"/>
                  <a:pt x="121" y="0"/>
                </a:cubicBezTo>
                <a:cubicBezTo>
                  <a:pt x="143" y="0"/>
                  <a:pt x="162" y="8"/>
                  <a:pt x="178" y="24"/>
                </a:cubicBezTo>
                <a:cubicBezTo>
                  <a:pt x="194" y="40"/>
                  <a:pt x="202" y="59"/>
                  <a:pt x="202" y="81"/>
                </a:cubicBezTo>
                <a:cubicBezTo>
                  <a:pt x="202" y="103"/>
                  <a:pt x="194" y="122"/>
                  <a:pt x="178" y="138"/>
                </a:cubicBezTo>
                <a:cubicBezTo>
                  <a:pt x="162" y="154"/>
                  <a:pt x="143" y="162"/>
                  <a:pt x="121" y="162"/>
                </a:cubicBezTo>
                <a:cubicBezTo>
                  <a:pt x="99" y="162"/>
                  <a:pt x="80" y="154"/>
                  <a:pt x="64" y="138"/>
                </a:cubicBezTo>
                <a:close/>
                <a:moveTo>
                  <a:pt x="81" y="483"/>
                </a:moveTo>
                <a:cubicBezTo>
                  <a:pt x="81" y="472"/>
                  <a:pt x="81" y="461"/>
                  <a:pt x="82" y="451"/>
                </a:cubicBezTo>
                <a:cubicBezTo>
                  <a:pt x="83" y="440"/>
                  <a:pt x="84" y="429"/>
                  <a:pt x="86" y="416"/>
                </a:cubicBezTo>
                <a:cubicBezTo>
                  <a:pt x="88" y="404"/>
                  <a:pt x="91" y="393"/>
                  <a:pt x="95" y="382"/>
                </a:cubicBezTo>
                <a:cubicBezTo>
                  <a:pt x="98" y="372"/>
                  <a:pt x="102" y="361"/>
                  <a:pt x="108" y="351"/>
                </a:cubicBezTo>
                <a:cubicBezTo>
                  <a:pt x="114" y="341"/>
                  <a:pt x="120" y="333"/>
                  <a:pt x="128" y="326"/>
                </a:cubicBezTo>
                <a:cubicBezTo>
                  <a:pt x="135" y="319"/>
                  <a:pt x="144" y="313"/>
                  <a:pt x="155" y="309"/>
                </a:cubicBezTo>
                <a:cubicBezTo>
                  <a:pt x="165" y="305"/>
                  <a:pt x="177" y="303"/>
                  <a:pt x="190" y="303"/>
                </a:cubicBezTo>
                <a:cubicBezTo>
                  <a:pt x="192" y="303"/>
                  <a:pt x="196" y="305"/>
                  <a:pt x="203" y="309"/>
                </a:cubicBezTo>
                <a:cubicBezTo>
                  <a:pt x="210" y="314"/>
                  <a:pt x="218" y="319"/>
                  <a:pt x="226" y="325"/>
                </a:cubicBezTo>
                <a:cubicBezTo>
                  <a:pt x="235" y="330"/>
                  <a:pt x="246" y="335"/>
                  <a:pt x="260" y="340"/>
                </a:cubicBezTo>
                <a:cubicBezTo>
                  <a:pt x="274" y="344"/>
                  <a:pt x="288" y="346"/>
                  <a:pt x="302" y="346"/>
                </a:cubicBezTo>
                <a:cubicBezTo>
                  <a:pt x="317" y="346"/>
                  <a:pt x="331" y="344"/>
                  <a:pt x="345" y="340"/>
                </a:cubicBezTo>
                <a:cubicBezTo>
                  <a:pt x="359" y="335"/>
                  <a:pt x="370" y="330"/>
                  <a:pt x="379" y="325"/>
                </a:cubicBezTo>
                <a:cubicBezTo>
                  <a:pt x="387" y="319"/>
                  <a:pt x="395" y="314"/>
                  <a:pt x="402" y="309"/>
                </a:cubicBezTo>
                <a:cubicBezTo>
                  <a:pt x="409" y="305"/>
                  <a:pt x="413" y="303"/>
                  <a:pt x="415" y="303"/>
                </a:cubicBezTo>
                <a:cubicBezTo>
                  <a:pt x="428" y="303"/>
                  <a:pt x="440" y="305"/>
                  <a:pt x="450" y="309"/>
                </a:cubicBezTo>
                <a:cubicBezTo>
                  <a:pt x="461" y="313"/>
                  <a:pt x="470" y="319"/>
                  <a:pt x="477" y="326"/>
                </a:cubicBezTo>
                <a:cubicBezTo>
                  <a:pt x="485" y="333"/>
                  <a:pt x="491" y="341"/>
                  <a:pt x="497" y="351"/>
                </a:cubicBezTo>
                <a:cubicBezTo>
                  <a:pt x="502" y="361"/>
                  <a:pt x="507" y="372"/>
                  <a:pt x="510" y="382"/>
                </a:cubicBezTo>
                <a:cubicBezTo>
                  <a:pt x="514" y="393"/>
                  <a:pt x="516" y="404"/>
                  <a:pt x="519" y="416"/>
                </a:cubicBezTo>
                <a:cubicBezTo>
                  <a:pt x="521" y="429"/>
                  <a:pt x="522" y="440"/>
                  <a:pt x="523" y="451"/>
                </a:cubicBezTo>
                <a:cubicBezTo>
                  <a:pt x="524" y="461"/>
                  <a:pt x="524" y="472"/>
                  <a:pt x="524" y="483"/>
                </a:cubicBezTo>
                <a:cubicBezTo>
                  <a:pt x="524" y="508"/>
                  <a:pt x="517" y="528"/>
                  <a:pt x="501" y="543"/>
                </a:cubicBezTo>
                <a:cubicBezTo>
                  <a:pt x="486" y="557"/>
                  <a:pt x="466" y="565"/>
                  <a:pt x="440" y="565"/>
                </a:cubicBezTo>
                <a:lnTo>
                  <a:pt x="165" y="565"/>
                </a:lnTo>
                <a:cubicBezTo>
                  <a:pt x="139" y="565"/>
                  <a:pt x="119" y="557"/>
                  <a:pt x="104" y="543"/>
                </a:cubicBezTo>
                <a:cubicBezTo>
                  <a:pt x="88" y="528"/>
                  <a:pt x="81" y="508"/>
                  <a:pt x="81" y="483"/>
                </a:cubicBezTo>
                <a:close/>
                <a:moveTo>
                  <a:pt x="217" y="287"/>
                </a:moveTo>
                <a:cubicBezTo>
                  <a:pt x="193" y="264"/>
                  <a:pt x="182" y="235"/>
                  <a:pt x="182" y="202"/>
                </a:cubicBezTo>
                <a:cubicBezTo>
                  <a:pt x="182" y="169"/>
                  <a:pt x="193" y="140"/>
                  <a:pt x="217" y="116"/>
                </a:cubicBezTo>
                <a:cubicBezTo>
                  <a:pt x="241" y="93"/>
                  <a:pt x="269" y="81"/>
                  <a:pt x="302" y="81"/>
                </a:cubicBezTo>
                <a:cubicBezTo>
                  <a:pt x="336" y="81"/>
                  <a:pt x="364" y="93"/>
                  <a:pt x="388" y="116"/>
                </a:cubicBezTo>
                <a:cubicBezTo>
                  <a:pt x="412" y="140"/>
                  <a:pt x="423" y="169"/>
                  <a:pt x="423" y="202"/>
                </a:cubicBezTo>
                <a:cubicBezTo>
                  <a:pt x="423" y="235"/>
                  <a:pt x="412" y="264"/>
                  <a:pt x="388" y="287"/>
                </a:cubicBezTo>
                <a:cubicBezTo>
                  <a:pt x="364" y="311"/>
                  <a:pt x="336" y="323"/>
                  <a:pt x="302" y="323"/>
                </a:cubicBezTo>
                <a:cubicBezTo>
                  <a:pt x="269" y="323"/>
                  <a:pt x="241" y="311"/>
                  <a:pt x="217" y="287"/>
                </a:cubicBezTo>
                <a:close/>
                <a:moveTo>
                  <a:pt x="427" y="138"/>
                </a:moveTo>
                <a:cubicBezTo>
                  <a:pt x="411" y="122"/>
                  <a:pt x="403" y="103"/>
                  <a:pt x="403" y="81"/>
                </a:cubicBezTo>
                <a:cubicBezTo>
                  <a:pt x="403" y="59"/>
                  <a:pt x="411" y="40"/>
                  <a:pt x="427" y="24"/>
                </a:cubicBezTo>
                <a:cubicBezTo>
                  <a:pt x="443" y="8"/>
                  <a:pt x="462" y="0"/>
                  <a:pt x="484" y="0"/>
                </a:cubicBezTo>
                <a:cubicBezTo>
                  <a:pt x="506" y="0"/>
                  <a:pt x="525" y="8"/>
                  <a:pt x="541" y="24"/>
                </a:cubicBezTo>
                <a:cubicBezTo>
                  <a:pt x="557" y="40"/>
                  <a:pt x="565" y="59"/>
                  <a:pt x="565" y="81"/>
                </a:cubicBezTo>
                <a:cubicBezTo>
                  <a:pt x="565" y="103"/>
                  <a:pt x="557" y="122"/>
                  <a:pt x="541" y="138"/>
                </a:cubicBezTo>
                <a:cubicBezTo>
                  <a:pt x="525" y="154"/>
                  <a:pt x="506" y="162"/>
                  <a:pt x="484" y="162"/>
                </a:cubicBezTo>
                <a:cubicBezTo>
                  <a:pt x="462" y="162"/>
                  <a:pt x="443" y="154"/>
                  <a:pt x="427" y="138"/>
                </a:cubicBezTo>
                <a:close/>
                <a:moveTo>
                  <a:pt x="418" y="283"/>
                </a:moveTo>
                <a:cubicBezTo>
                  <a:pt x="435" y="258"/>
                  <a:pt x="444" y="231"/>
                  <a:pt x="444" y="202"/>
                </a:cubicBezTo>
                <a:cubicBezTo>
                  <a:pt x="444" y="196"/>
                  <a:pt x="443" y="189"/>
                  <a:pt x="442" y="181"/>
                </a:cubicBezTo>
                <a:cubicBezTo>
                  <a:pt x="456" y="186"/>
                  <a:pt x="470" y="188"/>
                  <a:pt x="484" y="188"/>
                </a:cubicBezTo>
                <a:cubicBezTo>
                  <a:pt x="496" y="188"/>
                  <a:pt x="509" y="186"/>
                  <a:pt x="521" y="182"/>
                </a:cubicBezTo>
                <a:cubicBezTo>
                  <a:pt x="534" y="177"/>
                  <a:pt x="544" y="173"/>
                  <a:pt x="552" y="168"/>
                </a:cubicBezTo>
                <a:cubicBezTo>
                  <a:pt x="560" y="164"/>
                  <a:pt x="565" y="162"/>
                  <a:pt x="566" y="162"/>
                </a:cubicBezTo>
                <a:cubicBezTo>
                  <a:pt x="592" y="162"/>
                  <a:pt x="605" y="199"/>
                  <a:pt x="605" y="273"/>
                </a:cubicBezTo>
                <a:cubicBezTo>
                  <a:pt x="605" y="289"/>
                  <a:pt x="599" y="302"/>
                  <a:pt x="587" y="310"/>
                </a:cubicBezTo>
                <a:cubicBezTo>
                  <a:pt x="575" y="319"/>
                  <a:pt x="561" y="323"/>
                  <a:pt x="544" y="323"/>
                </a:cubicBezTo>
                <a:lnTo>
                  <a:pt x="502" y="323"/>
                </a:lnTo>
                <a:cubicBezTo>
                  <a:pt x="480" y="297"/>
                  <a:pt x="452" y="284"/>
                  <a:pt x="418" y="283"/>
                </a:cubicBez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85630" y="2250625"/>
            <a:ext cx="716065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345"/>
          <p:cNvSpPr>
            <a:spLocks/>
          </p:cNvSpPr>
          <p:nvPr/>
        </p:nvSpPr>
        <p:spPr bwMode="auto">
          <a:xfrm>
            <a:off x="1525848" y="4724579"/>
            <a:ext cx="296784" cy="412206"/>
          </a:xfrm>
          <a:custGeom>
            <a:avLst/>
            <a:gdLst>
              <a:gd name="T0" fmla="*/ 0 w 319"/>
              <a:gd name="T1" fmla="*/ 246 h 444"/>
              <a:gd name="T2" fmla="*/ 10 w 319"/>
              <a:gd name="T3" fmla="*/ 236 h 444"/>
              <a:gd name="T4" fmla="*/ 31 w 319"/>
              <a:gd name="T5" fmla="*/ 203 h 444"/>
              <a:gd name="T6" fmla="*/ 3 w 319"/>
              <a:gd name="T7" fmla="*/ 200 h 444"/>
              <a:gd name="T8" fmla="*/ 0 w 319"/>
              <a:gd name="T9" fmla="*/ 157 h 444"/>
              <a:gd name="T10" fmla="*/ 10 w 319"/>
              <a:gd name="T11" fmla="*/ 147 h 444"/>
              <a:gd name="T12" fmla="*/ 118 w 319"/>
              <a:gd name="T13" fmla="*/ 41 h 444"/>
              <a:gd name="T14" fmla="*/ 305 w 319"/>
              <a:gd name="T15" fmla="*/ 8 h 444"/>
              <a:gd name="T16" fmla="*/ 312 w 319"/>
              <a:gd name="T17" fmla="*/ 20 h 444"/>
              <a:gd name="T18" fmla="*/ 294 w 319"/>
              <a:gd name="T19" fmla="*/ 76 h 444"/>
              <a:gd name="T20" fmla="*/ 286 w 319"/>
              <a:gd name="T21" fmla="*/ 77 h 444"/>
              <a:gd name="T22" fmla="*/ 276 w 319"/>
              <a:gd name="T23" fmla="*/ 75 h 444"/>
              <a:gd name="T24" fmla="*/ 261 w 319"/>
              <a:gd name="T25" fmla="*/ 73 h 444"/>
              <a:gd name="T26" fmla="*/ 243 w 319"/>
              <a:gd name="T27" fmla="*/ 71 h 444"/>
              <a:gd name="T28" fmla="*/ 124 w 319"/>
              <a:gd name="T29" fmla="*/ 147 h 444"/>
              <a:gd name="T30" fmla="*/ 280 w 319"/>
              <a:gd name="T31" fmla="*/ 151 h 444"/>
              <a:gd name="T32" fmla="*/ 274 w 319"/>
              <a:gd name="T33" fmla="*/ 195 h 444"/>
              <a:gd name="T34" fmla="*/ 110 w 319"/>
              <a:gd name="T35" fmla="*/ 203 h 444"/>
              <a:gd name="T36" fmla="*/ 255 w 319"/>
              <a:gd name="T37" fmla="*/ 236 h 444"/>
              <a:gd name="T38" fmla="*/ 265 w 319"/>
              <a:gd name="T39" fmla="*/ 249 h 444"/>
              <a:gd name="T40" fmla="*/ 254 w 319"/>
              <a:gd name="T41" fmla="*/ 290 h 444"/>
              <a:gd name="T42" fmla="*/ 126 w 319"/>
              <a:gd name="T43" fmla="*/ 292 h 444"/>
              <a:gd name="T44" fmla="*/ 245 w 319"/>
              <a:gd name="T45" fmla="*/ 372 h 444"/>
              <a:gd name="T46" fmla="*/ 266 w 319"/>
              <a:gd name="T47" fmla="*/ 370 h 444"/>
              <a:gd name="T48" fmla="*/ 283 w 319"/>
              <a:gd name="T49" fmla="*/ 367 h 444"/>
              <a:gd name="T50" fmla="*/ 293 w 319"/>
              <a:gd name="T51" fmla="*/ 365 h 444"/>
              <a:gd name="T52" fmla="*/ 303 w 319"/>
              <a:gd name="T53" fmla="*/ 365 h 444"/>
              <a:gd name="T54" fmla="*/ 319 w 319"/>
              <a:gd name="T55" fmla="*/ 422 h 444"/>
              <a:gd name="T56" fmla="*/ 312 w 319"/>
              <a:gd name="T57" fmla="*/ 433 h 444"/>
              <a:gd name="T58" fmla="*/ 307 w 319"/>
              <a:gd name="T59" fmla="*/ 435 h 444"/>
              <a:gd name="T60" fmla="*/ 296 w 319"/>
              <a:gd name="T61" fmla="*/ 438 h 444"/>
              <a:gd name="T62" fmla="*/ 278 w 319"/>
              <a:gd name="T63" fmla="*/ 441 h 444"/>
              <a:gd name="T64" fmla="*/ 256 w 319"/>
              <a:gd name="T65" fmla="*/ 443 h 444"/>
              <a:gd name="T66" fmla="*/ 115 w 319"/>
              <a:gd name="T67" fmla="*/ 403 h 444"/>
              <a:gd name="T68" fmla="*/ 10 w 319"/>
              <a:gd name="T69" fmla="*/ 292 h 444"/>
              <a:gd name="T70" fmla="*/ 0 w 319"/>
              <a:gd name="T71" fmla="*/ 28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19" h="444">
                <a:moveTo>
                  <a:pt x="0" y="282"/>
                </a:moveTo>
                <a:lnTo>
                  <a:pt x="0" y="246"/>
                </a:lnTo>
                <a:cubicBezTo>
                  <a:pt x="0" y="244"/>
                  <a:pt x="1" y="241"/>
                  <a:pt x="3" y="239"/>
                </a:cubicBezTo>
                <a:cubicBezTo>
                  <a:pt x="5" y="237"/>
                  <a:pt x="7" y="236"/>
                  <a:pt x="10" y="236"/>
                </a:cubicBezTo>
                <a:lnTo>
                  <a:pt x="31" y="236"/>
                </a:lnTo>
                <a:cubicBezTo>
                  <a:pt x="31" y="224"/>
                  <a:pt x="31" y="213"/>
                  <a:pt x="31" y="203"/>
                </a:cubicBezTo>
                <a:lnTo>
                  <a:pt x="10" y="203"/>
                </a:lnTo>
                <a:cubicBezTo>
                  <a:pt x="7" y="203"/>
                  <a:pt x="5" y="202"/>
                  <a:pt x="3" y="200"/>
                </a:cubicBezTo>
                <a:cubicBezTo>
                  <a:pt x="1" y="198"/>
                  <a:pt x="0" y="196"/>
                  <a:pt x="0" y="193"/>
                </a:cubicBezTo>
                <a:lnTo>
                  <a:pt x="0" y="157"/>
                </a:lnTo>
                <a:cubicBezTo>
                  <a:pt x="0" y="154"/>
                  <a:pt x="1" y="152"/>
                  <a:pt x="3" y="150"/>
                </a:cubicBezTo>
                <a:cubicBezTo>
                  <a:pt x="5" y="148"/>
                  <a:pt x="7" y="147"/>
                  <a:pt x="10" y="147"/>
                </a:cubicBezTo>
                <a:lnTo>
                  <a:pt x="41" y="147"/>
                </a:lnTo>
                <a:cubicBezTo>
                  <a:pt x="55" y="103"/>
                  <a:pt x="81" y="67"/>
                  <a:pt x="118" y="41"/>
                </a:cubicBezTo>
                <a:cubicBezTo>
                  <a:pt x="155" y="14"/>
                  <a:pt x="197" y="0"/>
                  <a:pt x="244" y="0"/>
                </a:cubicBezTo>
                <a:cubicBezTo>
                  <a:pt x="265" y="0"/>
                  <a:pt x="286" y="3"/>
                  <a:pt x="305" y="8"/>
                </a:cubicBezTo>
                <a:cubicBezTo>
                  <a:pt x="307" y="8"/>
                  <a:pt x="309" y="10"/>
                  <a:pt x="311" y="12"/>
                </a:cubicBezTo>
                <a:cubicBezTo>
                  <a:pt x="313" y="15"/>
                  <a:pt x="313" y="17"/>
                  <a:pt x="312" y="20"/>
                </a:cubicBezTo>
                <a:lnTo>
                  <a:pt x="299" y="70"/>
                </a:lnTo>
                <a:cubicBezTo>
                  <a:pt x="298" y="73"/>
                  <a:pt x="297" y="75"/>
                  <a:pt x="294" y="76"/>
                </a:cubicBezTo>
                <a:cubicBezTo>
                  <a:pt x="292" y="77"/>
                  <a:pt x="290" y="78"/>
                  <a:pt x="287" y="77"/>
                </a:cubicBezTo>
                <a:lnTo>
                  <a:pt x="286" y="77"/>
                </a:lnTo>
                <a:cubicBezTo>
                  <a:pt x="285" y="76"/>
                  <a:pt x="283" y="76"/>
                  <a:pt x="282" y="76"/>
                </a:cubicBezTo>
                <a:cubicBezTo>
                  <a:pt x="280" y="75"/>
                  <a:pt x="278" y="75"/>
                  <a:pt x="276" y="75"/>
                </a:cubicBezTo>
                <a:cubicBezTo>
                  <a:pt x="274" y="74"/>
                  <a:pt x="272" y="74"/>
                  <a:pt x="269" y="74"/>
                </a:cubicBezTo>
                <a:cubicBezTo>
                  <a:pt x="267" y="73"/>
                  <a:pt x="264" y="73"/>
                  <a:pt x="261" y="73"/>
                </a:cubicBezTo>
                <a:cubicBezTo>
                  <a:pt x="258" y="72"/>
                  <a:pt x="255" y="72"/>
                  <a:pt x="252" y="72"/>
                </a:cubicBezTo>
                <a:cubicBezTo>
                  <a:pt x="249" y="72"/>
                  <a:pt x="246" y="71"/>
                  <a:pt x="243" y="71"/>
                </a:cubicBezTo>
                <a:cubicBezTo>
                  <a:pt x="216" y="71"/>
                  <a:pt x="192" y="78"/>
                  <a:pt x="171" y="92"/>
                </a:cubicBezTo>
                <a:cubicBezTo>
                  <a:pt x="150" y="105"/>
                  <a:pt x="135" y="124"/>
                  <a:pt x="124" y="147"/>
                </a:cubicBezTo>
                <a:lnTo>
                  <a:pt x="272" y="147"/>
                </a:lnTo>
                <a:cubicBezTo>
                  <a:pt x="275" y="147"/>
                  <a:pt x="278" y="148"/>
                  <a:pt x="280" y="151"/>
                </a:cubicBezTo>
                <a:cubicBezTo>
                  <a:pt x="282" y="153"/>
                  <a:pt x="282" y="156"/>
                  <a:pt x="282" y="159"/>
                </a:cubicBezTo>
                <a:lnTo>
                  <a:pt x="274" y="195"/>
                </a:lnTo>
                <a:cubicBezTo>
                  <a:pt x="273" y="200"/>
                  <a:pt x="270" y="203"/>
                  <a:pt x="264" y="203"/>
                </a:cubicBezTo>
                <a:lnTo>
                  <a:pt x="110" y="203"/>
                </a:lnTo>
                <a:cubicBezTo>
                  <a:pt x="110" y="211"/>
                  <a:pt x="110" y="222"/>
                  <a:pt x="110" y="236"/>
                </a:cubicBezTo>
                <a:lnTo>
                  <a:pt x="255" y="236"/>
                </a:lnTo>
                <a:cubicBezTo>
                  <a:pt x="258" y="236"/>
                  <a:pt x="261" y="237"/>
                  <a:pt x="263" y="240"/>
                </a:cubicBezTo>
                <a:cubicBezTo>
                  <a:pt x="265" y="243"/>
                  <a:pt x="265" y="245"/>
                  <a:pt x="265" y="249"/>
                </a:cubicBezTo>
                <a:lnTo>
                  <a:pt x="257" y="284"/>
                </a:lnTo>
                <a:cubicBezTo>
                  <a:pt x="257" y="286"/>
                  <a:pt x="256" y="288"/>
                  <a:pt x="254" y="290"/>
                </a:cubicBezTo>
                <a:cubicBezTo>
                  <a:pt x="252" y="291"/>
                  <a:pt x="250" y="292"/>
                  <a:pt x="247" y="292"/>
                </a:cubicBezTo>
                <a:lnTo>
                  <a:pt x="126" y="292"/>
                </a:lnTo>
                <a:cubicBezTo>
                  <a:pt x="136" y="317"/>
                  <a:pt x="151" y="336"/>
                  <a:pt x="173" y="350"/>
                </a:cubicBezTo>
                <a:cubicBezTo>
                  <a:pt x="194" y="365"/>
                  <a:pt x="218" y="372"/>
                  <a:pt x="245" y="372"/>
                </a:cubicBezTo>
                <a:cubicBezTo>
                  <a:pt x="248" y="372"/>
                  <a:pt x="252" y="372"/>
                  <a:pt x="256" y="372"/>
                </a:cubicBezTo>
                <a:cubicBezTo>
                  <a:pt x="260" y="371"/>
                  <a:pt x="263" y="371"/>
                  <a:pt x="266" y="370"/>
                </a:cubicBezTo>
                <a:cubicBezTo>
                  <a:pt x="270" y="370"/>
                  <a:pt x="273" y="370"/>
                  <a:pt x="276" y="369"/>
                </a:cubicBezTo>
                <a:cubicBezTo>
                  <a:pt x="279" y="368"/>
                  <a:pt x="281" y="368"/>
                  <a:pt x="283" y="367"/>
                </a:cubicBezTo>
                <a:cubicBezTo>
                  <a:pt x="286" y="367"/>
                  <a:pt x="288" y="366"/>
                  <a:pt x="289" y="366"/>
                </a:cubicBezTo>
                <a:cubicBezTo>
                  <a:pt x="291" y="366"/>
                  <a:pt x="292" y="365"/>
                  <a:pt x="293" y="365"/>
                </a:cubicBezTo>
                <a:lnTo>
                  <a:pt x="295" y="364"/>
                </a:lnTo>
                <a:cubicBezTo>
                  <a:pt x="297" y="363"/>
                  <a:pt x="300" y="364"/>
                  <a:pt x="303" y="365"/>
                </a:cubicBezTo>
                <a:cubicBezTo>
                  <a:pt x="305" y="367"/>
                  <a:pt x="307" y="369"/>
                  <a:pt x="308" y="372"/>
                </a:cubicBezTo>
                <a:lnTo>
                  <a:pt x="319" y="422"/>
                </a:lnTo>
                <a:cubicBezTo>
                  <a:pt x="319" y="424"/>
                  <a:pt x="319" y="427"/>
                  <a:pt x="318" y="429"/>
                </a:cubicBezTo>
                <a:cubicBezTo>
                  <a:pt x="316" y="431"/>
                  <a:pt x="315" y="433"/>
                  <a:pt x="312" y="433"/>
                </a:cubicBezTo>
                <a:lnTo>
                  <a:pt x="311" y="434"/>
                </a:lnTo>
                <a:cubicBezTo>
                  <a:pt x="310" y="434"/>
                  <a:pt x="309" y="434"/>
                  <a:pt x="307" y="435"/>
                </a:cubicBezTo>
                <a:cubicBezTo>
                  <a:pt x="306" y="435"/>
                  <a:pt x="304" y="436"/>
                  <a:pt x="302" y="436"/>
                </a:cubicBezTo>
                <a:cubicBezTo>
                  <a:pt x="300" y="437"/>
                  <a:pt x="298" y="437"/>
                  <a:pt x="296" y="438"/>
                </a:cubicBezTo>
                <a:cubicBezTo>
                  <a:pt x="293" y="438"/>
                  <a:pt x="290" y="439"/>
                  <a:pt x="288" y="440"/>
                </a:cubicBezTo>
                <a:cubicBezTo>
                  <a:pt x="285" y="440"/>
                  <a:pt x="282" y="441"/>
                  <a:pt x="278" y="441"/>
                </a:cubicBezTo>
                <a:cubicBezTo>
                  <a:pt x="275" y="442"/>
                  <a:pt x="271" y="442"/>
                  <a:pt x="268" y="443"/>
                </a:cubicBezTo>
                <a:cubicBezTo>
                  <a:pt x="264" y="443"/>
                  <a:pt x="260" y="443"/>
                  <a:pt x="256" y="443"/>
                </a:cubicBezTo>
                <a:cubicBezTo>
                  <a:pt x="252" y="444"/>
                  <a:pt x="248" y="444"/>
                  <a:pt x="244" y="444"/>
                </a:cubicBezTo>
                <a:cubicBezTo>
                  <a:pt x="195" y="444"/>
                  <a:pt x="152" y="430"/>
                  <a:pt x="115" y="403"/>
                </a:cubicBezTo>
                <a:cubicBezTo>
                  <a:pt x="78" y="375"/>
                  <a:pt x="53" y="338"/>
                  <a:pt x="40" y="292"/>
                </a:cubicBezTo>
                <a:lnTo>
                  <a:pt x="10" y="292"/>
                </a:lnTo>
                <a:cubicBezTo>
                  <a:pt x="7" y="292"/>
                  <a:pt x="5" y="291"/>
                  <a:pt x="3" y="289"/>
                </a:cubicBezTo>
                <a:cubicBezTo>
                  <a:pt x="1" y="287"/>
                  <a:pt x="0" y="285"/>
                  <a:pt x="0" y="28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485630" y="2399018"/>
            <a:ext cx="7075641" cy="11533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00796" y="2820476"/>
            <a:ext cx="0" cy="25253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345"/>
          <p:cNvSpPr>
            <a:spLocks/>
          </p:cNvSpPr>
          <p:nvPr/>
        </p:nvSpPr>
        <p:spPr bwMode="auto">
          <a:xfrm>
            <a:off x="6278818" y="2317059"/>
            <a:ext cx="296784" cy="412206"/>
          </a:xfrm>
          <a:custGeom>
            <a:avLst/>
            <a:gdLst>
              <a:gd name="T0" fmla="*/ 0 w 319"/>
              <a:gd name="T1" fmla="*/ 246 h 444"/>
              <a:gd name="T2" fmla="*/ 10 w 319"/>
              <a:gd name="T3" fmla="*/ 236 h 444"/>
              <a:gd name="T4" fmla="*/ 31 w 319"/>
              <a:gd name="T5" fmla="*/ 203 h 444"/>
              <a:gd name="T6" fmla="*/ 3 w 319"/>
              <a:gd name="T7" fmla="*/ 200 h 444"/>
              <a:gd name="T8" fmla="*/ 0 w 319"/>
              <a:gd name="T9" fmla="*/ 157 h 444"/>
              <a:gd name="T10" fmla="*/ 10 w 319"/>
              <a:gd name="T11" fmla="*/ 147 h 444"/>
              <a:gd name="T12" fmla="*/ 118 w 319"/>
              <a:gd name="T13" fmla="*/ 41 h 444"/>
              <a:gd name="T14" fmla="*/ 305 w 319"/>
              <a:gd name="T15" fmla="*/ 8 h 444"/>
              <a:gd name="T16" fmla="*/ 312 w 319"/>
              <a:gd name="T17" fmla="*/ 20 h 444"/>
              <a:gd name="T18" fmla="*/ 294 w 319"/>
              <a:gd name="T19" fmla="*/ 76 h 444"/>
              <a:gd name="T20" fmla="*/ 286 w 319"/>
              <a:gd name="T21" fmla="*/ 77 h 444"/>
              <a:gd name="T22" fmla="*/ 276 w 319"/>
              <a:gd name="T23" fmla="*/ 75 h 444"/>
              <a:gd name="T24" fmla="*/ 261 w 319"/>
              <a:gd name="T25" fmla="*/ 73 h 444"/>
              <a:gd name="T26" fmla="*/ 243 w 319"/>
              <a:gd name="T27" fmla="*/ 71 h 444"/>
              <a:gd name="T28" fmla="*/ 124 w 319"/>
              <a:gd name="T29" fmla="*/ 147 h 444"/>
              <a:gd name="T30" fmla="*/ 280 w 319"/>
              <a:gd name="T31" fmla="*/ 151 h 444"/>
              <a:gd name="T32" fmla="*/ 274 w 319"/>
              <a:gd name="T33" fmla="*/ 195 h 444"/>
              <a:gd name="T34" fmla="*/ 110 w 319"/>
              <a:gd name="T35" fmla="*/ 203 h 444"/>
              <a:gd name="T36" fmla="*/ 255 w 319"/>
              <a:gd name="T37" fmla="*/ 236 h 444"/>
              <a:gd name="T38" fmla="*/ 265 w 319"/>
              <a:gd name="T39" fmla="*/ 249 h 444"/>
              <a:gd name="T40" fmla="*/ 254 w 319"/>
              <a:gd name="T41" fmla="*/ 290 h 444"/>
              <a:gd name="T42" fmla="*/ 126 w 319"/>
              <a:gd name="T43" fmla="*/ 292 h 444"/>
              <a:gd name="T44" fmla="*/ 245 w 319"/>
              <a:gd name="T45" fmla="*/ 372 h 444"/>
              <a:gd name="T46" fmla="*/ 266 w 319"/>
              <a:gd name="T47" fmla="*/ 370 h 444"/>
              <a:gd name="T48" fmla="*/ 283 w 319"/>
              <a:gd name="T49" fmla="*/ 367 h 444"/>
              <a:gd name="T50" fmla="*/ 293 w 319"/>
              <a:gd name="T51" fmla="*/ 365 h 444"/>
              <a:gd name="T52" fmla="*/ 303 w 319"/>
              <a:gd name="T53" fmla="*/ 365 h 444"/>
              <a:gd name="T54" fmla="*/ 319 w 319"/>
              <a:gd name="T55" fmla="*/ 422 h 444"/>
              <a:gd name="T56" fmla="*/ 312 w 319"/>
              <a:gd name="T57" fmla="*/ 433 h 444"/>
              <a:gd name="T58" fmla="*/ 307 w 319"/>
              <a:gd name="T59" fmla="*/ 435 h 444"/>
              <a:gd name="T60" fmla="*/ 296 w 319"/>
              <a:gd name="T61" fmla="*/ 438 h 444"/>
              <a:gd name="T62" fmla="*/ 278 w 319"/>
              <a:gd name="T63" fmla="*/ 441 h 444"/>
              <a:gd name="T64" fmla="*/ 256 w 319"/>
              <a:gd name="T65" fmla="*/ 443 h 444"/>
              <a:gd name="T66" fmla="*/ 115 w 319"/>
              <a:gd name="T67" fmla="*/ 403 h 444"/>
              <a:gd name="T68" fmla="*/ 10 w 319"/>
              <a:gd name="T69" fmla="*/ 292 h 444"/>
              <a:gd name="T70" fmla="*/ 0 w 319"/>
              <a:gd name="T71" fmla="*/ 28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19" h="444">
                <a:moveTo>
                  <a:pt x="0" y="282"/>
                </a:moveTo>
                <a:lnTo>
                  <a:pt x="0" y="246"/>
                </a:lnTo>
                <a:cubicBezTo>
                  <a:pt x="0" y="244"/>
                  <a:pt x="1" y="241"/>
                  <a:pt x="3" y="239"/>
                </a:cubicBezTo>
                <a:cubicBezTo>
                  <a:pt x="5" y="237"/>
                  <a:pt x="7" y="236"/>
                  <a:pt x="10" y="236"/>
                </a:cubicBezTo>
                <a:lnTo>
                  <a:pt x="31" y="236"/>
                </a:lnTo>
                <a:cubicBezTo>
                  <a:pt x="31" y="224"/>
                  <a:pt x="31" y="213"/>
                  <a:pt x="31" y="203"/>
                </a:cubicBezTo>
                <a:lnTo>
                  <a:pt x="10" y="203"/>
                </a:lnTo>
                <a:cubicBezTo>
                  <a:pt x="7" y="203"/>
                  <a:pt x="5" y="202"/>
                  <a:pt x="3" y="200"/>
                </a:cubicBezTo>
                <a:cubicBezTo>
                  <a:pt x="1" y="198"/>
                  <a:pt x="0" y="196"/>
                  <a:pt x="0" y="193"/>
                </a:cubicBezTo>
                <a:lnTo>
                  <a:pt x="0" y="157"/>
                </a:lnTo>
                <a:cubicBezTo>
                  <a:pt x="0" y="154"/>
                  <a:pt x="1" y="152"/>
                  <a:pt x="3" y="150"/>
                </a:cubicBezTo>
                <a:cubicBezTo>
                  <a:pt x="5" y="148"/>
                  <a:pt x="7" y="147"/>
                  <a:pt x="10" y="147"/>
                </a:cubicBezTo>
                <a:lnTo>
                  <a:pt x="41" y="147"/>
                </a:lnTo>
                <a:cubicBezTo>
                  <a:pt x="55" y="103"/>
                  <a:pt x="81" y="67"/>
                  <a:pt x="118" y="41"/>
                </a:cubicBezTo>
                <a:cubicBezTo>
                  <a:pt x="155" y="14"/>
                  <a:pt x="197" y="0"/>
                  <a:pt x="244" y="0"/>
                </a:cubicBezTo>
                <a:cubicBezTo>
                  <a:pt x="265" y="0"/>
                  <a:pt x="286" y="3"/>
                  <a:pt x="305" y="8"/>
                </a:cubicBezTo>
                <a:cubicBezTo>
                  <a:pt x="307" y="8"/>
                  <a:pt x="309" y="10"/>
                  <a:pt x="311" y="12"/>
                </a:cubicBezTo>
                <a:cubicBezTo>
                  <a:pt x="313" y="15"/>
                  <a:pt x="313" y="17"/>
                  <a:pt x="312" y="20"/>
                </a:cubicBezTo>
                <a:lnTo>
                  <a:pt x="299" y="70"/>
                </a:lnTo>
                <a:cubicBezTo>
                  <a:pt x="298" y="73"/>
                  <a:pt x="297" y="75"/>
                  <a:pt x="294" y="76"/>
                </a:cubicBezTo>
                <a:cubicBezTo>
                  <a:pt x="292" y="77"/>
                  <a:pt x="290" y="78"/>
                  <a:pt x="287" y="77"/>
                </a:cubicBezTo>
                <a:lnTo>
                  <a:pt x="286" y="77"/>
                </a:lnTo>
                <a:cubicBezTo>
                  <a:pt x="285" y="76"/>
                  <a:pt x="283" y="76"/>
                  <a:pt x="282" y="76"/>
                </a:cubicBezTo>
                <a:cubicBezTo>
                  <a:pt x="280" y="75"/>
                  <a:pt x="278" y="75"/>
                  <a:pt x="276" y="75"/>
                </a:cubicBezTo>
                <a:cubicBezTo>
                  <a:pt x="274" y="74"/>
                  <a:pt x="272" y="74"/>
                  <a:pt x="269" y="74"/>
                </a:cubicBezTo>
                <a:cubicBezTo>
                  <a:pt x="267" y="73"/>
                  <a:pt x="264" y="73"/>
                  <a:pt x="261" y="73"/>
                </a:cubicBezTo>
                <a:cubicBezTo>
                  <a:pt x="258" y="72"/>
                  <a:pt x="255" y="72"/>
                  <a:pt x="252" y="72"/>
                </a:cubicBezTo>
                <a:cubicBezTo>
                  <a:pt x="249" y="72"/>
                  <a:pt x="246" y="71"/>
                  <a:pt x="243" y="71"/>
                </a:cubicBezTo>
                <a:cubicBezTo>
                  <a:pt x="216" y="71"/>
                  <a:pt x="192" y="78"/>
                  <a:pt x="171" y="92"/>
                </a:cubicBezTo>
                <a:cubicBezTo>
                  <a:pt x="150" y="105"/>
                  <a:pt x="135" y="124"/>
                  <a:pt x="124" y="147"/>
                </a:cubicBezTo>
                <a:lnTo>
                  <a:pt x="272" y="147"/>
                </a:lnTo>
                <a:cubicBezTo>
                  <a:pt x="275" y="147"/>
                  <a:pt x="278" y="148"/>
                  <a:pt x="280" y="151"/>
                </a:cubicBezTo>
                <a:cubicBezTo>
                  <a:pt x="282" y="153"/>
                  <a:pt x="282" y="156"/>
                  <a:pt x="282" y="159"/>
                </a:cubicBezTo>
                <a:lnTo>
                  <a:pt x="274" y="195"/>
                </a:lnTo>
                <a:cubicBezTo>
                  <a:pt x="273" y="200"/>
                  <a:pt x="270" y="203"/>
                  <a:pt x="264" y="203"/>
                </a:cubicBezTo>
                <a:lnTo>
                  <a:pt x="110" y="203"/>
                </a:lnTo>
                <a:cubicBezTo>
                  <a:pt x="110" y="211"/>
                  <a:pt x="110" y="222"/>
                  <a:pt x="110" y="236"/>
                </a:cubicBezTo>
                <a:lnTo>
                  <a:pt x="255" y="236"/>
                </a:lnTo>
                <a:cubicBezTo>
                  <a:pt x="258" y="236"/>
                  <a:pt x="261" y="237"/>
                  <a:pt x="263" y="240"/>
                </a:cubicBezTo>
                <a:cubicBezTo>
                  <a:pt x="265" y="243"/>
                  <a:pt x="265" y="245"/>
                  <a:pt x="265" y="249"/>
                </a:cubicBezTo>
                <a:lnTo>
                  <a:pt x="257" y="284"/>
                </a:lnTo>
                <a:cubicBezTo>
                  <a:pt x="257" y="286"/>
                  <a:pt x="256" y="288"/>
                  <a:pt x="254" y="290"/>
                </a:cubicBezTo>
                <a:cubicBezTo>
                  <a:pt x="252" y="291"/>
                  <a:pt x="250" y="292"/>
                  <a:pt x="247" y="292"/>
                </a:cubicBezTo>
                <a:lnTo>
                  <a:pt x="126" y="292"/>
                </a:lnTo>
                <a:cubicBezTo>
                  <a:pt x="136" y="317"/>
                  <a:pt x="151" y="336"/>
                  <a:pt x="173" y="350"/>
                </a:cubicBezTo>
                <a:cubicBezTo>
                  <a:pt x="194" y="365"/>
                  <a:pt x="218" y="372"/>
                  <a:pt x="245" y="372"/>
                </a:cubicBezTo>
                <a:cubicBezTo>
                  <a:pt x="248" y="372"/>
                  <a:pt x="252" y="372"/>
                  <a:pt x="256" y="372"/>
                </a:cubicBezTo>
                <a:cubicBezTo>
                  <a:pt x="260" y="371"/>
                  <a:pt x="263" y="371"/>
                  <a:pt x="266" y="370"/>
                </a:cubicBezTo>
                <a:cubicBezTo>
                  <a:pt x="270" y="370"/>
                  <a:pt x="273" y="370"/>
                  <a:pt x="276" y="369"/>
                </a:cubicBezTo>
                <a:cubicBezTo>
                  <a:pt x="279" y="368"/>
                  <a:pt x="281" y="368"/>
                  <a:pt x="283" y="367"/>
                </a:cubicBezTo>
                <a:cubicBezTo>
                  <a:pt x="286" y="367"/>
                  <a:pt x="288" y="366"/>
                  <a:pt x="289" y="366"/>
                </a:cubicBezTo>
                <a:cubicBezTo>
                  <a:pt x="291" y="366"/>
                  <a:pt x="292" y="365"/>
                  <a:pt x="293" y="365"/>
                </a:cubicBezTo>
                <a:lnTo>
                  <a:pt x="295" y="364"/>
                </a:lnTo>
                <a:cubicBezTo>
                  <a:pt x="297" y="363"/>
                  <a:pt x="300" y="364"/>
                  <a:pt x="303" y="365"/>
                </a:cubicBezTo>
                <a:cubicBezTo>
                  <a:pt x="305" y="367"/>
                  <a:pt x="307" y="369"/>
                  <a:pt x="308" y="372"/>
                </a:cubicBezTo>
                <a:lnTo>
                  <a:pt x="319" y="422"/>
                </a:lnTo>
                <a:cubicBezTo>
                  <a:pt x="319" y="424"/>
                  <a:pt x="319" y="427"/>
                  <a:pt x="318" y="429"/>
                </a:cubicBezTo>
                <a:cubicBezTo>
                  <a:pt x="316" y="431"/>
                  <a:pt x="315" y="433"/>
                  <a:pt x="312" y="433"/>
                </a:cubicBezTo>
                <a:lnTo>
                  <a:pt x="311" y="434"/>
                </a:lnTo>
                <a:cubicBezTo>
                  <a:pt x="310" y="434"/>
                  <a:pt x="309" y="434"/>
                  <a:pt x="307" y="435"/>
                </a:cubicBezTo>
                <a:cubicBezTo>
                  <a:pt x="306" y="435"/>
                  <a:pt x="304" y="436"/>
                  <a:pt x="302" y="436"/>
                </a:cubicBezTo>
                <a:cubicBezTo>
                  <a:pt x="300" y="437"/>
                  <a:pt x="298" y="437"/>
                  <a:pt x="296" y="438"/>
                </a:cubicBezTo>
                <a:cubicBezTo>
                  <a:pt x="293" y="438"/>
                  <a:pt x="290" y="439"/>
                  <a:pt x="288" y="440"/>
                </a:cubicBezTo>
                <a:cubicBezTo>
                  <a:pt x="285" y="440"/>
                  <a:pt x="282" y="441"/>
                  <a:pt x="278" y="441"/>
                </a:cubicBezTo>
                <a:cubicBezTo>
                  <a:pt x="275" y="442"/>
                  <a:pt x="271" y="442"/>
                  <a:pt x="268" y="443"/>
                </a:cubicBezTo>
                <a:cubicBezTo>
                  <a:pt x="264" y="443"/>
                  <a:pt x="260" y="443"/>
                  <a:pt x="256" y="443"/>
                </a:cubicBezTo>
                <a:cubicBezTo>
                  <a:pt x="252" y="444"/>
                  <a:pt x="248" y="444"/>
                  <a:pt x="244" y="444"/>
                </a:cubicBezTo>
                <a:cubicBezTo>
                  <a:pt x="195" y="444"/>
                  <a:pt x="152" y="430"/>
                  <a:pt x="115" y="403"/>
                </a:cubicBezTo>
                <a:cubicBezTo>
                  <a:pt x="78" y="375"/>
                  <a:pt x="53" y="338"/>
                  <a:pt x="40" y="292"/>
                </a:cubicBezTo>
                <a:lnTo>
                  <a:pt x="10" y="292"/>
                </a:lnTo>
                <a:cubicBezTo>
                  <a:pt x="7" y="292"/>
                  <a:pt x="5" y="291"/>
                  <a:pt x="3" y="289"/>
                </a:cubicBezTo>
                <a:cubicBezTo>
                  <a:pt x="1" y="287"/>
                  <a:pt x="0" y="285"/>
                  <a:pt x="0" y="28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3418" y="2960176"/>
            <a:ext cx="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pts.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5885" y="2412958"/>
            <a:ext cx="818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530732" y="6025777"/>
            <a:ext cx="73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Partners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985566" y="3850572"/>
            <a:ext cx="57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Bank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913985" y="2399018"/>
            <a:ext cx="71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Charity</a:t>
            </a:r>
            <a:endParaRPr lang="en-US" sz="120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269725" y="464029"/>
            <a:ext cx="9846313" cy="313565"/>
          </a:xfrm>
          <a:prstGeom prst="rect">
            <a:avLst/>
          </a:prstGeom>
        </p:spPr>
        <p:txBody>
          <a:bodyPr vert="horz" lIns="0" tIns="54864" rIns="0" bIns="54864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60" dirty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The </a:t>
            </a:r>
            <a:r>
              <a:rPr lang="en-US" sz="2160" dirty="0" smtClean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Business Model</a:t>
            </a:r>
            <a:endParaRPr lang="en-US" sz="2160" dirty="0">
              <a:solidFill>
                <a:schemeClr val="bg1"/>
              </a:solidFill>
              <a:latin typeface="Trebuchet MS" panose="020B0603020202020204" pitchFamily="34" charset="0"/>
              <a:cs typeface="Calibri Light"/>
            </a:endParaRPr>
          </a:p>
        </p:txBody>
      </p:sp>
      <p:cxnSp>
        <p:nvCxnSpPr>
          <p:cNvPr id="26" name="Straight Connector 10"/>
          <p:cNvCxnSpPr/>
          <p:nvPr/>
        </p:nvCxnSpPr>
        <p:spPr>
          <a:xfrm>
            <a:off x="137768" y="1264783"/>
            <a:ext cx="11863732" cy="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" y="149004"/>
            <a:ext cx="989033" cy="924757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478699" y="1719121"/>
            <a:ext cx="11125214" cy="3740829"/>
            <a:chOff x="478699" y="1719121"/>
            <a:chExt cx="11125214" cy="3740829"/>
          </a:xfrm>
        </p:grpSpPr>
        <p:sp>
          <p:nvSpPr>
            <p:cNvPr id="29" name="Rounded Rectangle 28"/>
            <p:cNvSpPr/>
            <p:nvPr/>
          </p:nvSpPr>
          <p:spPr>
            <a:xfrm>
              <a:off x="478699" y="1719121"/>
              <a:ext cx="11125214" cy="289826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16" y="4326211"/>
              <a:ext cx="567988" cy="53107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068444" y="4813619"/>
              <a:ext cx="717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The Scheme Enabler</a:t>
              </a:r>
              <a:endParaRPr lang="en-US" sz="12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6811405" y="3700806"/>
              <a:ext cx="2749866" cy="73505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960265" y="3973532"/>
              <a:ext cx="981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info</a:t>
              </a:r>
              <a:endParaRPr lang="en-US" sz="36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9004" y="2020436"/>
            <a:ext cx="10944909" cy="4597184"/>
            <a:chOff x="659004" y="2020436"/>
            <a:chExt cx="10944909" cy="4597184"/>
          </a:xfrm>
        </p:grpSpPr>
        <p:sp>
          <p:nvSpPr>
            <p:cNvPr id="22" name="TextBox 21"/>
            <p:cNvSpPr txBox="1"/>
            <p:nvPr/>
          </p:nvSpPr>
          <p:spPr>
            <a:xfrm>
              <a:off x="10526227" y="2020436"/>
              <a:ext cx="10776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Wide donators 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Decreased spending on campaigns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536521" y="3502796"/>
              <a:ext cx="106739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Strong CSR profile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Increased loyalty effect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Capital inflow from other banks</a:t>
              </a:r>
              <a:endParaRPr 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9004" y="2184001"/>
              <a:ext cx="9830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Moral Satisfaction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Points to spend on loyalty program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94806" y="5430905"/>
              <a:ext cx="105403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Partners of a CSR heavy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Increased clientele</a:t>
              </a:r>
              <a:endParaRPr 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32588" y="5755846"/>
              <a:ext cx="15371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Moral Satisfaction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/>
                <a:t>Monetary Satisfaction:     Initial investment + Base fee +          Success fee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28611" y="1791836"/>
            <a:ext cx="10087427" cy="3998150"/>
            <a:chOff x="1028611" y="1791836"/>
            <a:chExt cx="10087427" cy="3998150"/>
          </a:xfrm>
        </p:grpSpPr>
        <p:sp>
          <p:nvSpPr>
            <p:cNvPr id="37" name="Freeform 290"/>
            <p:cNvSpPr>
              <a:spLocks noEditPoints="1"/>
            </p:cNvSpPr>
            <p:nvPr/>
          </p:nvSpPr>
          <p:spPr bwMode="auto">
            <a:xfrm>
              <a:off x="10887438" y="1791836"/>
              <a:ext cx="228600" cy="228600"/>
            </a:xfrm>
            <a:custGeom>
              <a:avLst/>
              <a:gdLst>
                <a:gd name="T0" fmla="*/ 0 w 484"/>
                <a:gd name="T1" fmla="*/ 242 h 484"/>
                <a:gd name="T2" fmla="*/ 121 w 484"/>
                <a:gd name="T3" fmla="*/ 32 h 484"/>
                <a:gd name="T4" fmla="*/ 364 w 484"/>
                <a:gd name="T5" fmla="*/ 32 h 484"/>
                <a:gd name="T6" fmla="*/ 484 w 484"/>
                <a:gd name="T7" fmla="*/ 242 h 484"/>
                <a:gd name="T8" fmla="*/ 364 w 484"/>
                <a:gd name="T9" fmla="*/ 451 h 484"/>
                <a:gd name="T10" fmla="*/ 121 w 484"/>
                <a:gd name="T11" fmla="*/ 451 h 484"/>
                <a:gd name="T12" fmla="*/ 57 w 484"/>
                <a:gd name="T13" fmla="*/ 163 h 484"/>
                <a:gd name="T14" fmla="*/ 57 w 484"/>
                <a:gd name="T15" fmla="*/ 320 h 484"/>
                <a:gd name="T16" fmla="*/ 164 w 484"/>
                <a:gd name="T17" fmla="*/ 427 h 484"/>
                <a:gd name="T18" fmla="*/ 321 w 484"/>
                <a:gd name="T19" fmla="*/ 427 h 484"/>
                <a:gd name="T20" fmla="*/ 428 w 484"/>
                <a:gd name="T21" fmla="*/ 320 h 484"/>
                <a:gd name="T22" fmla="*/ 428 w 484"/>
                <a:gd name="T23" fmla="*/ 163 h 484"/>
                <a:gd name="T24" fmla="*/ 321 w 484"/>
                <a:gd name="T25" fmla="*/ 56 h 484"/>
                <a:gd name="T26" fmla="*/ 164 w 484"/>
                <a:gd name="T27" fmla="*/ 56 h 484"/>
                <a:gd name="T28" fmla="*/ 57 w 484"/>
                <a:gd name="T29" fmla="*/ 163 h 484"/>
                <a:gd name="T30" fmla="*/ 121 w 484"/>
                <a:gd name="T31" fmla="*/ 161 h 484"/>
                <a:gd name="T32" fmla="*/ 162 w 484"/>
                <a:gd name="T33" fmla="*/ 121 h 484"/>
                <a:gd name="T34" fmla="*/ 202 w 484"/>
                <a:gd name="T35" fmla="*/ 161 h 484"/>
                <a:gd name="T36" fmla="*/ 162 w 484"/>
                <a:gd name="T37" fmla="*/ 201 h 484"/>
                <a:gd name="T38" fmla="*/ 127 w 484"/>
                <a:gd name="T39" fmla="*/ 298 h 484"/>
                <a:gd name="T40" fmla="*/ 140 w 484"/>
                <a:gd name="T41" fmla="*/ 273 h 484"/>
                <a:gd name="T42" fmla="*/ 165 w 484"/>
                <a:gd name="T43" fmla="*/ 286 h 484"/>
                <a:gd name="T44" fmla="*/ 242 w 484"/>
                <a:gd name="T45" fmla="*/ 342 h 484"/>
                <a:gd name="T46" fmla="*/ 319 w 484"/>
                <a:gd name="T47" fmla="*/ 286 h 484"/>
                <a:gd name="T48" fmla="*/ 345 w 484"/>
                <a:gd name="T49" fmla="*/ 273 h 484"/>
                <a:gd name="T50" fmla="*/ 358 w 484"/>
                <a:gd name="T51" fmla="*/ 298 h 484"/>
                <a:gd name="T52" fmla="*/ 242 w 484"/>
                <a:gd name="T53" fmla="*/ 383 h 484"/>
                <a:gd name="T54" fmla="*/ 127 w 484"/>
                <a:gd name="T55" fmla="*/ 298 h 484"/>
                <a:gd name="T56" fmla="*/ 283 w 484"/>
                <a:gd name="T57" fmla="*/ 161 h 484"/>
                <a:gd name="T58" fmla="*/ 323 w 484"/>
                <a:gd name="T59" fmla="*/ 121 h 484"/>
                <a:gd name="T60" fmla="*/ 363 w 484"/>
                <a:gd name="T61" fmla="*/ 161 h 484"/>
                <a:gd name="T62" fmla="*/ 323 w 484"/>
                <a:gd name="T63" fmla="*/ 201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4" h="484">
                  <a:moveTo>
                    <a:pt x="33" y="363"/>
                  </a:moveTo>
                  <a:cubicBezTo>
                    <a:pt x="11" y="326"/>
                    <a:pt x="0" y="286"/>
                    <a:pt x="0" y="242"/>
                  </a:cubicBezTo>
                  <a:cubicBezTo>
                    <a:pt x="0" y="198"/>
                    <a:pt x="11" y="157"/>
                    <a:pt x="33" y="120"/>
                  </a:cubicBezTo>
                  <a:cubicBezTo>
                    <a:pt x="54" y="83"/>
                    <a:pt x="84" y="54"/>
                    <a:pt x="121" y="32"/>
                  </a:cubicBezTo>
                  <a:cubicBezTo>
                    <a:pt x="158" y="11"/>
                    <a:pt x="198" y="0"/>
                    <a:pt x="242" y="0"/>
                  </a:cubicBezTo>
                  <a:cubicBezTo>
                    <a:pt x="286" y="0"/>
                    <a:pt x="327" y="11"/>
                    <a:pt x="364" y="32"/>
                  </a:cubicBezTo>
                  <a:cubicBezTo>
                    <a:pt x="401" y="54"/>
                    <a:pt x="430" y="83"/>
                    <a:pt x="452" y="120"/>
                  </a:cubicBezTo>
                  <a:cubicBezTo>
                    <a:pt x="473" y="157"/>
                    <a:pt x="484" y="198"/>
                    <a:pt x="484" y="242"/>
                  </a:cubicBezTo>
                  <a:cubicBezTo>
                    <a:pt x="484" y="286"/>
                    <a:pt x="473" y="326"/>
                    <a:pt x="452" y="363"/>
                  </a:cubicBezTo>
                  <a:cubicBezTo>
                    <a:pt x="430" y="400"/>
                    <a:pt x="401" y="429"/>
                    <a:pt x="364" y="451"/>
                  </a:cubicBezTo>
                  <a:cubicBezTo>
                    <a:pt x="327" y="473"/>
                    <a:pt x="286" y="484"/>
                    <a:pt x="242" y="484"/>
                  </a:cubicBezTo>
                  <a:cubicBezTo>
                    <a:pt x="198" y="484"/>
                    <a:pt x="158" y="473"/>
                    <a:pt x="121" y="451"/>
                  </a:cubicBezTo>
                  <a:cubicBezTo>
                    <a:pt x="84" y="429"/>
                    <a:pt x="54" y="400"/>
                    <a:pt x="33" y="363"/>
                  </a:cubicBezTo>
                  <a:close/>
                  <a:moveTo>
                    <a:pt x="57" y="163"/>
                  </a:moveTo>
                  <a:cubicBezTo>
                    <a:pt x="46" y="188"/>
                    <a:pt x="41" y="214"/>
                    <a:pt x="41" y="242"/>
                  </a:cubicBezTo>
                  <a:cubicBezTo>
                    <a:pt x="41" y="269"/>
                    <a:pt x="46" y="295"/>
                    <a:pt x="57" y="320"/>
                  </a:cubicBezTo>
                  <a:cubicBezTo>
                    <a:pt x="67" y="345"/>
                    <a:pt x="82" y="366"/>
                    <a:pt x="100" y="384"/>
                  </a:cubicBezTo>
                  <a:cubicBezTo>
                    <a:pt x="118" y="402"/>
                    <a:pt x="139" y="416"/>
                    <a:pt x="164" y="427"/>
                  </a:cubicBezTo>
                  <a:cubicBezTo>
                    <a:pt x="189" y="438"/>
                    <a:pt x="215" y="443"/>
                    <a:pt x="242" y="443"/>
                  </a:cubicBezTo>
                  <a:cubicBezTo>
                    <a:pt x="270" y="443"/>
                    <a:pt x="296" y="438"/>
                    <a:pt x="321" y="427"/>
                  </a:cubicBezTo>
                  <a:cubicBezTo>
                    <a:pt x="345" y="416"/>
                    <a:pt x="367" y="402"/>
                    <a:pt x="385" y="384"/>
                  </a:cubicBezTo>
                  <a:cubicBezTo>
                    <a:pt x="403" y="366"/>
                    <a:pt x="417" y="345"/>
                    <a:pt x="428" y="320"/>
                  </a:cubicBezTo>
                  <a:cubicBezTo>
                    <a:pt x="439" y="295"/>
                    <a:pt x="444" y="269"/>
                    <a:pt x="444" y="242"/>
                  </a:cubicBezTo>
                  <a:cubicBezTo>
                    <a:pt x="444" y="214"/>
                    <a:pt x="439" y="188"/>
                    <a:pt x="428" y="163"/>
                  </a:cubicBezTo>
                  <a:cubicBezTo>
                    <a:pt x="417" y="138"/>
                    <a:pt x="403" y="117"/>
                    <a:pt x="385" y="99"/>
                  </a:cubicBezTo>
                  <a:cubicBezTo>
                    <a:pt x="367" y="81"/>
                    <a:pt x="345" y="67"/>
                    <a:pt x="321" y="56"/>
                  </a:cubicBezTo>
                  <a:cubicBezTo>
                    <a:pt x="296" y="45"/>
                    <a:pt x="270" y="40"/>
                    <a:pt x="242" y="40"/>
                  </a:cubicBezTo>
                  <a:cubicBezTo>
                    <a:pt x="215" y="40"/>
                    <a:pt x="189" y="45"/>
                    <a:pt x="164" y="56"/>
                  </a:cubicBezTo>
                  <a:cubicBezTo>
                    <a:pt x="139" y="67"/>
                    <a:pt x="118" y="81"/>
                    <a:pt x="100" y="99"/>
                  </a:cubicBezTo>
                  <a:cubicBezTo>
                    <a:pt x="82" y="117"/>
                    <a:pt x="67" y="138"/>
                    <a:pt x="57" y="163"/>
                  </a:cubicBezTo>
                  <a:close/>
                  <a:moveTo>
                    <a:pt x="133" y="190"/>
                  </a:moveTo>
                  <a:cubicBezTo>
                    <a:pt x="125" y="182"/>
                    <a:pt x="121" y="172"/>
                    <a:pt x="121" y="161"/>
                  </a:cubicBezTo>
                  <a:cubicBezTo>
                    <a:pt x="121" y="150"/>
                    <a:pt x="125" y="140"/>
                    <a:pt x="133" y="133"/>
                  </a:cubicBezTo>
                  <a:cubicBezTo>
                    <a:pt x="141" y="125"/>
                    <a:pt x="151" y="121"/>
                    <a:pt x="162" y="121"/>
                  </a:cubicBezTo>
                  <a:cubicBezTo>
                    <a:pt x="173" y="121"/>
                    <a:pt x="182" y="125"/>
                    <a:pt x="190" y="133"/>
                  </a:cubicBezTo>
                  <a:cubicBezTo>
                    <a:pt x="198" y="140"/>
                    <a:pt x="202" y="150"/>
                    <a:pt x="202" y="161"/>
                  </a:cubicBezTo>
                  <a:cubicBezTo>
                    <a:pt x="202" y="172"/>
                    <a:pt x="198" y="182"/>
                    <a:pt x="190" y="190"/>
                  </a:cubicBezTo>
                  <a:cubicBezTo>
                    <a:pt x="182" y="197"/>
                    <a:pt x="173" y="201"/>
                    <a:pt x="162" y="201"/>
                  </a:cubicBezTo>
                  <a:cubicBezTo>
                    <a:pt x="151" y="201"/>
                    <a:pt x="141" y="197"/>
                    <a:pt x="133" y="190"/>
                  </a:cubicBezTo>
                  <a:close/>
                  <a:moveTo>
                    <a:pt x="127" y="298"/>
                  </a:moveTo>
                  <a:cubicBezTo>
                    <a:pt x="125" y="293"/>
                    <a:pt x="126" y="288"/>
                    <a:pt x="128" y="283"/>
                  </a:cubicBezTo>
                  <a:cubicBezTo>
                    <a:pt x="131" y="278"/>
                    <a:pt x="135" y="275"/>
                    <a:pt x="140" y="273"/>
                  </a:cubicBezTo>
                  <a:cubicBezTo>
                    <a:pt x="145" y="271"/>
                    <a:pt x="151" y="272"/>
                    <a:pt x="156" y="274"/>
                  </a:cubicBezTo>
                  <a:cubicBezTo>
                    <a:pt x="160" y="277"/>
                    <a:pt x="164" y="281"/>
                    <a:pt x="165" y="286"/>
                  </a:cubicBezTo>
                  <a:cubicBezTo>
                    <a:pt x="171" y="303"/>
                    <a:pt x="180" y="316"/>
                    <a:pt x="195" y="327"/>
                  </a:cubicBezTo>
                  <a:cubicBezTo>
                    <a:pt x="209" y="337"/>
                    <a:pt x="225" y="342"/>
                    <a:pt x="242" y="342"/>
                  </a:cubicBezTo>
                  <a:cubicBezTo>
                    <a:pt x="260" y="342"/>
                    <a:pt x="276" y="337"/>
                    <a:pt x="290" y="327"/>
                  </a:cubicBezTo>
                  <a:cubicBezTo>
                    <a:pt x="304" y="316"/>
                    <a:pt x="314" y="303"/>
                    <a:pt x="319" y="286"/>
                  </a:cubicBezTo>
                  <a:cubicBezTo>
                    <a:pt x="321" y="281"/>
                    <a:pt x="324" y="277"/>
                    <a:pt x="329" y="274"/>
                  </a:cubicBezTo>
                  <a:cubicBezTo>
                    <a:pt x="334" y="272"/>
                    <a:pt x="339" y="271"/>
                    <a:pt x="345" y="273"/>
                  </a:cubicBezTo>
                  <a:cubicBezTo>
                    <a:pt x="350" y="275"/>
                    <a:pt x="354" y="278"/>
                    <a:pt x="356" y="283"/>
                  </a:cubicBezTo>
                  <a:cubicBezTo>
                    <a:pt x="359" y="288"/>
                    <a:pt x="359" y="293"/>
                    <a:pt x="358" y="298"/>
                  </a:cubicBezTo>
                  <a:cubicBezTo>
                    <a:pt x="350" y="323"/>
                    <a:pt x="335" y="344"/>
                    <a:pt x="314" y="359"/>
                  </a:cubicBezTo>
                  <a:cubicBezTo>
                    <a:pt x="293" y="375"/>
                    <a:pt x="269" y="383"/>
                    <a:pt x="242" y="383"/>
                  </a:cubicBezTo>
                  <a:cubicBezTo>
                    <a:pt x="216" y="383"/>
                    <a:pt x="192" y="375"/>
                    <a:pt x="170" y="359"/>
                  </a:cubicBezTo>
                  <a:cubicBezTo>
                    <a:pt x="149" y="344"/>
                    <a:pt x="135" y="323"/>
                    <a:pt x="127" y="298"/>
                  </a:cubicBezTo>
                  <a:close/>
                  <a:moveTo>
                    <a:pt x="294" y="190"/>
                  </a:moveTo>
                  <a:cubicBezTo>
                    <a:pt x="287" y="182"/>
                    <a:pt x="283" y="172"/>
                    <a:pt x="283" y="161"/>
                  </a:cubicBezTo>
                  <a:cubicBezTo>
                    <a:pt x="283" y="150"/>
                    <a:pt x="287" y="140"/>
                    <a:pt x="294" y="133"/>
                  </a:cubicBezTo>
                  <a:cubicBezTo>
                    <a:pt x="302" y="125"/>
                    <a:pt x="312" y="121"/>
                    <a:pt x="323" y="121"/>
                  </a:cubicBezTo>
                  <a:cubicBezTo>
                    <a:pt x="334" y="121"/>
                    <a:pt x="344" y="125"/>
                    <a:pt x="351" y="133"/>
                  </a:cubicBezTo>
                  <a:cubicBezTo>
                    <a:pt x="359" y="140"/>
                    <a:pt x="363" y="150"/>
                    <a:pt x="363" y="161"/>
                  </a:cubicBezTo>
                  <a:cubicBezTo>
                    <a:pt x="363" y="172"/>
                    <a:pt x="359" y="182"/>
                    <a:pt x="351" y="190"/>
                  </a:cubicBezTo>
                  <a:cubicBezTo>
                    <a:pt x="344" y="197"/>
                    <a:pt x="334" y="201"/>
                    <a:pt x="323" y="201"/>
                  </a:cubicBezTo>
                  <a:cubicBezTo>
                    <a:pt x="312" y="201"/>
                    <a:pt x="302" y="197"/>
                    <a:pt x="29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0"/>
            <p:cNvSpPr>
              <a:spLocks noEditPoints="1"/>
            </p:cNvSpPr>
            <p:nvPr/>
          </p:nvSpPr>
          <p:spPr bwMode="auto">
            <a:xfrm>
              <a:off x="10887438" y="3274196"/>
              <a:ext cx="228600" cy="228600"/>
            </a:xfrm>
            <a:custGeom>
              <a:avLst/>
              <a:gdLst>
                <a:gd name="T0" fmla="*/ 0 w 484"/>
                <a:gd name="T1" fmla="*/ 242 h 484"/>
                <a:gd name="T2" fmla="*/ 121 w 484"/>
                <a:gd name="T3" fmla="*/ 32 h 484"/>
                <a:gd name="T4" fmla="*/ 364 w 484"/>
                <a:gd name="T5" fmla="*/ 32 h 484"/>
                <a:gd name="T6" fmla="*/ 484 w 484"/>
                <a:gd name="T7" fmla="*/ 242 h 484"/>
                <a:gd name="T8" fmla="*/ 364 w 484"/>
                <a:gd name="T9" fmla="*/ 451 h 484"/>
                <a:gd name="T10" fmla="*/ 121 w 484"/>
                <a:gd name="T11" fmla="*/ 451 h 484"/>
                <a:gd name="T12" fmla="*/ 57 w 484"/>
                <a:gd name="T13" fmla="*/ 163 h 484"/>
                <a:gd name="T14" fmla="*/ 57 w 484"/>
                <a:gd name="T15" fmla="*/ 320 h 484"/>
                <a:gd name="T16" fmla="*/ 164 w 484"/>
                <a:gd name="T17" fmla="*/ 427 h 484"/>
                <a:gd name="T18" fmla="*/ 321 w 484"/>
                <a:gd name="T19" fmla="*/ 427 h 484"/>
                <a:gd name="T20" fmla="*/ 428 w 484"/>
                <a:gd name="T21" fmla="*/ 320 h 484"/>
                <a:gd name="T22" fmla="*/ 428 w 484"/>
                <a:gd name="T23" fmla="*/ 163 h 484"/>
                <a:gd name="T24" fmla="*/ 321 w 484"/>
                <a:gd name="T25" fmla="*/ 56 h 484"/>
                <a:gd name="T26" fmla="*/ 164 w 484"/>
                <a:gd name="T27" fmla="*/ 56 h 484"/>
                <a:gd name="T28" fmla="*/ 57 w 484"/>
                <a:gd name="T29" fmla="*/ 163 h 484"/>
                <a:gd name="T30" fmla="*/ 121 w 484"/>
                <a:gd name="T31" fmla="*/ 161 h 484"/>
                <a:gd name="T32" fmla="*/ 162 w 484"/>
                <a:gd name="T33" fmla="*/ 121 h 484"/>
                <a:gd name="T34" fmla="*/ 202 w 484"/>
                <a:gd name="T35" fmla="*/ 161 h 484"/>
                <a:gd name="T36" fmla="*/ 162 w 484"/>
                <a:gd name="T37" fmla="*/ 201 h 484"/>
                <a:gd name="T38" fmla="*/ 127 w 484"/>
                <a:gd name="T39" fmla="*/ 298 h 484"/>
                <a:gd name="T40" fmla="*/ 140 w 484"/>
                <a:gd name="T41" fmla="*/ 273 h 484"/>
                <a:gd name="T42" fmla="*/ 165 w 484"/>
                <a:gd name="T43" fmla="*/ 286 h 484"/>
                <a:gd name="T44" fmla="*/ 242 w 484"/>
                <a:gd name="T45" fmla="*/ 342 h 484"/>
                <a:gd name="T46" fmla="*/ 319 w 484"/>
                <a:gd name="T47" fmla="*/ 286 h 484"/>
                <a:gd name="T48" fmla="*/ 345 w 484"/>
                <a:gd name="T49" fmla="*/ 273 h 484"/>
                <a:gd name="T50" fmla="*/ 358 w 484"/>
                <a:gd name="T51" fmla="*/ 298 h 484"/>
                <a:gd name="T52" fmla="*/ 242 w 484"/>
                <a:gd name="T53" fmla="*/ 383 h 484"/>
                <a:gd name="T54" fmla="*/ 127 w 484"/>
                <a:gd name="T55" fmla="*/ 298 h 484"/>
                <a:gd name="T56" fmla="*/ 283 w 484"/>
                <a:gd name="T57" fmla="*/ 161 h 484"/>
                <a:gd name="T58" fmla="*/ 323 w 484"/>
                <a:gd name="T59" fmla="*/ 121 h 484"/>
                <a:gd name="T60" fmla="*/ 363 w 484"/>
                <a:gd name="T61" fmla="*/ 161 h 484"/>
                <a:gd name="T62" fmla="*/ 323 w 484"/>
                <a:gd name="T63" fmla="*/ 201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4" h="484">
                  <a:moveTo>
                    <a:pt x="33" y="363"/>
                  </a:moveTo>
                  <a:cubicBezTo>
                    <a:pt x="11" y="326"/>
                    <a:pt x="0" y="286"/>
                    <a:pt x="0" y="242"/>
                  </a:cubicBezTo>
                  <a:cubicBezTo>
                    <a:pt x="0" y="198"/>
                    <a:pt x="11" y="157"/>
                    <a:pt x="33" y="120"/>
                  </a:cubicBezTo>
                  <a:cubicBezTo>
                    <a:pt x="54" y="83"/>
                    <a:pt x="84" y="54"/>
                    <a:pt x="121" y="32"/>
                  </a:cubicBezTo>
                  <a:cubicBezTo>
                    <a:pt x="158" y="11"/>
                    <a:pt x="198" y="0"/>
                    <a:pt x="242" y="0"/>
                  </a:cubicBezTo>
                  <a:cubicBezTo>
                    <a:pt x="286" y="0"/>
                    <a:pt x="327" y="11"/>
                    <a:pt x="364" y="32"/>
                  </a:cubicBezTo>
                  <a:cubicBezTo>
                    <a:pt x="401" y="54"/>
                    <a:pt x="430" y="83"/>
                    <a:pt x="452" y="120"/>
                  </a:cubicBezTo>
                  <a:cubicBezTo>
                    <a:pt x="473" y="157"/>
                    <a:pt x="484" y="198"/>
                    <a:pt x="484" y="242"/>
                  </a:cubicBezTo>
                  <a:cubicBezTo>
                    <a:pt x="484" y="286"/>
                    <a:pt x="473" y="326"/>
                    <a:pt x="452" y="363"/>
                  </a:cubicBezTo>
                  <a:cubicBezTo>
                    <a:pt x="430" y="400"/>
                    <a:pt x="401" y="429"/>
                    <a:pt x="364" y="451"/>
                  </a:cubicBezTo>
                  <a:cubicBezTo>
                    <a:pt x="327" y="473"/>
                    <a:pt x="286" y="484"/>
                    <a:pt x="242" y="484"/>
                  </a:cubicBezTo>
                  <a:cubicBezTo>
                    <a:pt x="198" y="484"/>
                    <a:pt x="158" y="473"/>
                    <a:pt x="121" y="451"/>
                  </a:cubicBezTo>
                  <a:cubicBezTo>
                    <a:pt x="84" y="429"/>
                    <a:pt x="54" y="400"/>
                    <a:pt x="33" y="363"/>
                  </a:cubicBezTo>
                  <a:close/>
                  <a:moveTo>
                    <a:pt x="57" y="163"/>
                  </a:moveTo>
                  <a:cubicBezTo>
                    <a:pt x="46" y="188"/>
                    <a:pt x="41" y="214"/>
                    <a:pt x="41" y="242"/>
                  </a:cubicBezTo>
                  <a:cubicBezTo>
                    <a:pt x="41" y="269"/>
                    <a:pt x="46" y="295"/>
                    <a:pt x="57" y="320"/>
                  </a:cubicBezTo>
                  <a:cubicBezTo>
                    <a:pt x="67" y="345"/>
                    <a:pt x="82" y="366"/>
                    <a:pt x="100" y="384"/>
                  </a:cubicBezTo>
                  <a:cubicBezTo>
                    <a:pt x="118" y="402"/>
                    <a:pt x="139" y="416"/>
                    <a:pt x="164" y="427"/>
                  </a:cubicBezTo>
                  <a:cubicBezTo>
                    <a:pt x="189" y="438"/>
                    <a:pt x="215" y="443"/>
                    <a:pt x="242" y="443"/>
                  </a:cubicBezTo>
                  <a:cubicBezTo>
                    <a:pt x="270" y="443"/>
                    <a:pt x="296" y="438"/>
                    <a:pt x="321" y="427"/>
                  </a:cubicBezTo>
                  <a:cubicBezTo>
                    <a:pt x="345" y="416"/>
                    <a:pt x="367" y="402"/>
                    <a:pt x="385" y="384"/>
                  </a:cubicBezTo>
                  <a:cubicBezTo>
                    <a:pt x="403" y="366"/>
                    <a:pt x="417" y="345"/>
                    <a:pt x="428" y="320"/>
                  </a:cubicBezTo>
                  <a:cubicBezTo>
                    <a:pt x="439" y="295"/>
                    <a:pt x="444" y="269"/>
                    <a:pt x="444" y="242"/>
                  </a:cubicBezTo>
                  <a:cubicBezTo>
                    <a:pt x="444" y="214"/>
                    <a:pt x="439" y="188"/>
                    <a:pt x="428" y="163"/>
                  </a:cubicBezTo>
                  <a:cubicBezTo>
                    <a:pt x="417" y="138"/>
                    <a:pt x="403" y="117"/>
                    <a:pt x="385" y="99"/>
                  </a:cubicBezTo>
                  <a:cubicBezTo>
                    <a:pt x="367" y="81"/>
                    <a:pt x="345" y="67"/>
                    <a:pt x="321" y="56"/>
                  </a:cubicBezTo>
                  <a:cubicBezTo>
                    <a:pt x="296" y="45"/>
                    <a:pt x="270" y="40"/>
                    <a:pt x="242" y="40"/>
                  </a:cubicBezTo>
                  <a:cubicBezTo>
                    <a:pt x="215" y="40"/>
                    <a:pt x="189" y="45"/>
                    <a:pt x="164" y="56"/>
                  </a:cubicBezTo>
                  <a:cubicBezTo>
                    <a:pt x="139" y="67"/>
                    <a:pt x="118" y="81"/>
                    <a:pt x="100" y="99"/>
                  </a:cubicBezTo>
                  <a:cubicBezTo>
                    <a:pt x="82" y="117"/>
                    <a:pt x="67" y="138"/>
                    <a:pt x="57" y="163"/>
                  </a:cubicBezTo>
                  <a:close/>
                  <a:moveTo>
                    <a:pt x="133" y="190"/>
                  </a:moveTo>
                  <a:cubicBezTo>
                    <a:pt x="125" y="182"/>
                    <a:pt x="121" y="172"/>
                    <a:pt x="121" y="161"/>
                  </a:cubicBezTo>
                  <a:cubicBezTo>
                    <a:pt x="121" y="150"/>
                    <a:pt x="125" y="140"/>
                    <a:pt x="133" y="133"/>
                  </a:cubicBezTo>
                  <a:cubicBezTo>
                    <a:pt x="141" y="125"/>
                    <a:pt x="151" y="121"/>
                    <a:pt x="162" y="121"/>
                  </a:cubicBezTo>
                  <a:cubicBezTo>
                    <a:pt x="173" y="121"/>
                    <a:pt x="182" y="125"/>
                    <a:pt x="190" y="133"/>
                  </a:cubicBezTo>
                  <a:cubicBezTo>
                    <a:pt x="198" y="140"/>
                    <a:pt x="202" y="150"/>
                    <a:pt x="202" y="161"/>
                  </a:cubicBezTo>
                  <a:cubicBezTo>
                    <a:pt x="202" y="172"/>
                    <a:pt x="198" y="182"/>
                    <a:pt x="190" y="190"/>
                  </a:cubicBezTo>
                  <a:cubicBezTo>
                    <a:pt x="182" y="197"/>
                    <a:pt x="173" y="201"/>
                    <a:pt x="162" y="201"/>
                  </a:cubicBezTo>
                  <a:cubicBezTo>
                    <a:pt x="151" y="201"/>
                    <a:pt x="141" y="197"/>
                    <a:pt x="133" y="190"/>
                  </a:cubicBezTo>
                  <a:close/>
                  <a:moveTo>
                    <a:pt x="127" y="298"/>
                  </a:moveTo>
                  <a:cubicBezTo>
                    <a:pt x="125" y="293"/>
                    <a:pt x="126" y="288"/>
                    <a:pt x="128" y="283"/>
                  </a:cubicBezTo>
                  <a:cubicBezTo>
                    <a:pt x="131" y="278"/>
                    <a:pt x="135" y="275"/>
                    <a:pt x="140" y="273"/>
                  </a:cubicBezTo>
                  <a:cubicBezTo>
                    <a:pt x="145" y="271"/>
                    <a:pt x="151" y="272"/>
                    <a:pt x="156" y="274"/>
                  </a:cubicBezTo>
                  <a:cubicBezTo>
                    <a:pt x="160" y="277"/>
                    <a:pt x="164" y="281"/>
                    <a:pt x="165" y="286"/>
                  </a:cubicBezTo>
                  <a:cubicBezTo>
                    <a:pt x="171" y="303"/>
                    <a:pt x="180" y="316"/>
                    <a:pt x="195" y="327"/>
                  </a:cubicBezTo>
                  <a:cubicBezTo>
                    <a:pt x="209" y="337"/>
                    <a:pt x="225" y="342"/>
                    <a:pt x="242" y="342"/>
                  </a:cubicBezTo>
                  <a:cubicBezTo>
                    <a:pt x="260" y="342"/>
                    <a:pt x="276" y="337"/>
                    <a:pt x="290" y="327"/>
                  </a:cubicBezTo>
                  <a:cubicBezTo>
                    <a:pt x="304" y="316"/>
                    <a:pt x="314" y="303"/>
                    <a:pt x="319" y="286"/>
                  </a:cubicBezTo>
                  <a:cubicBezTo>
                    <a:pt x="321" y="281"/>
                    <a:pt x="324" y="277"/>
                    <a:pt x="329" y="274"/>
                  </a:cubicBezTo>
                  <a:cubicBezTo>
                    <a:pt x="334" y="272"/>
                    <a:pt x="339" y="271"/>
                    <a:pt x="345" y="273"/>
                  </a:cubicBezTo>
                  <a:cubicBezTo>
                    <a:pt x="350" y="275"/>
                    <a:pt x="354" y="278"/>
                    <a:pt x="356" y="283"/>
                  </a:cubicBezTo>
                  <a:cubicBezTo>
                    <a:pt x="359" y="288"/>
                    <a:pt x="359" y="293"/>
                    <a:pt x="358" y="298"/>
                  </a:cubicBezTo>
                  <a:cubicBezTo>
                    <a:pt x="350" y="323"/>
                    <a:pt x="335" y="344"/>
                    <a:pt x="314" y="359"/>
                  </a:cubicBezTo>
                  <a:cubicBezTo>
                    <a:pt x="293" y="375"/>
                    <a:pt x="269" y="383"/>
                    <a:pt x="242" y="383"/>
                  </a:cubicBezTo>
                  <a:cubicBezTo>
                    <a:pt x="216" y="383"/>
                    <a:pt x="192" y="375"/>
                    <a:pt x="170" y="359"/>
                  </a:cubicBezTo>
                  <a:cubicBezTo>
                    <a:pt x="149" y="344"/>
                    <a:pt x="135" y="323"/>
                    <a:pt x="127" y="298"/>
                  </a:cubicBezTo>
                  <a:close/>
                  <a:moveTo>
                    <a:pt x="294" y="190"/>
                  </a:moveTo>
                  <a:cubicBezTo>
                    <a:pt x="287" y="182"/>
                    <a:pt x="283" y="172"/>
                    <a:pt x="283" y="161"/>
                  </a:cubicBezTo>
                  <a:cubicBezTo>
                    <a:pt x="283" y="150"/>
                    <a:pt x="287" y="140"/>
                    <a:pt x="294" y="133"/>
                  </a:cubicBezTo>
                  <a:cubicBezTo>
                    <a:pt x="302" y="125"/>
                    <a:pt x="312" y="121"/>
                    <a:pt x="323" y="121"/>
                  </a:cubicBezTo>
                  <a:cubicBezTo>
                    <a:pt x="334" y="121"/>
                    <a:pt x="344" y="125"/>
                    <a:pt x="351" y="133"/>
                  </a:cubicBezTo>
                  <a:cubicBezTo>
                    <a:pt x="359" y="140"/>
                    <a:pt x="363" y="150"/>
                    <a:pt x="363" y="161"/>
                  </a:cubicBezTo>
                  <a:cubicBezTo>
                    <a:pt x="363" y="172"/>
                    <a:pt x="359" y="182"/>
                    <a:pt x="351" y="190"/>
                  </a:cubicBezTo>
                  <a:cubicBezTo>
                    <a:pt x="344" y="197"/>
                    <a:pt x="334" y="201"/>
                    <a:pt x="323" y="201"/>
                  </a:cubicBezTo>
                  <a:cubicBezTo>
                    <a:pt x="312" y="201"/>
                    <a:pt x="302" y="197"/>
                    <a:pt x="29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0"/>
            <p:cNvSpPr>
              <a:spLocks noEditPoints="1"/>
            </p:cNvSpPr>
            <p:nvPr/>
          </p:nvSpPr>
          <p:spPr bwMode="auto">
            <a:xfrm>
              <a:off x="1028611" y="1955401"/>
              <a:ext cx="228600" cy="228600"/>
            </a:xfrm>
            <a:custGeom>
              <a:avLst/>
              <a:gdLst>
                <a:gd name="T0" fmla="*/ 0 w 484"/>
                <a:gd name="T1" fmla="*/ 242 h 484"/>
                <a:gd name="T2" fmla="*/ 121 w 484"/>
                <a:gd name="T3" fmla="*/ 32 h 484"/>
                <a:gd name="T4" fmla="*/ 364 w 484"/>
                <a:gd name="T5" fmla="*/ 32 h 484"/>
                <a:gd name="T6" fmla="*/ 484 w 484"/>
                <a:gd name="T7" fmla="*/ 242 h 484"/>
                <a:gd name="T8" fmla="*/ 364 w 484"/>
                <a:gd name="T9" fmla="*/ 451 h 484"/>
                <a:gd name="T10" fmla="*/ 121 w 484"/>
                <a:gd name="T11" fmla="*/ 451 h 484"/>
                <a:gd name="T12" fmla="*/ 57 w 484"/>
                <a:gd name="T13" fmla="*/ 163 h 484"/>
                <a:gd name="T14" fmla="*/ 57 w 484"/>
                <a:gd name="T15" fmla="*/ 320 h 484"/>
                <a:gd name="T16" fmla="*/ 164 w 484"/>
                <a:gd name="T17" fmla="*/ 427 h 484"/>
                <a:gd name="T18" fmla="*/ 321 w 484"/>
                <a:gd name="T19" fmla="*/ 427 h 484"/>
                <a:gd name="T20" fmla="*/ 428 w 484"/>
                <a:gd name="T21" fmla="*/ 320 h 484"/>
                <a:gd name="T22" fmla="*/ 428 w 484"/>
                <a:gd name="T23" fmla="*/ 163 h 484"/>
                <a:gd name="T24" fmla="*/ 321 w 484"/>
                <a:gd name="T25" fmla="*/ 56 h 484"/>
                <a:gd name="T26" fmla="*/ 164 w 484"/>
                <a:gd name="T27" fmla="*/ 56 h 484"/>
                <a:gd name="T28" fmla="*/ 57 w 484"/>
                <a:gd name="T29" fmla="*/ 163 h 484"/>
                <a:gd name="T30" fmla="*/ 121 w 484"/>
                <a:gd name="T31" fmla="*/ 161 h 484"/>
                <a:gd name="T32" fmla="*/ 162 w 484"/>
                <a:gd name="T33" fmla="*/ 121 h 484"/>
                <a:gd name="T34" fmla="*/ 202 w 484"/>
                <a:gd name="T35" fmla="*/ 161 h 484"/>
                <a:gd name="T36" fmla="*/ 162 w 484"/>
                <a:gd name="T37" fmla="*/ 201 h 484"/>
                <a:gd name="T38" fmla="*/ 127 w 484"/>
                <a:gd name="T39" fmla="*/ 298 h 484"/>
                <a:gd name="T40" fmla="*/ 140 w 484"/>
                <a:gd name="T41" fmla="*/ 273 h 484"/>
                <a:gd name="T42" fmla="*/ 165 w 484"/>
                <a:gd name="T43" fmla="*/ 286 h 484"/>
                <a:gd name="T44" fmla="*/ 242 w 484"/>
                <a:gd name="T45" fmla="*/ 342 h 484"/>
                <a:gd name="T46" fmla="*/ 319 w 484"/>
                <a:gd name="T47" fmla="*/ 286 h 484"/>
                <a:gd name="T48" fmla="*/ 345 w 484"/>
                <a:gd name="T49" fmla="*/ 273 h 484"/>
                <a:gd name="T50" fmla="*/ 358 w 484"/>
                <a:gd name="T51" fmla="*/ 298 h 484"/>
                <a:gd name="T52" fmla="*/ 242 w 484"/>
                <a:gd name="T53" fmla="*/ 383 h 484"/>
                <a:gd name="T54" fmla="*/ 127 w 484"/>
                <a:gd name="T55" fmla="*/ 298 h 484"/>
                <a:gd name="T56" fmla="*/ 283 w 484"/>
                <a:gd name="T57" fmla="*/ 161 h 484"/>
                <a:gd name="T58" fmla="*/ 323 w 484"/>
                <a:gd name="T59" fmla="*/ 121 h 484"/>
                <a:gd name="T60" fmla="*/ 363 w 484"/>
                <a:gd name="T61" fmla="*/ 161 h 484"/>
                <a:gd name="T62" fmla="*/ 323 w 484"/>
                <a:gd name="T63" fmla="*/ 201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4" h="484">
                  <a:moveTo>
                    <a:pt x="33" y="363"/>
                  </a:moveTo>
                  <a:cubicBezTo>
                    <a:pt x="11" y="326"/>
                    <a:pt x="0" y="286"/>
                    <a:pt x="0" y="242"/>
                  </a:cubicBezTo>
                  <a:cubicBezTo>
                    <a:pt x="0" y="198"/>
                    <a:pt x="11" y="157"/>
                    <a:pt x="33" y="120"/>
                  </a:cubicBezTo>
                  <a:cubicBezTo>
                    <a:pt x="54" y="83"/>
                    <a:pt x="84" y="54"/>
                    <a:pt x="121" y="32"/>
                  </a:cubicBezTo>
                  <a:cubicBezTo>
                    <a:pt x="158" y="11"/>
                    <a:pt x="198" y="0"/>
                    <a:pt x="242" y="0"/>
                  </a:cubicBezTo>
                  <a:cubicBezTo>
                    <a:pt x="286" y="0"/>
                    <a:pt x="327" y="11"/>
                    <a:pt x="364" y="32"/>
                  </a:cubicBezTo>
                  <a:cubicBezTo>
                    <a:pt x="401" y="54"/>
                    <a:pt x="430" y="83"/>
                    <a:pt x="452" y="120"/>
                  </a:cubicBezTo>
                  <a:cubicBezTo>
                    <a:pt x="473" y="157"/>
                    <a:pt x="484" y="198"/>
                    <a:pt x="484" y="242"/>
                  </a:cubicBezTo>
                  <a:cubicBezTo>
                    <a:pt x="484" y="286"/>
                    <a:pt x="473" y="326"/>
                    <a:pt x="452" y="363"/>
                  </a:cubicBezTo>
                  <a:cubicBezTo>
                    <a:pt x="430" y="400"/>
                    <a:pt x="401" y="429"/>
                    <a:pt x="364" y="451"/>
                  </a:cubicBezTo>
                  <a:cubicBezTo>
                    <a:pt x="327" y="473"/>
                    <a:pt x="286" y="484"/>
                    <a:pt x="242" y="484"/>
                  </a:cubicBezTo>
                  <a:cubicBezTo>
                    <a:pt x="198" y="484"/>
                    <a:pt x="158" y="473"/>
                    <a:pt x="121" y="451"/>
                  </a:cubicBezTo>
                  <a:cubicBezTo>
                    <a:pt x="84" y="429"/>
                    <a:pt x="54" y="400"/>
                    <a:pt x="33" y="363"/>
                  </a:cubicBezTo>
                  <a:close/>
                  <a:moveTo>
                    <a:pt x="57" y="163"/>
                  </a:moveTo>
                  <a:cubicBezTo>
                    <a:pt x="46" y="188"/>
                    <a:pt x="41" y="214"/>
                    <a:pt x="41" y="242"/>
                  </a:cubicBezTo>
                  <a:cubicBezTo>
                    <a:pt x="41" y="269"/>
                    <a:pt x="46" y="295"/>
                    <a:pt x="57" y="320"/>
                  </a:cubicBezTo>
                  <a:cubicBezTo>
                    <a:pt x="67" y="345"/>
                    <a:pt x="82" y="366"/>
                    <a:pt x="100" y="384"/>
                  </a:cubicBezTo>
                  <a:cubicBezTo>
                    <a:pt x="118" y="402"/>
                    <a:pt x="139" y="416"/>
                    <a:pt x="164" y="427"/>
                  </a:cubicBezTo>
                  <a:cubicBezTo>
                    <a:pt x="189" y="438"/>
                    <a:pt x="215" y="443"/>
                    <a:pt x="242" y="443"/>
                  </a:cubicBezTo>
                  <a:cubicBezTo>
                    <a:pt x="270" y="443"/>
                    <a:pt x="296" y="438"/>
                    <a:pt x="321" y="427"/>
                  </a:cubicBezTo>
                  <a:cubicBezTo>
                    <a:pt x="345" y="416"/>
                    <a:pt x="367" y="402"/>
                    <a:pt x="385" y="384"/>
                  </a:cubicBezTo>
                  <a:cubicBezTo>
                    <a:pt x="403" y="366"/>
                    <a:pt x="417" y="345"/>
                    <a:pt x="428" y="320"/>
                  </a:cubicBezTo>
                  <a:cubicBezTo>
                    <a:pt x="439" y="295"/>
                    <a:pt x="444" y="269"/>
                    <a:pt x="444" y="242"/>
                  </a:cubicBezTo>
                  <a:cubicBezTo>
                    <a:pt x="444" y="214"/>
                    <a:pt x="439" y="188"/>
                    <a:pt x="428" y="163"/>
                  </a:cubicBezTo>
                  <a:cubicBezTo>
                    <a:pt x="417" y="138"/>
                    <a:pt x="403" y="117"/>
                    <a:pt x="385" y="99"/>
                  </a:cubicBezTo>
                  <a:cubicBezTo>
                    <a:pt x="367" y="81"/>
                    <a:pt x="345" y="67"/>
                    <a:pt x="321" y="56"/>
                  </a:cubicBezTo>
                  <a:cubicBezTo>
                    <a:pt x="296" y="45"/>
                    <a:pt x="270" y="40"/>
                    <a:pt x="242" y="40"/>
                  </a:cubicBezTo>
                  <a:cubicBezTo>
                    <a:pt x="215" y="40"/>
                    <a:pt x="189" y="45"/>
                    <a:pt x="164" y="56"/>
                  </a:cubicBezTo>
                  <a:cubicBezTo>
                    <a:pt x="139" y="67"/>
                    <a:pt x="118" y="81"/>
                    <a:pt x="100" y="99"/>
                  </a:cubicBezTo>
                  <a:cubicBezTo>
                    <a:pt x="82" y="117"/>
                    <a:pt x="67" y="138"/>
                    <a:pt x="57" y="163"/>
                  </a:cubicBezTo>
                  <a:close/>
                  <a:moveTo>
                    <a:pt x="133" y="190"/>
                  </a:moveTo>
                  <a:cubicBezTo>
                    <a:pt x="125" y="182"/>
                    <a:pt x="121" y="172"/>
                    <a:pt x="121" y="161"/>
                  </a:cubicBezTo>
                  <a:cubicBezTo>
                    <a:pt x="121" y="150"/>
                    <a:pt x="125" y="140"/>
                    <a:pt x="133" y="133"/>
                  </a:cubicBezTo>
                  <a:cubicBezTo>
                    <a:pt x="141" y="125"/>
                    <a:pt x="151" y="121"/>
                    <a:pt x="162" y="121"/>
                  </a:cubicBezTo>
                  <a:cubicBezTo>
                    <a:pt x="173" y="121"/>
                    <a:pt x="182" y="125"/>
                    <a:pt x="190" y="133"/>
                  </a:cubicBezTo>
                  <a:cubicBezTo>
                    <a:pt x="198" y="140"/>
                    <a:pt x="202" y="150"/>
                    <a:pt x="202" y="161"/>
                  </a:cubicBezTo>
                  <a:cubicBezTo>
                    <a:pt x="202" y="172"/>
                    <a:pt x="198" y="182"/>
                    <a:pt x="190" y="190"/>
                  </a:cubicBezTo>
                  <a:cubicBezTo>
                    <a:pt x="182" y="197"/>
                    <a:pt x="173" y="201"/>
                    <a:pt x="162" y="201"/>
                  </a:cubicBezTo>
                  <a:cubicBezTo>
                    <a:pt x="151" y="201"/>
                    <a:pt x="141" y="197"/>
                    <a:pt x="133" y="190"/>
                  </a:cubicBezTo>
                  <a:close/>
                  <a:moveTo>
                    <a:pt x="127" y="298"/>
                  </a:moveTo>
                  <a:cubicBezTo>
                    <a:pt x="125" y="293"/>
                    <a:pt x="126" y="288"/>
                    <a:pt x="128" y="283"/>
                  </a:cubicBezTo>
                  <a:cubicBezTo>
                    <a:pt x="131" y="278"/>
                    <a:pt x="135" y="275"/>
                    <a:pt x="140" y="273"/>
                  </a:cubicBezTo>
                  <a:cubicBezTo>
                    <a:pt x="145" y="271"/>
                    <a:pt x="151" y="272"/>
                    <a:pt x="156" y="274"/>
                  </a:cubicBezTo>
                  <a:cubicBezTo>
                    <a:pt x="160" y="277"/>
                    <a:pt x="164" y="281"/>
                    <a:pt x="165" y="286"/>
                  </a:cubicBezTo>
                  <a:cubicBezTo>
                    <a:pt x="171" y="303"/>
                    <a:pt x="180" y="316"/>
                    <a:pt x="195" y="327"/>
                  </a:cubicBezTo>
                  <a:cubicBezTo>
                    <a:pt x="209" y="337"/>
                    <a:pt x="225" y="342"/>
                    <a:pt x="242" y="342"/>
                  </a:cubicBezTo>
                  <a:cubicBezTo>
                    <a:pt x="260" y="342"/>
                    <a:pt x="276" y="337"/>
                    <a:pt x="290" y="327"/>
                  </a:cubicBezTo>
                  <a:cubicBezTo>
                    <a:pt x="304" y="316"/>
                    <a:pt x="314" y="303"/>
                    <a:pt x="319" y="286"/>
                  </a:cubicBezTo>
                  <a:cubicBezTo>
                    <a:pt x="321" y="281"/>
                    <a:pt x="324" y="277"/>
                    <a:pt x="329" y="274"/>
                  </a:cubicBezTo>
                  <a:cubicBezTo>
                    <a:pt x="334" y="272"/>
                    <a:pt x="339" y="271"/>
                    <a:pt x="345" y="273"/>
                  </a:cubicBezTo>
                  <a:cubicBezTo>
                    <a:pt x="350" y="275"/>
                    <a:pt x="354" y="278"/>
                    <a:pt x="356" y="283"/>
                  </a:cubicBezTo>
                  <a:cubicBezTo>
                    <a:pt x="359" y="288"/>
                    <a:pt x="359" y="293"/>
                    <a:pt x="358" y="298"/>
                  </a:cubicBezTo>
                  <a:cubicBezTo>
                    <a:pt x="350" y="323"/>
                    <a:pt x="335" y="344"/>
                    <a:pt x="314" y="359"/>
                  </a:cubicBezTo>
                  <a:cubicBezTo>
                    <a:pt x="293" y="375"/>
                    <a:pt x="269" y="383"/>
                    <a:pt x="242" y="383"/>
                  </a:cubicBezTo>
                  <a:cubicBezTo>
                    <a:pt x="216" y="383"/>
                    <a:pt x="192" y="375"/>
                    <a:pt x="170" y="359"/>
                  </a:cubicBezTo>
                  <a:cubicBezTo>
                    <a:pt x="149" y="344"/>
                    <a:pt x="135" y="323"/>
                    <a:pt x="127" y="298"/>
                  </a:cubicBezTo>
                  <a:close/>
                  <a:moveTo>
                    <a:pt x="294" y="190"/>
                  </a:moveTo>
                  <a:cubicBezTo>
                    <a:pt x="287" y="182"/>
                    <a:pt x="283" y="172"/>
                    <a:pt x="283" y="161"/>
                  </a:cubicBezTo>
                  <a:cubicBezTo>
                    <a:pt x="283" y="150"/>
                    <a:pt x="287" y="140"/>
                    <a:pt x="294" y="133"/>
                  </a:cubicBezTo>
                  <a:cubicBezTo>
                    <a:pt x="302" y="125"/>
                    <a:pt x="312" y="121"/>
                    <a:pt x="323" y="121"/>
                  </a:cubicBezTo>
                  <a:cubicBezTo>
                    <a:pt x="334" y="121"/>
                    <a:pt x="344" y="125"/>
                    <a:pt x="351" y="133"/>
                  </a:cubicBezTo>
                  <a:cubicBezTo>
                    <a:pt x="359" y="140"/>
                    <a:pt x="363" y="150"/>
                    <a:pt x="363" y="161"/>
                  </a:cubicBezTo>
                  <a:cubicBezTo>
                    <a:pt x="363" y="172"/>
                    <a:pt x="359" y="182"/>
                    <a:pt x="351" y="190"/>
                  </a:cubicBezTo>
                  <a:cubicBezTo>
                    <a:pt x="344" y="197"/>
                    <a:pt x="334" y="201"/>
                    <a:pt x="323" y="201"/>
                  </a:cubicBezTo>
                  <a:cubicBezTo>
                    <a:pt x="312" y="201"/>
                    <a:pt x="302" y="197"/>
                    <a:pt x="29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0"/>
            <p:cNvSpPr>
              <a:spLocks noEditPoints="1"/>
            </p:cNvSpPr>
            <p:nvPr/>
          </p:nvSpPr>
          <p:spPr bwMode="auto">
            <a:xfrm>
              <a:off x="2707523" y="5202305"/>
              <a:ext cx="228600" cy="228600"/>
            </a:xfrm>
            <a:custGeom>
              <a:avLst/>
              <a:gdLst>
                <a:gd name="T0" fmla="*/ 0 w 484"/>
                <a:gd name="T1" fmla="*/ 242 h 484"/>
                <a:gd name="T2" fmla="*/ 121 w 484"/>
                <a:gd name="T3" fmla="*/ 32 h 484"/>
                <a:gd name="T4" fmla="*/ 364 w 484"/>
                <a:gd name="T5" fmla="*/ 32 h 484"/>
                <a:gd name="T6" fmla="*/ 484 w 484"/>
                <a:gd name="T7" fmla="*/ 242 h 484"/>
                <a:gd name="T8" fmla="*/ 364 w 484"/>
                <a:gd name="T9" fmla="*/ 451 h 484"/>
                <a:gd name="T10" fmla="*/ 121 w 484"/>
                <a:gd name="T11" fmla="*/ 451 h 484"/>
                <a:gd name="T12" fmla="*/ 57 w 484"/>
                <a:gd name="T13" fmla="*/ 163 h 484"/>
                <a:gd name="T14" fmla="*/ 57 w 484"/>
                <a:gd name="T15" fmla="*/ 320 h 484"/>
                <a:gd name="T16" fmla="*/ 164 w 484"/>
                <a:gd name="T17" fmla="*/ 427 h 484"/>
                <a:gd name="T18" fmla="*/ 321 w 484"/>
                <a:gd name="T19" fmla="*/ 427 h 484"/>
                <a:gd name="T20" fmla="*/ 428 w 484"/>
                <a:gd name="T21" fmla="*/ 320 h 484"/>
                <a:gd name="T22" fmla="*/ 428 w 484"/>
                <a:gd name="T23" fmla="*/ 163 h 484"/>
                <a:gd name="T24" fmla="*/ 321 w 484"/>
                <a:gd name="T25" fmla="*/ 56 h 484"/>
                <a:gd name="T26" fmla="*/ 164 w 484"/>
                <a:gd name="T27" fmla="*/ 56 h 484"/>
                <a:gd name="T28" fmla="*/ 57 w 484"/>
                <a:gd name="T29" fmla="*/ 163 h 484"/>
                <a:gd name="T30" fmla="*/ 121 w 484"/>
                <a:gd name="T31" fmla="*/ 161 h 484"/>
                <a:gd name="T32" fmla="*/ 162 w 484"/>
                <a:gd name="T33" fmla="*/ 121 h 484"/>
                <a:gd name="T34" fmla="*/ 202 w 484"/>
                <a:gd name="T35" fmla="*/ 161 h 484"/>
                <a:gd name="T36" fmla="*/ 162 w 484"/>
                <a:gd name="T37" fmla="*/ 201 h 484"/>
                <a:gd name="T38" fmla="*/ 127 w 484"/>
                <a:gd name="T39" fmla="*/ 298 h 484"/>
                <a:gd name="T40" fmla="*/ 140 w 484"/>
                <a:gd name="T41" fmla="*/ 273 h 484"/>
                <a:gd name="T42" fmla="*/ 165 w 484"/>
                <a:gd name="T43" fmla="*/ 286 h 484"/>
                <a:gd name="T44" fmla="*/ 242 w 484"/>
                <a:gd name="T45" fmla="*/ 342 h 484"/>
                <a:gd name="T46" fmla="*/ 319 w 484"/>
                <a:gd name="T47" fmla="*/ 286 h 484"/>
                <a:gd name="T48" fmla="*/ 345 w 484"/>
                <a:gd name="T49" fmla="*/ 273 h 484"/>
                <a:gd name="T50" fmla="*/ 358 w 484"/>
                <a:gd name="T51" fmla="*/ 298 h 484"/>
                <a:gd name="T52" fmla="*/ 242 w 484"/>
                <a:gd name="T53" fmla="*/ 383 h 484"/>
                <a:gd name="T54" fmla="*/ 127 w 484"/>
                <a:gd name="T55" fmla="*/ 298 h 484"/>
                <a:gd name="T56" fmla="*/ 283 w 484"/>
                <a:gd name="T57" fmla="*/ 161 h 484"/>
                <a:gd name="T58" fmla="*/ 323 w 484"/>
                <a:gd name="T59" fmla="*/ 121 h 484"/>
                <a:gd name="T60" fmla="*/ 363 w 484"/>
                <a:gd name="T61" fmla="*/ 161 h 484"/>
                <a:gd name="T62" fmla="*/ 323 w 484"/>
                <a:gd name="T63" fmla="*/ 201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4" h="484">
                  <a:moveTo>
                    <a:pt x="33" y="363"/>
                  </a:moveTo>
                  <a:cubicBezTo>
                    <a:pt x="11" y="326"/>
                    <a:pt x="0" y="286"/>
                    <a:pt x="0" y="242"/>
                  </a:cubicBezTo>
                  <a:cubicBezTo>
                    <a:pt x="0" y="198"/>
                    <a:pt x="11" y="157"/>
                    <a:pt x="33" y="120"/>
                  </a:cubicBezTo>
                  <a:cubicBezTo>
                    <a:pt x="54" y="83"/>
                    <a:pt x="84" y="54"/>
                    <a:pt x="121" y="32"/>
                  </a:cubicBezTo>
                  <a:cubicBezTo>
                    <a:pt x="158" y="11"/>
                    <a:pt x="198" y="0"/>
                    <a:pt x="242" y="0"/>
                  </a:cubicBezTo>
                  <a:cubicBezTo>
                    <a:pt x="286" y="0"/>
                    <a:pt x="327" y="11"/>
                    <a:pt x="364" y="32"/>
                  </a:cubicBezTo>
                  <a:cubicBezTo>
                    <a:pt x="401" y="54"/>
                    <a:pt x="430" y="83"/>
                    <a:pt x="452" y="120"/>
                  </a:cubicBezTo>
                  <a:cubicBezTo>
                    <a:pt x="473" y="157"/>
                    <a:pt x="484" y="198"/>
                    <a:pt x="484" y="242"/>
                  </a:cubicBezTo>
                  <a:cubicBezTo>
                    <a:pt x="484" y="286"/>
                    <a:pt x="473" y="326"/>
                    <a:pt x="452" y="363"/>
                  </a:cubicBezTo>
                  <a:cubicBezTo>
                    <a:pt x="430" y="400"/>
                    <a:pt x="401" y="429"/>
                    <a:pt x="364" y="451"/>
                  </a:cubicBezTo>
                  <a:cubicBezTo>
                    <a:pt x="327" y="473"/>
                    <a:pt x="286" y="484"/>
                    <a:pt x="242" y="484"/>
                  </a:cubicBezTo>
                  <a:cubicBezTo>
                    <a:pt x="198" y="484"/>
                    <a:pt x="158" y="473"/>
                    <a:pt x="121" y="451"/>
                  </a:cubicBezTo>
                  <a:cubicBezTo>
                    <a:pt x="84" y="429"/>
                    <a:pt x="54" y="400"/>
                    <a:pt x="33" y="363"/>
                  </a:cubicBezTo>
                  <a:close/>
                  <a:moveTo>
                    <a:pt x="57" y="163"/>
                  </a:moveTo>
                  <a:cubicBezTo>
                    <a:pt x="46" y="188"/>
                    <a:pt x="41" y="214"/>
                    <a:pt x="41" y="242"/>
                  </a:cubicBezTo>
                  <a:cubicBezTo>
                    <a:pt x="41" y="269"/>
                    <a:pt x="46" y="295"/>
                    <a:pt x="57" y="320"/>
                  </a:cubicBezTo>
                  <a:cubicBezTo>
                    <a:pt x="67" y="345"/>
                    <a:pt x="82" y="366"/>
                    <a:pt x="100" y="384"/>
                  </a:cubicBezTo>
                  <a:cubicBezTo>
                    <a:pt x="118" y="402"/>
                    <a:pt x="139" y="416"/>
                    <a:pt x="164" y="427"/>
                  </a:cubicBezTo>
                  <a:cubicBezTo>
                    <a:pt x="189" y="438"/>
                    <a:pt x="215" y="443"/>
                    <a:pt x="242" y="443"/>
                  </a:cubicBezTo>
                  <a:cubicBezTo>
                    <a:pt x="270" y="443"/>
                    <a:pt x="296" y="438"/>
                    <a:pt x="321" y="427"/>
                  </a:cubicBezTo>
                  <a:cubicBezTo>
                    <a:pt x="345" y="416"/>
                    <a:pt x="367" y="402"/>
                    <a:pt x="385" y="384"/>
                  </a:cubicBezTo>
                  <a:cubicBezTo>
                    <a:pt x="403" y="366"/>
                    <a:pt x="417" y="345"/>
                    <a:pt x="428" y="320"/>
                  </a:cubicBezTo>
                  <a:cubicBezTo>
                    <a:pt x="439" y="295"/>
                    <a:pt x="444" y="269"/>
                    <a:pt x="444" y="242"/>
                  </a:cubicBezTo>
                  <a:cubicBezTo>
                    <a:pt x="444" y="214"/>
                    <a:pt x="439" y="188"/>
                    <a:pt x="428" y="163"/>
                  </a:cubicBezTo>
                  <a:cubicBezTo>
                    <a:pt x="417" y="138"/>
                    <a:pt x="403" y="117"/>
                    <a:pt x="385" y="99"/>
                  </a:cubicBezTo>
                  <a:cubicBezTo>
                    <a:pt x="367" y="81"/>
                    <a:pt x="345" y="67"/>
                    <a:pt x="321" y="56"/>
                  </a:cubicBezTo>
                  <a:cubicBezTo>
                    <a:pt x="296" y="45"/>
                    <a:pt x="270" y="40"/>
                    <a:pt x="242" y="40"/>
                  </a:cubicBezTo>
                  <a:cubicBezTo>
                    <a:pt x="215" y="40"/>
                    <a:pt x="189" y="45"/>
                    <a:pt x="164" y="56"/>
                  </a:cubicBezTo>
                  <a:cubicBezTo>
                    <a:pt x="139" y="67"/>
                    <a:pt x="118" y="81"/>
                    <a:pt x="100" y="99"/>
                  </a:cubicBezTo>
                  <a:cubicBezTo>
                    <a:pt x="82" y="117"/>
                    <a:pt x="67" y="138"/>
                    <a:pt x="57" y="163"/>
                  </a:cubicBezTo>
                  <a:close/>
                  <a:moveTo>
                    <a:pt x="133" y="190"/>
                  </a:moveTo>
                  <a:cubicBezTo>
                    <a:pt x="125" y="182"/>
                    <a:pt x="121" y="172"/>
                    <a:pt x="121" y="161"/>
                  </a:cubicBezTo>
                  <a:cubicBezTo>
                    <a:pt x="121" y="150"/>
                    <a:pt x="125" y="140"/>
                    <a:pt x="133" y="133"/>
                  </a:cubicBezTo>
                  <a:cubicBezTo>
                    <a:pt x="141" y="125"/>
                    <a:pt x="151" y="121"/>
                    <a:pt x="162" y="121"/>
                  </a:cubicBezTo>
                  <a:cubicBezTo>
                    <a:pt x="173" y="121"/>
                    <a:pt x="182" y="125"/>
                    <a:pt x="190" y="133"/>
                  </a:cubicBezTo>
                  <a:cubicBezTo>
                    <a:pt x="198" y="140"/>
                    <a:pt x="202" y="150"/>
                    <a:pt x="202" y="161"/>
                  </a:cubicBezTo>
                  <a:cubicBezTo>
                    <a:pt x="202" y="172"/>
                    <a:pt x="198" y="182"/>
                    <a:pt x="190" y="190"/>
                  </a:cubicBezTo>
                  <a:cubicBezTo>
                    <a:pt x="182" y="197"/>
                    <a:pt x="173" y="201"/>
                    <a:pt x="162" y="201"/>
                  </a:cubicBezTo>
                  <a:cubicBezTo>
                    <a:pt x="151" y="201"/>
                    <a:pt x="141" y="197"/>
                    <a:pt x="133" y="190"/>
                  </a:cubicBezTo>
                  <a:close/>
                  <a:moveTo>
                    <a:pt x="127" y="298"/>
                  </a:moveTo>
                  <a:cubicBezTo>
                    <a:pt x="125" y="293"/>
                    <a:pt x="126" y="288"/>
                    <a:pt x="128" y="283"/>
                  </a:cubicBezTo>
                  <a:cubicBezTo>
                    <a:pt x="131" y="278"/>
                    <a:pt x="135" y="275"/>
                    <a:pt x="140" y="273"/>
                  </a:cubicBezTo>
                  <a:cubicBezTo>
                    <a:pt x="145" y="271"/>
                    <a:pt x="151" y="272"/>
                    <a:pt x="156" y="274"/>
                  </a:cubicBezTo>
                  <a:cubicBezTo>
                    <a:pt x="160" y="277"/>
                    <a:pt x="164" y="281"/>
                    <a:pt x="165" y="286"/>
                  </a:cubicBezTo>
                  <a:cubicBezTo>
                    <a:pt x="171" y="303"/>
                    <a:pt x="180" y="316"/>
                    <a:pt x="195" y="327"/>
                  </a:cubicBezTo>
                  <a:cubicBezTo>
                    <a:pt x="209" y="337"/>
                    <a:pt x="225" y="342"/>
                    <a:pt x="242" y="342"/>
                  </a:cubicBezTo>
                  <a:cubicBezTo>
                    <a:pt x="260" y="342"/>
                    <a:pt x="276" y="337"/>
                    <a:pt x="290" y="327"/>
                  </a:cubicBezTo>
                  <a:cubicBezTo>
                    <a:pt x="304" y="316"/>
                    <a:pt x="314" y="303"/>
                    <a:pt x="319" y="286"/>
                  </a:cubicBezTo>
                  <a:cubicBezTo>
                    <a:pt x="321" y="281"/>
                    <a:pt x="324" y="277"/>
                    <a:pt x="329" y="274"/>
                  </a:cubicBezTo>
                  <a:cubicBezTo>
                    <a:pt x="334" y="272"/>
                    <a:pt x="339" y="271"/>
                    <a:pt x="345" y="273"/>
                  </a:cubicBezTo>
                  <a:cubicBezTo>
                    <a:pt x="350" y="275"/>
                    <a:pt x="354" y="278"/>
                    <a:pt x="356" y="283"/>
                  </a:cubicBezTo>
                  <a:cubicBezTo>
                    <a:pt x="359" y="288"/>
                    <a:pt x="359" y="293"/>
                    <a:pt x="358" y="298"/>
                  </a:cubicBezTo>
                  <a:cubicBezTo>
                    <a:pt x="350" y="323"/>
                    <a:pt x="335" y="344"/>
                    <a:pt x="314" y="359"/>
                  </a:cubicBezTo>
                  <a:cubicBezTo>
                    <a:pt x="293" y="375"/>
                    <a:pt x="269" y="383"/>
                    <a:pt x="242" y="383"/>
                  </a:cubicBezTo>
                  <a:cubicBezTo>
                    <a:pt x="216" y="383"/>
                    <a:pt x="192" y="375"/>
                    <a:pt x="170" y="359"/>
                  </a:cubicBezTo>
                  <a:cubicBezTo>
                    <a:pt x="149" y="344"/>
                    <a:pt x="135" y="323"/>
                    <a:pt x="127" y="298"/>
                  </a:cubicBezTo>
                  <a:close/>
                  <a:moveTo>
                    <a:pt x="294" y="190"/>
                  </a:moveTo>
                  <a:cubicBezTo>
                    <a:pt x="287" y="182"/>
                    <a:pt x="283" y="172"/>
                    <a:pt x="283" y="161"/>
                  </a:cubicBezTo>
                  <a:cubicBezTo>
                    <a:pt x="283" y="150"/>
                    <a:pt x="287" y="140"/>
                    <a:pt x="294" y="133"/>
                  </a:cubicBezTo>
                  <a:cubicBezTo>
                    <a:pt x="302" y="125"/>
                    <a:pt x="312" y="121"/>
                    <a:pt x="323" y="121"/>
                  </a:cubicBezTo>
                  <a:cubicBezTo>
                    <a:pt x="334" y="121"/>
                    <a:pt x="344" y="125"/>
                    <a:pt x="351" y="133"/>
                  </a:cubicBezTo>
                  <a:cubicBezTo>
                    <a:pt x="359" y="140"/>
                    <a:pt x="363" y="150"/>
                    <a:pt x="363" y="161"/>
                  </a:cubicBezTo>
                  <a:cubicBezTo>
                    <a:pt x="363" y="172"/>
                    <a:pt x="359" y="182"/>
                    <a:pt x="351" y="190"/>
                  </a:cubicBezTo>
                  <a:cubicBezTo>
                    <a:pt x="344" y="197"/>
                    <a:pt x="334" y="201"/>
                    <a:pt x="323" y="201"/>
                  </a:cubicBezTo>
                  <a:cubicBezTo>
                    <a:pt x="312" y="201"/>
                    <a:pt x="302" y="197"/>
                    <a:pt x="29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90"/>
            <p:cNvSpPr>
              <a:spLocks noEditPoints="1"/>
            </p:cNvSpPr>
            <p:nvPr/>
          </p:nvSpPr>
          <p:spPr bwMode="auto">
            <a:xfrm>
              <a:off x="6327121" y="5561386"/>
              <a:ext cx="228600" cy="228600"/>
            </a:xfrm>
            <a:custGeom>
              <a:avLst/>
              <a:gdLst>
                <a:gd name="T0" fmla="*/ 0 w 484"/>
                <a:gd name="T1" fmla="*/ 242 h 484"/>
                <a:gd name="T2" fmla="*/ 121 w 484"/>
                <a:gd name="T3" fmla="*/ 32 h 484"/>
                <a:gd name="T4" fmla="*/ 364 w 484"/>
                <a:gd name="T5" fmla="*/ 32 h 484"/>
                <a:gd name="T6" fmla="*/ 484 w 484"/>
                <a:gd name="T7" fmla="*/ 242 h 484"/>
                <a:gd name="T8" fmla="*/ 364 w 484"/>
                <a:gd name="T9" fmla="*/ 451 h 484"/>
                <a:gd name="T10" fmla="*/ 121 w 484"/>
                <a:gd name="T11" fmla="*/ 451 h 484"/>
                <a:gd name="T12" fmla="*/ 57 w 484"/>
                <a:gd name="T13" fmla="*/ 163 h 484"/>
                <a:gd name="T14" fmla="*/ 57 w 484"/>
                <a:gd name="T15" fmla="*/ 320 h 484"/>
                <a:gd name="T16" fmla="*/ 164 w 484"/>
                <a:gd name="T17" fmla="*/ 427 h 484"/>
                <a:gd name="T18" fmla="*/ 321 w 484"/>
                <a:gd name="T19" fmla="*/ 427 h 484"/>
                <a:gd name="T20" fmla="*/ 428 w 484"/>
                <a:gd name="T21" fmla="*/ 320 h 484"/>
                <a:gd name="T22" fmla="*/ 428 w 484"/>
                <a:gd name="T23" fmla="*/ 163 h 484"/>
                <a:gd name="T24" fmla="*/ 321 w 484"/>
                <a:gd name="T25" fmla="*/ 56 h 484"/>
                <a:gd name="T26" fmla="*/ 164 w 484"/>
                <a:gd name="T27" fmla="*/ 56 h 484"/>
                <a:gd name="T28" fmla="*/ 57 w 484"/>
                <a:gd name="T29" fmla="*/ 163 h 484"/>
                <a:gd name="T30" fmla="*/ 121 w 484"/>
                <a:gd name="T31" fmla="*/ 161 h 484"/>
                <a:gd name="T32" fmla="*/ 162 w 484"/>
                <a:gd name="T33" fmla="*/ 121 h 484"/>
                <a:gd name="T34" fmla="*/ 202 w 484"/>
                <a:gd name="T35" fmla="*/ 161 h 484"/>
                <a:gd name="T36" fmla="*/ 162 w 484"/>
                <a:gd name="T37" fmla="*/ 201 h 484"/>
                <a:gd name="T38" fmla="*/ 127 w 484"/>
                <a:gd name="T39" fmla="*/ 298 h 484"/>
                <a:gd name="T40" fmla="*/ 140 w 484"/>
                <a:gd name="T41" fmla="*/ 273 h 484"/>
                <a:gd name="T42" fmla="*/ 165 w 484"/>
                <a:gd name="T43" fmla="*/ 286 h 484"/>
                <a:gd name="T44" fmla="*/ 242 w 484"/>
                <a:gd name="T45" fmla="*/ 342 h 484"/>
                <a:gd name="T46" fmla="*/ 319 w 484"/>
                <a:gd name="T47" fmla="*/ 286 h 484"/>
                <a:gd name="T48" fmla="*/ 345 w 484"/>
                <a:gd name="T49" fmla="*/ 273 h 484"/>
                <a:gd name="T50" fmla="*/ 358 w 484"/>
                <a:gd name="T51" fmla="*/ 298 h 484"/>
                <a:gd name="T52" fmla="*/ 242 w 484"/>
                <a:gd name="T53" fmla="*/ 383 h 484"/>
                <a:gd name="T54" fmla="*/ 127 w 484"/>
                <a:gd name="T55" fmla="*/ 298 h 484"/>
                <a:gd name="T56" fmla="*/ 283 w 484"/>
                <a:gd name="T57" fmla="*/ 161 h 484"/>
                <a:gd name="T58" fmla="*/ 323 w 484"/>
                <a:gd name="T59" fmla="*/ 121 h 484"/>
                <a:gd name="T60" fmla="*/ 363 w 484"/>
                <a:gd name="T61" fmla="*/ 161 h 484"/>
                <a:gd name="T62" fmla="*/ 323 w 484"/>
                <a:gd name="T63" fmla="*/ 201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4" h="484">
                  <a:moveTo>
                    <a:pt x="33" y="363"/>
                  </a:moveTo>
                  <a:cubicBezTo>
                    <a:pt x="11" y="326"/>
                    <a:pt x="0" y="286"/>
                    <a:pt x="0" y="242"/>
                  </a:cubicBezTo>
                  <a:cubicBezTo>
                    <a:pt x="0" y="198"/>
                    <a:pt x="11" y="157"/>
                    <a:pt x="33" y="120"/>
                  </a:cubicBezTo>
                  <a:cubicBezTo>
                    <a:pt x="54" y="83"/>
                    <a:pt x="84" y="54"/>
                    <a:pt x="121" y="32"/>
                  </a:cubicBezTo>
                  <a:cubicBezTo>
                    <a:pt x="158" y="11"/>
                    <a:pt x="198" y="0"/>
                    <a:pt x="242" y="0"/>
                  </a:cubicBezTo>
                  <a:cubicBezTo>
                    <a:pt x="286" y="0"/>
                    <a:pt x="327" y="11"/>
                    <a:pt x="364" y="32"/>
                  </a:cubicBezTo>
                  <a:cubicBezTo>
                    <a:pt x="401" y="54"/>
                    <a:pt x="430" y="83"/>
                    <a:pt x="452" y="120"/>
                  </a:cubicBezTo>
                  <a:cubicBezTo>
                    <a:pt x="473" y="157"/>
                    <a:pt x="484" y="198"/>
                    <a:pt x="484" y="242"/>
                  </a:cubicBezTo>
                  <a:cubicBezTo>
                    <a:pt x="484" y="286"/>
                    <a:pt x="473" y="326"/>
                    <a:pt x="452" y="363"/>
                  </a:cubicBezTo>
                  <a:cubicBezTo>
                    <a:pt x="430" y="400"/>
                    <a:pt x="401" y="429"/>
                    <a:pt x="364" y="451"/>
                  </a:cubicBezTo>
                  <a:cubicBezTo>
                    <a:pt x="327" y="473"/>
                    <a:pt x="286" y="484"/>
                    <a:pt x="242" y="484"/>
                  </a:cubicBezTo>
                  <a:cubicBezTo>
                    <a:pt x="198" y="484"/>
                    <a:pt x="158" y="473"/>
                    <a:pt x="121" y="451"/>
                  </a:cubicBezTo>
                  <a:cubicBezTo>
                    <a:pt x="84" y="429"/>
                    <a:pt x="54" y="400"/>
                    <a:pt x="33" y="363"/>
                  </a:cubicBezTo>
                  <a:close/>
                  <a:moveTo>
                    <a:pt x="57" y="163"/>
                  </a:moveTo>
                  <a:cubicBezTo>
                    <a:pt x="46" y="188"/>
                    <a:pt x="41" y="214"/>
                    <a:pt x="41" y="242"/>
                  </a:cubicBezTo>
                  <a:cubicBezTo>
                    <a:pt x="41" y="269"/>
                    <a:pt x="46" y="295"/>
                    <a:pt x="57" y="320"/>
                  </a:cubicBezTo>
                  <a:cubicBezTo>
                    <a:pt x="67" y="345"/>
                    <a:pt x="82" y="366"/>
                    <a:pt x="100" y="384"/>
                  </a:cubicBezTo>
                  <a:cubicBezTo>
                    <a:pt x="118" y="402"/>
                    <a:pt x="139" y="416"/>
                    <a:pt x="164" y="427"/>
                  </a:cubicBezTo>
                  <a:cubicBezTo>
                    <a:pt x="189" y="438"/>
                    <a:pt x="215" y="443"/>
                    <a:pt x="242" y="443"/>
                  </a:cubicBezTo>
                  <a:cubicBezTo>
                    <a:pt x="270" y="443"/>
                    <a:pt x="296" y="438"/>
                    <a:pt x="321" y="427"/>
                  </a:cubicBezTo>
                  <a:cubicBezTo>
                    <a:pt x="345" y="416"/>
                    <a:pt x="367" y="402"/>
                    <a:pt x="385" y="384"/>
                  </a:cubicBezTo>
                  <a:cubicBezTo>
                    <a:pt x="403" y="366"/>
                    <a:pt x="417" y="345"/>
                    <a:pt x="428" y="320"/>
                  </a:cubicBezTo>
                  <a:cubicBezTo>
                    <a:pt x="439" y="295"/>
                    <a:pt x="444" y="269"/>
                    <a:pt x="444" y="242"/>
                  </a:cubicBezTo>
                  <a:cubicBezTo>
                    <a:pt x="444" y="214"/>
                    <a:pt x="439" y="188"/>
                    <a:pt x="428" y="163"/>
                  </a:cubicBezTo>
                  <a:cubicBezTo>
                    <a:pt x="417" y="138"/>
                    <a:pt x="403" y="117"/>
                    <a:pt x="385" y="99"/>
                  </a:cubicBezTo>
                  <a:cubicBezTo>
                    <a:pt x="367" y="81"/>
                    <a:pt x="345" y="67"/>
                    <a:pt x="321" y="56"/>
                  </a:cubicBezTo>
                  <a:cubicBezTo>
                    <a:pt x="296" y="45"/>
                    <a:pt x="270" y="40"/>
                    <a:pt x="242" y="40"/>
                  </a:cubicBezTo>
                  <a:cubicBezTo>
                    <a:pt x="215" y="40"/>
                    <a:pt x="189" y="45"/>
                    <a:pt x="164" y="56"/>
                  </a:cubicBezTo>
                  <a:cubicBezTo>
                    <a:pt x="139" y="67"/>
                    <a:pt x="118" y="81"/>
                    <a:pt x="100" y="99"/>
                  </a:cubicBezTo>
                  <a:cubicBezTo>
                    <a:pt x="82" y="117"/>
                    <a:pt x="67" y="138"/>
                    <a:pt x="57" y="163"/>
                  </a:cubicBezTo>
                  <a:close/>
                  <a:moveTo>
                    <a:pt x="133" y="190"/>
                  </a:moveTo>
                  <a:cubicBezTo>
                    <a:pt x="125" y="182"/>
                    <a:pt x="121" y="172"/>
                    <a:pt x="121" y="161"/>
                  </a:cubicBezTo>
                  <a:cubicBezTo>
                    <a:pt x="121" y="150"/>
                    <a:pt x="125" y="140"/>
                    <a:pt x="133" y="133"/>
                  </a:cubicBezTo>
                  <a:cubicBezTo>
                    <a:pt x="141" y="125"/>
                    <a:pt x="151" y="121"/>
                    <a:pt x="162" y="121"/>
                  </a:cubicBezTo>
                  <a:cubicBezTo>
                    <a:pt x="173" y="121"/>
                    <a:pt x="182" y="125"/>
                    <a:pt x="190" y="133"/>
                  </a:cubicBezTo>
                  <a:cubicBezTo>
                    <a:pt x="198" y="140"/>
                    <a:pt x="202" y="150"/>
                    <a:pt x="202" y="161"/>
                  </a:cubicBezTo>
                  <a:cubicBezTo>
                    <a:pt x="202" y="172"/>
                    <a:pt x="198" y="182"/>
                    <a:pt x="190" y="190"/>
                  </a:cubicBezTo>
                  <a:cubicBezTo>
                    <a:pt x="182" y="197"/>
                    <a:pt x="173" y="201"/>
                    <a:pt x="162" y="201"/>
                  </a:cubicBezTo>
                  <a:cubicBezTo>
                    <a:pt x="151" y="201"/>
                    <a:pt x="141" y="197"/>
                    <a:pt x="133" y="190"/>
                  </a:cubicBezTo>
                  <a:close/>
                  <a:moveTo>
                    <a:pt x="127" y="298"/>
                  </a:moveTo>
                  <a:cubicBezTo>
                    <a:pt x="125" y="293"/>
                    <a:pt x="126" y="288"/>
                    <a:pt x="128" y="283"/>
                  </a:cubicBezTo>
                  <a:cubicBezTo>
                    <a:pt x="131" y="278"/>
                    <a:pt x="135" y="275"/>
                    <a:pt x="140" y="273"/>
                  </a:cubicBezTo>
                  <a:cubicBezTo>
                    <a:pt x="145" y="271"/>
                    <a:pt x="151" y="272"/>
                    <a:pt x="156" y="274"/>
                  </a:cubicBezTo>
                  <a:cubicBezTo>
                    <a:pt x="160" y="277"/>
                    <a:pt x="164" y="281"/>
                    <a:pt x="165" y="286"/>
                  </a:cubicBezTo>
                  <a:cubicBezTo>
                    <a:pt x="171" y="303"/>
                    <a:pt x="180" y="316"/>
                    <a:pt x="195" y="327"/>
                  </a:cubicBezTo>
                  <a:cubicBezTo>
                    <a:pt x="209" y="337"/>
                    <a:pt x="225" y="342"/>
                    <a:pt x="242" y="342"/>
                  </a:cubicBezTo>
                  <a:cubicBezTo>
                    <a:pt x="260" y="342"/>
                    <a:pt x="276" y="337"/>
                    <a:pt x="290" y="327"/>
                  </a:cubicBezTo>
                  <a:cubicBezTo>
                    <a:pt x="304" y="316"/>
                    <a:pt x="314" y="303"/>
                    <a:pt x="319" y="286"/>
                  </a:cubicBezTo>
                  <a:cubicBezTo>
                    <a:pt x="321" y="281"/>
                    <a:pt x="324" y="277"/>
                    <a:pt x="329" y="274"/>
                  </a:cubicBezTo>
                  <a:cubicBezTo>
                    <a:pt x="334" y="272"/>
                    <a:pt x="339" y="271"/>
                    <a:pt x="345" y="273"/>
                  </a:cubicBezTo>
                  <a:cubicBezTo>
                    <a:pt x="350" y="275"/>
                    <a:pt x="354" y="278"/>
                    <a:pt x="356" y="283"/>
                  </a:cubicBezTo>
                  <a:cubicBezTo>
                    <a:pt x="359" y="288"/>
                    <a:pt x="359" y="293"/>
                    <a:pt x="358" y="298"/>
                  </a:cubicBezTo>
                  <a:cubicBezTo>
                    <a:pt x="350" y="323"/>
                    <a:pt x="335" y="344"/>
                    <a:pt x="314" y="359"/>
                  </a:cubicBezTo>
                  <a:cubicBezTo>
                    <a:pt x="293" y="375"/>
                    <a:pt x="269" y="383"/>
                    <a:pt x="242" y="383"/>
                  </a:cubicBezTo>
                  <a:cubicBezTo>
                    <a:pt x="216" y="383"/>
                    <a:pt x="192" y="375"/>
                    <a:pt x="170" y="359"/>
                  </a:cubicBezTo>
                  <a:cubicBezTo>
                    <a:pt x="149" y="344"/>
                    <a:pt x="135" y="323"/>
                    <a:pt x="127" y="298"/>
                  </a:cubicBezTo>
                  <a:close/>
                  <a:moveTo>
                    <a:pt x="294" y="190"/>
                  </a:moveTo>
                  <a:cubicBezTo>
                    <a:pt x="287" y="182"/>
                    <a:pt x="283" y="172"/>
                    <a:pt x="283" y="161"/>
                  </a:cubicBezTo>
                  <a:cubicBezTo>
                    <a:pt x="283" y="150"/>
                    <a:pt x="287" y="140"/>
                    <a:pt x="294" y="133"/>
                  </a:cubicBezTo>
                  <a:cubicBezTo>
                    <a:pt x="302" y="125"/>
                    <a:pt x="312" y="121"/>
                    <a:pt x="323" y="121"/>
                  </a:cubicBezTo>
                  <a:cubicBezTo>
                    <a:pt x="334" y="121"/>
                    <a:pt x="344" y="125"/>
                    <a:pt x="351" y="133"/>
                  </a:cubicBezTo>
                  <a:cubicBezTo>
                    <a:pt x="359" y="140"/>
                    <a:pt x="363" y="150"/>
                    <a:pt x="363" y="161"/>
                  </a:cubicBezTo>
                  <a:cubicBezTo>
                    <a:pt x="363" y="172"/>
                    <a:pt x="359" y="182"/>
                    <a:pt x="351" y="190"/>
                  </a:cubicBezTo>
                  <a:cubicBezTo>
                    <a:pt x="344" y="197"/>
                    <a:pt x="334" y="201"/>
                    <a:pt x="323" y="201"/>
                  </a:cubicBezTo>
                  <a:cubicBezTo>
                    <a:pt x="312" y="201"/>
                    <a:pt x="302" y="197"/>
                    <a:pt x="29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55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279482" y="173701"/>
            <a:ext cx="9846313" cy="313565"/>
          </a:xfrm>
          <a:prstGeom prst="rect">
            <a:avLst/>
          </a:prstGeom>
        </p:spPr>
        <p:txBody>
          <a:bodyPr vert="horz" lIns="0" tIns="54864" rIns="0" bIns="54864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60" dirty="0">
              <a:solidFill>
                <a:srgbClr val="800000"/>
              </a:solidFill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1269725" y="464029"/>
            <a:ext cx="9846313" cy="313565"/>
          </a:xfrm>
          <a:prstGeom prst="rect">
            <a:avLst/>
          </a:prstGeom>
        </p:spPr>
        <p:txBody>
          <a:bodyPr vert="horz" lIns="0" tIns="54864" rIns="0" bIns="54864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60" dirty="0" smtClean="0">
                <a:solidFill>
                  <a:schemeClr val="bg1"/>
                </a:solidFill>
                <a:latin typeface="Trebuchet MS" panose="020B0603020202020204" pitchFamily="34" charset="0"/>
                <a:cs typeface="Calibri Light"/>
              </a:rPr>
              <a:t>Unique Selling Proposition</a:t>
            </a:r>
            <a:endParaRPr lang="en-US" sz="2160" dirty="0">
              <a:solidFill>
                <a:schemeClr val="bg1"/>
              </a:solidFill>
              <a:latin typeface="Trebuchet MS" panose="020B0603020202020204" pitchFamily="34" charset="0"/>
              <a:cs typeface="Calibri Light"/>
            </a:endParaRPr>
          </a:p>
        </p:txBody>
      </p:sp>
      <p:cxnSp>
        <p:nvCxnSpPr>
          <p:cNvPr id="32" name="Straight Connector 10"/>
          <p:cNvCxnSpPr/>
          <p:nvPr/>
        </p:nvCxnSpPr>
        <p:spPr>
          <a:xfrm>
            <a:off x="137768" y="1264783"/>
            <a:ext cx="11863732" cy="0"/>
          </a:xfrm>
          <a:prstGeom prst="line">
            <a:avLst/>
          </a:prstGeom>
          <a:ln w="1905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" y="149004"/>
            <a:ext cx="989033" cy="9247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767" y="1584101"/>
            <a:ext cx="112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WHY US?</a:t>
            </a:r>
            <a:endParaRPr lang="en-US" dirty="0">
              <a:latin typeface="Trebuchet MS" panose="020B0603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64608" y="1768767"/>
            <a:ext cx="1311167" cy="4310027"/>
            <a:chOff x="1264608" y="1768767"/>
            <a:chExt cx="1311167" cy="4310027"/>
          </a:xfrm>
        </p:grpSpPr>
        <p:sp>
          <p:nvSpPr>
            <p:cNvPr id="25" name="TextBox 24"/>
            <p:cNvSpPr txBox="1"/>
            <p:nvPr/>
          </p:nvSpPr>
          <p:spPr>
            <a:xfrm>
              <a:off x="1264608" y="4786132"/>
              <a:ext cx="131116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48640"/>
              <a:r>
                <a:rPr lang="en-US" dirty="0" smtClean="0">
                  <a:latin typeface="Trebuchet MS" panose="020B0603020202020204" pitchFamily="34" charset="0"/>
                  <a:cs typeface="Calibri Light"/>
                </a:rPr>
                <a:t>Mobile App</a:t>
              </a:r>
            </a:p>
            <a:p>
              <a:pPr defTabSz="548640"/>
              <a:endParaRPr lang="en-US" sz="1200" dirty="0">
                <a:latin typeface="Trebuchet MS" panose="020B0603020202020204" pitchFamily="34" charset="0"/>
                <a:cs typeface="Calibri Light"/>
              </a:endParaRPr>
            </a:p>
            <a:p>
              <a:pPr marL="171450" indent="-171450" defTabSz="5486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Trebuchet MS" panose="020B0603020202020204" pitchFamily="34" charset="0"/>
                  <a:cs typeface="Calibri Light"/>
                </a:rPr>
                <a:t>Easy and direct way to interact with the charities</a:t>
              </a:r>
            </a:p>
          </p:txBody>
        </p:sp>
        <p:cxnSp>
          <p:nvCxnSpPr>
            <p:cNvPr id="6" name="Straight Arrow Connector 5"/>
            <p:cNvCxnSpPr>
              <a:stCxn id="2" idx="3"/>
              <a:endCxn id="25" idx="0"/>
            </p:cNvCxnSpPr>
            <p:nvPr/>
          </p:nvCxnSpPr>
          <p:spPr>
            <a:xfrm>
              <a:off x="1264608" y="1768767"/>
              <a:ext cx="655584" cy="301736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64608" y="1768767"/>
            <a:ext cx="5702861" cy="3109698"/>
            <a:chOff x="1264608" y="1768767"/>
            <a:chExt cx="5702861" cy="3109698"/>
          </a:xfrm>
        </p:grpSpPr>
        <p:sp>
          <p:nvSpPr>
            <p:cNvPr id="26" name="TextBox 25"/>
            <p:cNvSpPr txBox="1"/>
            <p:nvPr/>
          </p:nvSpPr>
          <p:spPr>
            <a:xfrm>
              <a:off x="5040602" y="3493470"/>
              <a:ext cx="192686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48640"/>
              <a:r>
                <a:rPr lang="en-US" dirty="0" smtClean="0">
                  <a:latin typeface="Trebuchet MS" panose="020B0603020202020204" pitchFamily="34" charset="0"/>
                  <a:cs typeface="Calibri Light"/>
                </a:rPr>
                <a:t>Connection with loyalty program</a:t>
              </a:r>
            </a:p>
            <a:p>
              <a:pPr defTabSz="548640"/>
              <a:endParaRPr lang="en-US" sz="1200" dirty="0">
                <a:latin typeface="Trebuchet MS" panose="020B0603020202020204" pitchFamily="34" charset="0"/>
                <a:cs typeface="Calibri Light"/>
              </a:endParaRPr>
            </a:p>
            <a:p>
              <a:pPr marL="285750" indent="-285750" defTabSz="5486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Trebuchet MS" panose="020B0603020202020204" pitchFamily="34" charset="0"/>
                  <a:cs typeface="Calibri Light"/>
                </a:rPr>
                <a:t>Further involve customers with the main loyalty scheme</a:t>
              </a:r>
              <a:endParaRPr lang="en-US" dirty="0" smtClean="0">
                <a:latin typeface="Trebuchet MS" panose="020B0603020202020204" pitchFamily="34" charset="0"/>
                <a:cs typeface="Calibri Light"/>
              </a:endParaRPr>
            </a:p>
          </p:txBody>
        </p:sp>
        <p:cxnSp>
          <p:nvCxnSpPr>
            <p:cNvPr id="8" name="Straight Arrow Connector 7"/>
            <p:cNvCxnSpPr>
              <a:stCxn id="2" idx="3"/>
              <a:endCxn id="26" idx="0"/>
            </p:cNvCxnSpPr>
            <p:nvPr/>
          </p:nvCxnSpPr>
          <p:spPr>
            <a:xfrm>
              <a:off x="1264608" y="1768767"/>
              <a:ext cx="4739428" cy="1724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264608" y="1739144"/>
            <a:ext cx="9952891" cy="1384995"/>
            <a:chOff x="1264608" y="1739144"/>
            <a:chExt cx="9952891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8775644" y="1739144"/>
              <a:ext cx="244185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48640"/>
              <a:r>
                <a:rPr lang="en-US" dirty="0" smtClean="0">
                  <a:latin typeface="Trebuchet MS" panose="020B0603020202020204" pitchFamily="34" charset="0"/>
                  <a:cs typeface="Calibri Light"/>
                </a:rPr>
                <a:t>Dedicated team with complementary skills</a:t>
              </a:r>
            </a:p>
            <a:p>
              <a:pPr defTabSz="548640"/>
              <a:endParaRPr lang="en-US" sz="1200" dirty="0">
                <a:latin typeface="Trebuchet MS" panose="020B0603020202020204" pitchFamily="34" charset="0"/>
                <a:cs typeface="Calibri Light"/>
              </a:endParaRPr>
            </a:p>
            <a:p>
              <a:pPr marL="171450" indent="-171450" defTabSz="54864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Trebuchet MS" panose="020B0603020202020204" pitchFamily="34" charset="0"/>
                  <a:cs typeface="Calibri Light"/>
                </a:rPr>
                <a:t>Our background differences are not a burden due to our team-working abilities</a:t>
              </a:r>
            </a:p>
          </p:txBody>
        </p:sp>
        <p:cxnSp>
          <p:nvCxnSpPr>
            <p:cNvPr id="11" name="Straight Arrow Connector 10"/>
            <p:cNvCxnSpPr>
              <a:stCxn id="2" idx="3"/>
              <a:endCxn id="27" idx="1"/>
            </p:cNvCxnSpPr>
            <p:nvPr/>
          </p:nvCxnSpPr>
          <p:spPr>
            <a:xfrm>
              <a:off x="1264608" y="1768767"/>
              <a:ext cx="7511036" cy="662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5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879"/>
            <a:ext cx="12192000" cy="6887208"/>
          </a:xfrm>
          <a:prstGeom prst="rect">
            <a:avLst/>
          </a:prstGeom>
          <a:blipFill dpi="0" rotWithShape="1"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45" y="3639757"/>
            <a:ext cx="1805310" cy="1687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03" y="1490840"/>
            <a:ext cx="11008995" cy="15020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spc="7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Specially designed app interface to enhance the positive emotions of giving  </a:t>
            </a:r>
            <a:endParaRPr lang="en-US" sz="2800" spc="72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93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879"/>
            <a:ext cx="12192000" cy="6887208"/>
          </a:xfrm>
          <a:prstGeom prst="rect">
            <a:avLst/>
          </a:prstGeom>
          <a:blipFill dpi="0" rotWithShape="1"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20" y="4233091"/>
            <a:ext cx="1674026" cy="15020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Welcome   screen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495" l="20313" r="533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612"/>
            <a:ext cx="4533364" cy="3400023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>
            <a:off x="2174532" y="2226047"/>
            <a:ext cx="3103808" cy="22293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72" b="93099" l="57129" r="901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13" y="734097"/>
            <a:ext cx="4602050" cy="3451538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>
            <a:off x="6312944" y="2226048"/>
            <a:ext cx="3103808" cy="22293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97" b="96875" l="11133" r="44434">
                        <a14:foregroundMark x1="18555" y1="35417" x2="26465" y2="45313"/>
                        <a14:foregroundMark x1="30176" y1="35026" x2="37891" y2="45313"/>
                        <a14:foregroundMark x1="37891" y1="35026" x2="31055" y2="44922"/>
                        <a14:foregroundMark x1="26172" y1="35417" x2="18555" y2="45703"/>
                        <a14:foregroundMark x1="19629" y1="45703" x2="26172" y2="45313"/>
                        <a14:foregroundMark x1="18555" y1="51042" x2="26172" y2="60807"/>
                        <a14:foregroundMark x1="26465" y1="50260" x2="18555" y2="60547"/>
                        <a14:foregroundMark x1="30762" y1="50651" x2="38477" y2="60807"/>
                        <a14:foregroundMark x1="38770" y1="50260" x2="31055" y2="60807"/>
                        <a14:foregroundMark x1="31641" y1="54818" x2="31641" y2="54818"/>
                        <a14:foregroundMark x1="30469" y1="66146" x2="38184" y2="75651"/>
                        <a14:foregroundMark x1="38184" y1="66146" x2="30469" y2="75651"/>
                        <a14:foregroundMark x1="18262" y1="65755" x2="26465" y2="75260"/>
                        <a14:foregroundMark x1="26465" y1="65365" x2="18750" y2="75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256" y="620232"/>
            <a:ext cx="4650845" cy="34881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933766" y="4233091"/>
            <a:ext cx="1674026" cy="150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48640" rtl="0" eaLnBrk="1" latinLnBrk="0" hangingPunct="1"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Categories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30118" y="4238860"/>
            <a:ext cx="1674026" cy="150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48640" rtl="0" eaLnBrk="1" latinLnBrk="0" hangingPunct="1"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Calibri Light"/>
              </a:rPr>
              <a:t>Participating Charities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12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331</Words>
  <Application>Microsoft Office PowerPoint</Application>
  <PresentationFormat>Widescreen</PresentationFormat>
  <Paragraphs>78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</vt:lpstr>
      <vt:lpstr>1_Office Theme</vt:lpstr>
      <vt:lpstr>2_Office Theme</vt:lpstr>
      <vt:lpstr>5_Office Theme</vt:lpstr>
      <vt:lpstr>think-cell Slide</vt:lpstr>
      <vt:lpstr>PowerPoint Presentation</vt:lpstr>
      <vt:lpstr>PowerPoint Presentation</vt:lpstr>
      <vt:lpstr>The easy and rewarding way to improve the lives of the underprivileged</vt:lpstr>
      <vt:lpstr>PowerPoint Presentation</vt:lpstr>
      <vt:lpstr>The Business Model shapes a “W/W/W” situation for the Bank/Charities/Customers</vt:lpstr>
      <vt:lpstr>PowerPoint Presentation</vt:lpstr>
      <vt:lpstr>PowerPoint Presentation</vt:lpstr>
      <vt:lpstr>Specially designed app interface to enhance the positive emotions of giving  </vt:lpstr>
      <vt:lpstr>Welcome   screen</vt:lpstr>
      <vt:lpstr>PowerPoint Presentation</vt:lpstr>
      <vt:lpstr>We create an app for the present with our minds on the future </vt:lpstr>
      <vt:lpstr>PowerPoint Presentation</vt:lpstr>
      <vt:lpstr>Thank you!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1307 Change Management - Live</dc:title>
  <dc:creator>Konstantinos Manthos</dc:creator>
  <cp:lastModifiedBy>Konstantinos Manthos</cp:lastModifiedBy>
  <cp:revision>89</cp:revision>
  <dcterms:created xsi:type="dcterms:W3CDTF">2015-05-14T23:25:54Z</dcterms:created>
  <dcterms:modified xsi:type="dcterms:W3CDTF">2016-06-26T12:33:15Z</dcterms:modified>
</cp:coreProperties>
</file>