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712E7-C4A1-4CA6-8645-CA0A4B3A77AB}">
  <a:tblStyle styleId="{CDC712E7-C4A1-4CA6-8645-CA0A4B3A77A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35" d="100"/>
          <a:sy n="135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When we repeat Force Recovery using </a:t>
            </a:r>
            <a:r>
              <a:rPr lang="en-US" sz="1100" dirty="0" err="1" smtClean="0">
                <a:solidFill>
                  <a:srgbClr val="000000"/>
                </a:solidFill>
              </a:rPr>
              <a:t>tau_min</a:t>
            </a:r>
            <a:r>
              <a:rPr lang="en-US" sz="1100" dirty="0" smtClean="0">
                <a:solidFill>
                  <a:srgbClr val="000000"/>
                </a:solidFill>
              </a:rPr>
              <a:t>, we add incremental force to force found when entire increment was taken</a:t>
            </a:r>
            <a:endParaRPr lang="en" sz="11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1st-Order Inelastic MASTAN Extension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Cesar Marco and David Tse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57" name="Shape 57"/>
          <p:cNvSpPr/>
          <p:nvPr/>
        </p:nvSpPr>
        <p:spPr>
          <a:xfrm>
            <a:off x="4399725" y="3725408"/>
            <a:ext cx="782700" cy="145075"/>
          </a:xfrm>
          <a:custGeom>
            <a:avLst/>
            <a:gdLst/>
            <a:ahLst/>
            <a:cxnLst/>
            <a:rect l="0" t="0" r="0" b="0"/>
            <a:pathLst>
              <a:path w="31308" h="5803" extrusionOk="0">
                <a:moveTo>
                  <a:pt x="0" y="5803"/>
                </a:moveTo>
                <a:cubicBezTo>
                  <a:pt x="4323" y="4858"/>
                  <a:pt x="20723" y="683"/>
                  <a:pt x="25941" y="137"/>
                </a:cubicBezTo>
                <a:cubicBezTo>
                  <a:pt x="31159" y="-409"/>
                  <a:pt x="30413" y="2125"/>
                  <a:pt x="31308" y="252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8" name="Shape 58"/>
          <p:cNvSpPr/>
          <p:nvPr/>
        </p:nvSpPr>
        <p:spPr>
          <a:xfrm>
            <a:off x="4012100" y="3877925"/>
            <a:ext cx="387625" cy="872150"/>
          </a:xfrm>
          <a:custGeom>
            <a:avLst/>
            <a:gdLst/>
            <a:ahLst/>
            <a:cxnLst/>
            <a:rect l="0" t="0" r="0" b="0"/>
            <a:pathLst>
              <a:path w="15505" h="34886" extrusionOk="0">
                <a:moveTo>
                  <a:pt x="0" y="34886"/>
                </a:moveTo>
                <a:cubicBezTo>
                  <a:pt x="1590" y="30612"/>
                  <a:pt x="6956" y="15057"/>
                  <a:pt x="9541" y="9243"/>
                </a:cubicBezTo>
                <a:cubicBezTo>
                  <a:pt x="12125" y="3428"/>
                  <a:pt x="14511" y="1540"/>
                  <a:pt x="1550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536" y="3479674"/>
            <a:ext cx="1816924" cy="15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of Error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b="1" dirty="0">
                <a:solidFill>
                  <a:srgbClr val="000000"/>
                </a:solidFill>
              </a:rPr>
              <a:t>Tolerances in MASTAN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No documentation on tolerance limits, </a:t>
            </a:r>
            <a:r>
              <a:rPr lang="en" dirty="0" smtClean="0">
                <a:solidFill>
                  <a:srgbClr val="000000"/>
                </a:solidFill>
              </a:rPr>
              <a:t>is </a:t>
            </a:r>
            <a:r>
              <a:rPr lang="en" dirty="0">
                <a:solidFill>
                  <a:srgbClr val="000000"/>
                </a:solidFill>
              </a:rPr>
              <a:t>it 0.0001 or 0.0000001?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" dirty="0" smtClean="0">
                <a:solidFill>
                  <a:srgbClr val="000000"/>
                </a:solidFill>
              </a:rPr>
              <a:t>E.g</a:t>
            </a:r>
            <a:r>
              <a:rPr lang="en" dirty="0">
                <a:solidFill>
                  <a:srgbClr val="000000"/>
                </a:solidFill>
              </a:rPr>
              <a:t>. Element forces at 2nd Hinge at the right column support: </a:t>
            </a:r>
            <a:endParaRPr lang="en" dirty="0" smtClean="0">
              <a:solidFill>
                <a:srgbClr val="000000"/>
              </a:solidFill>
            </a:endParaRPr>
          </a:p>
          <a:p>
            <a:pPr marL="12001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P = -34.08	M = -15,580</a:t>
            </a:r>
            <a:endParaRPr lang="en-US" sz="1400" dirty="0">
              <a:solidFill>
                <a:srgbClr val="000000"/>
              </a:solidFill>
            </a:endParaRPr>
          </a:p>
          <a:p>
            <a:pPr marL="12001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sz="1400" dirty="0" smtClean="0">
                <a:solidFill>
                  <a:srgbClr val="000000"/>
                </a:solidFill>
              </a:rPr>
              <a:t>Tolerance </a:t>
            </a:r>
            <a:r>
              <a:rPr lang="en" sz="1400" dirty="0">
                <a:solidFill>
                  <a:srgbClr val="000000"/>
                </a:solidFill>
              </a:rPr>
              <a:t>too low → Code thinks unloading occurs for Case </a:t>
            </a:r>
            <a:r>
              <a:rPr lang="en" sz="1400" dirty="0" smtClean="0">
                <a:solidFill>
                  <a:srgbClr val="000000"/>
                </a:solidFill>
              </a:rPr>
              <a:t>2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12001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sz="1400" dirty="0" smtClean="0">
                <a:solidFill>
                  <a:srgbClr val="000000"/>
                </a:solidFill>
              </a:rPr>
              <a:t>Tolerance </a:t>
            </a:r>
            <a:r>
              <a:rPr lang="en" sz="1400" dirty="0">
                <a:solidFill>
                  <a:srgbClr val="000000"/>
                </a:solidFill>
              </a:rPr>
              <a:t>too high → Code doesn’t catch yielding for Case </a:t>
            </a:r>
            <a:r>
              <a:rPr lang="en" sz="1400" dirty="0" smtClean="0">
                <a:solidFill>
                  <a:srgbClr val="000000"/>
                </a:solidFill>
              </a:rPr>
              <a:t>1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b="1" dirty="0" smtClean="0">
                <a:solidFill>
                  <a:srgbClr val="000000"/>
                </a:solidFill>
              </a:rPr>
              <a:t>MASTAN2 </a:t>
            </a:r>
            <a:r>
              <a:rPr lang="en" b="1" dirty="0">
                <a:solidFill>
                  <a:srgbClr val="000000"/>
                </a:solidFill>
              </a:rPr>
              <a:t>assumptions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Does not use radial return for Case 2 </a:t>
            </a:r>
            <a:r>
              <a:rPr lang="en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inc.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" dirty="0" smtClean="0">
                <a:solidFill>
                  <a:srgbClr val="000000"/>
                </a:solidFill>
              </a:rPr>
              <a:t>step </a:t>
            </a:r>
            <a:r>
              <a:rPr lang="en" dirty="0">
                <a:solidFill>
                  <a:srgbClr val="000000"/>
                </a:solidFill>
              </a:rPr>
              <a:t>breaches a </a:t>
            </a:r>
            <a:r>
              <a:rPr lang="en-US" dirty="0" smtClean="0">
                <a:solidFill>
                  <a:srgbClr val="000000"/>
                </a:solidFill>
              </a:rPr>
              <a:t>max. </a:t>
            </a:r>
            <a:r>
              <a:rPr lang="en" dirty="0" smtClean="0">
                <a:solidFill>
                  <a:srgbClr val="000000"/>
                </a:solidFill>
              </a:rPr>
              <a:t>tolerable </a:t>
            </a:r>
            <a:r>
              <a:rPr lang="en-US" dirty="0" smtClean="0">
                <a:solidFill>
                  <a:srgbClr val="000000"/>
                </a:solidFill>
              </a:rPr>
              <a:t>YS</a:t>
            </a:r>
            <a:r>
              <a:rPr lang="en" dirty="0" smtClean="0">
                <a:solidFill>
                  <a:srgbClr val="000000"/>
                </a:solidFill>
              </a:rPr>
              <a:t>)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4408676" y="2479246"/>
            <a:ext cx="326647" cy="638945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5003987" y="2545234"/>
            <a:ext cx="3722972" cy="506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Yield Surface = 0.9999</a:t>
            </a:r>
          </a:p>
        </p:txBody>
      </p:sp>
      <p:pic>
        <p:nvPicPr>
          <p:cNvPr id="8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721" y="1968843"/>
            <a:ext cx="1441736" cy="14005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3"/>
          <p:cNvSpPr/>
          <p:nvPr/>
        </p:nvSpPr>
        <p:spPr>
          <a:xfrm>
            <a:off x="8369151" y="3146554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60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Further refine return methods to:</a:t>
            </a:r>
          </a:p>
          <a:p>
            <a:pPr marL="971550" lvl="1" indent="-285750"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improve performance</a:t>
            </a:r>
          </a:p>
          <a:p>
            <a:pPr marL="971550" lvl="1" indent="-285750"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improve accuracy based on tolerance adjustments</a:t>
            </a:r>
          </a:p>
          <a:p>
            <a:pPr marL="971550" lvl="1" indent="-285750"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solve issue causing the missing 4th </a:t>
            </a:r>
            <a:r>
              <a:rPr lang="en" dirty="0" smtClean="0">
                <a:solidFill>
                  <a:srgbClr val="000000"/>
                </a:solidFill>
              </a:rPr>
              <a:t>hinge</a:t>
            </a:r>
            <a:endParaRPr lang="en-US" dirty="0" smtClean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Continue </a:t>
            </a:r>
            <a:r>
              <a:rPr lang="en" dirty="0">
                <a:solidFill>
                  <a:srgbClr val="000000"/>
                </a:solidFill>
              </a:rPr>
              <a:t>extension to 2nd-order inelastic analysis to include geometric NL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3663538" y="3386868"/>
            <a:ext cx="1816924" cy="1547399"/>
            <a:chOff x="6939310" y="2795104"/>
            <a:chExt cx="1816924" cy="1547399"/>
          </a:xfrm>
        </p:grpSpPr>
        <p:pic>
          <p:nvPicPr>
            <p:cNvPr id="179" name="Shape 1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9310" y="2795104"/>
              <a:ext cx="1816924" cy="1547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/>
            <p:nvPr/>
          </p:nvSpPr>
          <p:spPr>
            <a:xfrm>
              <a:off x="7297611" y="3184471"/>
              <a:ext cx="529500" cy="921425"/>
            </a:xfrm>
            <a:custGeom>
              <a:avLst/>
              <a:gdLst/>
              <a:ahLst/>
              <a:cxnLst/>
              <a:rect l="0" t="0" r="0" b="0"/>
              <a:pathLst>
                <a:path w="21180" h="36857" extrusionOk="0">
                  <a:moveTo>
                    <a:pt x="0" y="36857"/>
                  </a:moveTo>
                  <a:cubicBezTo>
                    <a:pt x="2063" y="31631"/>
                    <a:pt x="8848" y="11643"/>
                    <a:pt x="12378" y="5501"/>
                  </a:cubicBezTo>
                  <a:cubicBezTo>
                    <a:pt x="15908" y="-641"/>
                    <a:pt x="19713" y="916"/>
                    <a:pt x="2118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183" name="Shape 183"/>
            <p:cNvCxnSpPr/>
            <p:nvPr/>
          </p:nvCxnSpPr>
          <p:spPr>
            <a:xfrm rot="10800000" flipH="1">
              <a:off x="7813386" y="3077621"/>
              <a:ext cx="577500" cy="1101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/>
              <a:t>Thank you!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Matlab Coding Journey for Static Analyses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2010000" cy="3583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u="sng">
                <a:solidFill>
                  <a:srgbClr val="000000"/>
                </a:solidFill>
              </a:rPr>
              <a:t>CEE 280: 3D 1st Order Elastic Analysis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Ke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3D formulation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Fixed end forces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94825" y="1152475"/>
            <a:ext cx="2010000" cy="3583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u="sng">
                <a:solidFill>
                  <a:srgbClr val="000000"/>
                </a:solidFill>
              </a:rPr>
              <a:t>CEE 282: 2D 2nd Order Elastic Analysis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Ke and Kg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Single-step no iterations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Natural Deformation Element Force Recovery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62450" y="1152475"/>
            <a:ext cx="2010000" cy="3583500"/>
          </a:xfrm>
          <a:prstGeom prst="rect">
            <a:avLst/>
          </a:prstGeom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u="sng">
                <a:solidFill>
                  <a:srgbClr val="000000"/>
                </a:solidFill>
              </a:rPr>
              <a:t>CEE 282: 2D 1st Order Inelastic Analysis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Ke, Kg and Kp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Return Methods</a:t>
            </a:r>
          </a:p>
        </p:txBody>
      </p:sp>
      <p:sp>
        <p:nvSpPr>
          <p:cNvPr id="69" name="Shape 69"/>
          <p:cNvSpPr/>
          <p:nvPr/>
        </p:nvSpPr>
        <p:spPr>
          <a:xfrm>
            <a:off x="2786362" y="1806425"/>
            <a:ext cx="648600" cy="19158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681962" y="1806425"/>
            <a:ext cx="648600" cy="19158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9" y="3147374"/>
            <a:ext cx="1816924" cy="15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207" y="3147374"/>
            <a:ext cx="1816924" cy="15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898" y="3147374"/>
            <a:ext cx="1816924" cy="1547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rot="10800000" flipH="1">
            <a:off x="1041125" y="3237675"/>
            <a:ext cx="342900" cy="1222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5" name="Shape 75"/>
          <p:cNvSpPr/>
          <p:nvPr/>
        </p:nvSpPr>
        <p:spPr>
          <a:xfrm>
            <a:off x="4012100" y="3573125"/>
            <a:ext cx="387625" cy="872150"/>
          </a:xfrm>
          <a:custGeom>
            <a:avLst/>
            <a:gdLst/>
            <a:ahLst/>
            <a:cxnLst/>
            <a:rect l="0" t="0" r="0" b="0"/>
            <a:pathLst>
              <a:path w="15505" h="34886" extrusionOk="0">
                <a:moveTo>
                  <a:pt x="0" y="34886"/>
                </a:moveTo>
                <a:cubicBezTo>
                  <a:pt x="1590" y="30612"/>
                  <a:pt x="6956" y="15057"/>
                  <a:pt x="9541" y="9243"/>
                </a:cubicBezTo>
                <a:cubicBezTo>
                  <a:pt x="12125" y="3428"/>
                  <a:pt x="14511" y="1540"/>
                  <a:pt x="15505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76" name="Shape 76"/>
          <p:cNvCxnSpPr/>
          <p:nvPr/>
        </p:nvCxnSpPr>
        <p:spPr>
          <a:xfrm rot="10800000" flipH="1">
            <a:off x="4395575" y="3304875"/>
            <a:ext cx="223500" cy="275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7"/>
          <p:cNvSpPr/>
          <p:nvPr/>
        </p:nvSpPr>
        <p:spPr>
          <a:xfrm>
            <a:off x="6894675" y="3268550"/>
            <a:ext cx="1203350" cy="1182725"/>
          </a:xfrm>
          <a:custGeom>
            <a:avLst/>
            <a:gdLst/>
            <a:ahLst/>
            <a:cxnLst/>
            <a:rect l="0" t="0" r="0" b="0"/>
            <a:pathLst>
              <a:path w="48134" h="47309" extrusionOk="0">
                <a:moveTo>
                  <a:pt x="0" y="47309"/>
                </a:moveTo>
                <a:lnTo>
                  <a:pt x="11827" y="6601"/>
                </a:lnTo>
                <a:lnTo>
                  <a:pt x="19529" y="0"/>
                </a:lnTo>
                <a:lnTo>
                  <a:pt x="48134" y="0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Return Method: </a:t>
            </a:r>
            <a:r>
              <a:rPr lang="en" dirty="0" err="1"/>
              <a:t>Regula</a:t>
            </a:r>
            <a:r>
              <a:rPr lang="en" dirty="0"/>
              <a:t> </a:t>
            </a:r>
            <a:r>
              <a:rPr lang="en" dirty="0" err="1"/>
              <a:t>Falsi</a:t>
            </a:r>
            <a:r>
              <a:rPr lang="en" dirty="0"/>
              <a:t> Algorithm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575" y="1784075"/>
            <a:ext cx="2958604" cy="27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550" y="1634977"/>
            <a:ext cx="3106900" cy="27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877425" y="1021025"/>
            <a:ext cx="3154800" cy="5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/>
              <a:t>Case 1:</a:t>
            </a:r>
            <a:r>
              <a:rPr lang="en" sz="1800"/>
              <a:t> Incremental step breaches the Yield Surface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535025" y="1021025"/>
            <a:ext cx="4059300" cy="5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u="sng"/>
              <a:t>Case 2:</a:t>
            </a:r>
            <a:r>
              <a:rPr lang="en" sz="1800"/>
              <a:t> Incremental step breaches a maximum tolerable yield surface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7198" y="4609524"/>
            <a:ext cx="55695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2978122" y="4609525"/>
            <a:ext cx="648899" cy="39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169256" y="4616401"/>
            <a:ext cx="648900" cy="39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1" name="Shape 91"/>
          <p:cNvCxnSpPr/>
          <p:nvPr/>
        </p:nvCxnSpPr>
        <p:spPr>
          <a:xfrm rot="10800000">
            <a:off x="5643075" y="4813200"/>
            <a:ext cx="550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4957275" y="4813200"/>
            <a:ext cx="550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/>
          <p:nvPr/>
        </p:nvCxnSpPr>
        <p:spPr>
          <a:xfrm flipH="1">
            <a:off x="3814350" y="4808850"/>
            <a:ext cx="178500" cy="4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0" y="4629025"/>
            <a:ext cx="1265400" cy="3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Source: MGZ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 Falsi Algorithm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2550"/>
            <a:ext cx="5457949" cy="32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5769650" y="1322550"/>
            <a:ext cx="210600" cy="5697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769650" y="3357375"/>
            <a:ext cx="210600" cy="717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769650" y="1927650"/>
            <a:ext cx="210600" cy="139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6169650" y="1322550"/>
            <a:ext cx="2465700" cy="56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/>
              <a:t>Set </a:t>
            </a:r>
            <a:r>
              <a:rPr lang="en" sz="1200" dirty="0"/>
              <a:t>the initial upper and lower limit values for tau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169650" y="1927650"/>
            <a:ext cx="2465700" cy="139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While </a:t>
            </a:r>
            <a:r>
              <a:rPr lang="en" sz="1200" dirty="0"/>
              <a:t>loop to reduce error: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/>
              <a:t>Calculate the upper and lower bound of YS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/>
              <a:t>Calculate an interpolated value for the YS and tau to return step to a specified value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169650" y="3357375"/>
            <a:ext cx="2465700" cy="71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Update </a:t>
            </a:r>
            <a:r>
              <a:rPr lang="en" sz="1200" dirty="0"/>
              <a:t>the upper or lower limit of tau by comparing their signs with the interpolated tau</a:t>
            </a:r>
          </a:p>
        </p:txBody>
      </p:sp>
      <p:sp>
        <p:nvSpPr>
          <p:cNvPr id="108" name="Shape 108"/>
          <p:cNvSpPr/>
          <p:nvPr/>
        </p:nvSpPr>
        <p:spPr>
          <a:xfrm>
            <a:off x="5769650" y="4104675"/>
            <a:ext cx="210600" cy="252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169650" y="4104675"/>
            <a:ext cx="2465700" cy="33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smtClean="0"/>
              <a:t>Calculate </a:t>
            </a:r>
            <a:r>
              <a:rPr lang="en" sz="1200" dirty="0" smtClean="0"/>
              <a:t>Error</a:t>
            </a:r>
            <a:r>
              <a:rPr lang="en-US" sz="1200" dirty="0" smtClean="0"/>
              <a:t>, iterate</a:t>
            </a:r>
            <a:endParaRPr lang="e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89606" y="4641310"/>
            <a:ext cx="2259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Use RF algorithm for each element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2648932" y="4641310"/>
            <a:ext cx="27620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ym typeface="Wingdings"/>
              </a:rPr>
              <a:t> Determine </a:t>
            </a:r>
            <a:r>
              <a:rPr lang="en-US" sz="1000" dirty="0" err="1">
                <a:sym typeface="Wingdings"/>
              </a:rPr>
              <a:t>tau_regula</a:t>
            </a:r>
            <a:r>
              <a:rPr lang="en-US" sz="1000" dirty="0">
                <a:sym typeface="Wingdings"/>
              </a:rPr>
              <a:t> for each element </a:t>
            </a:r>
            <a:r>
              <a:rPr lang="en-US" sz="1000" dirty="0" smtClean="0">
                <a:sym typeface="Wingdings"/>
              </a:rPr>
              <a:t>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410986" y="4641310"/>
            <a:ext cx="3061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ym typeface="Wingdings"/>
              </a:rPr>
              <a:t>Only use the minimum value so ONLY 1 hinge yields at a time 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11700" y="1265988"/>
            <a:ext cx="5457949" cy="663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3842" y="1936863"/>
            <a:ext cx="5457949" cy="1466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5984" y="3403076"/>
            <a:ext cx="5457949" cy="810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0268" y="4213543"/>
            <a:ext cx="5457949" cy="172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Code with Fixed Base Frame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75" y="1394200"/>
            <a:ext cx="3922500" cy="267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237875" y="1017725"/>
            <a:ext cx="3476700" cy="38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u="sng" dirty="0">
                <a:solidFill>
                  <a:schemeClr val="dk1"/>
                </a:solidFill>
              </a:rPr>
              <a:t>Geometry + Material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dirty="0" err="1">
                <a:solidFill>
                  <a:schemeClr val="dk1"/>
                </a:solidFill>
              </a:rPr>
              <a:t>Fy</a:t>
            </a:r>
            <a:r>
              <a:rPr lang="en" sz="1800" dirty="0">
                <a:solidFill>
                  <a:schemeClr val="dk1"/>
                </a:solidFill>
              </a:rPr>
              <a:t> = 50 </a:t>
            </a:r>
            <a:r>
              <a:rPr lang="en" sz="1800" dirty="0" err="1">
                <a:solidFill>
                  <a:schemeClr val="dk1"/>
                </a:solidFill>
              </a:rPr>
              <a:t>ksi</a:t>
            </a:r>
            <a:endParaRPr lang="en"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dirty="0" smtClean="0">
                <a:solidFill>
                  <a:schemeClr val="dk1"/>
                </a:solidFill>
              </a:rPr>
              <a:t>W30x99</a:t>
            </a:r>
            <a:endParaRPr lang="en"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10 kip lateral load on top-left </a:t>
            </a:r>
            <a:r>
              <a:rPr lang="en" sz="1800" dirty="0" smtClean="0">
                <a:solidFill>
                  <a:schemeClr val="dk1"/>
                </a:solidFill>
              </a:rPr>
              <a:t>joint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b="1" u="sng" dirty="0"/>
              <a:t>1st Order Inelastic Inputs: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Solution Algorithm: Single Step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Increment Size = 0.8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Max APR = 42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  <p:cxnSp>
        <p:nvCxnSpPr>
          <p:cNvPr id="118" name="Shape 118"/>
          <p:cNvCxnSpPr/>
          <p:nvPr/>
        </p:nvCxnSpPr>
        <p:spPr>
          <a:xfrm>
            <a:off x="93975" y="2794075"/>
            <a:ext cx="570900" cy="138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719725" y="4265625"/>
            <a:ext cx="332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1991850" y="4341275"/>
            <a:ext cx="680700" cy="4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40 ft 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4487950" y="2800950"/>
            <a:ext cx="0" cy="10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4487950" y="3075300"/>
            <a:ext cx="680700" cy="4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12 ft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2217600"/>
            <a:ext cx="1359300" cy="4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10 kips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Applied Load Ratios to Hinge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1779451238"/>
              </p:ext>
            </p:extLst>
          </p:nvPr>
        </p:nvGraphicFramePr>
        <p:xfrm>
          <a:off x="4094930" y="1387987"/>
          <a:ext cx="4946425" cy="2743050"/>
        </p:xfrm>
        <a:graphic>
          <a:graphicData uri="http://schemas.openxmlformats.org/drawingml/2006/table">
            <a:tbl>
              <a:tblPr>
                <a:noFill/>
                <a:tableStyleId>{CDC712E7-C4A1-4CA6-8645-CA0A4B3A77AB}</a:tableStyleId>
              </a:tblPr>
              <a:tblGrid>
                <a:gridCol w="783875"/>
                <a:gridCol w="924600"/>
                <a:gridCol w="1097675"/>
                <a:gridCol w="1029375"/>
                <a:gridCol w="1110900"/>
              </a:tblGrid>
              <a:tr h="438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Hinge #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MASTAN’s APR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Our Code’s APR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Difference</a:t>
                      </a:r>
                    </a:p>
                  </a:txBody>
                  <a:tcPr marL="91425" marR="91425" marT="91425" marB="91425"/>
                </a:tc>
              </a:tr>
              <a:tr h="43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Column support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30.284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30.2831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-0.0030%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43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Column support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32.233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31.7659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-1.4491%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43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Beam end (left)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41.1569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-2.0074%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43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Beam end (right)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42.2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N/A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5" y="1394200"/>
            <a:ext cx="3922500" cy="267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207005" y="3939625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3" name="Shape 133"/>
          <p:cNvSpPr/>
          <p:nvPr/>
        </p:nvSpPr>
        <p:spPr>
          <a:xfrm>
            <a:off x="3532230" y="4000075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34" name="Shape 134"/>
          <p:cNvSpPr/>
          <p:nvPr/>
        </p:nvSpPr>
        <p:spPr>
          <a:xfrm>
            <a:off x="478705" y="2261925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5" name="Shape 135"/>
          <p:cNvSpPr/>
          <p:nvPr/>
        </p:nvSpPr>
        <p:spPr>
          <a:xfrm>
            <a:off x="3532230" y="2261925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6" name="Shape 136"/>
          <p:cNvSpPr/>
          <p:nvPr/>
        </p:nvSpPr>
        <p:spPr>
          <a:xfrm>
            <a:off x="4306834" y="2569760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37" name="Shape 137"/>
          <p:cNvSpPr/>
          <p:nvPr/>
        </p:nvSpPr>
        <p:spPr>
          <a:xfrm>
            <a:off x="4306834" y="2016967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8" name="Shape 138"/>
          <p:cNvSpPr/>
          <p:nvPr/>
        </p:nvSpPr>
        <p:spPr>
          <a:xfrm>
            <a:off x="4306834" y="3101912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9" name="Shape 139"/>
          <p:cNvSpPr/>
          <p:nvPr/>
        </p:nvSpPr>
        <p:spPr>
          <a:xfrm>
            <a:off x="4306834" y="3676441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Displacements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1987323286"/>
              </p:ext>
            </p:extLst>
          </p:nvPr>
        </p:nvGraphicFramePr>
        <p:xfrm>
          <a:off x="238500" y="1388837"/>
          <a:ext cx="8608500" cy="2303940"/>
        </p:xfrm>
        <a:graphic>
          <a:graphicData uri="http://schemas.openxmlformats.org/drawingml/2006/table">
            <a:tbl>
              <a:tblPr>
                <a:noFill/>
                <a:tableStyleId>{CDC712E7-C4A1-4CA6-8645-CA0A4B3A77AB}</a:tableStyleId>
              </a:tblPr>
              <a:tblGrid>
                <a:gridCol w="860850"/>
                <a:gridCol w="691743"/>
                <a:gridCol w="923827"/>
                <a:gridCol w="1055802"/>
                <a:gridCol w="772028"/>
                <a:gridCol w="860850"/>
                <a:gridCol w="860850"/>
                <a:gridCol w="860850"/>
                <a:gridCol w="860850"/>
                <a:gridCol w="860850"/>
              </a:tblGrid>
              <a:tr h="539775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Joint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 err="1"/>
                        <a:t>Mastan’s</a:t>
                      </a:r>
                      <a:r>
                        <a:rPr lang="en" b="1" dirty="0"/>
                        <a:t> Results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Our Code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% Difference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-disp.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y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-disp.</a:t>
                      </a:r>
                    </a:p>
                  </a:txBody>
                  <a:tcPr marL="91425" marR="91425" marT="91425" marB="91425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z-rot.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x-disp.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y-disp.</a:t>
                      </a:r>
                    </a:p>
                  </a:txBody>
                  <a:tcPr marL="91425" marR="91425" marT="91425" marB="91425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z-rot.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-disp.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y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-disp.</a:t>
                      </a:r>
                    </a:p>
                  </a:txBody>
                  <a:tcPr marL="91425" marR="91425" marT="91425" marB="91425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-rot.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Top left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1.852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0.02331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-0.01017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1.8873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-0.0103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3.0%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1.3%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Top Right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1.735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-0.02236</a:t>
                      </a:r>
                    </a:p>
                  </a:txBody>
                  <a:tcPr marL="91425" marR="91425" marT="91425" marB="91425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-0.009499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1.7717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-0.0227</a:t>
                      </a:r>
                    </a:p>
                  </a:txBody>
                  <a:tcPr marL="91425" marR="91425" marT="91425" marB="91425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-0.0096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2.1%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1.5%</a:t>
                      </a:r>
                    </a:p>
                  </a:txBody>
                  <a:tcPr marL="91425" marR="91425" marT="91425" marB="91425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1.1%</a:t>
                      </a:r>
                    </a:p>
                  </a:txBody>
                  <a:tcPr marL="91425" marR="91425" marT="91425" marB="91425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Element Forces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153" name="Shape 153"/>
          <p:cNvGraphicFramePr/>
          <p:nvPr>
            <p:extLst>
              <p:ext uri="{D42A27DB-BD31-4B8C-83A1-F6EECF244321}">
                <p14:modId xmlns:p14="http://schemas.microsoft.com/office/powerpoint/2010/main" val="2138982933"/>
              </p:ext>
            </p:extLst>
          </p:nvPr>
        </p:nvGraphicFramePr>
        <p:xfrm>
          <a:off x="735800" y="1256187"/>
          <a:ext cx="7923650" cy="2698940"/>
        </p:xfrm>
        <a:graphic>
          <a:graphicData uri="http://schemas.openxmlformats.org/drawingml/2006/table">
            <a:tbl>
              <a:tblPr>
                <a:noFill/>
                <a:tableStyleId>{CDC712E7-C4A1-4CA6-8645-CA0A4B3A77AB}</a:tableStyleId>
              </a:tblPr>
              <a:tblGrid>
                <a:gridCol w="1131950"/>
                <a:gridCol w="1131950"/>
                <a:gridCol w="1131950"/>
                <a:gridCol w="1131950"/>
                <a:gridCol w="1131950"/>
                <a:gridCol w="1131950"/>
                <a:gridCol w="1131950"/>
              </a:tblGrid>
              <a:tr h="491675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Element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 err="1"/>
                        <a:t>Mastan’s</a:t>
                      </a:r>
                      <a:r>
                        <a:rPr lang="en" b="1" dirty="0"/>
                        <a:t> Results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Our Code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% Difference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 (k)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M (k-in)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 (k)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M 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(k-in)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 (k)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(k-in)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6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Left column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-58.69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15,540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-62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15,533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5.64%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-0.05%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496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Right column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58.7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13,930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64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15,136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9.03%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8.66%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496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Beam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204.7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-14,250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217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-15,462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6.01%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8.51%</a:t>
                      </a: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Discussion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73100"/>
            <a:ext cx="8520600" cy="3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Event-to-event analysis is</a:t>
            </a:r>
            <a:r>
              <a:rPr lang="en" b="1" dirty="0">
                <a:solidFill>
                  <a:srgbClr val="000000"/>
                </a:solidFill>
              </a:rPr>
              <a:t> computationally intensive by 5x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Displacement 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ele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" dirty="0" smtClean="0">
                <a:solidFill>
                  <a:srgbClr val="000000"/>
                </a:solidFill>
              </a:rPr>
              <a:t>forces </a:t>
            </a:r>
            <a:r>
              <a:rPr lang="en" dirty="0">
                <a:solidFill>
                  <a:srgbClr val="000000"/>
                </a:solidFill>
              </a:rPr>
              <a:t>and hinge APR % </a:t>
            </a:r>
            <a:r>
              <a:rPr lang="en" b="1" dirty="0" smtClean="0">
                <a:solidFill>
                  <a:srgbClr val="000000"/>
                </a:solidFill>
              </a:rPr>
              <a:t>difference</a:t>
            </a:r>
            <a:r>
              <a:rPr lang="en-US" b="1" dirty="0" smtClean="0">
                <a:solidFill>
                  <a:srgbClr val="000000"/>
                </a:solidFill>
              </a:rPr>
              <a:t>s</a:t>
            </a:r>
            <a:r>
              <a:rPr lang="en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are </a:t>
            </a:r>
            <a:r>
              <a:rPr lang="en" b="1" dirty="0" smtClean="0">
                <a:solidFill>
                  <a:srgbClr val="000000"/>
                </a:solidFill>
              </a:rPr>
              <a:t>&lt;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" b="1" dirty="0" smtClean="0">
                <a:solidFill>
                  <a:srgbClr val="000000"/>
                </a:solidFill>
              </a:rPr>
              <a:t>10</a:t>
            </a:r>
            <a:r>
              <a:rPr lang="en" b="1" dirty="0">
                <a:solidFill>
                  <a:srgbClr val="000000"/>
                </a:solidFill>
              </a:rPr>
              <a:t>% </a:t>
            </a:r>
            <a:r>
              <a:rPr lang="en" dirty="0" smtClean="0">
                <a:solidFill>
                  <a:srgbClr val="000000"/>
                </a:solidFill>
              </a:rPr>
              <a:t>with</a:t>
            </a:r>
            <a:r>
              <a:rPr lang="en" dirty="0">
                <a:solidFill>
                  <a:srgbClr val="000000"/>
                </a:solidFill>
              </a:rPr>
              <a:t>:</a:t>
            </a:r>
          </a:p>
          <a:p>
            <a:pPr marL="971550" lvl="1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different </a:t>
            </a:r>
            <a:r>
              <a:rPr lang="en" dirty="0">
                <a:solidFill>
                  <a:srgbClr val="000000"/>
                </a:solidFill>
              </a:rPr>
              <a:t>assumptions on tolerances</a:t>
            </a:r>
          </a:p>
          <a:p>
            <a:pPr marL="971550" lvl="1" indent="-285750" rtl="0"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use </a:t>
            </a:r>
            <a:r>
              <a:rPr lang="en" dirty="0">
                <a:solidFill>
                  <a:srgbClr val="000000"/>
                </a:solidFill>
              </a:rPr>
              <a:t>of return method when moving along YS ← MASTAN2 doesn’t use this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aphicFrame>
        <p:nvGraphicFramePr>
          <p:cNvPr id="161" name="Shape 161"/>
          <p:cNvGraphicFramePr/>
          <p:nvPr/>
        </p:nvGraphicFramePr>
        <p:xfrm>
          <a:off x="869975" y="1617250"/>
          <a:ext cx="3651300" cy="1615350"/>
        </p:xfrm>
        <a:graphic>
          <a:graphicData uri="http://schemas.openxmlformats.org/drawingml/2006/table">
            <a:tbl>
              <a:tblPr>
                <a:noFill/>
                <a:tableStyleId>{CDC712E7-C4A1-4CA6-8645-CA0A4B3A77AB}</a:tableStyleId>
              </a:tblPr>
              <a:tblGrid>
                <a:gridCol w="1825650"/>
                <a:gridCol w="18256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Analyis 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Tic/Toc Time (s)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2D 2nd-Order elastic analysis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3.95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2D 1st-Order inelastic analysis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19.27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2" name="Shape 162"/>
          <p:cNvSpPr txBox="1"/>
          <p:nvPr/>
        </p:nvSpPr>
        <p:spPr>
          <a:xfrm>
            <a:off x="5443525" y="2059450"/>
            <a:ext cx="1980300" cy="9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Case 2: Moving along YS requires smaller step sizes because of tolerance limits</a:t>
            </a:r>
          </a:p>
        </p:txBody>
      </p:sp>
      <p:cxnSp>
        <p:nvCxnSpPr>
          <p:cNvPr id="163" name="Shape 163"/>
          <p:cNvCxnSpPr>
            <a:stCxn id="162" idx="1"/>
          </p:cNvCxnSpPr>
          <p:nvPr/>
        </p:nvCxnSpPr>
        <p:spPr>
          <a:xfrm flipH="1">
            <a:off x="4522225" y="2512150"/>
            <a:ext cx="921300" cy="3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578</Words>
  <Application>Microsoft Macintosh PowerPoint</Application>
  <PresentationFormat>On-screen Show (16:9)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simple-light-2</vt:lpstr>
      <vt:lpstr>1st-Order Inelastic MASTAN Extension</vt:lpstr>
      <vt:lpstr>Matlab Coding Journey for Static Analyses</vt:lpstr>
      <vt:lpstr>Return Method: Regula Falsi Algorithm</vt:lpstr>
      <vt:lpstr>Regula Falsi Algorithm</vt:lpstr>
      <vt:lpstr>Testing Code with Fixed Base Frame</vt:lpstr>
      <vt:lpstr>Applied Load Ratios to Hinge</vt:lpstr>
      <vt:lpstr>Displacements</vt:lpstr>
      <vt:lpstr>Element Forces</vt:lpstr>
      <vt:lpstr>Discussion</vt:lpstr>
      <vt:lpstr>Sources of Error</vt:lpstr>
      <vt:lpstr>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1st-Order Inelastic MASTAN Extension</dc:title>
  <cp:lastModifiedBy>Microsoft Office User</cp:lastModifiedBy>
  <cp:revision>20</cp:revision>
  <dcterms:modified xsi:type="dcterms:W3CDTF">2016-03-18T08:18:04Z</dcterms:modified>
</cp:coreProperties>
</file>