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4D3B1F5-2BA6-4E37-8C2C-506B504FE9B7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A02C-CE6E-46BE-81B8-6EB180C1C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7BFBC-3DE9-4338-B4B0-764EBD65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D1F5-EC3A-42B1-93AB-73100FAA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44F4-0648-4E78-A90D-662C1BBD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84A5-E058-4E3C-AB60-6EE58E01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E26C-37E0-40E7-9689-EEAEFEDE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53E7D-6CBF-494F-B91B-D665D7269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D049-0C5E-4AD3-AF85-FA2501D1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C265-3359-4D13-B146-2D02752A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BF43-40BE-4956-8618-56BA4DE8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4AB6-FA71-4DF5-B55D-6F50EC4D7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41452-EF45-4DAC-979D-8706C7CD9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BB1F-B460-4D56-B345-75ACF89F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BDBA-32CD-4BCA-9AA9-F685F84A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8A6C-D91B-4DF9-80A1-0456D88C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9899-D387-4FBC-BDAD-9F183837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466C-D653-4AA6-88B3-823F16DA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43AA-8BD9-49C2-B293-22425D46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B71A-7D9F-45A4-9B5A-421D20CB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9436-1B3B-4395-A083-D04C3A4C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B4FB-5E7E-4EC6-98F5-9367F3F2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CC847-AE79-494A-AE70-42BE14B53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B039-AFDD-498B-A6F4-B8340DDA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4D53-B029-454D-BD1B-564FFCE4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F3D7-75DD-4670-8853-D71958A8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00F1-08CE-4554-86E1-AF80B6EF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DCAB-336B-4679-A8DE-AF9862127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B2EFB-714E-42C4-8D70-789D5966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A5DFA-4CF1-4B70-98DA-CA04CD10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375B7-54B6-49B5-9A0C-589C06F2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48B86-1BF4-410F-A6F5-B380AAE8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5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90-CB63-476F-96D9-52BB5E17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4C2F-C6F7-40C3-BB7D-0D7ACBE1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88873-558F-4C3E-8156-5A35D2BB2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172FB-0F92-4A24-A72B-BD848E9AD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7A107-D9DB-47AC-AF6D-A40FF81EE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BAEAA-1C46-4B52-AC4D-F7083BEA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43038-AA5F-4DEC-A999-41CF9F4D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4EC80-536A-4B19-8B8A-CADFBE82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5DAB-A5F1-4604-B7E2-A9E78AF9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F80F4-9301-4E82-8AD1-808CF9C0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AF8FC-B43E-4017-AFA3-DEF5C286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E55B1-2F7F-424F-9C16-199926B7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C3ED9-DED9-4357-B1A3-721C5BDD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4A4DF-7BF4-4696-B245-D3506F7E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B8EB6-7F1A-468F-ABD2-1B6F4312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F705-4996-420B-A17D-C84139C4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A839-6C60-42B2-9A09-D07F0703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C4180-8DA3-47A4-AC13-7261650DB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81692-2C92-4F71-84A1-957F46A4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E678C-91B2-4293-8220-B49E1D0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15711-37FB-49C3-A947-40822C5E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2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16D0-AF8F-4003-B4CA-EA1CC09B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B5567-2B60-4DFC-B5E7-B1FFF137A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4875F-FCCF-4F02-B603-A85F20D57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F22D1-8A7F-42B5-8942-11C2A4D6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B131-D7F0-4D5B-BE3B-05B3BFC3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D282-360F-4278-A654-188F5FC1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66149-AC03-4355-A031-FFD54F04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89CDD-BB83-4C22-93B8-BC17081E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E9D7-8C3B-409E-9956-338E9E538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7D6F-8EC4-4665-9187-44BE9288C93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F14C-6431-443E-9268-481AE23F9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A3B4-A74C-45C5-9442-088ED56B8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CAEB-89EB-41A6-BE5A-85C6A3A6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3">
            <a:extLst>
              <a:ext uri="{FF2B5EF4-FFF2-40B4-BE49-F238E27FC236}">
                <a16:creationId xmlns:a16="http://schemas.microsoft.com/office/drawing/2014/main" id="{CD58C361-93B9-4754-8BE6-3DDDAA155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098" y="36529"/>
            <a:ext cx="2803625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Reservoir host</a:t>
            </a:r>
          </a:p>
        </p:txBody>
      </p:sp>
      <p:sp>
        <p:nvSpPr>
          <p:cNvPr id="8" name="TextBox 43">
            <a:extLst>
              <a:ext uri="{FF2B5EF4-FFF2-40B4-BE49-F238E27FC236}">
                <a16:creationId xmlns:a16="http://schemas.microsoft.com/office/drawing/2014/main" id="{171EB4C8-3EF7-4C6D-AE50-29BF7AEB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82" y="0"/>
            <a:ext cx="254952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Human infection</a:t>
            </a:r>
          </a:p>
        </p:txBody>
      </p:sp>
      <p:pic>
        <p:nvPicPr>
          <p:cNvPr id="9" name="Picture 18">
            <a:extLst>
              <a:ext uri="{FF2B5EF4-FFF2-40B4-BE49-F238E27FC236}">
                <a16:creationId xmlns:a16="http://schemas.microsoft.com/office/drawing/2014/main" id="{BBF67366-54D4-4CF7-97F9-2C6A9099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48" y="4369537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5CCEE922-8612-48C3-A176-87469A248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18" y="1658203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32C5ACA6-4CAA-4208-9AEA-DB2F998A2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56" y="579270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7CABC9B2-AE4A-46D9-A4A9-43761B40E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39" y="2496542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6CCBE87F-E8B5-4D83-B5AE-7695D8C1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37" y="676845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43">
            <a:extLst>
              <a:ext uri="{FF2B5EF4-FFF2-40B4-BE49-F238E27FC236}">
                <a16:creationId xmlns:a16="http://schemas.microsoft.com/office/drawing/2014/main" id="{5F06907D-F384-49C0-B216-8E7C9B6B3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986" y="3693054"/>
            <a:ext cx="2270125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Cross-species transmission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A32293-75CF-40E4-8124-1CA667915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72" y="2751304"/>
            <a:ext cx="871656" cy="67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DC4BDE-E4AC-4604-9F1E-A9610505D9CD}"/>
              </a:ext>
            </a:extLst>
          </p:cNvPr>
          <p:cNvCxnSpPr/>
          <p:nvPr/>
        </p:nvCxnSpPr>
        <p:spPr>
          <a:xfrm flipV="1">
            <a:off x="3380084" y="4541939"/>
            <a:ext cx="2297406" cy="114062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BF28CC7-F851-4DBA-BBA2-B418A2FC8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2715" y="4883202"/>
            <a:ext cx="1367811" cy="1169987"/>
          </a:xfrm>
          <a:prstGeom prst="rect">
            <a:avLst/>
          </a:prstGeom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CAA5E15A-5E32-4C06-A154-BF60CD38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484" y="5584323"/>
            <a:ext cx="2549525" cy="70788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  <a:p>
            <a:pPr algn="ctr" eaLnBrk="1" hangingPunct="1"/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</a:p>
        </p:txBody>
      </p:sp>
      <p:sp>
        <p:nvSpPr>
          <p:cNvPr id="24" name="Right Arrow 5">
            <a:extLst>
              <a:ext uri="{FF2B5EF4-FFF2-40B4-BE49-F238E27FC236}">
                <a16:creationId xmlns:a16="http://schemas.microsoft.com/office/drawing/2014/main" id="{0E912EE3-C4A0-4811-A468-361473CB6327}"/>
              </a:ext>
            </a:extLst>
          </p:cNvPr>
          <p:cNvSpPr/>
          <p:nvPr/>
        </p:nvSpPr>
        <p:spPr>
          <a:xfrm>
            <a:off x="5870333" y="2899324"/>
            <a:ext cx="536288" cy="1628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18">
            <a:extLst>
              <a:ext uri="{FF2B5EF4-FFF2-40B4-BE49-F238E27FC236}">
                <a16:creationId xmlns:a16="http://schemas.microsoft.com/office/drawing/2014/main" id="{AE74DC2F-9BF5-4C36-A8FD-9DB41904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85" y="4250338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BF0BDC-0F09-4BF2-ABC8-3603526AE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92" y="4623752"/>
            <a:ext cx="871656" cy="67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8" name="Right Arrow 53">
            <a:extLst>
              <a:ext uri="{FF2B5EF4-FFF2-40B4-BE49-F238E27FC236}">
                <a16:creationId xmlns:a16="http://schemas.microsoft.com/office/drawing/2014/main" id="{C7EB4529-9324-4403-8F3A-93806F579B63}"/>
              </a:ext>
            </a:extLst>
          </p:cNvPr>
          <p:cNvSpPr/>
          <p:nvPr/>
        </p:nvSpPr>
        <p:spPr>
          <a:xfrm>
            <a:off x="5901187" y="1033017"/>
            <a:ext cx="536288" cy="1628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37FA6C-C55E-4708-B824-0BA476031CA7}"/>
              </a:ext>
            </a:extLst>
          </p:cNvPr>
          <p:cNvCxnSpPr/>
          <p:nvPr/>
        </p:nvCxnSpPr>
        <p:spPr>
          <a:xfrm flipH="1">
            <a:off x="6109572" y="867706"/>
            <a:ext cx="1368" cy="2734433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3EEA57-0407-442E-943E-DBD56F2ED33C}"/>
              </a:ext>
            </a:extLst>
          </p:cNvPr>
          <p:cNvCxnSpPr/>
          <p:nvPr/>
        </p:nvCxnSpPr>
        <p:spPr>
          <a:xfrm flipH="1" flipV="1">
            <a:off x="6579422" y="4541942"/>
            <a:ext cx="2588595" cy="1327789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3AB1407-78AD-4985-A697-B6C8A0EB3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46" y="1822006"/>
            <a:ext cx="871656" cy="67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AC1CE7D-EFEE-41A5-8F2D-B76CAD87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06" y="4221645"/>
            <a:ext cx="871656" cy="67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38AF980-0E0A-4F37-BF20-936791E4AA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7" y="3767177"/>
            <a:ext cx="871656" cy="67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2ED578D-D039-4C29-B61A-3D77811D37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38" y="932218"/>
            <a:ext cx="871656" cy="67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7DA173B-D77F-4CFE-BA3B-0F3864F22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06" y="676845"/>
            <a:ext cx="871656" cy="67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D4B92756-D543-4777-AC3F-1875046F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6" y="2179772"/>
            <a:ext cx="390525" cy="866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48" name="Picture 18">
            <a:extLst>
              <a:ext uri="{FF2B5EF4-FFF2-40B4-BE49-F238E27FC236}">
                <a16:creationId xmlns:a16="http://schemas.microsoft.com/office/drawing/2014/main" id="{B86FE072-9E17-4D73-99F7-E3929A70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63" y="3047508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8">
            <a:extLst>
              <a:ext uri="{FF2B5EF4-FFF2-40B4-BE49-F238E27FC236}">
                <a16:creationId xmlns:a16="http://schemas.microsoft.com/office/drawing/2014/main" id="{5B5AD70D-8CF6-4B72-B6DE-00765837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328" y="4623752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8">
            <a:extLst>
              <a:ext uri="{FF2B5EF4-FFF2-40B4-BE49-F238E27FC236}">
                <a16:creationId xmlns:a16="http://schemas.microsoft.com/office/drawing/2014/main" id="{28D704E7-6D2E-4249-9D4D-9ECE0575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132" y="3363002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8">
            <a:extLst>
              <a:ext uri="{FF2B5EF4-FFF2-40B4-BE49-F238E27FC236}">
                <a16:creationId xmlns:a16="http://schemas.microsoft.com/office/drawing/2014/main" id="{81C9D75B-1850-4753-BE75-33935E22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81" y="967554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8">
            <a:extLst>
              <a:ext uri="{FF2B5EF4-FFF2-40B4-BE49-F238E27FC236}">
                <a16:creationId xmlns:a16="http://schemas.microsoft.com/office/drawing/2014/main" id="{FE59E9DF-44E5-4CE0-802E-F935509B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22" y="479877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Curved Up Arrow 31">
            <a:extLst>
              <a:ext uri="{FF2B5EF4-FFF2-40B4-BE49-F238E27FC236}">
                <a16:creationId xmlns:a16="http://schemas.microsoft.com/office/drawing/2014/main" id="{68994AEB-E306-451E-A1A3-8C5130E6C912}"/>
              </a:ext>
            </a:extLst>
          </p:cNvPr>
          <p:cNvSpPr/>
          <p:nvPr/>
        </p:nvSpPr>
        <p:spPr>
          <a:xfrm rot="9422533" flipH="1" flipV="1">
            <a:off x="6346097" y="5697491"/>
            <a:ext cx="2967291" cy="828225"/>
          </a:xfrm>
          <a:prstGeom prst="curvedUpArrow">
            <a:avLst>
              <a:gd name="adj1" fmla="val 7521"/>
              <a:gd name="adj2" fmla="val 25726"/>
              <a:gd name="adj3" fmla="val 213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468368C-5BBE-4883-81F2-A8994BCE6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54" y="2370969"/>
            <a:ext cx="871656" cy="67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1DF03DB-4AEF-4685-BB4A-A80F28EDF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50" y="3219733"/>
            <a:ext cx="871656" cy="67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0AFC7FA-96F5-4714-A5D9-34B66395B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06" y="1532061"/>
            <a:ext cx="871656" cy="6707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7" name="Curved Up Arrow 31">
            <a:extLst>
              <a:ext uri="{FF2B5EF4-FFF2-40B4-BE49-F238E27FC236}">
                <a16:creationId xmlns:a16="http://schemas.microsoft.com/office/drawing/2014/main" id="{5E99455C-E876-4B30-B50B-E03A5194B726}"/>
              </a:ext>
            </a:extLst>
          </p:cNvPr>
          <p:cNvSpPr/>
          <p:nvPr/>
        </p:nvSpPr>
        <p:spPr>
          <a:xfrm rot="12602288" flipH="1" flipV="1">
            <a:off x="2582699" y="5647093"/>
            <a:ext cx="2967291" cy="828225"/>
          </a:xfrm>
          <a:prstGeom prst="curvedUpArrow">
            <a:avLst>
              <a:gd name="adj1" fmla="val 7521"/>
              <a:gd name="adj2" fmla="val 25726"/>
              <a:gd name="adj3" fmla="val 213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18">
            <a:extLst>
              <a:ext uri="{FF2B5EF4-FFF2-40B4-BE49-F238E27FC236}">
                <a16:creationId xmlns:a16="http://schemas.microsoft.com/office/drawing/2014/main" id="{2D972EF6-FB8C-442B-846B-C707292C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12" y="2054404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8">
            <a:extLst>
              <a:ext uri="{FF2B5EF4-FFF2-40B4-BE49-F238E27FC236}">
                <a16:creationId xmlns:a16="http://schemas.microsoft.com/office/drawing/2014/main" id="{8D34608B-9EA4-40FB-B49F-EE8406208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87" y="2511056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8">
            <a:extLst>
              <a:ext uri="{FF2B5EF4-FFF2-40B4-BE49-F238E27FC236}">
                <a16:creationId xmlns:a16="http://schemas.microsoft.com/office/drawing/2014/main" id="{6D34922A-70B7-4BA5-B68D-0F0EE1E59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81" y="1511747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8">
            <a:extLst>
              <a:ext uri="{FF2B5EF4-FFF2-40B4-BE49-F238E27FC236}">
                <a16:creationId xmlns:a16="http://schemas.microsoft.com/office/drawing/2014/main" id="{548EA77A-4AE4-40CA-9BE6-6257DFF63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539" y="4229777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ight Arrow 5">
            <a:extLst>
              <a:ext uri="{FF2B5EF4-FFF2-40B4-BE49-F238E27FC236}">
                <a16:creationId xmlns:a16="http://schemas.microsoft.com/office/drawing/2014/main" id="{B9421C83-43F9-48CD-83E5-30452702C510}"/>
              </a:ext>
            </a:extLst>
          </p:cNvPr>
          <p:cNvSpPr/>
          <p:nvPr/>
        </p:nvSpPr>
        <p:spPr>
          <a:xfrm rot="20760677">
            <a:off x="7064821" y="2599878"/>
            <a:ext cx="536288" cy="1628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ight Arrow 5">
            <a:extLst>
              <a:ext uri="{FF2B5EF4-FFF2-40B4-BE49-F238E27FC236}">
                <a16:creationId xmlns:a16="http://schemas.microsoft.com/office/drawing/2014/main" id="{3B1218FF-38BC-40C5-BA5D-EEF6B6FA5A6B}"/>
              </a:ext>
            </a:extLst>
          </p:cNvPr>
          <p:cNvSpPr/>
          <p:nvPr/>
        </p:nvSpPr>
        <p:spPr>
          <a:xfrm rot="20760677">
            <a:off x="7951707" y="2285827"/>
            <a:ext cx="536288" cy="1628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ight Arrow 5">
            <a:extLst>
              <a:ext uri="{FF2B5EF4-FFF2-40B4-BE49-F238E27FC236}">
                <a16:creationId xmlns:a16="http://schemas.microsoft.com/office/drawing/2014/main" id="{EC88ADB0-3E15-4E51-A670-D598B796127B}"/>
              </a:ext>
            </a:extLst>
          </p:cNvPr>
          <p:cNvSpPr/>
          <p:nvPr/>
        </p:nvSpPr>
        <p:spPr>
          <a:xfrm rot="20760677">
            <a:off x="8809383" y="2050871"/>
            <a:ext cx="536288" cy="1628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ight Arrow 5">
            <a:extLst>
              <a:ext uri="{FF2B5EF4-FFF2-40B4-BE49-F238E27FC236}">
                <a16:creationId xmlns:a16="http://schemas.microsoft.com/office/drawing/2014/main" id="{2D8FE5E1-78BF-46C2-8E1F-FD8373B8B8D4}"/>
              </a:ext>
            </a:extLst>
          </p:cNvPr>
          <p:cNvSpPr/>
          <p:nvPr/>
        </p:nvSpPr>
        <p:spPr>
          <a:xfrm rot="1504278">
            <a:off x="8878917" y="2554442"/>
            <a:ext cx="536288" cy="1628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Picture 18">
            <a:extLst>
              <a:ext uri="{FF2B5EF4-FFF2-40B4-BE49-F238E27FC236}">
                <a16:creationId xmlns:a16="http://schemas.microsoft.com/office/drawing/2014/main" id="{ACC4B470-4364-443E-AE4C-FF7ED2BA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928" y="2906669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ight Arrow 5">
            <a:extLst>
              <a:ext uri="{FF2B5EF4-FFF2-40B4-BE49-F238E27FC236}">
                <a16:creationId xmlns:a16="http://schemas.microsoft.com/office/drawing/2014/main" id="{37EEAAF3-2C7D-422A-8FAB-24FF127F846E}"/>
              </a:ext>
            </a:extLst>
          </p:cNvPr>
          <p:cNvSpPr/>
          <p:nvPr/>
        </p:nvSpPr>
        <p:spPr>
          <a:xfrm rot="1881621">
            <a:off x="7853424" y="2949089"/>
            <a:ext cx="835101" cy="1852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DDA1F31D-7AFB-4515-BE01-B0C7EB62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35" y="3591719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5149316-3E77-4CC1-A7C1-EF2EA47670FA}"/>
              </a:ext>
            </a:extLst>
          </p:cNvPr>
          <p:cNvSpPr/>
          <p:nvPr/>
        </p:nvSpPr>
        <p:spPr>
          <a:xfrm>
            <a:off x="233515" y="1735852"/>
            <a:ext cx="25225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Large pathogen population size (N</a:t>
            </a:r>
            <a:r>
              <a:rPr lang="en-US" baseline="-25000" dirty="0">
                <a:latin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High diversity (</a:t>
            </a:r>
            <a:r>
              <a:rPr lang="el-GR" dirty="0">
                <a:latin typeface="Arial" panose="020B0604020202020204" pitchFamily="34" charset="0"/>
              </a:rPr>
              <a:t>π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Neutral, balancing or purifying selection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1B9DCE-8C6B-45A5-8999-91067BD2D8C7}"/>
              </a:ext>
            </a:extLst>
          </p:cNvPr>
          <p:cNvSpPr/>
          <p:nvPr/>
        </p:nvSpPr>
        <p:spPr>
          <a:xfrm>
            <a:off x="9981277" y="1676796"/>
            <a:ext cx="25225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Small or expanding pathogen population size (N</a:t>
            </a:r>
            <a:r>
              <a:rPr lang="en-US" baseline="-25000" dirty="0">
                <a:latin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Low diversity (</a:t>
            </a:r>
            <a:r>
              <a:rPr lang="el-GR" dirty="0">
                <a:latin typeface="Arial" panose="020B0604020202020204" pitchFamily="34" charset="0"/>
              </a:rPr>
              <a:t>π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5" name="Picture 18">
            <a:extLst>
              <a:ext uri="{FF2B5EF4-FFF2-40B4-BE49-F238E27FC236}">
                <a16:creationId xmlns:a16="http://schemas.microsoft.com/office/drawing/2014/main" id="{3DC6DF45-E0FF-44BC-963C-248CD68BC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84" y="644797"/>
            <a:ext cx="390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08AEF96-C53C-40B3-8017-DFFBF466B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7" y="4348341"/>
            <a:ext cx="533931" cy="41087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77" name="Picture 18">
            <a:extLst>
              <a:ext uri="{FF2B5EF4-FFF2-40B4-BE49-F238E27FC236}">
                <a16:creationId xmlns:a16="http://schemas.microsoft.com/office/drawing/2014/main" id="{383D0931-242F-425F-B1A0-AE3C7FB9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5" y="4861131"/>
            <a:ext cx="317025" cy="70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8">
            <a:extLst>
              <a:ext uri="{FF2B5EF4-FFF2-40B4-BE49-F238E27FC236}">
                <a16:creationId xmlns:a16="http://schemas.microsoft.com/office/drawing/2014/main" id="{79E46698-0DCA-43E3-877B-E8B8984C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4" y="5682559"/>
            <a:ext cx="317025" cy="70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CB165CF-0865-489D-AA6F-908E1F55969A}"/>
              </a:ext>
            </a:extLst>
          </p:cNvPr>
          <p:cNvSpPr/>
          <p:nvPr/>
        </p:nvSpPr>
        <p:spPr>
          <a:xfrm>
            <a:off x="96461" y="4250338"/>
            <a:ext cx="2381692" cy="2333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0D7AA4-C7B9-4085-9841-985D0D3F33A1}"/>
              </a:ext>
            </a:extLst>
          </p:cNvPr>
          <p:cNvSpPr txBox="1"/>
          <p:nvPr/>
        </p:nvSpPr>
        <p:spPr>
          <a:xfrm>
            <a:off x="1026443" y="4300586"/>
            <a:ext cx="161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Infected reservoir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E02CF3-FD00-429D-88A9-4736CFEB3576}"/>
              </a:ext>
            </a:extLst>
          </p:cNvPr>
          <p:cNvSpPr txBox="1"/>
          <p:nvPr/>
        </p:nvSpPr>
        <p:spPr>
          <a:xfrm>
            <a:off x="909126" y="5737954"/>
            <a:ext cx="161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th infection in new host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054470-BC12-4C3B-B1DD-6C7586701AF5}"/>
              </a:ext>
            </a:extLst>
          </p:cNvPr>
          <p:cNvSpPr txBox="1"/>
          <p:nvPr/>
        </p:nvSpPr>
        <p:spPr>
          <a:xfrm>
            <a:off x="946294" y="4955776"/>
            <a:ext cx="132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 end </a:t>
            </a:r>
          </a:p>
          <a:p>
            <a:r>
              <a:rPr lang="en-US" dirty="0"/>
              <a:t>infection</a:t>
            </a:r>
          </a:p>
        </p:txBody>
      </p:sp>
    </p:spTree>
    <p:extLst>
      <p:ext uri="{BB962C8B-B14F-4D97-AF65-F5344CB8AC3E}">
        <p14:creationId xmlns:p14="http://schemas.microsoft.com/office/powerpoint/2010/main" val="377669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1" grpId="0"/>
      <p:bldP spid="53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Hayman</dc:creator>
  <cp:lastModifiedBy>David Hayman</cp:lastModifiedBy>
  <cp:revision>7</cp:revision>
  <dcterms:created xsi:type="dcterms:W3CDTF">2018-03-09T04:25:07Z</dcterms:created>
  <dcterms:modified xsi:type="dcterms:W3CDTF">2018-03-09T04:56:18Z</dcterms:modified>
</cp:coreProperties>
</file>