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81BB59-5004-4FAC-9E0F-85E4138EF560}">
  <a:tblStyle styleId="{7C81BB59-5004-4FAC-9E0F-85E4138EF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0" y="2653475"/>
            <a:ext cx="1127176" cy="65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2199750" y="1644150"/>
            <a:ext cx="816300" cy="783000"/>
            <a:chOff x="2395000" y="1461500"/>
            <a:chExt cx="816300" cy="783000"/>
          </a:xfrm>
        </p:grpSpPr>
        <p:sp>
          <p:nvSpPr>
            <p:cNvPr id="56" name="Google Shape;56;p13"/>
            <p:cNvSpPr/>
            <p:nvPr/>
          </p:nvSpPr>
          <p:spPr>
            <a:xfrm>
              <a:off x="2395000" y="1461500"/>
              <a:ext cx="816300" cy="783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2410200" y="1882375"/>
              <a:ext cx="5358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chemeClr val="lt1"/>
                  </a:solidFill>
                </a:rPr>
                <a:t>Battery %</a:t>
              </a:r>
              <a:endParaRPr b="1" sz="600">
                <a:solidFill>
                  <a:schemeClr val="lt1"/>
                </a:solidFill>
              </a:endParaRPr>
            </a:p>
          </p:txBody>
        </p:sp>
        <p:pic>
          <p:nvPicPr>
            <p:cNvPr descr="Public Domain Clip Art Image | Cylinder Battery | ID ..."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20050" y="1569260"/>
              <a:ext cx="566200" cy="2464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1306788" y="1644150"/>
            <a:ext cx="816300" cy="783000"/>
            <a:chOff x="1400613" y="1451400"/>
            <a:chExt cx="816300" cy="783000"/>
          </a:xfrm>
        </p:grpSpPr>
        <p:sp>
          <p:nvSpPr>
            <p:cNvPr id="60" name="Google Shape;60;p13"/>
            <p:cNvSpPr/>
            <p:nvPr/>
          </p:nvSpPr>
          <p:spPr>
            <a:xfrm>
              <a:off x="1400613" y="1451400"/>
              <a:ext cx="816300" cy="783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1415813" y="1872275"/>
              <a:ext cx="5358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chemeClr val="lt1"/>
                  </a:solidFill>
                </a:rPr>
                <a:t>AC Load W</a:t>
              </a:r>
              <a:endParaRPr b="1" sz="600">
                <a:solidFill>
                  <a:schemeClr val="lt1"/>
                </a:solidFill>
              </a:endParaRPr>
            </a:p>
          </p:txBody>
        </p:sp>
        <p:pic>
          <p:nvPicPr>
            <p:cNvPr descr="Power icon clip art | Public domain vectors" id="62" name="Google Shape;6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04762" y="1451400"/>
              <a:ext cx="398350" cy="398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Vector graphics of selection of color weather forecast icons ..."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25" y="3353125"/>
            <a:ext cx="566201" cy="5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3"/>
          <p:cNvGrpSpPr/>
          <p:nvPr/>
        </p:nvGrpSpPr>
        <p:grpSpPr>
          <a:xfrm>
            <a:off x="413850" y="1623875"/>
            <a:ext cx="816300" cy="803275"/>
            <a:chOff x="406225" y="1431125"/>
            <a:chExt cx="816300" cy="803275"/>
          </a:xfrm>
        </p:grpSpPr>
        <p:sp>
          <p:nvSpPr>
            <p:cNvPr id="65" name="Google Shape;65;p13"/>
            <p:cNvSpPr/>
            <p:nvPr/>
          </p:nvSpPr>
          <p:spPr>
            <a:xfrm>
              <a:off x="406225" y="1451400"/>
              <a:ext cx="816300" cy="783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Solar energy.svg - Wikimedia Commons" id="66" name="Google Shape;66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3848" y="1431125"/>
              <a:ext cx="399023" cy="418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 txBox="1"/>
            <p:nvPr/>
          </p:nvSpPr>
          <p:spPr>
            <a:xfrm>
              <a:off x="421425" y="1872275"/>
              <a:ext cx="5358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chemeClr val="lt1"/>
                  </a:solidFill>
                </a:rPr>
                <a:t>Solar W</a:t>
              </a:r>
              <a:endParaRPr b="1" sz="6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68" name="Google Shape;68;p13"/>
          <p:cNvGraphicFramePr/>
          <p:nvPr/>
        </p:nvGraphicFramePr>
        <p:xfrm>
          <a:off x="987625" y="339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{7C81BB59-5004-4FAC-9E0F-85E4138EF560}</a:tableStyleId>
              </a:tblPr>
              <a:tblGrid>
                <a:gridCol w="716400"/>
                <a:gridCol w="601500"/>
                <a:gridCol w="640475"/>
              </a:tblGrid>
              <a:tr h="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</a:rPr>
                        <a:t>Forecast kWh</a:t>
                      </a:r>
                      <a:endParaRPr b="1"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</a:rPr>
                        <a:t>Worst</a:t>
                      </a:r>
                      <a:endParaRPr b="1"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</a:rPr>
                        <a:t>Expected</a:t>
                      </a:r>
                      <a:endParaRPr b="1"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</a:tr>
              <a:tr h="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Remaining Today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</a:tr>
              <a:tr h="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Tomorrow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13"/>
          <p:cNvGraphicFramePr/>
          <p:nvPr/>
        </p:nvGraphicFramePr>
        <p:xfrm>
          <a:off x="1590000" y="265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{7C81BB59-5004-4FAC-9E0F-85E4138EF560}</a:tableStyleId>
              </a:tblPr>
              <a:tblGrid>
                <a:gridCol w="678000"/>
                <a:gridCol w="678000"/>
              </a:tblGrid>
              <a:tr h="1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Charge Mode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</a:tr>
              <a:tr h="1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Charging Current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</a:tr>
              <a:tr h="1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Charge W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Charge </a:t>
                      </a:r>
                      <a:r>
                        <a:rPr lang="en-GB" sz="600">
                          <a:solidFill>
                            <a:schemeClr val="lt1"/>
                          </a:solidFill>
                        </a:rPr>
                        <a:t>Time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