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7" r:id="rId26"/>
    <p:sldId id="288" r:id="rId27"/>
    <p:sldId id="289" r:id="rId28"/>
    <p:sldId id="297" r:id="rId29"/>
    <p:sldId id="298" r:id="rId30"/>
    <p:sldId id="281" r:id="rId31"/>
    <p:sldId id="282" r:id="rId32"/>
    <p:sldId id="283" r:id="rId33"/>
    <p:sldId id="284" r:id="rId34"/>
    <p:sldId id="285" r:id="rId35"/>
    <p:sldId id="286" r:id="rId36"/>
    <p:sldId id="290" r:id="rId37"/>
    <p:sldId id="291" r:id="rId38"/>
    <p:sldId id="292" r:id="rId39"/>
    <p:sldId id="294" r:id="rId40"/>
    <p:sldId id="293" r:id="rId41"/>
    <p:sldId id="280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7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4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7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65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32512E-B6BA-4E2B-8701-5B313D78747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  <p:sldLayoutId id="21474843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isong.vnexpress.net/tin-tuc/suc-khoe/dinh-duong-cho-tre-nho/nguy-hiem-an-tu-tinh-trang-thua-can-beo-phi-o-tre-2841694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9081" y="928377"/>
            <a:ext cx="8574622" cy="261619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437482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 err="1" smtClean="0"/>
              <a:t>Thành</a:t>
            </a:r>
            <a:r>
              <a:rPr lang="en-US" sz="8000" dirty="0" smtClean="0"/>
              <a:t> </a:t>
            </a:r>
            <a:r>
              <a:rPr lang="en-US" sz="8000" dirty="0" err="1" smtClean="0"/>
              <a:t>viên</a:t>
            </a:r>
            <a:r>
              <a:rPr lang="en-US" sz="8000" dirty="0" smtClean="0"/>
              <a:t> </a:t>
            </a:r>
            <a:r>
              <a:rPr lang="en-US" sz="8000" dirty="0" err="1" smtClean="0"/>
              <a:t>nhóm</a:t>
            </a:r>
            <a:endParaRPr lang="en-US" sz="8000" dirty="0" smtClean="0"/>
          </a:p>
          <a:p>
            <a:r>
              <a:rPr lang="en-US" sz="8000" dirty="0" smtClean="0"/>
              <a:t>10520034 --- </a:t>
            </a:r>
            <a:r>
              <a:rPr lang="en-US" sz="8000" dirty="0" err="1" smtClean="0"/>
              <a:t>Đoàn</a:t>
            </a:r>
            <a:r>
              <a:rPr lang="en-US" sz="8000" dirty="0" smtClean="0"/>
              <a:t> </a:t>
            </a:r>
            <a:r>
              <a:rPr lang="en-US" sz="8000" dirty="0" err="1" smtClean="0"/>
              <a:t>Trịnh</a:t>
            </a:r>
            <a:r>
              <a:rPr lang="en-US" sz="8000" dirty="0" smtClean="0"/>
              <a:t> </a:t>
            </a:r>
            <a:r>
              <a:rPr lang="en-US" sz="8000" dirty="0" err="1" smtClean="0"/>
              <a:t>Trọng</a:t>
            </a:r>
            <a:r>
              <a:rPr lang="en-US" sz="8000" dirty="0" smtClean="0"/>
              <a:t> Trung</a:t>
            </a:r>
          </a:p>
          <a:p>
            <a:r>
              <a:rPr lang="en-US" sz="8000" dirty="0" smtClean="0"/>
              <a:t>10520392 --- </a:t>
            </a:r>
            <a:r>
              <a:rPr lang="en-US" sz="8000" dirty="0" err="1" smtClean="0"/>
              <a:t>Lê</a:t>
            </a:r>
            <a:r>
              <a:rPr lang="en-US" sz="8000" dirty="0" smtClean="0"/>
              <a:t> </a:t>
            </a:r>
            <a:r>
              <a:rPr lang="en-US" sz="8000" dirty="0" err="1"/>
              <a:t>C</a:t>
            </a:r>
            <a:r>
              <a:rPr lang="en-US" sz="8000" dirty="0" err="1" smtClean="0"/>
              <a:t>ông</a:t>
            </a:r>
            <a:r>
              <a:rPr lang="en-US" sz="8000" dirty="0" smtClean="0"/>
              <a:t> </a:t>
            </a:r>
            <a:r>
              <a:rPr lang="en-US" sz="8000" dirty="0" err="1" smtClean="0"/>
              <a:t>Á</a:t>
            </a:r>
            <a:r>
              <a:rPr lang="en-US" sz="8000" dirty="0" err="1" smtClean="0"/>
              <a:t>nh</a:t>
            </a:r>
            <a:endParaRPr lang="en-US" sz="8000" dirty="0" smtClean="0"/>
          </a:p>
          <a:p>
            <a:r>
              <a:rPr lang="en-US" sz="8000" dirty="0" smtClean="0"/>
              <a:t>10520600 – </a:t>
            </a:r>
            <a:r>
              <a:rPr lang="en-US" sz="8000" dirty="0" err="1" smtClean="0"/>
              <a:t>Vương</a:t>
            </a:r>
            <a:r>
              <a:rPr lang="en-US" sz="8000" dirty="0" smtClean="0"/>
              <a:t> </a:t>
            </a:r>
            <a:r>
              <a:rPr lang="en-US" sz="8000" dirty="0" err="1"/>
              <a:t>G</a:t>
            </a:r>
            <a:r>
              <a:rPr lang="en-US" sz="8000" dirty="0" err="1" smtClean="0"/>
              <a:t>ia</a:t>
            </a:r>
            <a:r>
              <a:rPr lang="en-US" sz="8000" dirty="0" smtClean="0"/>
              <a:t> </a:t>
            </a:r>
            <a:r>
              <a:rPr lang="en-US" sz="8000" dirty="0" err="1"/>
              <a:t>K</a:t>
            </a:r>
            <a:r>
              <a:rPr lang="en-US" sz="8000" dirty="0" err="1" smtClean="0"/>
              <a:t>hánh</a:t>
            </a:r>
            <a:endParaRPr lang="en-US" sz="8000" dirty="0" smtClean="0"/>
          </a:p>
          <a:p>
            <a:r>
              <a:rPr lang="en-US" sz="8000" dirty="0" smtClean="0"/>
              <a:t>10520356 </a:t>
            </a:r>
            <a:r>
              <a:rPr lang="en-US" sz="8000" dirty="0" smtClean="0"/>
              <a:t>– </a:t>
            </a:r>
            <a:r>
              <a:rPr lang="en-US" sz="8000" dirty="0" err="1" smtClean="0"/>
              <a:t>Phạm</a:t>
            </a:r>
            <a:r>
              <a:rPr lang="en-US" sz="8000" dirty="0" smtClean="0"/>
              <a:t> </a:t>
            </a:r>
            <a:r>
              <a:rPr lang="en-US" sz="8000" dirty="0" err="1"/>
              <a:t>H</a:t>
            </a:r>
            <a:r>
              <a:rPr lang="en-US" sz="8000" dirty="0" err="1" smtClean="0"/>
              <a:t>ữu</a:t>
            </a:r>
            <a:r>
              <a:rPr lang="en-US" sz="8000" dirty="0" smtClean="0"/>
              <a:t> </a:t>
            </a:r>
            <a:r>
              <a:rPr lang="en-US" sz="8000" dirty="0" err="1" smtClean="0"/>
              <a:t>H</a:t>
            </a:r>
            <a:r>
              <a:rPr lang="en-US" sz="8000" dirty="0" err="1" smtClean="0"/>
              <a:t>oài</a:t>
            </a:r>
            <a:endParaRPr lang="en-US" sz="8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706" y="6034948"/>
            <a:ext cx="3891921" cy="4617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ấp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73" y="1893213"/>
            <a:ext cx="2840893" cy="1899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20" y="1886211"/>
            <a:ext cx="3249976" cy="18983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022847" y="4015934"/>
            <a:ext cx="3891921" cy="461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8" y="2722541"/>
            <a:ext cx="3333750" cy="30485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69058" y="4121226"/>
            <a:ext cx="3891921" cy="461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mtClean="0"/>
              <a:t>Quá trình chọn lựa thức ăn</a:t>
            </a:r>
            <a:endParaRPr lang="en-US" dirty="0"/>
          </a:p>
        </p:txBody>
      </p:sp>
      <p:sp>
        <p:nvSpPr>
          <p:cNvPr id="10" name="Left-Right-Up Arrow 9"/>
          <p:cNvSpPr/>
          <p:nvPr/>
        </p:nvSpPr>
        <p:spPr>
          <a:xfrm rot="10800000">
            <a:off x="4638100" y="1893212"/>
            <a:ext cx="3470687" cy="776081"/>
          </a:xfrm>
          <a:prstGeom prst="leftRightUpArrow">
            <a:avLst>
              <a:gd name="adj1" fmla="val 2904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 lvl="1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Luật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005" y="2047363"/>
            <a:ext cx="10018714" cy="185989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</a:p>
          <a:p>
            <a:pPr marL="0" indent="0" algn="ctr">
              <a:buNone/>
            </a:pPr>
            <a:r>
              <a:rPr lang="en-US" b="1" dirty="0" smtClean="0"/>
              <a:t>C = (</a:t>
            </a:r>
            <a:r>
              <a:rPr lang="en-US" b="1" dirty="0" err="1" smtClean="0"/>
              <a:t>thông</a:t>
            </a:r>
            <a:r>
              <a:rPr lang="en-US" b="1" dirty="0" smtClean="0"/>
              <a:t> tin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, </a:t>
            </a:r>
            <a:r>
              <a:rPr lang="en-US" b="1" dirty="0" err="1" smtClean="0"/>
              <a:t>dinh</a:t>
            </a:r>
            <a:r>
              <a:rPr lang="en-US" b="1" dirty="0" smtClean="0"/>
              <a:t> </a:t>
            </a:r>
            <a:r>
              <a:rPr lang="en-US" b="1" dirty="0" err="1" smtClean="0"/>
              <a:t>dưỡng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81" y="3907254"/>
            <a:ext cx="3971971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08" y="1933662"/>
            <a:ext cx="10483516" cy="43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70" y="2015818"/>
            <a:ext cx="5976991" cy="44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</a:t>
            </a:r>
          </a:p>
          <a:p>
            <a:pPr marL="0" indent="0" algn="ctr">
              <a:buNone/>
            </a:pPr>
            <a:r>
              <a:rPr lang="en-US" b="1" dirty="0" smtClean="0"/>
              <a:t>Re = </a:t>
            </a:r>
            <a:r>
              <a:rPr lang="en-US" b="1" dirty="0"/>
              <a:t>{</a:t>
            </a:r>
            <a:r>
              <a:rPr lang="en-US" b="1" dirty="0" err="1" smtClean="0"/>
              <a:t>Re1</a:t>
            </a:r>
            <a:r>
              <a:rPr lang="en-US" b="1" dirty="0" smtClean="0"/>
              <a:t>, </a:t>
            </a:r>
            <a:r>
              <a:rPr lang="en-US" b="1" dirty="0" err="1" smtClean="0"/>
              <a:t>Re2</a:t>
            </a:r>
            <a:r>
              <a:rPr lang="en-US" b="1" dirty="0" smtClean="0"/>
              <a:t>, </a:t>
            </a:r>
            <a:r>
              <a:rPr lang="en-US" b="1" dirty="0" err="1" smtClean="0"/>
              <a:t>Re3</a:t>
            </a:r>
            <a:r>
              <a:rPr lang="en-US" b="1" dirty="0" smtClean="0"/>
              <a:t>, </a:t>
            </a:r>
            <a:r>
              <a:rPr lang="en-US" b="1" dirty="0" err="1" smtClean="0"/>
              <a:t>Re4</a:t>
            </a:r>
            <a:r>
              <a:rPr lang="en-US" b="1" dirty="0" smtClean="0"/>
              <a:t>, </a:t>
            </a:r>
            <a:r>
              <a:rPr lang="en-US" b="1" dirty="0" err="1" smtClean="0"/>
              <a:t>Re5</a:t>
            </a:r>
            <a:r>
              <a:rPr lang="en-US" b="1" dirty="0" smtClean="0"/>
              <a:t>, </a:t>
            </a:r>
            <a:r>
              <a:rPr lang="en-US" b="1" dirty="0" err="1" smtClean="0"/>
              <a:t>Re6</a:t>
            </a:r>
            <a:r>
              <a:rPr lang="en-US" b="1" dirty="0" smtClean="0"/>
              <a:t>, </a:t>
            </a:r>
            <a:r>
              <a:rPr lang="en-US" b="1" dirty="0" err="1" smtClean="0"/>
              <a:t>Re7</a:t>
            </a:r>
            <a:r>
              <a:rPr lang="en-US" b="1" dirty="0" smtClean="0"/>
              <a:t>, </a:t>
            </a:r>
            <a:r>
              <a:rPr lang="en-US" b="1" dirty="0" err="1" smtClean="0"/>
              <a:t>Re8</a:t>
            </a:r>
            <a:r>
              <a:rPr lang="en-US" b="1" dirty="0" smtClean="0"/>
              <a:t>, </a:t>
            </a:r>
            <a:r>
              <a:rPr lang="en-US" b="1" dirty="0" err="1" smtClean="0"/>
              <a:t>Re9</a:t>
            </a:r>
            <a:r>
              <a:rPr lang="en-US" b="1" dirty="0" smtClean="0"/>
              <a:t>, </a:t>
            </a:r>
            <a:r>
              <a:rPr lang="en-US" b="1" dirty="0" err="1" smtClean="0"/>
              <a:t>Re10</a:t>
            </a:r>
            <a:r>
              <a:rPr lang="en-US" b="1" dirty="0" smtClean="0"/>
              <a:t>, </a:t>
            </a:r>
            <a:r>
              <a:rPr lang="en-US" b="1" dirty="0" err="1" smtClean="0"/>
              <a:t>Re11</a:t>
            </a:r>
            <a:r>
              <a:rPr lang="en-US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1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Re11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0599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dirty="0" smtClean="0"/>
              <a:t>: </a:t>
            </a:r>
            <a:r>
              <a:rPr lang="en-US" dirty="0" err="1" smtClean="0"/>
              <a:t>Re11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,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biểu</a:t>
            </a:r>
            <a:r>
              <a:rPr lang="en-US" dirty="0" smtClean="0"/>
              <a:t>: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,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2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Re11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Kí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Re11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</a:t>
            </a:r>
            <a:r>
              <a:rPr lang="en-US" dirty="0"/>
              <a:t> Energy * Status * Activity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Re11</a:t>
            </a:r>
            <a:r>
              <a:rPr lang="en-US" dirty="0"/>
              <a:t> = {(e, s, a) | e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Energy, s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Status, a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Activity level}</a:t>
            </a:r>
          </a:p>
          <a:p>
            <a:pPr marL="0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Energy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Status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Activity level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Ru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err="1" smtClean="0"/>
              <a:t>Ru</a:t>
            </a:r>
            <a:r>
              <a:rPr lang="en-US" b="1" dirty="0" smtClean="0"/>
              <a:t> = (</a:t>
            </a:r>
            <a:r>
              <a:rPr lang="en-US" b="1" dirty="0" err="1" smtClean="0"/>
              <a:t>f1</a:t>
            </a:r>
            <a:r>
              <a:rPr lang="en-US" b="1" dirty="0" smtClean="0"/>
              <a:t>, </a:t>
            </a:r>
            <a:r>
              <a:rPr lang="en-US" b="1" dirty="0" err="1" smtClean="0"/>
              <a:t>f2</a:t>
            </a:r>
            <a:r>
              <a:rPr lang="en-US" b="1" dirty="0" smtClean="0"/>
              <a:t>, </a:t>
            </a:r>
            <a:r>
              <a:rPr lang="en-US" b="1" dirty="0" err="1" smtClean="0"/>
              <a:t>f3</a:t>
            </a:r>
            <a:r>
              <a:rPr lang="en-US" b="1" dirty="0" smtClean="0"/>
              <a:t>, </a:t>
            </a:r>
            <a:r>
              <a:rPr lang="en-US" b="1" dirty="0" err="1" smtClean="0"/>
              <a:t>f4</a:t>
            </a:r>
            <a:r>
              <a:rPr lang="en-US" b="1" dirty="0" smtClean="0"/>
              <a:t>, </a:t>
            </a:r>
            <a:r>
              <a:rPr lang="en-US" b="1" dirty="0" err="1" smtClean="0"/>
              <a:t>f5</a:t>
            </a:r>
            <a:r>
              <a:rPr lang="en-US" b="1" dirty="0" smtClean="0"/>
              <a:t>, </a:t>
            </a:r>
            <a:r>
              <a:rPr lang="en-US" b="1" dirty="0" err="1" smtClean="0"/>
              <a:t>f6</a:t>
            </a:r>
            <a:r>
              <a:rPr lang="en-US" b="1" dirty="0" smtClean="0"/>
              <a:t>, </a:t>
            </a:r>
            <a:r>
              <a:rPr lang="en-US" b="1" dirty="0" err="1" smtClean="0"/>
              <a:t>f7</a:t>
            </a:r>
            <a:r>
              <a:rPr lang="en-US" b="1" dirty="0" smtClean="0"/>
              <a:t>, </a:t>
            </a:r>
            <a:r>
              <a:rPr lang="en-US" b="1" dirty="0" err="1" smtClean="0"/>
              <a:t>f8</a:t>
            </a:r>
            <a:r>
              <a:rPr lang="en-US" b="1" dirty="0" smtClean="0"/>
              <a:t>, </a:t>
            </a:r>
            <a:r>
              <a:rPr lang="en-US" b="1" dirty="0" err="1" smtClean="0"/>
              <a:t>f9</a:t>
            </a:r>
            <a:r>
              <a:rPr lang="en-US" b="1" dirty="0" smtClean="0"/>
              <a:t>, </a:t>
            </a:r>
            <a:r>
              <a:rPr lang="en-US" b="1" dirty="0" err="1" smtClean="0"/>
              <a:t>f10</a:t>
            </a:r>
            <a:r>
              <a:rPr lang="en-US" b="1" dirty="0" smtClean="0"/>
              <a:t>, </a:t>
            </a:r>
            <a:r>
              <a:rPr lang="en-US" b="1" dirty="0" err="1" smtClean="0"/>
              <a:t>f11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40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f11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: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f11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tâp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Re11</a:t>
            </a:r>
            <a:endParaRPr lang="en-US" dirty="0" smtClean="0"/>
          </a:p>
          <a:p>
            <a:r>
              <a:rPr lang="en-US" b="1" dirty="0" smtClean="0"/>
              <a:t>|</a:t>
            </a:r>
            <a:r>
              <a:rPr lang="en-US" b="1" dirty="0" err="1" smtClean="0"/>
              <a:t>f11</a:t>
            </a:r>
            <a:r>
              <a:rPr lang="en-US" b="1" dirty="0" smtClean="0"/>
              <a:t>| = 9</a:t>
            </a:r>
          </a:p>
        </p:txBody>
      </p:sp>
    </p:spTree>
    <p:extLst>
      <p:ext uri="{BB962C8B-B14F-4D97-AF65-F5344CB8AC3E}">
        <p14:creationId xmlns:p14="http://schemas.microsoft.com/office/powerpoint/2010/main" val="1140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f11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biểu</a:t>
            </a:r>
            <a:r>
              <a:rPr lang="en-US" b="1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Nếu thể trạng là thiếu cân và ít hoạt động thì năng lượng nạp vào nhiều hơn một chút.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Nếu thể trạng là thiếu cân và hoạt động bình thường thì năng lượng nạp vào nhiều.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Nếu thể trạng là thiếu cân và hoạt động nhiều thì năng lượng nạp vào là rất nhiều.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f11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biểu</a:t>
            </a:r>
            <a:r>
              <a:rPr lang="en-US" b="1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Nếu thể trạng là cân đối và ít hoạt động thì năng lượng nạp vào là vừa đủ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Nếu thể trạng là cân đối và hoạt động bình thưởng thì năng lượng nạp vào là trung bình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Nếu thể trạng là cân đối và hoạt động nhiều thì năng lượng nạp vào là nhiều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f11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biểu</a:t>
            </a:r>
            <a:r>
              <a:rPr lang="en-US" b="1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Nếu thể trạng là dư cân và ít hoạt động thì năng lượng nạp vào là rất ít.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Nếu thể trạng là dư cân và hoạt động bình thường thì năng lượng nạp vào là ít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Nếu thể trang là dư cân và hoạt động nhiều thì năng lượng nạp vào là vừa đủ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f11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Kí</a:t>
            </a:r>
            <a:r>
              <a:rPr lang="en-US" b="1" dirty="0" smtClean="0"/>
              <a:t> </a:t>
            </a:r>
            <a:r>
              <a:rPr lang="en-US" b="1" dirty="0" err="1" smtClean="0"/>
              <a:t>hiệu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f11</a:t>
            </a:r>
            <a:r>
              <a:rPr lang="en-US" dirty="0"/>
              <a:t>: s, a =&gt; e (s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Status, a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Activity level, e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Energy)</a:t>
            </a:r>
          </a:p>
          <a:p>
            <a:pPr marL="0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: </a:t>
            </a:r>
          </a:p>
          <a:p>
            <a:r>
              <a:rPr lang="en-US" dirty="0"/>
              <a:t>	S</a:t>
            </a:r>
            <a:r>
              <a:rPr lang="en-US" dirty="0" smtClean="0"/>
              <a:t>tatus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Activity level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smtClean="0"/>
              <a:t>	Energy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2279" y="1904999"/>
            <a:ext cx="8930747" cy="2110382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72278" y="4015381"/>
            <a:ext cx="8930748" cy="1622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Input</a:t>
            </a:r>
          </a:p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Tuổi</a:t>
            </a:r>
            <a:endParaRPr lang="en-US" dirty="0" smtClean="0"/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endParaRPr lang="en-US" dirty="0" smtClean="0"/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menu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bữa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, </a:t>
            </a:r>
            <a:r>
              <a:rPr lang="en-US" dirty="0" err="1" smtClean="0"/>
              <a:t>trưa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257175"/>
            <a:ext cx="10018713" cy="6381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705225" y="89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63019"/>
              </p:ext>
            </p:extLst>
          </p:nvPr>
        </p:nvGraphicFramePr>
        <p:xfrm>
          <a:off x="3705225" y="895350"/>
          <a:ext cx="5943600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Visio" r:id="rId3" imgW="6229485" imgH="5441111" progId="Visio.Drawing.11">
                  <p:embed/>
                </p:oleObj>
              </mc:Choice>
              <mc:Fallback>
                <p:oleObj name="Visio" r:id="rId3" imgW="6229485" imgH="5441111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895350"/>
                        <a:ext cx="5943600" cy="519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7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2278" y="1696453"/>
            <a:ext cx="8930747" cy="2118402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mờ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72278" y="3910263"/>
            <a:ext cx="8930748" cy="1727518"/>
          </a:xfrm>
        </p:spPr>
        <p:txBody>
          <a:bodyPr>
            <a:norm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076451"/>
            <a:ext cx="10018713" cy="10858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11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15971"/>
              </p:ext>
            </p:extLst>
          </p:nvPr>
        </p:nvGraphicFramePr>
        <p:xfrm>
          <a:off x="2334418" y="2929430"/>
          <a:ext cx="8542630" cy="179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3574"/>
                <a:gridCol w="2169005"/>
                <a:gridCol w="2177229"/>
                <a:gridCol w="2022822"/>
              </a:tblGrid>
              <a:tr h="719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Thể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trạng</a:t>
                      </a:r>
                      <a:r>
                        <a:rPr lang="en-US" sz="1300" dirty="0">
                          <a:effectLst/>
                        </a:rPr>
                        <a:t> / </a:t>
                      </a:r>
                      <a:r>
                        <a:rPr lang="en-US" sz="1300" dirty="0" err="1">
                          <a:effectLst/>
                        </a:rPr>
                        <a:t>mức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hoạt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Hoạt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ít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Hoạt động 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Hoạt động nhiều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Thiếu cân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Nhiều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chút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Nhiều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Rất nhiều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Cân đối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Vừa đủ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Nhiều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Thừa cân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Rất ít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Ít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Vừa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đủ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 = “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{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,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U</a:t>
            </a:r>
            <a:r>
              <a:rPr lang="en-US" baseline="-25000" dirty="0"/>
              <a:t>S</a:t>
            </a:r>
            <a:r>
              <a:rPr lang="en-US" dirty="0"/>
              <a:t> = {15, …, 30}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S</a:t>
            </a:r>
            <a:r>
              <a:rPr lang="en-US" dirty="0"/>
              <a:t> = {</a:t>
            </a:r>
            <a:r>
              <a:rPr lang="en-US" dirty="0" err="1"/>
              <a:t>f1</a:t>
            </a:r>
            <a:r>
              <a:rPr lang="en-US" dirty="0"/>
              <a:t>: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FS1</a:t>
            </a:r>
            <a:r>
              <a:rPr lang="en-US" dirty="0"/>
              <a:t>, </a:t>
            </a:r>
            <a:r>
              <a:rPr lang="en-US" dirty="0" err="1" smtClean="0"/>
              <a:t>f2</a:t>
            </a:r>
            <a:r>
              <a:rPr lang="en-US" dirty="0"/>
              <a:t>: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FS2</a:t>
            </a:r>
            <a:r>
              <a:rPr lang="en-US" dirty="0" smtClean="0"/>
              <a:t>, </a:t>
            </a:r>
            <a:r>
              <a:rPr lang="en-US" dirty="0" err="1" smtClean="0"/>
              <a:t>f3</a:t>
            </a:r>
            <a:r>
              <a:rPr lang="en-US" dirty="0"/>
              <a:t>: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FS3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21866" y="2789555"/>
            <a:ext cx="5943600" cy="24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76475"/>
            <a:ext cx="10018713" cy="3514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:</a:t>
            </a:r>
          </a:p>
          <a:p>
            <a:r>
              <a:rPr lang="en-US" dirty="0"/>
              <a:t>E = “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”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dirty="0"/>
              <a:t> = {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,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smtClean="0"/>
              <a:t>trung </a:t>
            </a:r>
            <a:r>
              <a:rPr lang="en-US" dirty="0" err="1" smtClean="0"/>
              <a:t>bình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chút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}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E</a:t>
            </a:r>
            <a:r>
              <a:rPr lang="en-US" dirty="0"/>
              <a:t> = {-25%, …, 25%}</a:t>
            </a:r>
          </a:p>
          <a:p>
            <a:r>
              <a:rPr lang="en-US" dirty="0"/>
              <a:t>M</a:t>
            </a:r>
            <a:r>
              <a:rPr lang="en-US" baseline="-25000" dirty="0"/>
              <a:t>E</a:t>
            </a:r>
            <a:r>
              <a:rPr lang="en-US" dirty="0"/>
              <a:t> = </a:t>
            </a: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sz="2200" dirty="0" err="1" smtClean="0"/>
              <a:t>f1</a:t>
            </a:r>
            <a:r>
              <a:rPr lang="en-US" sz="2200" dirty="0"/>
              <a:t>: </a:t>
            </a:r>
            <a:r>
              <a:rPr lang="en-US" sz="2200" dirty="0" err="1"/>
              <a:t>rất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</a:t>
            </a:r>
            <a:r>
              <a:rPr lang="en-US" sz="2200" dirty="0" err="1" smtClean="0"/>
              <a:t>FE1</a:t>
            </a:r>
            <a:r>
              <a:rPr lang="en-US" sz="2200" dirty="0" smtClean="0"/>
              <a:t>, </a:t>
            </a:r>
            <a:r>
              <a:rPr lang="en-US" sz="2200" dirty="0" err="1" smtClean="0"/>
              <a:t>f2</a:t>
            </a:r>
            <a:r>
              <a:rPr lang="en-US" sz="2200" dirty="0"/>
              <a:t>: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</a:t>
            </a:r>
            <a:r>
              <a:rPr lang="en-US" sz="2200" dirty="0" err="1" smtClean="0"/>
              <a:t>FE2</a:t>
            </a:r>
            <a:r>
              <a:rPr lang="en-US" sz="2200" dirty="0" smtClean="0"/>
              <a:t>, </a:t>
            </a:r>
            <a:r>
              <a:rPr lang="en-US" sz="2200" dirty="0" err="1" smtClean="0"/>
              <a:t>f3</a:t>
            </a:r>
            <a:r>
              <a:rPr lang="en-US" sz="2200" dirty="0"/>
              <a:t>: </a:t>
            </a:r>
            <a:r>
              <a:rPr lang="en-US" sz="2200" dirty="0" err="1"/>
              <a:t>vừa</a:t>
            </a:r>
            <a:r>
              <a:rPr lang="en-US" sz="2200" dirty="0"/>
              <a:t> </a:t>
            </a:r>
            <a:r>
              <a:rPr lang="en-US" sz="2200" dirty="0" err="1"/>
              <a:t>đủ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</a:t>
            </a:r>
            <a:r>
              <a:rPr lang="en-US" sz="2200" dirty="0" err="1"/>
              <a:t>FE3</a:t>
            </a:r>
            <a:r>
              <a:rPr lang="en-US" sz="2200" dirty="0"/>
              <a:t>,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f4</a:t>
            </a:r>
            <a:r>
              <a:rPr lang="en-US" sz="2200" dirty="0"/>
              <a:t>: trung </a:t>
            </a:r>
            <a:r>
              <a:rPr lang="en-US" sz="2200" dirty="0" err="1"/>
              <a:t>bình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</a:t>
            </a:r>
            <a:r>
              <a:rPr lang="en-US" sz="2200" dirty="0" err="1" smtClean="0"/>
              <a:t>FE4</a:t>
            </a:r>
            <a:r>
              <a:rPr lang="en-US" sz="2200" dirty="0"/>
              <a:t> </a:t>
            </a:r>
            <a:r>
              <a:rPr lang="en-US" sz="2200" dirty="0" err="1" smtClean="0"/>
              <a:t>f5</a:t>
            </a:r>
            <a:r>
              <a:rPr lang="en-US" sz="2200" dirty="0"/>
              <a:t>: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chút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</a:t>
            </a:r>
            <a:r>
              <a:rPr lang="en-US" sz="2200" dirty="0" err="1" smtClean="0"/>
              <a:t>FE5</a:t>
            </a:r>
            <a:r>
              <a:rPr lang="en-US" sz="2200" dirty="0" smtClean="0"/>
              <a:t>, </a:t>
            </a:r>
            <a:r>
              <a:rPr lang="en-US" sz="2200" dirty="0" err="1" smtClean="0"/>
              <a:t>f6</a:t>
            </a:r>
            <a:r>
              <a:rPr lang="en-US" sz="2200" dirty="0"/>
              <a:t>: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</a:t>
            </a:r>
            <a:r>
              <a:rPr lang="en-US" sz="2200" dirty="0" err="1"/>
              <a:t>FE6</a:t>
            </a:r>
            <a:r>
              <a:rPr lang="en-US" sz="2200" dirty="0"/>
              <a:t>,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f7</a:t>
            </a:r>
            <a:r>
              <a:rPr lang="en-US" sz="2200" dirty="0"/>
              <a:t>: </a:t>
            </a:r>
            <a:r>
              <a:rPr lang="en-US" sz="2200" dirty="0" err="1"/>
              <a:t>rất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</a:t>
            </a:r>
            <a:r>
              <a:rPr lang="en-US" sz="2200" dirty="0" err="1" smtClean="0"/>
              <a:t>FE7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21866" y="2857500"/>
            <a:ext cx="5943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9144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f10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56231"/>
              </p:ext>
            </p:extLst>
          </p:nvPr>
        </p:nvGraphicFramePr>
        <p:xfrm>
          <a:off x="2077244" y="3649980"/>
          <a:ext cx="7685880" cy="1874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1059"/>
                <a:gridCol w="1921059"/>
                <a:gridCol w="1921881"/>
                <a:gridCol w="1921881"/>
              </a:tblGrid>
              <a:tr h="7607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vi-VN" sz="1300" dirty="0">
                          <a:effectLst/>
                        </a:rPr>
                        <a:t>Thể trạng / Các chất dinh dưỡng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 err="1">
                          <a:effectLst/>
                        </a:rPr>
                        <a:t>Chất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đạm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Chất béo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Chất đường bột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Thiếu cân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Cao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Cân đối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Thừa cân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Cao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Thấp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 err="1">
                          <a:effectLst/>
                        </a:rPr>
                        <a:t>Thấp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0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lvl="1"/>
            <a:r>
              <a:rPr lang="en-US" dirty="0"/>
              <a:t>P = “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đạm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 = {</a:t>
            </a:r>
            <a:r>
              <a:rPr lang="en-US" dirty="0" err="1"/>
              <a:t>thấp</a:t>
            </a:r>
            <a:r>
              <a:rPr lang="en-US" dirty="0"/>
              <a:t>, trung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cao</a:t>
            </a:r>
            <a:r>
              <a:rPr lang="en-US" dirty="0"/>
              <a:t>}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3: U</a:t>
            </a:r>
            <a:r>
              <a:rPr lang="en-US" baseline="-25000" dirty="0"/>
              <a:t>P</a:t>
            </a:r>
            <a:r>
              <a:rPr lang="en-US" dirty="0"/>
              <a:t> = {0%, … , 30%}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4 </a:t>
            </a:r>
            <a:r>
              <a:rPr lang="en-US" dirty="0" err="1"/>
              <a:t>đến</a:t>
            </a:r>
            <a:r>
              <a:rPr lang="en-US" dirty="0"/>
              <a:t> 18: U</a:t>
            </a:r>
            <a:r>
              <a:rPr lang="en-US" baseline="-25000" dirty="0"/>
              <a:t>P</a:t>
            </a:r>
            <a:r>
              <a:rPr lang="en-US" dirty="0"/>
              <a:t> = {5%, …, 35%}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19: U</a:t>
            </a:r>
            <a:r>
              <a:rPr lang="en-US" baseline="-25000" dirty="0"/>
              <a:t>P</a:t>
            </a:r>
            <a:r>
              <a:rPr lang="en-US" dirty="0"/>
              <a:t> = {5%, … , 40%}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P</a:t>
            </a:r>
            <a:r>
              <a:rPr lang="en-US" dirty="0"/>
              <a:t> = {</a:t>
            </a:r>
            <a:r>
              <a:rPr lang="en-US" dirty="0" err="1"/>
              <a:t>f1</a:t>
            </a:r>
            <a:r>
              <a:rPr lang="en-US" dirty="0"/>
              <a:t>: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FP1</a:t>
            </a:r>
            <a:r>
              <a:rPr lang="en-US" dirty="0" smtClean="0"/>
              <a:t>, </a:t>
            </a:r>
            <a:r>
              <a:rPr lang="en-US" dirty="0" err="1" smtClean="0"/>
              <a:t>f2</a:t>
            </a:r>
            <a:r>
              <a:rPr lang="en-US" dirty="0"/>
              <a:t>: trung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FP2</a:t>
            </a:r>
            <a:r>
              <a:rPr lang="en-US" dirty="0" smtClean="0"/>
              <a:t>, </a:t>
            </a:r>
            <a:r>
              <a:rPr lang="en-US" dirty="0" err="1" smtClean="0"/>
              <a:t>f3</a:t>
            </a:r>
            <a:r>
              <a:rPr lang="en-US" dirty="0"/>
              <a:t>: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FP3</a:t>
            </a: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17116" y="2324575"/>
            <a:ext cx="5943600" cy="23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79066" y="2864483"/>
            <a:ext cx="594360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tri </a:t>
            </a:r>
            <a:r>
              <a:rPr lang="en-US" dirty="0" err="1" smtClean="0"/>
              <a:t>thức</a:t>
            </a:r>
            <a:r>
              <a:rPr lang="en-US" dirty="0" smtClean="0"/>
              <a:t> –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tri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06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829" y="2719387"/>
            <a:ext cx="7305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"/>
            <a:ext cx="9702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Python</a:t>
            </a:r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framework </a:t>
            </a:r>
            <a:r>
              <a:rPr lang="en-US" dirty="0" err="1" smtClean="0"/>
              <a:t>Django</a:t>
            </a:r>
            <a:r>
              <a:rPr lang="en-US" dirty="0" smtClean="0"/>
              <a:t>, Bootstrap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1972936"/>
            <a:ext cx="8930747" cy="2110382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72278" y="4230477"/>
            <a:ext cx="8930748" cy="1407304"/>
          </a:xfrm>
        </p:spPr>
        <p:txBody>
          <a:bodyPr>
            <a:normAutofit/>
          </a:bodyPr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06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2013:</a:t>
            </a:r>
          </a:p>
          <a:p>
            <a:pPr lvl="1"/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béo</a:t>
            </a:r>
            <a:r>
              <a:rPr lang="en-US" dirty="0" smtClean="0"/>
              <a:t> </a:t>
            </a:r>
            <a:r>
              <a:rPr lang="en-US" dirty="0" err="1" smtClean="0"/>
              <a:t>phì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5.6%</a:t>
            </a:r>
          </a:p>
          <a:p>
            <a:pPr lvl="1"/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béo</a:t>
            </a:r>
            <a:r>
              <a:rPr lang="en-US" dirty="0" smtClean="0"/>
              <a:t> </a:t>
            </a:r>
            <a:r>
              <a:rPr lang="en-US" dirty="0" err="1" smtClean="0"/>
              <a:t>phì</a:t>
            </a:r>
            <a:r>
              <a:rPr lang="en-US" dirty="0" smtClean="0"/>
              <a:t> ở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6.5%</a:t>
            </a:r>
          </a:p>
          <a:p>
            <a:pPr lvl="1"/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béo</a:t>
            </a:r>
            <a:r>
              <a:rPr lang="en-US" dirty="0" smtClean="0"/>
              <a:t> </a:t>
            </a:r>
            <a:r>
              <a:rPr lang="en-US" dirty="0" err="1" smtClean="0"/>
              <a:t>phì</a:t>
            </a:r>
            <a:r>
              <a:rPr lang="en-US" dirty="0" smtClean="0"/>
              <a:t> ở </a:t>
            </a:r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thôn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4%</a:t>
            </a:r>
          </a:p>
          <a:p>
            <a:pPr lvl="1"/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béo</a:t>
            </a:r>
            <a:r>
              <a:rPr lang="en-US" dirty="0" smtClean="0"/>
              <a:t> </a:t>
            </a:r>
            <a:r>
              <a:rPr lang="en-US" dirty="0" err="1" smtClean="0"/>
              <a:t>phì</a:t>
            </a:r>
            <a:r>
              <a:rPr lang="en-US" dirty="0" smtClean="0"/>
              <a:t> ở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: 4.2%</a:t>
            </a:r>
          </a:p>
          <a:p>
            <a:pPr lvl="1"/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béo</a:t>
            </a:r>
            <a:r>
              <a:rPr lang="en-US" dirty="0" smtClean="0"/>
              <a:t> </a:t>
            </a:r>
            <a:r>
              <a:rPr lang="en-US" dirty="0" err="1" smtClean="0"/>
              <a:t>phì</a:t>
            </a:r>
            <a:r>
              <a:rPr lang="en-US" dirty="0" smtClean="0"/>
              <a:t> ở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 err="1" smtClean="0"/>
              <a:t>HCM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12.2%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25" y="2666999"/>
            <a:ext cx="381000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82140" y="5706737"/>
            <a:ext cx="256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Nguồn</a:t>
            </a:r>
            <a:r>
              <a:rPr lang="en-US" dirty="0"/>
              <a:t>: </a:t>
            </a:r>
            <a:r>
              <a:rPr lang="en-US" dirty="0" err="1" smtClean="0">
                <a:hlinkClick r:id="rId3"/>
              </a:rPr>
              <a:t>vnexpress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7287"/>
            <a:ext cx="10018713" cy="1002535"/>
          </a:xfrm>
        </p:spPr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586430"/>
            <a:ext cx="4659521" cy="3124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14" y="1538490"/>
            <a:ext cx="4830120" cy="32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28" y="2212037"/>
            <a:ext cx="5457496" cy="27339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212038"/>
            <a:ext cx="4145309" cy="27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TC103457510[[fn=Savon]]</Template>
  <TotalTime>222</TotalTime>
  <Words>1125</Words>
  <Application>Microsoft Office PowerPoint</Application>
  <PresentationFormat>Widescreen</PresentationFormat>
  <Paragraphs>179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Corbel</vt:lpstr>
      <vt:lpstr>Symbol</vt:lpstr>
      <vt:lpstr>Times New Roman</vt:lpstr>
      <vt:lpstr>Wingdings</vt:lpstr>
      <vt:lpstr>Parallax</vt:lpstr>
      <vt:lpstr>Visio</vt:lpstr>
      <vt:lpstr>Tư vấn dinh dưỡng</vt:lpstr>
      <vt:lpstr>Giới thiệu chung về đề tài</vt:lpstr>
      <vt:lpstr>Mục tiêu của đề tài</vt:lpstr>
      <vt:lpstr>Mục tiêu nghiên cứu</vt:lpstr>
      <vt:lpstr>Mục tiêu hệ thống</vt:lpstr>
      <vt:lpstr>Tổng quan về đề tài</vt:lpstr>
      <vt:lpstr>Nhu cầu</vt:lpstr>
      <vt:lpstr>Nguyên nhân</vt:lpstr>
      <vt:lpstr>Biện pháp</vt:lpstr>
      <vt:lpstr>Dinh dưỡng là gì?</vt:lpstr>
      <vt:lpstr>Các thành phần của hệ thống</vt:lpstr>
      <vt:lpstr>Tri thức</vt:lpstr>
      <vt:lpstr>Khái niệm</vt:lpstr>
      <vt:lpstr>Thông tin người dùng</vt:lpstr>
      <vt:lpstr>Dinh dưỡng</vt:lpstr>
      <vt:lpstr>Quan hệ</vt:lpstr>
      <vt:lpstr>Quan hệ Re11</vt:lpstr>
      <vt:lpstr>Quan hệ Re11</vt:lpstr>
      <vt:lpstr>Luật</vt:lpstr>
      <vt:lpstr>Luật f11</vt:lpstr>
      <vt:lpstr>Luật f11</vt:lpstr>
      <vt:lpstr>Luật f11</vt:lpstr>
      <vt:lpstr>Luật f11</vt:lpstr>
      <vt:lpstr>Luật f11</vt:lpstr>
      <vt:lpstr>Bài toán phải giải quyết</vt:lpstr>
      <vt:lpstr>Mô tả bài toán</vt:lpstr>
      <vt:lpstr>Đầu vào input</vt:lpstr>
      <vt:lpstr>Đầu ra output</vt:lpstr>
      <vt:lpstr>Thuật toán suy diễn</vt:lpstr>
      <vt:lpstr>Tập mờ</vt:lpstr>
      <vt:lpstr>Xác định năng lượng nạp vào hằng ngày</vt:lpstr>
      <vt:lpstr>Xác định năng lượng nạp vào hằng ngày Thể trạng</vt:lpstr>
      <vt:lpstr>Thể trạng</vt:lpstr>
      <vt:lpstr>Xác định năng lượng nạp vào hằng ngày Năng lượng nạp vào</vt:lpstr>
      <vt:lpstr>Năng lượng nạp vào</vt:lpstr>
      <vt:lpstr>Xác định lượng chất dinh dưỡng</vt:lpstr>
      <vt:lpstr>Xác định lượng chất dinh dưỡng Chất đạm</vt:lpstr>
      <vt:lpstr>Chất đạm trẻ em</vt:lpstr>
      <vt:lpstr>Chất đạm đang trưởng thành</vt:lpstr>
      <vt:lpstr>Chất đạm người lớn</vt:lpstr>
      <vt:lpstr>Tổ chức trên database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 vấn dinh dưỡng</dc:title>
  <dc:creator>trung</dc:creator>
  <cp:lastModifiedBy>trung</cp:lastModifiedBy>
  <cp:revision>183</cp:revision>
  <dcterms:created xsi:type="dcterms:W3CDTF">2014-06-05T05:04:35Z</dcterms:created>
  <dcterms:modified xsi:type="dcterms:W3CDTF">2014-06-16T03:21:17Z</dcterms:modified>
</cp:coreProperties>
</file>