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8dd851285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8dd851285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89bcd5d981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89bcd5d981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89abd38e42_0_1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89abd38e42_0_1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89abd38e42_0_1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89abd38e42_0_1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XGBoost: Gradient Boosting (Predict residuals and use results to predict next tree)</a:t>
            </a:r>
            <a:endParaRPr/>
          </a:p>
          <a:p>
            <a:pPr indent="0" lvl="0" marL="0" rtl="0" algn="l">
              <a:spcBef>
                <a:spcPts val="0"/>
              </a:spcBef>
              <a:spcAft>
                <a:spcPts val="0"/>
              </a:spcAft>
              <a:buNone/>
            </a:pPr>
            <a:r>
              <a:rPr lang="en"/>
              <a:t>Random Forest: Randomly trains trees and averages results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89abd38e42_0_1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89abd38e42_0_1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X0 = Event Type</a:t>
            </a:r>
            <a:endParaRPr/>
          </a:p>
          <a:p>
            <a:pPr indent="0" lvl="0" marL="0" rtl="0" algn="l">
              <a:spcBef>
                <a:spcPts val="0"/>
              </a:spcBef>
              <a:spcAft>
                <a:spcPts val="0"/>
              </a:spcAft>
              <a:buNone/>
            </a:pPr>
            <a:r>
              <a:rPr lang="en"/>
              <a:t>X5 = OpenFDA Medical Specialty Description</a:t>
            </a:r>
            <a:endParaRPr/>
          </a:p>
          <a:p>
            <a:pPr indent="0" lvl="0" marL="0" rtl="0" algn="l">
              <a:spcBef>
                <a:spcPts val="0"/>
              </a:spcBef>
              <a:spcAft>
                <a:spcPts val="0"/>
              </a:spcAft>
              <a:buNone/>
            </a:pPr>
            <a:r>
              <a:rPr lang="en"/>
              <a:t>X4 = Event Location</a:t>
            </a:r>
            <a:endParaRPr/>
          </a:p>
          <a:p>
            <a:pPr indent="0" lvl="0" marL="0" rtl="0" algn="l">
              <a:spcBef>
                <a:spcPts val="0"/>
              </a:spcBef>
              <a:spcAft>
                <a:spcPts val="0"/>
              </a:spcAft>
              <a:buNone/>
            </a:pPr>
            <a:r>
              <a:rPr lang="en"/>
              <a:t>X1 = Previous Use Code</a:t>
            </a:r>
            <a:endParaRPr/>
          </a:p>
          <a:p>
            <a:pPr indent="0" lvl="0" marL="0" rtl="0" algn="l">
              <a:spcBef>
                <a:spcPts val="0"/>
              </a:spcBef>
              <a:spcAft>
                <a:spcPts val="0"/>
              </a:spcAft>
              <a:buNone/>
            </a:pPr>
            <a:r>
              <a:rPr lang="en"/>
              <a:t>X2 = Patient Sex</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89abd38e42_0_1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89abd38e42_0_1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89abd38e42_0_1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89abd38e42_0_1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89bcd5d981_1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89bcd5d981_1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89abd38e4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89abd38e4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89abd38e42_0_1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89abd38e42_0_1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89abd38e42_0_1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89abd38e42_0_1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8dd85128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8dd85128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8dd851285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8dd851285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May mitigate the occurrence of adverse events, promoting the overall safety and well-being of patients.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8dd851285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8dd851285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8dd851285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8dd851285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8dd851285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8dd851285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drive.google.com/drive/folders/10S4sfU0Ibugiqso3w-k-5532IMhTwUb9?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sz="4000"/>
              <a:t>Patient Safety Track</a:t>
            </a:r>
            <a:endParaRPr sz="4000"/>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Team LADS</a:t>
            </a:r>
            <a:endParaRPr sz="1500"/>
          </a:p>
          <a:p>
            <a:pPr indent="0" lvl="0" marL="0" rtl="0" algn="l">
              <a:spcBef>
                <a:spcPts val="0"/>
              </a:spcBef>
              <a:spcAft>
                <a:spcPts val="0"/>
              </a:spcAft>
              <a:buNone/>
            </a:pPr>
            <a:r>
              <a:rPr lang="en" sz="1500"/>
              <a:t>Akshat, Darren Tung, Liam, Shivani</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00"/>
              <a:t>Adverse Event Insights</a:t>
            </a:r>
            <a:endParaRPr sz="2400"/>
          </a:p>
        </p:txBody>
      </p:sp>
      <p:pic>
        <p:nvPicPr>
          <p:cNvPr id="156" name="Google Shape;156;p22"/>
          <p:cNvPicPr preferRelativeResize="0"/>
          <p:nvPr/>
        </p:nvPicPr>
        <p:blipFill rotWithShape="1">
          <a:blip r:embed="rId3">
            <a:alphaModFix/>
          </a:blip>
          <a:srcRect b="67590" l="0" r="0" t="0"/>
          <a:stretch/>
        </p:blipFill>
        <p:spPr>
          <a:xfrm>
            <a:off x="152400" y="941600"/>
            <a:ext cx="4788224" cy="1238325"/>
          </a:xfrm>
          <a:prstGeom prst="rect">
            <a:avLst/>
          </a:prstGeom>
          <a:noFill/>
          <a:ln>
            <a:noFill/>
          </a:ln>
        </p:spPr>
      </p:pic>
      <p:sp>
        <p:nvSpPr>
          <p:cNvPr id="157" name="Google Shape;157;p22"/>
          <p:cNvSpPr txBox="1"/>
          <p:nvPr/>
        </p:nvSpPr>
        <p:spPr>
          <a:xfrm>
            <a:off x="5182625" y="1095200"/>
            <a:ext cx="3764700" cy="26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58" name="Google Shape;158;p22"/>
          <p:cNvSpPr txBox="1"/>
          <p:nvPr/>
        </p:nvSpPr>
        <p:spPr>
          <a:xfrm>
            <a:off x="5192400" y="1075625"/>
            <a:ext cx="3745200" cy="26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latin typeface="Roboto"/>
                <a:ea typeface="Roboto"/>
                <a:cs typeface="Roboto"/>
                <a:sym typeface="Roboto"/>
              </a:rPr>
              <a:t>In this visualization, we have highlighted the specific problems reported by patients during adverse events. </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sz="1200">
              <a:solidFill>
                <a:srgbClr val="374151"/>
              </a:solidFill>
              <a:latin typeface="Roboto"/>
              <a:ea typeface="Roboto"/>
              <a:cs typeface="Roboto"/>
              <a:sym typeface="Roboto"/>
            </a:endParaRPr>
          </a:p>
          <a:p>
            <a:pPr indent="0" lvl="0" marL="0" rtl="0" algn="l">
              <a:spcBef>
                <a:spcPts val="0"/>
              </a:spcBef>
              <a:spcAft>
                <a:spcPts val="0"/>
              </a:spcAft>
              <a:buNone/>
            </a:pPr>
            <a:r>
              <a:rPr lang="en" sz="1200">
                <a:solidFill>
                  <a:srgbClr val="374151"/>
                </a:solidFill>
                <a:latin typeface="Roboto"/>
                <a:ea typeface="Roboto"/>
                <a:cs typeface="Roboto"/>
                <a:sym typeface="Roboto"/>
              </a:rPr>
              <a:t>These issues represent the </a:t>
            </a:r>
            <a:r>
              <a:rPr b="1" lang="en" sz="1200">
                <a:solidFill>
                  <a:srgbClr val="374151"/>
                </a:solidFill>
                <a:latin typeface="Roboto"/>
                <a:ea typeface="Roboto"/>
                <a:cs typeface="Roboto"/>
                <a:sym typeface="Roboto"/>
              </a:rPr>
              <a:t>most frequently occurring challenges reported</a:t>
            </a:r>
            <a:r>
              <a:rPr lang="en" sz="1200">
                <a:solidFill>
                  <a:srgbClr val="374151"/>
                </a:solidFill>
                <a:latin typeface="Roboto"/>
                <a:ea typeface="Roboto"/>
                <a:cs typeface="Roboto"/>
                <a:sym typeface="Roboto"/>
              </a:rPr>
              <a:t> in such situations. This insight </a:t>
            </a:r>
            <a:r>
              <a:rPr b="1" lang="en" sz="1200">
                <a:solidFill>
                  <a:srgbClr val="374151"/>
                </a:solidFill>
                <a:latin typeface="Roboto"/>
                <a:ea typeface="Roboto"/>
                <a:cs typeface="Roboto"/>
                <a:sym typeface="Roboto"/>
              </a:rPr>
              <a:t>provides valuable guidance for us to exercise caution when these events are reported</a:t>
            </a:r>
            <a:r>
              <a:rPr lang="en" sz="1200">
                <a:solidFill>
                  <a:srgbClr val="374151"/>
                </a:solidFill>
                <a:latin typeface="Roboto"/>
                <a:ea typeface="Roboto"/>
                <a:cs typeface="Roboto"/>
                <a:sym typeface="Roboto"/>
              </a:rPr>
              <a:t>. By identifying these common problems, we can proactively address potential adverse events, enhancing our ability to prevent them in the future.</a:t>
            </a:r>
            <a:endParaRPr>
              <a:latin typeface="Roboto"/>
              <a:ea typeface="Roboto"/>
              <a:cs typeface="Roboto"/>
              <a:sym typeface="Roboto"/>
            </a:endParaRPr>
          </a:p>
        </p:txBody>
      </p:sp>
      <p:pic>
        <p:nvPicPr>
          <p:cNvPr id="159" name="Google Shape;159;p22"/>
          <p:cNvPicPr preferRelativeResize="0"/>
          <p:nvPr/>
        </p:nvPicPr>
        <p:blipFill rotWithShape="1">
          <a:blip r:embed="rId3">
            <a:alphaModFix/>
          </a:blip>
          <a:srcRect b="26085" l="0" r="0" t="57036"/>
          <a:stretch/>
        </p:blipFill>
        <p:spPr>
          <a:xfrm>
            <a:off x="152400" y="2188525"/>
            <a:ext cx="4788224" cy="644901"/>
          </a:xfrm>
          <a:prstGeom prst="rect">
            <a:avLst/>
          </a:prstGeom>
          <a:noFill/>
          <a:ln>
            <a:noFill/>
          </a:ln>
        </p:spPr>
      </p:pic>
      <p:pic>
        <p:nvPicPr>
          <p:cNvPr id="160" name="Google Shape;160;p22"/>
          <p:cNvPicPr preferRelativeResize="0"/>
          <p:nvPr/>
        </p:nvPicPr>
        <p:blipFill rotWithShape="1">
          <a:blip r:embed="rId3">
            <a:alphaModFix/>
          </a:blip>
          <a:srcRect b="0" l="0" r="0" t="82051"/>
          <a:stretch/>
        </p:blipFill>
        <p:spPr>
          <a:xfrm>
            <a:off x="152400" y="2833425"/>
            <a:ext cx="4788224" cy="6858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nvSpPr>
        <p:spPr>
          <a:xfrm>
            <a:off x="5094600" y="3037975"/>
            <a:ext cx="4146000" cy="21219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SzPts val="1000"/>
              <a:buFont typeface="Roboto"/>
              <a:buChar char="●"/>
            </a:pPr>
            <a:r>
              <a:rPr b="1" lang="en" sz="1000">
                <a:latin typeface="Roboto"/>
                <a:ea typeface="Roboto"/>
                <a:cs typeface="Roboto"/>
                <a:sym typeface="Roboto"/>
              </a:rPr>
              <a:t>Age-Related Factors:</a:t>
            </a:r>
            <a:r>
              <a:rPr lang="en" sz="1000">
                <a:latin typeface="Roboto"/>
                <a:ea typeface="Roboto"/>
                <a:cs typeface="Roboto"/>
                <a:sym typeface="Roboto"/>
              </a:rPr>
              <a:t> Adverse events from device errors are most prevalent in the </a:t>
            </a:r>
            <a:r>
              <a:rPr b="1" lang="en" sz="1000">
                <a:latin typeface="Roboto"/>
                <a:ea typeface="Roboto"/>
                <a:cs typeface="Roboto"/>
                <a:sym typeface="Roboto"/>
              </a:rPr>
              <a:t>60-80 age group,</a:t>
            </a:r>
            <a:r>
              <a:rPr lang="en" sz="1000">
                <a:latin typeface="Roboto"/>
                <a:ea typeface="Roboto"/>
                <a:cs typeface="Roboto"/>
                <a:sym typeface="Roboto"/>
              </a:rPr>
              <a:t> potentially due to </a:t>
            </a:r>
            <a:r>
              <a:rPr b="1" lang="en" sz="1000">
                <a:latin typeface="Roboto"/>
                <a:ea typeface="Roboto"/>
                <a:cs typeface="Roboto"/>
                <a:sym typeface="Roboto"/>
              </a:rPr>
              <a:t>age-related declines in sensory perception and manual dexterity,</a:t>
            </a:r>
            <a:r>
              <a:rPr lang="en" sz="1000">
                <a:latin typeface="Roboto"/>
                <a:ea typeface="Roboto"/>
                <a:cs typeface="Roboto"/>
                <a:sym typeface="Roboto"/>
              </a:rPr>
              <a:t> increasing the risk of device misuse.</a:t>
            </a:r>
            <a:endParaRPr sz="1000">
              <a:latin typeface="Roboto"/>
              <a:ea typeface="Roboto"/>
              <a:cs typeface="Roboto"/>
              <a:sym typeface="Roboto"/>
            </a:endParaRPr>
          </a:p>
          <a:p>
            <a:pPr indent="0" lvl="0" marL="0" rtl="0" algn="l">
              <a:spcBef>
                <a:spcPts val="0"/>
              </a:spcBef>
              <a:spcAft>
                <a:spcPts val="0"/>
              </a:spcAft>
              <a:buNone/>
            </a:pPr>
            <a:r>
              <a:t/>
            </a:r>
            <a:endParaRPr b="1" sz="1000">
              <a:latin typeface="Roboto"/>
              <a:ea typeface="Roboto"/>
              <a:cs typeface="Roboto"/>
              <a:sym typeface="Roboto"/>
            </a:endParaRPr>
          </a:p>
          <a:p>
            <a:pPr indent="-292100" lvl="0" marL="457200" rtl="0" algn="l">
              <a:spcBef>
                <a:spcPts val="0"/>
              </a:spcBef>
              <a:spcAft>
                <a:spcPts val="0"/>
              </a:spcAft>
              <a:buSzPts val="1000"/>
              <a:buFont typeface="Roboto"/>
              <a:buChar char="●"/>
            </a:pPr>
            <a:r>
              <a:rPr b="1" lang="en" sz="1000">
                <a:latin typeface="Roboto"/>
                <a:ea typeface="Roboto"/>
                <a:cs typeface="Roboto"/>
                <a:sym typeface="Roboto"/>
              </a:rPr>
              <a:t>Midlife Challenges: </a:t>
            </a:r>
            <a:r>
              <a:rPr lang="en" sz="1000">
                <a:latin typeface="Roboto"/>
                <a:ea typeface="Roboto"/>
                <a:cs typeface="Roboto"/>
                <a:sym typeface="Roboto"/>
              </a:rPr>
              <a:t>The 40-60 age group follows closely, facing diverse health challenges, possibly influencing device-related errors. </a:t>
            </a:r>
            <a:r>
              <a:rPr b="1" lang="en" sz="1000">
                <a:latin typeface="Roboto"/>
                <a:ea typeface="Roboto"/>
                <a:cs typeface="Roboto"/>
                <a:sym typeface="Roboto"/>
              </a:rPr>
              <a:t>Awareness campaigns </a:t>
            </a:r>
            <a:r>
              <a:rPr lang="en" sz="1000">
                <a:latin typeface="Roboto"/>
                <a:ea typeface="Roboto"/>
                <a:cs typeface="Roboto"/>
                <a:sym typeface="Roboto"/>
              </a:rPr>
              <a:t>and tailored device designs can address age-specific concerns, enhancing overall patient safety.</a:t>
            </a:r>
            <a:endParaRPr sz="1000">
              <a:latin typeface="Roboto"/>
              <a:ea typeface="Roboto"/>
              <a:cs typeface="Roboto"/>
              <a:sym typeface="Roboto"/>
            </a:endParaRPr>
          </a:p>
        </p:txBody>
      </p:sp>
      <p:cxnSp>
        <p:nvCxnSpPr>
          <p:cNvPr id="166" name="Google Shape;166;p23"/>
          <p:cNvCxnSpPr/>
          <p:nvPr/>
        </p:nvCxnSpPr>
        <p:spPr>
          <a:xfrm>
            <a:off x="5269650" y="508450"/>
            <a:ext cx="58800" cy="4380900"/>
          </a:xfrm>
          <a:prstGeom prst="straightConnector1">
            <a:avLst/>
          </a:prstGeom>
          <a:noFill/>
          <a:ln cap="flat" cmpd="sng" w="9525">
            <a:solidFill>
              <a:schemeClr val="dk2"/>
            </a:solidFill>
            <a:prstDash val="solid"/>
            <a:round/>
            <a:headEnd len="med" w="med" type="none"/>
            <a:tailEnd len="med" w="med" type="none"/>
          </a:ln>
        </p:spPr>
      </p:cxnSp>
      <p:pic>
        <p:nvPicPr>
          <p:cNvPr id="167" name="Google Shape;167;p23"/>
          <p:cNvPicPr preferRelativeResize="0"/>
          <p:nvPr/>
        </p:nvPicPr>
        <p:blipFill>
          <a:blip r:embed="rId3">
            <a:alphaModFix/>
          </a:blip>
          <a:stretch>
            <a:fillRect/>
          </a:stretch>
        </p:blipFill>
        <p:spPr>
          <a:xfrm>
            <a:off x="5974425" y="762750"/>
            <a:ext cx="2503699" cy="2209925"/>
          </a:xfrm>
          <a:prstGeom prst="rect">
            <a:avLst/>
          </a:prstGeom>
          <a:noFill/>
          <a:ln>
            <a:noFill/>
          </a:ln>
        </p:spPr>
      </p:pic>
      <p:pic>
        <p:nvPicPr>
          <p:cNvPr id="168" name="Google Shape;168;p23"/>
          <p:cNvPicPr preferRelativeResize="0"/>
          <p:nvPr/>
        </p:nvPicPr>
        <p:blipFill rotWithShape="1">
          <a:blip r:embed="rId4">
            <a:alphaModFix/>
          </a:blip>
          <a:srcRect b="0" l="-950" r="950" t="0"/>
          <a:stretch/>
        </p:blipFill>
        <p:spPr>
          <a:xfrm>
            <a:off x="101650" y="876950"/>
            <a:ext cx="4992957" cy="2209925"/>
          </a:xfrm>
          <a:prstGeom prst="rect">
            <a:avLst/>
          </a:prstGeom>
          <a:noFill/>
          <a:ln>
            <a:noFill/>
          </a:ln>
        </p:spPr>
      </p:pic>
      <p:sp>
        <p:nvSpPr>
          <p:cNvPr id="169" name="Google Shape;169;p23"/>
          <p:cNvSpPr txBox="1"/>
          <p:nvPr/>
        </p:nvSpPr>
        <p:spPr>
          <a:xfrm>
            <a:off x="175800" y="3086875"/>
            <a:ext cx="4918800" cy="20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rPr lang="en" sz="1000"/>
              <a:t>Variations in healthcare quality, accessibility, and cultural competence contribute to discrepancies in outcomes. Limited access to advanced medical facilities and specialized care might lead to a higher reliance on devices that are prone to errors, thereby increasing the impact on these communities.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b="1" lang="en" sz="1000"/>
              <a:t>Representation and Reporting</a:t>
            </a:r>
            <a:r>
              <a:rPr lang="en" sz="1000"/>
              <a:t>: Higher representation of these groups in healthcare systems could lead to a higher likelihood of reporting adverse events. In contrast, underreporting within the Asian population might skew the data, making it seem like they are less affected by faulty medical devices.</a:t>
            </a:r>
            <a:endParaRPr sz="1000"/>
          </a:p>
        </p:txBody>
      </p:sp>
      <p:sp>
        <p:nvSpPr>
          <p:cNvPr id="170" name="Google Shape;170;p23"/>
          <p:cNvSpPr txBox="1"/>
          <p:nvPr/>
        </p:nvSpPr>
        <p:spPr>
          <a:xfrm>
            <a:off x="-125" y="0"/>
            <a:ext cx="9144000" cy="4041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Demographic Factors Influence</a:t>
            </a:r>
            <a:endParaRPr>
              <a:latin typeface="Roboto"/>
              <a:ea typeface="Roboto"/>
              <a:cs typeface="Roboto"/>
              <a:sym typeface="Roboto"/>
            </a:endParaRPr>
          </a:p>
        </p:txBody>
      </p:sp>
      <p:sp>
        <p:nvSpPr>
          <p:cNvPr id="171" name="Google Shape;171;p23"/>
          <p:cNvSpPr txBox="1"/>
          <p:nvPr/>
        </p:nvSpPr>
        <p:spPr>
          <a:xfrm>
            <a:off x="1848150" y="440025"/>
            <a:ext cx="18189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Race Related Analysis</a:t>
            </a:r>
            <a:endParaRPr sz="1200">
              <a:latin typeface="Roboto"/>
              <a:ea typeface="Roboto"/>
              <a:cs typeface="Roboto"/>
              <a:sym typeface="Roboto"/>
            </a:endParaRPr>
          </a:p>
        </p:txBody>
      </p:sp>
      <p:sp>
        <p:nvSpPr>
          <p:cNvPr id="172" name="Google Shape;172;p23"/>
          <p:cNvSpPr txBox="1"/>
          <p:nvPr/>
        </p:nvSpPr>
        <p:spPr>
          <a:xfrm>
            <a:off x="6258150" y="446475"/>
            <a:ext cx="18189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Age</a:t>
            </a:r>
            <a:r>
              <a:rPr lang="en" sz="1200">
                <a:latin typeface="Roboto"/>
                <a:ea typeface="Roboto"/>
                <a:cs typeface="Roboto"/>
                <a:sym typeface="Roboto"/>
              </a:rPr>
              <a:t> Related Analysis</a:t>
            </a:r>
            <a:endParaRPr sz="12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78" name="Google Shape;178;p24"/>
          <p:cNvSpPr txBox="1"/>
          <p:nvPr>
            <p:ph idx="1" type="body"/>
          </p:nvPr>
        </p:nvSpPr>
        <p:spPr>
          <a:xfrm>
            <a:off x="311700" y="1240650"/>
            <a:ext cx="8520600" cy="266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a:t>
            </a:r>
            <a:r>
              <a:rPr lang="en"/>
              <a:t>ur analysis pinpointed </a:t>
            </a:r>
            <a:r>
              <a:rPr b="1" lang="en"/>
              <a:t>patient age, implantable device types, and follow-up frequency</a:t>
            </a:r>
            <a:r>
              <a:rPr lang="en"/>
              <a:t> as </a:t>
            </a:r>
            <a:r>
              <a:rPr b="1" lang="en"/>
              <a:t>major factors contributing to adverse events</a:t>
            </a:r>
            <a:r>
              <a:rPr lang="en"/>
              <a:t>. </a:t>
            </a:r>
            <a:endParaRPr/>
          </a:p>
          <a:p>
            <a:pPr indent="0" lvl="0" marL="0" rtl="0" algn="l">
              <a:spcBef>
                <a:spcPts val="1200"/>
              </a:spcBef>
              <a:spcAft>
                <a:spcPts val="1200"/>
              </a:spcAft>
              <a:buNone/>
            </a:pPr>
            <a:r>
              <a:rPr lang="en"/>
              <a:t>Addressing age-related challenges, refining device designs, and emphasizing consistent follow-ups are key strategies. By focusing on these areas, we can significantly enhance patient safety, minimize errors, and ensure optimal healthcare outcomes.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Modelling</a:t>
            </a:r>
            <a:endParaRPr/>
          </a:p>
        </p:txBody>
      </p:sp>
      <p:sp>
        <p:nvSpPr>
          <p:cNvPr id="184" name="Google Shape;184;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Baseline score to beat: 50%</a:t>
            </a:r>
            <a:r>
              <a:rPr lang="en"/>
              <a:t> (random guess of Adverse or Not)</a:t>
            </a:r>
            <a:endParaRPr/>
          </a:p>
          <a:p>
            <a:pPr indent="-342900" lvl="0" marL="457200" rtl="0" algn="l">
              <a:spcBef>
                <a:spcPts val="0"/>
              </a:spcBef>
              <a:spcAft>
                <a:spcPts val="0"/>
              </a:spcAft>
              <a:buSzPts val="1800"/>
              <a:buChar char="●"/>
            </a:pPr>
            <a:r>
              <a:rPr lang="en"/>
              <a:t>2 models: </a:t>
            </a:r>
            <a:r>
              <a:rPr b="1" lang="en"/>
              <a:t>XGBoost Classifier</a:t>
            </a:r>
            <a:r>
              <a:rPr lang="en"/>
              <a:t>, </a:t>
            </a:r>
            <a:r>
              <a:rPr b="1" lang="en"/>
              <a:t>Random Forest</a:t>
            </a:r>
            <a:endParaRPr b="1"/>
          </a:p>
          <a:p>
            <a:pPr indent="-342900" lvl="0" marL="457200" rtl="0" algn="l">
              <a:spcBef>
                <a:spcPts val="0"/>
              </a:spcBef>
              <a:spcAft>
                <a:spcPts val="0"/>
              </a:spcAft>
              <a:buSzPts val="1800"/>
              <a:buChar char="●"/>
            </a:pPr>
            <a:r>
              <a:rPr lang="en"/>
              <a:t>ROC AUC Scores</a:t>
            </a:r>
            <a:endParaRPr/>
          </a:p>
          <a:p>
            <a:pPr indent="-317500" lvl="1" marL="914400" rtl="0" algn="l">
              <a:spcBef>
                <a:spcPts val="0"/>
              </a:spcBef>
              <a:spcAft>
                <a:spcPts val="0"/>
              </a:spcAft>
              <a:buSzPts val="1400"/>
              <a:buChar char="○"/>
            </a:pPr>
            <a:r>
              <a:rPr b="1" lang="en"/>
              <a:t>Random Forest: 99%</a:t>
            </a:r>
            <a:endParaRPr b="1"/>
          </a:p>
          <a:p>
            <a:pPr indent="-317500" lvl="1" marL="914400" rtl="0" algn="l">
              <a:spcBef>
                <a:spcPts val="0"/>
              </a:spcBef>
              <a:spcAft>
                <a:spcPts val="0"/>
              </a:spcAft>
              <a:buSzPts val="1400"/>
              <a:buChar char="○"/>
            </a:pPr>
            <a:r>
              <a:rPr lang="en"/>
              <a:t>XGB: 98%</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Importance</a:t>
            </a:r>
            <a:endParaRPr/>
          </a:p>
        </p:txBody>
      </p:sp>
      <p:sp>
        <p:nvSpPr>
          <p:cNvPr id="190" name="Google Shape;190;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1" name="Google Shape;191;p26"/>
          <p:cNvPicPr preferRelativeResize="0"/>
          <p:nvPr/>
        </p:nvPicPr>
        <p:blipFill>
          <a:blip r:embed="rId3">
            <a:alphaModFix/>
          </a:blip>
          <a:stretch>
            <a:fillRect/>
          </a:stretch>
        </p:blipFill>
        <p:spPr>
          <a:xfrm>
            <a:off x="1842602" y="1400175"/>
            <a:ext cx="5201150" cy="2969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5" name="Shape 195"/>
        <p:cNvGrpSpPr/>
        <p:nvPr/>
      </p:nvGrpSpPr>
      <p:grpSpPr>
        <a:xfrm>
          <a:off x="0" y="0"/>
          <a:ext cx="0" cy="0"/>
          <a:chOff x="0" y="0"/>
          <a:chExt cx="0" cy="0"/>
        </a:xfrm>
      </p:grpSpPr>
      <p:sp>
        <p:nvSpPr>
          <p:cNvPr id="196" name="Google Shape;196;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Confusion Matrix</a:t>
            </a:r>
            <a:endParaRPr/>
          </a:p>
        </p:txBody>
      </p:sp>
      <p:sp>
        <p:nvSpPr>
          <p:cNvPr id="197" name="Google Shape;197;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8" name="Google Shape;198;p27"/>
          <p:cNvPicPr preferRelativeResize="0"/>
          <p:nvPr/>
        </p:nvPicPr>
        <p:blipFill>
          <a:blip r:embed="rId3">
            <a:alphaModFix/>
          </a:blip>
          <a:stretch>
            <a:fillRect/>
          </a:stretch>
        </p:blipFill>
        <p:spPr>
          <a:xfrm>
            <a:off x="1190725" y="1551375"/>
            <a:ext cx="2803400" cy="2848400"/>
          </a:xfrm>
          <a:prstGeom prst="rect">
            <a:avLst/>
          </a:prstGeom>
          <a:noFill/>
          <a:ln>
            <a:noFill/>
          </a:ln>
        </p:spPr>
      </p:pic>
      <p:pic>
        <p:nvPicPr>
          <p:cNvPr id="199" name="Google Shape;199;p27"/>
          <p:cNvPicPr preferRelativeResize="0"/>
          <p:nvPr/>
        </p:nvPicPr>
        <p:blipFill>
          <a:blip r:embed="rId4">
            <a:alphaModFix/>
          </a:blip>
          <a:stretch>
            <a:fillRect/>
          </a:stretch>
        </p:blipFill>
        <p:spPr>
          <a:xfrm>
            <a:off x="5357775" y="1577851"/>
            <a:ext cx="2803400" cy="28483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205" name="Google Shape;205;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Approach</a:t>
            </a:r>
            <a:endParaRPr/>
          </a:p>
          <a:p>
            <a:pPr indent="-317500" lvl="1" marL="914400" rtl="0" algn="l">
              <a:spcBef>
                <a:spcPts val="0"/>
              </a:spcBef>
              <a:spcAft>
                <a:spcPts val="0"/>
              </a:spcAft>
              <a:buSzPts val="1400"/>
              <a:buChar char="-"/>
            </a:pPr>
            <a:r>
              <a:rPr b="1" lang="en"/>
              <a:t>Predict</a:t>
            </a:r>
            <a:r>
              <a:rPr lang="en"/>
              <a:t> also </a:t>
            </a:r>
            <a:r>
              <a:rPr b="1" lang="en"/>
              <a:t>Severity</a:t>
            </a:r>
            <a:r>
              <a:rPr lang="en"/>
              <a:t> of Adverse Event (eg. “Death”, or simply “Intervention Required” etc)</a:t>
            </a:r>
            <a:endParaRPr/>
          </a:p>
          <a:p>
            <a:pPr indent="-342900" lvl="0" marL="457200" rtl="0" algn="l">
              <a:spcBef>
                <a:spcPts val="0"/>
              </a:spcBef>
              <a:spcAft>
                <a:spcPts val="0"/>
              </a:spcAft>
              <a:buSzPts val="1800"/>
              <a:buChar char="-"/>
            </a:pPr>
            <a:r>
              <a:rPr lang="en"/>
              <a:t>Dataset</a:t>
            </a:r>
            <a:endParaRPr/>
          </a:p>
          <a:p>
            <a:pPr indent="-317500" lvl="1" marL="914400" rtl="0" algn="l">
              <a:spcBef>
                <a:spcPts val="0"/>
              </a:spcBef>
              <a:spcAft>
                <a:spcPts val="0"/>
              </a:spcAft>
              <a:buSzPts val="1400"/>
              <a:buChar char="-"/>
            </a:pPr>
            <a:r>
              <a:rPr b="1" lang="en"/>
              <a:t>earlier years</a:t>
            </a:r>
            <a:endParaRPr b="1"/>
          </a:p>
          <a:p>
            <a:pPr indent="-317500" lvl="1" marL="914400" rtl="0" algn="l">
              <a:spcBef>
                <a:spcPts val="0"/>
              </a:spcBef>
              <a:spcAft>
                <a:spcPts val="0"/>
              </a:spcAft>
              <a:buSzPts val="1400"/>
              <a:buChar char="-"/>
            </a:pPr>
            <a:r>
              <a:rPr b="1" lang="en"/>
              <a:t>Other FDA datasets</a:t>
            </a:r>
            <a:r>
              <a:rPr lang="en"/>
              <a:t> (eg. 501k Risk Classification of products, Product recall data)</a:t>
            </a:r>
            <a:endParaRPr/>
          </a:p>
          <a:p>
            <a:pPr indent="-317500" lvl="1" marL="914400" rtl="0" algn="l">
              <a:spcBef>
                <a:spcPts val="0"/>
              </a:spcBef>
              <a:spcAft>
                <a:spcPts val="0"/>
              </a:spcAft>
              <a:buSzPts val="1400"/>
              <a:buChar char="-"/>
            </a:pPr>
            <a:r>
              <a:rPr lang="en"/>
              <a:t>Alternative/</a:t>
            </a:r>
            <a:r>
              <a:rPr b="1" lang="en"/>
              <a:t>more reliable datasets</a:t>
            </a:r>
            <a:r>
              <a:rPr lang="en"/>
              <a:t> (eg. Patient </a:t>
            </a:r>
            <a:r>
              <a:rPr lang="en"/>
              <a:t>interviews)</a:t>
            </a:r>
            <a:endParaRPr/>
          </a:p>
        </p:txBody>
      </p:sp>
      <p:sp>
        <p:nvSpPr>
          <p:cNvPr id="206" name="Google Shape;206;p28"/>
          <p:cNvSpPr/>
          <p:nvPr/>
        </p:nvSpPr>
        <p:spPr>
          <a:xfrm>
            <a:off x="1400509" y="3739150"/>
            <a:ext cx="515700" cy="4032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07" name="Google Shape;207;p28"/>
          <p:cNvSpPr/>
          <p:nvPr/>
        </p:nvSpPr>
        <p:spPr>
          <a:xfrm>
            <a:off x="2882095" y="3739150"/>
            <a:ext cx="515700" cy="4032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08" name="Google Shape;208;p28"/>
          <p:cNvSpPr/>
          <p:nvPr/>
        </p:nvSpPr>
        <p:spPr>
          <a:xfrm>
            <a:off x="744775" y="4285163"/>
            <a:ext cx="515700" cy="4032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09" name="Google Shape;209;p28"/>
          <p:cNvSpPr/>
          <p:nvPr/>
        </p:nvSpPr>
        <p:spPr>
          <a:xfrm>
            <a:off x="1448549" y="4285163"/>
            <a:ext cx="515700" cy="4032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10" name="Google Shape;210;p28"/>
          <p:cNvSpPr/>
          <p:nvPr/>
        </p:nvSpPr>
        <p:spPr>
          <a:xfrm>
            <a:off x="2201432" y="4285163"/>
            <a:ext cx="515700" cy="4032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11" name="Google Shape;211;p28"/>
          <p:cNvSpPr txBox="1"/>
          <p:nvPr/>
        </p:nvSpPr>
        <p:spPr>
          <a:xfrm>
            <a:off x="1410925" y="3771900"/>
            <a:ext cx="515700" cy="2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Roboto"/>
                <a:ea typeface="Roboto"/>
                <a:cs typeface="Roboto"/>
                <a:sym typeface="Roboto"/>
              </a:rPr>
              <a:t>Adverse</a:t>
            </a:r>
            <a:endParaRPr sz="700">
              <a:latin typeface="Roboto"/>
              <a:ea typeface="Roboto"/>
              <a:cs typeface="Roboto"/>
              <a:sym typeface="Roboto"/>
            </a:endParaRPr>
          </a:p>
        </p:txBody>
      </p:sp>
      <p:sp>
        <p:nvSpPr>
          <p:cNvPr id="212" name="Google Shape;212;p28"/>
          <p:cNvSpPr txBox="1"/>
          <p:nvPr/>
        </p:nvSpPr>
        <p:spPr>
          <a:xfrm>
            <a:off x="2980375" y="3749950"/>
            <a:ext cx="515700" cy="2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Roboto"/>
                <a:ea typeface="Roboto"/>
                <a:cs typeface="Roboto"/>
                <a:sym typeface="Roboto"/>
              </a:rPr>
              <a:t>Not</a:t>
            </a:r>
            <a:endParaRPr sz="700">
              <a:latin typeface="Roboto"/>
              <a:ea typeface="Roboto"/>
              <a:cs typeface="Roboto"/>
              <a:sym typeface="Roboto"/>
            </a:endParaRPr>
          </a:p>
        </p:txBody>
      </p:sp>
      <p:sp>
        <p:nvSpPr>
          <p:cNvPr id="213" name="Google Shape;213;p28"/>
          <p:cNvSpPr txBox="1"/>
          <p:nvPr/>
        </p:nvSpPr>
        <p:spPr>
          <a:xfrm>
            <a:off x="744775" y="4372175"/>
            <a:ext cx="515700" cy="2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Roboto"/>
                <a:ea typeface="Roboto"/>
                <a:cs typeface="Roboto"/>
                <a:sym typeface="Roboto"/>
              </a:rPr>
              <a:t>Death</a:t>
            </a:r>
            <a:endParaRPr sz="700">
              <a:latin typeface="Roboto"/>
              <a:ea typeface="Roboto"/>
              <a:cs typeface="Roboto"/>
              <a:sym typeface="Roboto"/>
            </a:endParaRPr>
          </a:p>
        </p:txBody>
      </p:sp>
      <p:sp>
        <p:nvSpPr>
          <p:cNvPr id="214" name="Google Shape;214;p28"/>
          <p:cNvSpPr txBox="1"/>
          <p:nvPr/>
        </p:nvSpPr>
        <p:spPr>
          <a:xfrm>
            <a:off x="1473100" y="4372175"/>
            <a:ext cx="658500" cy="2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Roboto"/>
                <a:ea typeface="Roboto"/>
                <a:cs typeface="Roboto"/>
                <a:sym typeface="Roboto"/>
              </a:rPr>
              <a:t>Disability</a:t>
            </a:r>
            <a:endParaRPr sz="700">
              <a:latin typeface="Roboto"/>
              <a:ea typeface="Roboto"/>
              <a:cs typeface="Roboto"/>
              <a:sym typeface="Roboto"/>
            </a:endParaRPr>
          </a:p>
        </p:txBody>
      </p:sp>
      <p:sp>
        <p:nvSpPr>
          <p:cNvPr id="215" name="Google Shape;215;p28"/>
          <p:cNvSpPr txBox="1"/>
          <p:nvPr/>
        </p:nvSpPr>
        <p:spPr>
          <a:xfrm>
            <a:off x="2152325" y="4285175"/>
            <a:ext cx="730500" cy="2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Roboto"/>
                <a:ea typeface="Roboto"/>
                <a:cs typeface="Roboto"/>
                <a:sym typeface="Roboto"/>
              </a:rPr>
              <a:t>Intervention needed</a:t>
            </a:r>
            <a:endParaRPr sz="700">
              <a:latin typeface="Roboto"/>
              <a:ea typeface="Roboto"/>
              <a:cs typeface="Roboto"/>
              <a:sym typeface="Roboto"/>
            </a:endParaRPr>
          </a:p>
        </p:txBody>
      </p:sp>
      <p:cxnSp>
        <p:nvCxnSpPr>
          <p:cNvPr id="216" name="Google Shape;216;p28"/>
          <p:cNvCxnSpPr/>
          <p:nvPr/>
        </p:nvCxnSpPr>
        <p:spPr>
          <a:xfrm flipH="1">
            <a:off x="1078875" y="4060025"/>
            <a:ext cx="367200" cy="236100"/>
          </a:xfrm>
          <a:prstGeom prst="straightConnector1">
            <a:avLst/>
          </a:prstGeom>
          <a:noFill/>
          <a:ln cap="flat" cmpd="sng" w="9525">
            <a:solidFill>
              <a:schemeClr val="dk2"/>
            </a:solidFill>
            <a:prstDash val="solid"/>
            <a:round/>
            <a:headEnd len="med" w="med" type="none"/>
            <a:tailEnd len="med" w="med" type="triangle"/>
          </a:ln>
        </p:spPr>
      </p:cxnSp>
      <p:cxnSp>
        <p:nvCxnSpPr>
          <p:cNvPr id="217" name="Google Shape;217;p28"/>
          <p:cNvCxnSpPr>
            <a:stCxn id="206" idx="4"/>
          </p:cNvCxnSpPr>
          <p:nvPr/>
        </p:nvCxnSpPr>
        <p:spPr>
          <a:xfrm>
            <a:off x="1658359" y="4142350"/>
            <a:ext cx="25800" cy="161100"/>
          </a:xfrm>
          <a:prstGeom prst="straightConnector1">
            <a:avLst/>
          </a:prstGeom>
          <a:noFill/>
          <a:ln cap="flat" cmpd="sng" w="9525">
            <a:solidFill>
              <a:schemeClr val="dk2"/>
            </a:solidFill>
            <a:prstDash val="solid"/>
            <a:round/>
            <a:headEnd len="med" w="med" type="none"/>
            <a:tailEnd len="med" w="med" type="triangle"/>
          </a:ln>
        </p:spPr>
      </p:cxnSp>
      <p:cxnSp>
        <p:nvCxnSpPr>
          <p:cNvPr id="218" name="Google Shape;218;p28"/>
          <p:cNvCxnSpPr/>
          <p:nvPr/>
        </p:nvCxnSpPr>
        <p:spPr>
          <a:xfrm>
            <a:off x="1857375" y="4065450"/>
            <a:ext cx="454500" cy="254400"/>
          </a:xfrm>
          <a:prstGeom prst="straightConnector1">
            <a:avLst/>
          </a:prstGeom>
          <a:noFill/>
          <a:ln cap="flat" cmpd="sng" w="9525">
            <a:solidFill>
              <a:schemeClr val="dk2"/>
            </a:solidFill>
            <a:prstDash val="solid"/>
            <a:round/>
            <a:headEnd len="med" w="med" type="none"/>
            <a:tailEnd len="med" w="med" type="triangle"/>
          </a:ln>
        </p:spPr>
      </p:cxnSp>
      <p:sp>
        <p:nvSpPr>
          <p:cNvPr id="219" name="Google Shape;219;p28"/>
          <p:cNvSpPr/>
          <p:nvPr/>
        </p:nvSpPr>
        <p:spPr>
          <a:xfrm>
            <a:off x="2131600" y="3122463"/>
            <a:ext cx="515700" cy="40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20" name="Google Shape;220;p28"/>
          <p:cNvSpPr txBox="1"/>
          <p:nvPr/>
        </p:nvSpPr>
        <p:spPr>
          <a:xfrm>
            <a:off x="2152325" y="3177450"/>
            <a:ext cx="515700" cy="2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Roboto"/>
                <a:ea typeface="Roboto"/>
                <a:cs typeface="Roboto"/>
                <a:sym typeface="Roboto"/>
              </a:rPr>
              <a:t>Model</a:t>
            </a:r>
            <a:endParaRPr sz="700">
              <a:latin typeface="Roboto"/>
              <a:ea typeface="Roboto"/>
              <a:cs typeface="Roboto"/>
              <a:sym typeface="Roboto"/>
            </a:endParaRPr>
          </a:p>
        </p:txBody>
      </p:sp>
      <p:cxnSp>
        <p:nvCxnSpPr>
          <p:cNvPr id="221" name="Google Shape;221;p28"/>
          <p:cNvCxnSpPr/>
          <p:nvPr/>
        </p:nvCxnSpPr>
        <p:spPr>
          <a:xfrm flipH="1">
            <a:off x="1841175" y="3503050"/>
            <a:ext cx="383400" cy="265800"/>
          </a:xfrm>
          <a:prstGeom prst="straightConnector1">
            <a:avLst/>
          </a:prstGeom>
          <a:noFill/>
          <a:ln cap="flat" cmpd="sng" w="9525">
            <a:solidFill>
              <a:schemeClr val="dk2"/>
            </a:solidFill>
            <a:prstDash val="solid"/>
            <a:round/>
            <a:headEnd len="med" w="med" type="none"/>
            <a:tailEnd len="med" w="med" type="triangle"/>
          </a:ln>
        </p:spPr>
      </p:cxnSp>
      <p:cxnSp>
        <p:nvCxnSpPr>
          <p:cNvPr id="222" name="Google Shape;222;p28"/>
          <p:cNvCxnSpPr/>
          <p:nvPr/>
        </p:nvCxnSpPr>
        <p:spPr>
          <a:xfrm>
            <a:off x="2593675" y="3503050"/>
            <a:ext cx="389400" cy="244200"/>
          </a:xfrm>
          <a:prstGeom prst="straightConnector1">
            <a:avLst/>
          </a:prstGeom>
          <a:noFill/>
          <a:ln cap="flat" cmpd="sng" w="9525">
            <a:solidFill>
              <a:schemeClr val="dk2"/>
            </a:solidFill>
            <a:prstDash val="solid"/>
            <a:round/>
            <a:headEnd len="med" w="med" type="none"/>
            <a:tailEnd len="med" w="med" type="triangle"/>
          </a:ln>
        </p:spPr>
      </p:cxnSp>
      <p:pic>
        <p:nvPicPr>
          <p:cNvPr id="223" name="Google Shape;223;p28"/>
          <p:cNvPicPr preferRelativeResize="0"/>
          <p:nvPr/>
        </p:nvPicPr>
        <p:blipFill rotWithShape="1">
          <a:blip r:embed="rId3">
            <a:alphaModFix/>
          </a:blip>
          <a:srcRect b="26935" l="0" r="0" t="19482"/>
          <a:stretch/>
        </p:blipFill>
        <p:spPr>
          <a:xfrm>
            <a:off x="5517100" y="3435500"/>
            <a:ext cx="2419350" cy="1010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Link</a:t>
            </a:r>
            <a:endParaRPr/>
          </a:p>
        </p:txBody>
      </p:sp>
      <p:sp>
        <p:nvSpPr>
          <p:cNvPr id="229" name="Google Shape;229;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https://drive.google.com/drive/folders/10S4sfU0Ibugiqso3w-k-5532IMhTwUb9?usp=sharing</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123650"/>
            <a:ext cx="8520600" cy="931200"/>
          </a:xfrm>
          <a:prstGeom prst="rect">
            <a:avLst/>
          </a:prstGeom>
          <a:solidFill>
            <a:srgbClr val="CFE2F3"/>
          </a:solidFill>
        </p:spPr>
        <p:txBody>
          <a:bodyPr anchorCtr="0" anchor="t" bIns="91425" lIns="91425" spcFirstLastPara="1" rIns="91425" wrap="square" tIns="91425">
            <a:noAutofit/>
          </a:bodyPr>
          <a:lstStyle/>
          <a:p>
            <a:pPr indent="0" lvl="0" marL="0" rtl="0" algn="ctr">
              <a:spcBef>
                <a:spcPts val="0"/>
              </a:spcBef>
              <a:spcAft>
                <a:spcPts val="0"/>
              </a:spcAft>
              <a:buNone/>
            </a:pPr>
            <a:r>
              <a:rPr lang="en" sz="2200">
                <a:highlight>
                  <a:srgbClr val="CFE2F3"/>
                </a:highlight>
              </a:rPr>
              <a:t>Addressing the Root Causes: Understanding the Factors Behind Adverse Events in Medical Device Usage</a:t>
            </a:r>
            <a:endParaRPr sz="1000">
              <a:highlight>
                <a:srgbClr val="CFE2F3"/>
              </a:highlight>
            </a:endParaRPr>
          </a:p>
        </p:txBody>
      </p:sp>
      <p:sp>
        <p:nvSpPr>
          <p:cNvPr id="92" name="Google Shape;92;p14"/>
          <p:cNvSpPr txBox="1"/>
          <p:nvPr>
            <p:ph idx="1" type="body"/>
          </p:nvPr>
        </p:nvSpPr>
        <p:spPr>
          <a:xfrm>
            <a:off x="311700" y="1214350"/>
            <a:ext cx="8520600" cy="8328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100">
                <a:solidFill>
                  <a:schemeClr val="dk1"/>
                </a:solidFill>
              </a:rPr>
              <a:t>Despite advancements, medical devices still pose risks. This analysis aims to identify the core factors triggering adverse events. By investigating underlying issues such as design flaws, user errors, and inadequate training, we aim to pinpoint solutions. Unraveling these complexities is crucial for enhancing patient safety and advancing healthcare standards.</a:t>
            </a:r>
            <a:endParaRPr sz="1100">
              <a:solidFill>
                <a:schemeClr val="dk1"/>
              </a:solidFill>
            </a:endParaRPr>
          </a:p>
        </p:txBody>
      </p:sp>
      <p:sp>
        <p:nvSpPr>
          <p:cNvPr id="93" name="Google Shape;93;p14"/>
          <p:cNvSpPr txBox="1"/>
          <p:nvPr/>
        </p:nvSpPr>
        <p:spPr>
          <a:xfrm>
            <a:off x="407550" y="2247325"/>
            <a:ext cx="3396600" cy="24105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Roboto"/>
                <a:ea typeface="Roboto"/>
                <a:cs typeface="Roboto"/>
                <a:sym typeface="Roboto"/>
              </a:rPr>
              <a:t>Approach:</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Data Cleaning</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Data pre-processing</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Data Visualization</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Visualization inference</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Modelling: </a:t>
            </a:r>
            <a:r>
              <a:rPr lang="en" sz="1100">
                <a:solidFill>
                  <a:schemeClr val="dk2"/>
                </a:solidFill>
                <a:latin typeface="Roboto"/>
                <a:ea typeface="Roboto"/>
                <a:cs typeface="Roboto"/>
                <a:sym typeface="Roboto"/>
              </a:rPr>
              <a:t>(Best) Machine learning model: XGBoost\ (AUC vs baseline score 50%)</a:t>
            </a:r>
            <a:endParaRPr sz="1100">
              <a:solidFill>
                <a:schemeClr val="dk2"/>
              </a:solidFill>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Conclusion and Inference</a:t>
            </a:r>
            <a:endParaRPr sz="1100">
              <a:latin typeface="Roboto"/>
              <a:ea typeface="Roboto"/>
              <a:cs typeface="Roboto"/>
              <a:sym typeface="Roboto"/>
            </a:endParaRPr>
          </a:p>
        </p:txBody>
      </p:sp>
      <p:cxnSp>
        <p:nvCxnSpPr>
          <p:cNvPr id="94" name="Google Shape;94;p14"/>
          <p:cNvCxnSpPr/>
          <p:nvPr/>
        </p:nvCxnSpPr>
        <p:spPr>
          <a:xfrm flipH="1" rot="10800000">
            <a:off x="98700" y="1907800"/>
            <a:ext cx="8946600" cy="60900"/>
          </a:xfrm>
          <a:prstGeom prst="straightConnector1">
            <a:avLst/>
          </a:prstGeom>
          <a:noFill/>
          <a:ln cap="flat" cmpd="sng" w="9525">
            <a:solidFill>
              <a:schemeClr val="dk2"/>
            </a:solidFill>
            <a:prstDash val="solid"/>
            <a:round/>
            <a:headEnd len="med" w="med" type="none"/>
            <a:tailEnd len="med" w="med" type="none"/>
          </a:ln>
        </p:spPr>
      </p:cxnSp>
      <p:pic>
        <p:nvPicPr>
          <p:cNvPr id="95" name="Google Shape;95;p14"/>
          <p:cNvPicPr preferRelativeResize="0"/>
          <p:nvPr/>
        </p:nvPicPr>
        <p:blipFill rotWithShape="1">
          <a:blip r:embed="rId3">
            <a:alphaModFix/>
          </a:blip>
          <a:srcRect b="1923" l="0" r="0" t="1923"/>
          <a:stretch/>
        </p:blipFill>
        <p:spPr>
          <a:xfrm>
            <a:off x="5373700" y="2130450"/>
            <a:ext cx="3160701" cy="1688400"/>
          </a:xfrm>
          <a:prstGeom prst="rect">
            <a:avLst/>
          </a:prstGeom>
          <a:noFill/>
          <a:ln>
            <a:noFill/>
          </a:ln>
          <a:effectLst>
            <a:outerShdw blurRad="200025" rotWithShape="0" algn="bl" dir="5400000" dist="19050">
              <a:srgbClr val="000000">
                <a:alpha val="5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a:t>
            </a:r>
            <a:endParaRPr/>
          </a:p>
        </p:txBody>
      </p:sp>
      <p:sp>
        <p:nvSpPr>
          <p:cNvPr id="101" name="Google Shape;101;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c</a:t>
            </a:r>
            <a:r>
              <a:rPr b="1" lang="en"/>
              <a:t>omplicated data structure</a:t>
            </a:r>
            <a:r>
              <a:rPr lang="en"/>
              <a:t>. MUCH time spent extracting it (vs other tracks)</a:t>
            </a:r>
            <a:endParaRPr/>
          </a:p>
          <a:p>
            <a:pPr indent="-342900" lvl="0" marL="457200" rtl="0" algn="l">
              <a:spcBef>
                <a:spcPts val="0"/>
              </a:spcBef>
              <a:spcAft>
                <a:spcPts val="0"/>
              </a:spcAft>
              <a:buSzPts val="1800"/>
              <a:buChar char="-"/>
            </a:pPr>
            <a:r>
              <a:rPr b="1" lang="en"/>
              <a:t>BIG dataset</a:t>
            </a:r>
            <a:r>
              <a:rPr lang="en"/>
              <a:t>. 2022 (7GB), 2023 (3GB)</a:t>
            </a:r>
            <a:endParaRPr/>
          </a:p>
          <a:p>
            <a:pPr indent="-342900" lvl="0" marL="457200" rtl="0" algn="l">
              <a:spcBef>
                <a:spcPts val="0"/>
              </a:spcBef>
              <a:spcAft>
                <a:spcPts val="0"/>
              </a:spcAft>
              <a:buSzPts val="1800"/>
              <a:buChar char="-"/>
            </a:pPr>
            <a:r>
              <a:rPr lang="en"/>
              <a:t>many </a:t>
            </a:r>
            <a:r>
              <a:rPr b="1" lang="en"/>
              <a:t>empty values</a:t>
            </a:r>
            <a:endParaRPr b="1"/>
          </a:p>
          <a:p>
            <a:pPr indent="-342900" lvl="0" marL="457200" rtl="0" algn="l">
              <a:spcBef>
                <a:spcPts val="0"/>
              </a:spcBef>
              <a:spcAft>
                <a:spcPts val="0"/>
              </a:spcAft>
              <a:buSzPts val="1800"/>
              <a:buChar char="-"/>
            </a:pPr>
            <a:r>
              <a:rPr b="1" lang="en"/>
              <a:t>mixed data types</a:t>
            </a:r>
            <a:r>
              <a:rPr lang="en"/>
              <a:t>. Eg. Age contains both text “65 years” &amp; numerical 65</a:t>
            </a:r>
            <a:endParaRPr/>
          </a:p>
        </p:txBody>
      </p:sp>
      <p:pic>
        <p:nvPicPr>
          <p:cNvPr id="102" name="Google Shape;102;p15"/>
          <p:cNvPicPr preferRelativeResize="0"/>
          <p:nvPr/>
        </p:nvPicPr>
        <p:blipFill>
          <a:blip r:embed="rId3">
            <a:alphaModFix/>
          </a:blip>
          <a:stretch>
            <a:fillRect/>
          </a:stretch>
        </p:blipFill>
        <p:spPr>
          <a:xfrm>
            <a:off x="2914862" y="2820327"/>
            <a:ext cx="3314275" cy="1879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limitations</a:t>
            </a:r>
            <a:endParaRPr/>
          </a:p>
        </p:txBody>
      </p:sp>
      <p:sp>
        <p:nvSpPr>
          <p:cNvPr id="108" name="Google Shape;108;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Due to </a:t>
            </a:r>
            <a:r>
              <a:rPr lang="en"/>
              <a:t>lazy / slipshod / voluntary reporting…</a:t>
            </a:r>
            <a:endParaRPr/>
          </a:p>
          <a:p>
            <a:pPr indent="-342900" lvl="0" marL="457200" rtl="0" algn="l">
              <a:spcBef>
                <a:spcPts val="1200"/>
              </a:spcBef>
              <a:spcAft>
                <a:spcPts val="0"/>
              </a:spcAft>
              <a:buSzPts val="1800"/>
              <a:buChar char="-"/>
            </a:pPr>
            <a:r>
              <a:rPr b="1" lang="en"/>
              <a:t>incomplete, inaccurate, untimely, unverified, or biased</a:t>
            </a:r>
            <a:r>
              <a:rPr lang="en"/>
              <a:t> data</a:t>
            </a:r>
            <a:endParaRPr/>
          </a:p>
          <a:p>
            <a:pPr indent="-342900" lvl="0" marL="457200" rtl="0" algn="l">
              <a:spcBef>
                <a:spcPts val="0"/>
              </a:spcBef>
              <a:spcAft>
                <a:spcPts val="0"/>
              </a:spcAft>
              <a:buSzPts val="1800"/>
              <a:buChar char="-"/>
            </a:pPr>
            <a:r>
              <a:rPr b="1" lang="en"/>
              <a:t>under-reporting</a:t>
            </a:r>
            <a:r>
              <a:rPr lang="en"/>
              <a:t> of events </a:t>
            </a:r>
            <a:endParaRPr/>
          </a:p>
          <a:p>
            <a:pPr indent="-342900" lvl="0" marL="457200" rtl="0" algn="l">
              <a:spcBef>
                <a:spcPts val="0"/>
              </a:spcBef>
              <a:spcAft>
                <a:spcPts val="0"/>
              </a:spcAft>
              <a:buSzPts val="1800"/>
              <a:buChar char="-"/>
            </a:pPr>
            <a:r>
              <a:rPr b="1" lang="en"/>
              <a:t>lack of information</a:t>
            </a:r>
            <a:r>
              <a:rPr lang="en"/>
              <a:t> about frequency of device use</a:t>
            </a:r>
            <a:endParaRPr/>
          </a:p>
        </p:txBody>
      </p:sp>
      <p:pic>
        <p:nvPicPr>
          <p:cNvPr id="109" name="Google Shape;109;p16"/>
          <p:cNvPicPr preferRelativeResize="0"/>
          <p:nvPr/>
        </p:nvPicPr>
        <p:blipFill>
          <a:blip r:embed="rId3">
            <a:alphaModFix/>
          </a:blip>
          <a:stretch>
            <a:fillRect/>
          </a:stretch>
        </p:blipFill>
        <p:spPr>
          <a:xfrm>
            <a:off x="5224600" y="2992475"/>
            <a:ext cx="2952750" cy="1552575"/>
          </a:xfrm>
          <a:prstGeom prst="rect">
            <a:avLst/>
          </a:prstGeom>
          <a:noFill/>
          <a:ln>
            <a:noFill/>
          </a:ln>
        </p:spPr>
      </p:pic>
      <p:pic>
        <p:nvPicPr>
          <p:cNvPr id="110" name="Google Shape;110;p16"/>
          <p:cNvPicPr preferRelativeResize="0"/>
          <p:nvPr/>
        </p:nvPicPr>
        <p:blipFill>
          <a:blip r:embed="rId4">
            <a:alphaModFix/>
          </a:blip>
          <a:stretch>
            <a:fillRect/>
          </a:stretch>
        </p:blipFill>
        <p:spPr>
          <a:xfrm>
            <a:off x="1465526" y="2885150"/>
            <a:ext cx="2494368" cy="1659900"/>
          </a:xfrm>
          <a:prstGeom prst="rect">
            <a:avLst/>
          </a:prstGeom>
          <a:noFill/>
          <a:ln>
            <a:noFill/>
          </a:ln>
        </p:spPr>
      </p:pic>
      <p:pic>
        <p:nvPicPr>
          <p:cNvPr id="111" name="Google Shape;111;p16"/>
          <p:cNvPicPr preferRelativeResize="0"/>
          <p:nvPr/>
        </p:nvPicPr>
        <p:blipFill rotWithShape="1">
          <a:blip r:embed="rId4">
            <a:alphaModFix/>
          </a:blip>
          <a:srcRect b="46548" l="4394" r="41755" t="33057"/>
          <a:stretch/>
        </p:blipFill>
        <p:spPr>
          <a:xfrm>
            <a:off x="522282" y="3369403"/>
            <a:ext cx="2411518" cy="607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311700" y="175325"/>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300"/>
              <a:t>Device-Related Adverse Events</a:t>
            </a:r>
            <a:endParaRPr sz="2300"/>
          </a:p>
        </p:txBody>
      </p:sp>
      <p:sp>
        <p:nvSpPr>
          <p:cNvPr id="117" name="Google Shape;117;p17"/>
          <p:cNvSpPr txBox="1"/>
          <p:nvPr>
            <p:ph idx="1" type="body"/>
          </p:nvPr>
        </p:nvSpPr>
        <p:spPr>
          <a:xfrm>
            <a:off x="311700" y="1229875"/>
            <a:ext cx="45330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8" name="Google Shape;118;p17"/>
          <p:cNvPicPr preferRelativeResize="0"/>
          <p:nvPr/>
        </p:nvPicPr>
        <p:blipFill>
          <a:blip r:embed="rId3">
            <a:alphaModFix/>
          </a:blip>
          <a:stretch>
            <a:fillRect/>
          </a:stretch>
        </p:blipFill>
        <p:spPr>
          <a:xfrm>
            <a:off x="368875" y="1229875"/>
            <a:ext cx="4475689" cy="3339000"/>
          </a:xfrm>
          <a:prstGeom prst="rect">
            <a:avLst/>
          </a:prstGeom>
          <a:noFill/>
          <a:ln>
            <a:noFill/>
          </a:ln>
        </p:spPr>
      </p:pic>
      <p:sp>
        <p:nvSpPr>
          <p:cNvPr id="119" name="Google Shape;119;p17"/>
          <p:cNvSpPr txBox="1"/>
          <p:nvPr/>
        </p:nvSpPr>
        <p:spPr>
          <a:xfrm>
            <a:off x="5136950" y="1089675"/>
            <a:ext cx="3741900" cy="26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Within healthcare, significant occurrences of patient problems, resulting in adverse events linked to medical devices, are notably prevalent in diverse specialties including </a:t>
            </a:r>
            <a:r>
              <a:rPr b="1" lang="en">
                <a:highlight>
                  <a:srgbClr val="FFF2CC"/>
                </a:highlight>
                <a:latin typeface="Roboto"/>
                <a:ea typeface="Roboto"/>
                <a:cs typeface="Roboto"/>
                <a:sym typeface="Roboto"/>
              </a:rPr>
              <a:t>Dental, General Surgery, Plastic Surgery, Orthopedics, Clinical Chemistry, and Ophthalmic care.</a:t>
            </a:r>
            <a:r>
              <a:rPr b="1" lang="en">
                <a:latin typeface="Roboto"/>
                <a:ea typeface="Roboto"/>
                <a:cs typeface="Roboto"/>
                <a:sym typeface="Roboto"/>
              </a:rPr>
              <a:t> </a:t>
            </a:r>
            <a:endParaRPr b="1">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Understanding these specific contexts is essential for targeted improvements in device design, usage protocols, and patient safety measures</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311700" y="175325"/>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00"/>
              <a:t>Follow-Up Frequency Insights</a:t>
            </a:r>
            <a:endParaRPr sz="2400"/>
          </a:p>
        </p:txBody>
      </p:sp>
      <p:sp>
        <p:nvSpPr>
          <p:cNvPr id="125" name="Google Shape;125;p18"/>
          <p:cNvSpPr txBox="1"/>
          <p:nvPr/>
        </p:nvSpPr>
        <p:spPr>
          <a:xfrm>
            <a:off x="5283625" y="1089675"/>
            <a:ext cx="3741900" cy="26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26" name="Google Shape;126;p18"/>
          <p:cNvPicPr preferRelativeResize="0"/>
          <p:nvPr/>
        </p:nvPicPr>
        <p:blipFill>
          <a:blip r:embed="rId3">
            <a:alphaModFix/>
          </a:blip>
          <a:stretch>
            <a:fillRect/>
          </a:stretch>
        </p:blipFill>
        <p:spPr>
          <a:xfrm>
            <a:off x="136900" y="918775"/>
            <a:ext cx="5084824" cy="3282299"/>
          </a:xfrm>
          <a:prstGeom prst="rect">
            <a:avLst/>
          </a:prstGeom>
          <a:noFill/>
          <a:ln>
            <a:noFill/>
          </a:ln>
        </p:spPr>
      </p:pic>
      <p:sp>
        <p:nvSpPr>
          <p:cNvPr id="127" name="Google Shape;127;p18"/>
          <p:cNvSpPr txBox="1"/>
          <p:nvPr/>
        </p:nvSpPr>
        <p:spPr>
          <a:xfrm>
            <a:off x="5329300" y="909400"/>
            <a:ext cx="3696300" cy="27771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b="1" lang="en" sz="1200"/>
              <a:t>Many</a:t>
            </a:r>
            <a:r>
              <a:rPr b="1" lang="en" sz="1200"/>
              <a:t> adverse events are identified during</a:t>
            </a:r>
            <a:r>
              <a:rPr lang="en" sz="1200"/>
              <a:t> the</a:t>
            </a:r>
            <a:r>
              <a:rPr b="1" lang="en" sz="1200"/>
              <a:t> first follow-up appointments</a:t>
            </a:r>
            <a:r>
              <a:rPr lang="en" sz="1200"/>
              <a:t>. As the frequency of follow-ups decreases, the rate of adverse events also declines substantially.</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b="1" lang="en" sz="1200"/>
              <a:t>regular and consistent follow-ups are IMPORTANT!</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May mitigate the occurrence of adverse events</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311700" y="175325"/>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00"/>
              <a:t>Device Adverse Events</a:t>
            </a:r>
            <a:endParaRPr sz="2400"/>
          </a:p>
        </p:txBody>
      </p:sp>
      <p:sp>
        <p:nvSpPr>
          <p:cNvPr id="133" name="Google Shape;133;p19"/>
          <p:cNvSpPr txBox="1"/>
          <p:nvPr/>
        </p:nvSpPr>
        <p:spPr>
          <a:xfrm>
            <a:off x="5283625" y="1089675"/>
            <a:ext cx="3741900" cy="26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34" name="Google Shape;134;p19"/>
          <p:cNvPicPr preferRelativeResize="0"/>
          <p:nvPr/>
        </p:nvPicPr>
        <p:blipFill>
          <a:blip r:embed="rId3">
            <a:alphaModFix/>
          </a:blip>
          <a:stretch>
            <a:fillRect/>
          </a:stretch>
        </p:blipFill>
        <p:spPr>
          <a:xfrm>
            <a:off x="152400" y="783125"/>
            <a:ext cx="4978826" cy="3977020"/>
          </a:xfrm>
          <a:prstGeom prst="rect">
            <a:avLst/>
          </a:prstGeom>
          <a:noFill/>
          <a:ln>
            <a:noFill/>
          </a:ln>
        </p:spPr>
      </p:pic>
      <p:sp>
        <p:nvSpPr>
          <p:cNvPr id="135" name="Google Shape;135;p19"/>
          <p:cNvSpPr txBox="1"/>
          <p:nvPr/>
        </p:nvSpPr>
        <p:spPr>
          <a:xfrm>
            <a:off x="5280400" y="772500"/>
            <a:ext cx="3598500" cy="300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the visualization provided, we have presented the </a:t>
            </a:r>
            <a:r>
              <a:rPr b="1" lang="en"/>
              <a:t>total count of adverse events</a:t>
            </a:r>
            <a:r>
              <a:rPr lang="en"/>
              <a:t> associated with devices across various industries.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Upon analysis, it is evident that the </a:t>
            </a:r>
            <a:r>
              <a:rPr b="1" lang="en"/>
              <a:t>majority of adverse events occur in cases where devices are implanted</a:t>
            </a:r>
            <a:r>
              <a:rPr lang="en"/>
              <a:t>. Specifically, within the realm of implantable devices, the </a:t>
            </a:r>
            <a:r>
              <a:rPr b="1" lang="en"/>
              <a:t>prevalence is higher in endosseous implants</a:t>
            </a:r>
            <a:r>
              <a:rPr lang="en"/>
              <a:t>, </a:t>
            </a:r>
            <a:r>
              <a:rPr b="1" lang="en"/>
              <a:t>followed by root form implants and prosthetics.</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311700" y="175325"/>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300"/>
              <a:t>Manufacturer Adverse Events</a:t>
            </a:r>
            <a:endParaRPr sz="2300"/>
          </a:p>
        </p:txBody>
      </p:sp>
      <p:sp>
        <p:nvSpPr>
          <p:cNvPr id="141" name="Google Shape;141;p20"/>
          <p:cNvSpPr txBox="1"/>
          <p:nvPr/>
        </p:nvSpPr>
        <p:spPr>
          <a:xfrm>
            <a:off x="5283625" y="1089675"/>
            <a:ext cx="3741900" cy="26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this visualization, we have depicted </a:t>
            </a:r>
            <a:r>
              <a:rPr b="1" lang="en"/>
              <a:t>manufacturers</a:t>
            </a:r>
            <a:r>
              <a:rPr lang="en"/>
              <a:t> whose devices have been associated </a:t>
            </a:r>
            <a:r>
              <a:rPr b="1" lang="en"/>
              <a:t>with the highest number of adverse events</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insight holds significant value, as it </a:t>
            </a:r>
            <a:r>
              <a:rPr b="1" lang="en"/>
              <a:t>enables us to proactively engage with the respective manufacturers</a:t>
            </a:r>
            <a:r>
              <a:rPr lang="en"/>
              <a:t>. We can consider reaching out to them for potential improvements or explore the possibility of diversifying our sources of supply to enhance product safety and quality.</a:t>
            </a:r>
            <a:endParaRPr/>
          </a:p>
        </p:txBody>
      </p:sp>
      <p:pic>
        <p:nvPicPr>
          <p:cNvPr id="142" name="Google Shape;142;p20"/>
          <p:cNvPicPr preferRelativeResize="0"/>
          <p:nvPr/>
        </p:nvPicPr>
        <p:blipFill rotWithShape="1">
          <a:blip r:embed="rId3">
            <a:alphaModFix/>
          </a:blip>
          <a:srcRect b="43175" l="0" r="0" t="0"/>
          <a:stretch/>
        </p:blipFill>
        <p:spPr>
          <a:xfrm>
            <a:off x="152400" y="859325"/>
            <a:ext cx="4978824" cy="2257751"/>
          </a:xfrm>
          <a:prstGeom prst="rect">
            <a:avLst/>
          </a:prstGeom>
          <a:noFill/>
          <a:ln>
            <a:noFill/>
          </a:ln>
        </p:spPr>
      </p:pic>
      <p:pic>
        <p:nvPicPr>
          <p:cNvPr id="143" name="Google Shape;143;p20"/>
          <p:cNvPicPr preferRelativeResize="0"/>
          <p:nvPr/>
        </p:nvPicPr>
        <p:blipFill rotWithShape="1">
          <a:blip r:embed="rId3">
            <a:alphaModFix/>
          </a:blip>
          <a:srcRect b="0" l="0" r="0" t="64737"/>
          <a:stretch/>
        </p:blipFill>
        <p:spPr>
          <a:xfrm>
            <a:off x="152400" y="3081100"/>
            <a:ext cx="4978824" cy="1400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311700" y="1753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Unraveling the Link Between Product Challenges and Adverse Events</a:t>
            </a:r>
            <a:endParaRPr b="1" sz="1800"/>
          </a:p>
        </p:txBody>
      </p:sp>
      <p:sp>
        <p:nvSpPr>
          <p:cNvPr id="149" name="Google Shape;149;p21"/>
          <p:cNvSpPr txBox="1"/>
          <p:nvPr/>
        </p:nvSpPr>
        <p:spPr>
          <a:xfrm>
            <a:off x="6385375" y="1089675"/>
            <a:ext cx="2640300" cy="26847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Font typeface="Roboto"/>
              <a:buChar char="●"/>
            </a:pPr>
            <a:r>
              <a:rPr lang="en" sz="1200">
                <a:latin typeface="Roboto"/>
                <a:ea typeface="Roboto"/>
                <a:cs typeface="Roboto"/>
                <a:sym typeface="Roboto"/>
              </a:rPr>
              <a:t>In medical devices, </a:t>
            </a:r>
            <a:r>
              <a:rPr b="1" lang="en" sz="1200">
                <a:latin typeface="Roboto"/>
                <a:ea typeface="Roboto"/>
                <a:cs typeface="Roboto"/>
                <a:sym typeface="Roboto"/>
              </a:rPr>
              <a:t>wireless communication </a:t>
            </a:r>
            <a:r>
              <a:rPr lang="en" sz="1200">
                <a:latin typeface="Roboto"/>
                <a:ea typeface="Roboto"/>
                <a:cs typeface="Roboto"/>
                <a:sym typeface="Roboto"/>
              </a:rPr>
              <a:t>issues pose a critical risk to patient safety, causing potential failures in timely data transmission and device coordination.</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b="1" lang="en" sz="1200">
                <a:latin typeface="Roboto"/>
                <a:ea typeface="Roboto"/>
                <a:cs typeface="Roboto"/>
                <a:sym typeface="Roboto"/>
              </a:rPr>
              <a:t>Device output failures</a:t>
            </a:r>
            <a:r>
              <a:rPr lang="en" sz="1200">
                <a:latin typeface="Roboto"/>
                <a:ea typeface="Roboto"/>
                <a:cs typeface="Roboto"/>
                <a:sym typeface="Roboto"/>
              </a:rPr>
              <a:t> further exacerbate the problem, highlighting the imperative need for robust systems to prevent adverse events and ensure reliable healthcare outcomes.</a:t>
            </a:r>
            <a:endParaRPr sz="1200">
              <a:latin typeface="Roboto"/>
              <a:ea typeface="Roboto"/>
              <a:cs typeface="Roboto"/>
              <a:sym typeface="Roboto"/>
            </a:endParaRPr>
          </a:p>
        </p:txBody>
      </p:sp>
      <p:pic>
        <p:nvPicPr>
          <p:cNvPr id="150" name="Google Shape;150;p21"/>
          <p:cNvPicPr preferRelativeResize="0"/>
          <p:nvPr/>
        </p:nvPicPr>
        <p:blipFill>
          <a:blip r:embed="rId3">
            <a:alphaModFix/>
          </a:blip>
          <a:stretch>
            <a:fillRect/>
          </a:stretch>
        </p:blipFill>
        <p:spPr>
          <a:xfrm>
            <a:off x="268725" y="1089675"/>
            <a:ext cx="6186275" cy="3171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