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313" r:id="rId4"/>
    <p:sldId id="308" r:id="rId5"/>
    <p:sldId id="314" r:id="rId6"/>
    <p:sldId id="307" r:id="rId7"/>
    <p:sldId id="315" r:id="rId8"/>
    <p:sldId id="316" r:id="rId9"/>
    <p:sldId id="317" r:id="rId10"/>
    <p:sldId id="304" r:id="rId11"/>
    <p:sldId id="297" r:id="rId12"/>
    <p:sldId id="322" r:id="rId13"/>
    <p:sldId id="306" r:id="rId14"/>
    <p:sldId id="319" r:id="rId15"/>
    <p:sldId id="320" r:id="rId16"/>
    <p:sldId id="321" r:id="rId17"/>
    <p:sldId id="318" r:id="rId18"/>
    <p:sldId id="324" r:id="rId19"/>
    <p:sldId id="29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3" autoAdjust="0"/>
  </p:normalViewPr>
  <p:slideViewPr>
    <p:cSldViewPr snapToGrid="0" snapToObjects="1" showGuides="1">
      <p:cViewPr>
        <p:scale>
          <a:sx n="147" d="100"/>
          <a:sy n="147" d="100"/>
        </p:scale>
        <p:origin x="-88" y="-88"/>
      </p:cViewPr>
      <p:guideLst>
        <p:guide orient="horz" pos="715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05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F7C22-53A7-474A-BBAC-4CD534C06F0C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73D-F025-4228-844C-98885CAAE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24D1-3B53-9041-B597-142A7406DDDD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5E825-D5E4-F44F-A467-6D642F9F0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7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791200" cy="4114800"/>
          </a:xfrm>
        </p:spPr>
        <p:txBody>
          <a:bodyPr/>
          <a:lstStyle/>
          <a:p>
            <a:r>
              <a:rPr lang="en-US" dirty="0" smtClean="0"/>
              <a:t>To change</a:t>
            </a:r>
            <a:r>
              <a:rPr lang="en-US" baseline="0" dirty="0" smtClean="0"/>
              <a:t> specific properties: </a:t>
            </a:r>
            <a:r>
              <a:rPr lang="en-US" dirty="0" smtClean="0"/>
              <a:t>curl -X POST http://localhost:8888/bus/</a:t>
            </a:r>
            <a:r>
              <a:rPr lang="en-US" dirty="0" err="1" smtClean="0"/>
              <a:t>env</a:t>
            </a:r>
            <a:r>
              <a:rPr lang="en-US" dirty="0" smtClean="0"/>
              <a:t> -d </a:t>
            </a:r>
            <a:r>
              <a:rPr lang="en-US" dirty="0" err="1" smtClean="0"/>
              <a:t>info.foo</a:t>
            </a:r>
            <a:r>
              <a:rPr lang="en-US" dirty="0" smtClean="0"/>
              <a:t>=</a:t>
            </a:r>
            <a:r>
              <a:rPr lang="en-US" dirty="0" err="1" smtClean="0"/>
              <a:t>zoob</a:t>
            </a:r>
            <a:r>
              <a:rPr lang="en-US" dirty="0" smtClean="0"/>
              <a:t> -d </a:t>
            </a:r>
            <a:r>
              <a:rPr lang="en-US" dirty="0" err="1" smtClean="0"/>
              <a:t>info.bar</a:t>
            </a:r>
            <a:r>
              <a:rPr lang="en-US" dirty="0" smtClean="0"/>
              <a:t>=</a:t>
            </a:r>
            <a:r>
              <a:rPr lang="en-US" dirty="0" err="1" smtClean="0"/>
              <a:t>bobo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logging</a:t>
            </a:r>
            <a:r>
              <a:rPr lang="en-US" baseline="0" dirty="0" smtClean="0"/>
              <a:t> levels at runtime: 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curl -X POST http://localhost:8888/bus/</a:t>
            </a:r>
            <a:r>
              <a:rPr lang="en-US" dirty="0" err="1" smtClean="0"/>
              <a:t>env</a:t>
            </a:r>
            <a:r>
              <a:rPr lang="en-US" dirty="0" smtClean="0"/>
              <a:t> -d </a:t>
            </a:r>
            <a:r>
              <a:rPr lang="en-US" dirty="0" err="1" smtClean="0"/>
              <a:t>logging.level.com.example</a:t>
            </a:r>
            <a:r>
              <a:rPr lang="en-US" dirty="0" smtClean="0"/>
              <a:t>=DEBUG</a:t>
            </a:r>
          </a:p>
          <a:p>
            <a:r>
              <a:rPr lang="en-US" dirty="0"/>
              <a:t>	</a:t>
            </a:r>
            <a:r>
              <a:rPr lang="en-US" dirty="0" smtClean="0"/>
              <a:t>curl -X POST http://localhost:8888/bus/</a:t>
            </a:r>
            <a:r>
              <a:rPr lang="en-US" dirty="0" err="1" smtClean="0"/>
              <a:t>env</a:t>
            </a:r>
            <a:r>
              <a:rPr lang="en-US" dirty="0" smtClean="0"/>
              <a:t> -d </a:t>
            </a:r>
            <a:r>
              <a:rPr lang="en-US" dirty="0" err="1" smtClean="0"/>
              <a:t>logging.level.com.example</a:t>
            </a:r>
            <a:r>
              <a:rPr lang="en-US" dirty="0" smtClean="0"/>
              <a:t>=INFO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activate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r>
              <a:rPr lang="en-US" baseline="0" dirty="0" smtClean="0"/>
              <a:t>: </a:t>
            </a:r>
            <a:r>
              <a:rPr lang="en-US" dirty="0" err="1" smtClean="0"/>
              <a:t>ngrok</a:t>
            </a:r>
            <a:r>
              <a:rPr lang="en-US" dirty="0" smtClean="0"/>
              <a:t> http 8888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choreographed using simple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protocols rather than complex protocols such as WS-Choreography or BPEL or orchestration by a central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B776-9158-4317-AF17-65AFB0B1B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– Routing use case</a:t>
            </a:r>
          </a:p>
          <a:p>
            <a:pPr lvl="1"/>
            <a:r>
              <a:rPr lang="en-US" dirty="0" smtClean="0"/>
              <a:t>Kafka – High speed ingest use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B776-9158-4317-AF17-65AFB0B1B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747503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4176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8" y="1603314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16F3B"/>
                </a:solidFill>
                <a:effectLst/>
                <a:uLnTx/>
                <a:uFillTx/>
                <a:latin typeface="Arial"/>
                <a:cs typeface="Arial"/>
              </a:rPr>
              <a:t>Title in Upper &amp; LC Bold Type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16F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9" y="2845278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EA7BC"/>
                </a:solidFill>
                <a:effectLst/>
                <a:uLnTx/>
                <a:uFillTx/>
                <a:latin typeface="Arial"/>
                <a:cs typeface="Arial"/>
              </a:rPr>
              <a:t>Subtitle 24 Point Arial Title Case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EA7B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652816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Additional Line 18 Point Arial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49251" y="504478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2016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05587" y="4749502"/>
            <a:ext cx="997234" cy="24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4747503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 flipH="1">
            <a:off x="8553450" y="504176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49251" y="504478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2016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05587" y="4749502"/>
            <a:ext cx="997234" cy="24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4747503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 flipH="1">
            <a:off x="8553450" y="504176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26053" y="1950861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7C3A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7C3A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34519" y="2636430"/>
            <a:ext cx="6048375" cy="4220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C7B7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EA7BC"/>
                </a:solidFill>
                <a:effectLst/>
                <a:uLnTx/>
                <a:uFillTx/>
                <a:latin typeface="Arial"/>
                <a:cs typeface="Arial"/>
              </a:rPr>
              <a:t>Divider 2 has black background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349251" y="504478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2016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05587" y="4749502"/>
            <a:ext cx="997234" cy="24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4747503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 flipH="1">
            <a:off x="8553450" y="504176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381679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888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8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Divider3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888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49251" y="504478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2016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05587" y="4749502"/>
            <a:ext cx="997234" cy="24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1719249" y="1769095"/>
            <a:ext cx="5810469" cy="14406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7272" y="951202"/>
            <a:ext cx="8119529" cy="25966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67272" y="881350"/>
            <a:ext cx="8119529" cy="25966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1626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350577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881"/>
                </a:solidFill>
                <a:effectLst/>
                <a:uLnTx/>
                <a:uFillTx/>
                <a:latin typeface="Arial"/>
                <a:cs typeface="Arial"/>
              </a:rPr>
              <a:t>Click To Edit Master Title Style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888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2753297"/>
            <a:ext cx="6048375" cy="142627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</a:rPr>
              <a:t>Click to Edit Master Subtitle Style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0" y="4747503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 flipH="1">
            <a:off x="8553450" y="504176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49251" y="504478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3" name="Picture 12" descr="Pivotal_White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05587" y="4749502"/>
            <a:ext cx="997234" cy="2472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1" r:id="rId9"/>
    <p:sldLayoutId id="2147483656" r:id="rId10"/>
    <p:sldLayoutId id="2147483659" r:id="rId11"/>
    <p:sldLayoutId id="2147483658" r:id="rId12"/>
    <p:sldLayoutId id="2147483657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1"/>
        </a:buClr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1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1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.html" TargetMode="External"/><Relationship Id="rId4" Type="http://schemas.openxmlformats.org/officeDocument/2006/relationships/hyperlink" Target="https://cloud.spring.io/spring-cloud-confi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s.spring.io/spring-clou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12facto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  <a:alphaModFix/>
          </a:blip>
          <a:stretch>
            <a:fillRect/>
          </a:stretch>
        </p:blipFill>
        <p:spPr>
          <a:xfrm>
            <a:off x="2441360" y="1419120"/>
            <a:ext cx="6702640" cy="1587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90587" y="667760"/>
            <a:ext cx="7489883" cy="15027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Building Cloud Native Microservices with Spring Cloud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90589" y="2845278"/>
            <a:ext cx="6048375" cy="36933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David Turanski, Pivotal Software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 contrast="7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2808" y="1384491"/>
            <a:ext cx="3175000" cy="255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There’s a lot of stuff here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0"/>
            <a:ext cx="3923107" cy="3185744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Distributed</a:t>
            </a:r>
            <a:r>
              <a:rPr lang="en-US" dirty="0"/>
              <a:t>/versioned configuration</a:t>
            </a:r>
          </a:p>
          <a:p>
            <a:r>
              <a:rPr lang="en-US" dirty="0"/>
              <a:t>Service registration and </a:t>
            </a:r>
            <a:r>
              <a:rPr lang="en-US" dirty="0" smtClean="0"/>
              <a:t>discovery</a:t>
            </a:r>
            <a:endParaRPr lang="en-US" dirty="0"/>
          </a:p>
          <a:p>
            <a:r>
              <a:rPr lang="en-US" dirty="0"/>
              <a:t>Routing</a:t>
            </a:r>
          </a:p>
          <a:p>
            <a:r>
              <a:rPr lang="en-US" dirty="0"/>
              <a:t>Service-to-service calls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Circuit Breakers</a:t>
            </a:r>
          </a:p>
          <a:p>
            <a:r>
              <a:rPr lang="en-US" dirty="0"/>
              <a:t>Global locks</a:t>
            </a:r>
          </a:p>
          <a:p>
            <a:r>
              <a:rPr lang="en-US" dirty="0"/>
              <a:t>Leadership election and cluster state</a:t>
            </a:r>
          </a:p>
          <a:p>
            <a:r>
              <a:rPr lang="en-US" dirty="0"/>
              <a:t>Distributed messaging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5979" y="1314450"/>
            <a:ext cx="415637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0" y="954048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yuthaya"/>
                <a:cs typeface="Ayuthaya"/>
              </a:rPr>
              <a:t>Spring Cloud </a:t>
            </a:r>
            <a:r>
              <a:rPr lang="en-US" sz="1400" dirty="0" err="1">
                <a:latin typeface="Ayuthaya"/>
                <a:cs typeface="Ayuthaya"/>
              </a:rPr>
              <a:t>Config</a:t>
            </a:r>
            <a:endParaRPr lang="en-US" sz="1400" dirty="0">
              <a:latin typeface="Ayuthaya"/>
              <a:cs typeface="Ayuthaya"/>
            </a:endParaRPr>
          </a:p>
          <a:p>
            <a:r>
              <a:rPr lang="en-US" sz="1400" dirty="0">
                <a:latin typeface="Ayuthaya"/>
                <a:cs typeface="Ayuthaya"/>
              </a:rPr>
              <a:t>Spring Cloud Netflix</a:t>
            </a:r>
          </a:p>
          <a:p>
            <a:r>
              <a:rPr lang="en-US" sz="1400" dirty="0">
                <a:latin typeface="Ayuthaya"/>
                <a:cs typeface="Ayuthaya"/>
              </a:rPr>
              <a:t>Spring Cloud Bus</a:t>
            </a:r>
          </a:p>
          <a:p>
            <a:r>
              <a:rPr lang="en-US" sz="1400" dirty="0">
                <a:latin typeface="Ayuthaya"/>
                <a:cs typeface="Ayuthaya"/>
              </a:rPr>
              <a:t>Spring Cloud for Cloud Foundry</a:t>
            </a:r>
          </a:p>
          <a:p>
            <a:r>
              <a:rPr lang="en-US" sz="1400" dirty="0">
                <a:latin typeface="Ayuthaya"/>
                <a:cs typeface="Ayuthaya"/>
              </a:rPr>
              <a:t>Spring Cloud Cluster</a:t>
            </a:r>
          </a:p>
          <a:p>
            <a:r>
              <a:rPr lang="en-US" sz="1400" dirty="0">
                <a:latin typeface="Ayuthaya"/>
                <a:cs typeface="Ayuthaya"/>
              </a:rPr>
              <a:t>Spring Cloud Consul</a:t>
            </a:r>
          </a:p>
          <a:p>
            <a:r>
              <a:rPr lang="en-US" sz="1400" dirty="0">
                <a:latin typeface="Ayuthaya"/>
                <a:cs typeface="Ayuthaya"/>
              </a:rPr>
              <a:t>Spring Cloud Security</a:t>
            </a:r>
          </a:p>
          <a:p>
            <a:r>
              <a:rPr lang="en-US" sz="1400" dirty="0">
                <a:latin typeface="Ayuthaya"/>
                <a:cs typeface="Ayuthaya"/>
              </a:rPr>
              <a:t>Spring Cloud Sleuth</a:t>
            </a:r>
          </a:p>
          <a:p>
            <a:r>
              <a:rPr lang="en-US" sz="1400" dirty="0">
                <a:latin typeface="Ayuthaya"/>
                <a:cs typeface="Ayuthaya"/>
              </a:rPr>
              <a:t>Spring Cloud Data Flow</a:t>
            </a:r>
          </a:p>
          <a:p>
            <a:r>
              <a:rPr lang="en-US" sz="1400" dirty="0">
                <a:latin typeface="Ayuthaya"/>
                <a:cs typeface="Ayuthaya"/>
              </a:rPr>
              <a:t>Spring Cloud Stream</a:t>
            </a:r>
          </a:p>
          <a:p>
            <a:r>
              <a:rPr lang="en-US" sz="1400" dirty="0">
                <a:latin typeface="Ayuthaya"/>
                <a:cs typeface="Ayuthaya"/>
              </a:rPr>
              <a:t>Spring Cloud Stream Starters</a:t>
            </a:r>
          </a:p>
          <a:p>
            <a:r>
              <a:rPr lang="en-US" sz="1400" dirty="0">
                <a:latin typeface="Ayuthaya"/>
                <a:cs typeface="Ayuthaya"/>
              </a:rPr>
              <a:t>Spring Cloud Task</a:t>
            </a:r>
          </a:p>
          <a:p>
            <a:r>
              <a:rPr lang="en-US" sz="1400" dirty="0">
                <a:latin typeface="Ayuthaya"/>
                <a:cs typeface="Ayuthaya"/>
              </a:rPr>
              <a:t>Spring Cloud Zookeeper</a:t>
            </a:r>
          </a:p>
          <a:p>
            <a:r>
              <a:rPr lang="en-US" sz="1400" dirty="0">
                <a:latin typeface="Ayuthaya"/>
                <a:cs typeface="Ayuthaya"/>
              </a:rPr>
              <a:t>Spring Cloud for Amazon Web Services</a:t>
            </a:r>
          </a:p>
          <a:p>
            <a:r>
              <a:rPr lang="en-US" sz="1400" dirty="0">
                <a:latin typeface="Ayuthaya"/>
                <a:cs typeface="Ayuthaya"/>
              </a:rPr>
              <a:t>Spring Cloud Connectors</a:t>
            </a:r>
          </a:p>
          <a:p>
            <a:r>
              <a:rPr lang="en-US" sz="1400" dirty="0">
                <a:latin typeface="Ayuthaya"/>
                <a:cs typeface="Ayuthaya"/>
              </a:rPr>
              <a:t>Spring Cloud Starters</a:t>
            </a:r>
          </a:p>
          <a:p>
            <a:r>
              <a:rPr lang="en-US" sz="1400" dirty="0">
                <a:latin typeface="Ayuthaya"/>
                <a:cs typeface="Ayuthaya"/>
              </a:rPr>
              <a:t>Spring Cloud CLI</a:t>
            </a:r>
          </a:p>
        </p:txBody>
      </p:sp>
    </p:spTree>
    <p:extLst>
      <p:ext uri="{BB962C8B-B14F-4D97-AF65-F5344CB8AC3E}">
        <p14:creationId xmlns:p14="http://schemas.microsoft.com/office/powerpoint/2010/main" val="138063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2" y="1959974"/>
            <a:ext cx="6048376" cy="620683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12 factor:  Strict separation of configuration from code</a:t>
            </a:r>
          </a:p>
          <a:p>
            <a:pPr lvl="1"/>
            <a:r>
              <a:rPr lang="en-US" sz="2000" dirty="0" smtClean="0"/>
              <a:t>Things are likely to change in different </a:t>
            </a:r>
            <a:r>
              <a:rPr lang="en-US" sz="2000" dirty="0" err="1" smtClean="0"/>
              <a:t>enviroments</a:t>
            </a:r>
            <a:endParaRPr lang="en-US" sz="2000" dirty="0" smtClean="0"/>
          </a:p>
          <a:p>
            <a:pPr lvl="1"/>
            <a:r>
              <a:rPr lang="en-US" sz="2000" dirty="0" smtClean="0"/>
              <a:t>This does not include internal configuration</a:t>
            </a:r>
          </a:p>
          <a:p>
            <a:r>
              <a:rPr lang="en-US" sz="2000" dirty="0" smtClean="0"/>
              <a:t>Environment variables are good but hard to centrally manage</a:t>
            </a:r>
          </a:p>
          <a:p>
            <a:r>
              <a:rPr lang="en-US" sz="2000" dirty="0" smtClean="0"/>
              <a:t>Namespace support for application, Spring profile, and version</a:t>
            </a:r>
          </a:p>
          <a:p>
            <a:pPr lvl="1"/>
            <a:r>
              <a:rPr lang="en-US" sz="2000" dirty="0"/>
              <a:t>{</a:t>
            </a:r>
            <a:r>
              <a:rPr lang="en-US" sz="2000" dirty="0" smtClean="0"/>
              <a:t>application</a:t>
            </a:r>
            <a:r>
              <a:rPr lang="en-US" sz="2000" dirty="0"/>
              <a:t>}</a:t>
            </a:r>
            <a:r>
              <a:rPr lang="en-US" sz="2000" dirty="0" smtClean="0"/>
              <a:t>-</a:t>
            </a:r>
            <a:r>
              <a:rPr lang="en-US" sz="2000" dirty="0"/>
              <a:t>{</a:t>
            </a:r>
            <a:r>
              <a:rPr lang="en-US" sz="2000" dirty="0" smtClean="0"/>
              <a:t>profile}-{label}.properties</a:t>
            </a:r>
          </a:p>
          <a:p>
            <a:pPr lvl="1"/>
            <a:r>
              <a:rPr lang="en-US" sz="2000" dirty="0" smtClean="0"/>
              <a:t>Or repo per application, or repo per profile</a:t>
            </a:r>
          </a:p>
          <a:p>
            <a:r>
              <a:rPr lang="en-US" sz="2000" dirty="0" smtClean="0"/>
              <a:t>Encrypted property values</a:t>
            </a:r>
          </a:p>
          <a:p>
            <a:r>
              <a:rPr lang="en-US" sz="2000" dirty="0" smtClean="0"/>
              <a:t>Spring-cloud-bus: pub-sub refresh to all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clients</a:t>
            </a:r>
          </a:p>
          <a:p>
            <a:r>
              <a:rPr lang="en-US" sz="2000" dirty="0" smtClean="0"/>
              <a:t>Push notification e.g., via </a:t>
            </a:r>
            <a:r>
              <a:rPr lang="en-US" sz="2000" dirty="0" err="1" smtClean="0"/>
              <a:t>webhooks</a:t>
            </a:r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59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1107393"/>
            <a:ext cx="6692653" cy="3026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184" y="3006720"/>
            <a:ext cx="254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/refresh</a:t>
            </a:r>
          </a:p>
          <a:p>
            <a:r>
              <a:rPr lang="en-US" dirty="0"/>
              <a:t>POST </a:t>
            </a: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/>
          </a:p>
          <a:p>
            <a:r>
              <a:rPr lang="en-US" dirty="0" smtClean="0"/>
              <a:t>POST /</a:t>
            </a:r>
            <a:r>
              <a:rPr lang="en-US" dirty="0" err="1" smtClean="0"/>
              <a:t>env</a:t>
            </a:r>
            <a:r>
              <a:rPr lang="en-US" dirty="0" smtClean="0"/>
              <a:t>/reset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457200" y="541066"/>
            <a:ext cx="8229600" cy="45140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Spring Cloud </a:t>
            </a:r>
            <a:r>
              <a:rPr lang="en-US" sz="3200" dirty="0" err="1" smtClean="0"/>
              <a:t>Config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8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457200" y="534063"/>
            <a:ext cx="8229600" cy="45140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Spring Cloud Bus</a:t>
            </a:r>
            <a:endParaRPr lang="en-US" sz="32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28700"/>
            <a:ext cx="75895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06" y="501154"/>
            <a:ext cx="7984266" cy="451406"/>
          </a:xfrm>
        </p:spPr>
        <p:txBody>
          <a:bodyPr/>
          <a:lstStyle/>
          <a:p>
            <a:r>
              <a:rPr lang="en-US" sz="3200" dirty="0" smtClean="0"/>
              <a:t>Push Notification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28699"/>
            <a:ext cx="759319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6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2" y="1350576"/>
            <a:ext cx="6048376" cy="1230080"/>
          </a:xfrm>
        </p:spPr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7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</a:t>
            </a:r>
            <a:r>
              <a:rPr lang="en-US" dirty="0">
                <a:hlinkClick r:id="rId2"/>
              </a:rPr>
              <a:t>//projects.spring.io/spring-cloud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cloud.spring.io</a:t>
            </a:r>
            <a:r>
              <a:rPr lang="en-US" dirty="0">
                <a:hlinkClick r:id="rId3"/>
              </a:rPr>
              <a:t>/spring-cloud-static/spring-</a:t>
            </a:r>
            <a:r>
              <a:rPr lang="en-US" dirty="0" err="1">
                <a:hlinkClick r:id="rId3"/>
              </a:rPr>
              <a:t>cloud.html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</a:t>
            </a:r>
            <a:r>
              <a:rPr lang="en-US" dirty="0" err="1">
                <a:hlinkClick r:id="rId4"/>
              </a:rPr>
              <a:t>cloud.spring.io</a:t>
            </a:r>
            <a:r>
              <a:rPr lang="en-US" dirty="0">
                <a:hlinkClick r:id="rId4"/>
              </a:rPr>
              <a:t>/spring-cloud-</a:t>
            </a:r>
            <a:r>
              <a:rPr lang="en-US" dirty="0" err="1">
                <a:hlinkClick r:id="rId4"/>
              </a:rPr>
              <a:t>config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55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03313"/>
            <a:ext cx="58816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86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9338" y="1865196"/>
            <a:ext cx="8841452" cy="989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8000" dirty="0" smtClean="0">
                <a:solidFill>
                  <a:schemeClr val="tx1"/>
                </a:solidFill>
                <a:latin typeface="+mn-lt"/>
              </a:rPr>
              <a:t>Thank You.</a:t>
            </a:r>
            <a:endParaRPr lang="en-US" sz="8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1"/>
            <a:ext cx="9144000" cy="472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2393712"/>
          </a:xfrm>
        </p:spPr>
        <p:txBody>
          <a:bodyPr/>
          <a:lstStyle/>
          <a:p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microservice architectural style </a:t>
            </a:r>
            <a:r>
              <a:rPr lang="en-US" dirty="0" smtClean="0"/>
              <a:t>is </a:t>
            </a:r>
            <a:r>
              <a:rPr lang="en-US" dirty="0"/>
              <a:t>an approach to developing a </a:t>
            </a:r>
            <a:r>
              <a:rPr lang="en-US" dirty="0" smtClean="0"/>
              <a:t>single </a:t>
            </a:r>
            <a:r>
              <a:rPr lang="en-US" dirty="0"/>
              <a:t>application as a suite of small services, each running in its own process and </a:t>
            </a:r>
            <a:r>
              <a:rPr lang="en-US" b="1" dirty="0"/>
              <a:t>communicating</a:t>
            </a:r>
            <a:r>
              <a:rPr lang="en-US" dirty="0"/>
              <a:t> with lightweight mechanisms, often an </a:t>
            </a:r>
            <a:r>
              <a:rPr lang="en-US" b="1" dirty="0" smtClean="0"/>
              <a:t>HTTP</a:t>
            </a:r>
            <a:r>
              <a:rPr lang="en-US" dirty="0" smtClean="0"/>
              <a:t> resource </a:t>
            </a:r>
            <a:r>
              <a:rPr lang="en-US" dirty="0"/>
              <a:t>API</a:t>
            </a:r>
            <a:r>
              <a:rPr lang="en-US" dirty="0" smtClean="0"/>
              <a:t>.  </a:t>
            </a:r>
            <a:endParaRPr lang="en-US" dirty="0"/>
          </a:p>
          <a:p>
            <a:pPr lvl="1"/>
            <a:r>
              <a:rPr lang="en-US" sz="2400" dirty="0" smtClean="0"/>
              <a:t>http://martinfowler.com/articles/</a:t>
            </a:r>
            <a:r>
              <a:rPr lang="en-US" sz="2400" dirty="0" err="1" smtClean="0"/>
              <a:t>microservices.html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95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1"/>
            <a:ext cx="9144000" cy="472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10" y="1332658"/>
            <a:ext cx="8229600" cy="339447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Services managed as products, with their own lifecycle</a:t>
            </a:r>
          </a:p>
          <a:p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Governance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3602" y="840633"/>
            <a:ext cx="5300476" cy="1435894"/>
            <a:chOff x="1905000" y="1144645"/>
            <a:chExt cx="5591175" cy="19145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144645"/>
              <a:ext cx="559117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877234" y="1585664"/>
              <a:ext cx="3386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5468" y="2347451"/>
              <a:ext cx="32573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8710" y="1592418"/>
              <a:ext cx="3044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71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1"/>
            <a:ext cx="9144000" cy="472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Cloud Native</a:t>
            </a:r>
            <a:r>
              <a:rPr lang="en-US" dirty="0" smtClean="0"/>
              <a:t>: Application architecture suitable for deployment on modern cloud platforms</a:t>
            </a:r>
          </a:p>
          <a:p>
            <a:r>
              <a:rPr lang="en-US" dirty="0">
                <a:hlinkClick r:id="rId4"/>
              </a:rPr>
              <a:t>http://12factor.net/</a:t>
            </a:r>
            <a:endParaRPr lang="en-US" dirty="0" smtClean="0"/>
          </a:p>
          <a:p>
            <a:r>
              <a:rPr lang="en-US" dirty="0" smtClean="0"/>
              <a:t>Decompose applications into smaller services that can be independently developed, deployed, and scaled</a:t>
            </a:r>
          </a:p>
          <a:p>
            <a:r>
              <a:rPr lang="en-US" dirty="0" smtClean="0"/>
              <a:t>Services communicate via remote protocols, e.g. REST, messaging</a:t>
            </a:r>
          </a:p>
          <a:p>
            <a:r>
              <a:rPr lang="en-US" dirty="0" smtClean="0"/>
              <a:t>Agility: Maximum flexibility, minimum time to market</a:t>
            </a:r>
          </a:p>
          <a:p>
            <a:r>
              <a:rPr lang="en-US" dirty="0" smtClean="0"/>
              <a:t>Simple yet complex!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2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1"/>
            <a:ext cx="9144000" cy="472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jar not war:</a:t>
            </a:r>
          </a:p>
          <a:p>
            <a:pPr lvl="1"/>
            <a:r>
              <a:rPr lang="en-US" dirty="0" smtClean="0"/>
              <a:t>Self contained apps, no external containers required</a:t>
            </a:r>
          </a:p>
          <a:p>
            <a:pPr lvl="1"/>
            <a:r>
              <a:rPr lang="en-US" dirty="0" smtClean="0"/>
              <a:t>DevOps friendly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docker</a:t>
            </a:r>
            <a:r>
              <a:rPr lang="en-US" dirty="0" smtClean="0"/>
              <a:t> not jar….</a:t>
            </a:r>
          </a:p>
          <a:p>
            <a:r>
              <a:rPr lang="en-US" dirty="0" smtClean="0"/>
              <a:t>New patterns and runtime services</a:t>
            </a:r>
          </a:p>
          <a:p>
            <a:pPr lvl="1"/>
            <a:r>
              <a:rPr lang="en-US" dirty="0" smtClean="0"/>
              <a:t>Service Discovery,  Circuit Breaker, Client Side Load Balancing, Dynamic Routing, Leader Election, Canary Deployment,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17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42" y="1145700"/>
            <a:ext cx="2479581" cy="3110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77" y="1145700"/>
            <a:ext cx="2470942" cy="30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992200" y="2248400"/>
            <a:ext cx="31750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3041160" y="-25297"/>
            <a:ext cx="32893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648678" y="1943600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2324599"/>
          </a:xfrm>
        </p:spPr>
        <p:txBody>
          <a:bodyPr>
            <a:normAutofit/>
          </a:bodyPr>
          <a:lstStyle/>
          <a:p>
            <a:r>
              <a:rPr lang="en-US" dirty="0" smtClean="0"/>
              <a:t>Spring Boot</a:t>
            </a:r>
          </a:p>
          <a:p>
            <a:pPr lvl="1"/>
            <a:r>
              <a:rPr lang="en-US" dirty="0" smtClean="0"/>
              <a:t>Popular way to quickly build microservice applications</a:t>
            </a:r>
          </a:p>
          <a:p>
            <a:r>
              <a:rPr lang="en-US" dirty="0" smtClean="0"/>
              <a:t>Spring Cloud</a:t>
            </a:r>
          </a:p>
          <a:p>
            <a:pPr lvl="1"/>
            <a:r>
              <a:rPr lang="en-US" dirty="0" smtClean="0"/>
              <a:t>Family of projects to support microservice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88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58" y="742950"/>
            <a:ext cx="6242382" cy="377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31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grpSp>
        <p:nvGrpSpPr>
          <p:cNvPr id="3" name="Group 181"/>
          <p:cNvGrpSpPr/>
          <p:nvPr/>
        </p:nvGrpSpPr>
        <p:grpSpPr>
          <a:xfrm>
            <a:off x="2111467" y="1081609"/>
            <a:ext cx="2206442" cy="1993403"/>
            <a:chOff x="0" y="0"/>
            <a:chExt cx="3138049" cy="3780082"/>
          </a:xfrm>
        </p:grpSpPr>
        <p:pic>
          <p:nvPicPr>
            <p:cNvPr id="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38049" cy="1053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180"/>
            <p:cNvSpPr/>
            <p:nvPr/>
          </p:nvSpPr>
          <p:spPr>
            <a:xfrm>
              <a:off x="800470" y="959177"/>
              <a:ext cx="1094520" cy="282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t>Hystrix</a:t>
              </a:r>
            </a:p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t>Eureka</a:t>
              </a:r>
            </a:p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t>Ribbon</a:t>
              </a:r>
            </a:p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t>Zuul</a:t>
              </a:r>
            </a:p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t>Feign</a:t>
              </a:r>
            </a:p>
          </p:txBody>
        </p:sp>
      </p:grpSp>
      <p:grpSp>
        <p:nvGrpSpPr>
          <p:cNvPr id="6" name="Group 184"/>
          <p:cNvGrpSpPr/>
          <p:nvPr/>
        </p:nvGrpSpPr>
        <p:grpSpPr>
          <a:xfrm>
            <a:off x="4703365" y="1129781"/>
            <a:ext cx="1744067" cy="1493181"/>
            <a:chOff x="-1" y="0"/>
            <a:chExt cx="2480450" cy="2831510"/>
          </a:xfrm>
        </p:grpSpPr>
        <p:pic>
          <p:nvPicPr>
            <p:cNvPr id="7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528" y="0"/>
              <a:ext cx="1537108" cy="1528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Shape 183"/>
            <p:cNvSpPr/>
            <p:nvPr/>
          </p:nvSpPr>
          <p:spPr>
            <a:xfrm>
              <a:off x="-1" y="2111694"/>
              <a:ext cx="2480450" cy="719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r>
                <a:rPr dirty="0"/>
                <a:t>Service </a:t>
              </a:r>
              <a:r>
                <a:rPr dirty="0" smtClean="0"/>
                <a:t>Discovery</a:t>
              </a:r>
              <a:endParaRPr dirty="0"/>
            </a:p>
          </p:txBody>
        </p:sp>
      </p:grpSp>
      <p:grpSp>
        <p:nvGrpSpPr>
          <p:cNvPr id="9" name="Group 187"/>
          <p:cNvGrpSpPr/>
          <p:nvPr/>
        </p:nvGrpSpPr>
        <p:grpSpPr>
          <a:xfrm>
            <a:off x="3574023" y="3298404"/>
            <a:ext cx="1573205" cy="1436693"/>
            <a:chOff x="-1" y="0"/>
            <a:chExt cx="2237446" cy="2724395"/>
          </a:xfrm>
        </p:grpSpPr>
        <p:pic>
          <p:nvPicPr>
            <p:cNvPr id="10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8026" y="0"/>
              <a:ext cx="1214149" cy="17275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" name="Shape 186"/>
            <p:cNvSpPr/>
            <p:nvPr/>
          </p:nvSpPr>
          <p:spPr>
            <a:xfrm>
              <a:off x="-1" y="1479306"/>
              <a:ext cx="2237446" cy="124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r>
                <a:rPr lang="en-US" dirty="0" smtClean="0"/>
                <a:t>Leader Election, </a:t>
              </a:r>
            </a:p>
            <a:p>
              <a:r>
                <a:rPr lang="en-US" dirty="0" smtClean="0"/>
                <a:t>Global locks</a:t>
              </a:r>
              <a:endParaRPr dirty="0"/>
            </a:p>
          </p:txBody>
        </p:sp>
      </p:grpSp>
      <p:grpSp>
        <p:nvGrpSpPr>
          <p:cNvPr id="12" name="Group 190"/>
          <p:cNvGrpSpPr/>
          <p:nvPr/>
        </p:nvGrpSpPr>
        <p:grpSpPr>
          <a:xfrm>
            <a:off x="5887361" y="3495973"/>
            <a:ext cx="1778641" cy="1103973"/>
            <a:chOff x="0" y="0"/>
            <a:chExt cx="2529623" cy="2093458"/>
          </a:xfrm>
        </p:grpSpPr>
        <p:pic>
          <p:nvPicPr>
            <p:cNvPr id="13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88364" y="0"/>
              <a:ext cx="1257301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Shape 189"/>
            <p:cNvSpPr/>
            <p:nvPr/>
          </p:nvSpPr>
          <p:spPr>
            <a:xfrm>
              <a:off x="0" y="1373642"/>
              <a:ext cx="2529623" cy="719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r>
                <a:t>Distributed Tracing</a:t>
              </a:r>
            </a:p>
          </p:txBody>
        </p:sp>
      </p:grpSp>
      <p:grpSp>
        <p:nvGrpSpPr>
          <p:cNvPr id="15" name="Group 193"/>
          <p:cNvGrpSpPr/>
          <p:nvPr/>
        </p:nvGrpSpPr>
        <p:grpSpPr>
          <a:xfrm>
            <a:off x="903856" y="3348159"/>
            <a:ext cx="1495319" cy="1233499"/>
            <a:chOff x="0" y="0"/>
            <a:chExt cx="2126675" cy="2339079"/>
          </a:xfrm>
        </p:grpSpPr>
        <p:sp>
          <p:nvSpPr>
            <p:cNvPr id="16" name="Shape 191"/>
            <p:cNvSpPr/>
            <p:nvPr/>
          </p:nvSpPr>
          <p:spPr>
            <a:xfrm>
              <a:off x="0" y="1619262"/>
              <a:ext cx="1933291" cy="719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r>
                <a:t>Config Server</a:t>
              </a:r>
            </a:p>
          </p:txBody>
        </p:sp>
        <p:pic>
          <p:nvPicPr>
            <p:cNvPr id="17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51018" y="0"/>
              <a:ext cx="1675657" cy="167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7479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 Template 4x3_Internal_2016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 Template 4x3_Internal_2016.potx</Template>
  <TotalTime>6165</TotalTime>
  <Words>527</Words>
  <Application>Microsoft Macintosh PowerPoint</Application>
  <PresentationFormat>On-screen Show (16:9)</PresentationFormat>
  <Paragraphs>129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Pivotal_ Template 4x3_Internal_2016</vt:lpstr>
      <vt:lpstr> Building Cloud Native Microservices with Spring Cloud</vt:lpstr>
      <vt:lpstr>Microservices</vt:lpstr>
      <vt:lpstr>Microservices Architecture</vt:lpstr>
      <vt:lpstr>Microservices in the Cloud</vt:lpstr>
      <vt:lpstr>Microservices Ecosystem</vt:lpstr>
      <vt:lpstr>Recommended Reading</vt:lpstr>
      <vt:lpstr>Spring Ecosystem</vt:lpstr>
      <vt:lpstr>PowerPoint Presentation</vt:lpstr>
      <vt:lpstr>Spring Cloud</vt:lpstr>
      <vt:lpstr>Spring Cloud: There’s a lot of stuff here…</vt:lpstr>
      <vt:lpstr>Spring Cloud Config</vt:lpstr>
      <vt:lpstr>Config Server</vt:lpstr>
      <vt:lpstr>PowerPoint Presentation</vt:lpstr>
      <vt:lpstr>PowerPoint Presentation</vt:lpstr>
      <vt:lpstr>Push Notification</vt:lpstr>
      <vt:lpstr>Demo: Spring Cloud Config</vt:lpstr>
      <vt:lpstr>References</vt:lpstr>
      <vt:lpstr>Questions?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David Turanski</cp:lastModifiedBy>
  <cp:revision>41</cp:revision>
  <dcterms:created xsi:type="dcterms:W3CDTF">2014-04-28T17:43:14Z</dcterms:created>
  <dcterms:modified xsi:type="dcterms:W3CDTF">2016-06-29T11:09:42Z</dcterms:modified>
</cp:coreProperties>
</file>