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3" roundtripDataSignature="AMtx7mgw1qQbzBC8Oo+dvxJTwI/ux1vE3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customschemas.google.com/relationships/presentationmetadata" Target="metadata"/><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Hi, thanks for watching our presentation!</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For our computer vision task, we selected facial emotion recognition. The goal of facial emotion recognition, or FER, is to classify a static image or video of a human based on the emotion indicated on their face. FER has applications in public safety, such as preventing fatigued driving, or identifying angry passengers, healthcare (or anywhere that assessing comfortability is important), and even the enhancement of human understanding in robots.</a:t>
            </a:r>
            <a:endParaRPr/>
          </a:p>
        </p:txBody>
      </p:sp>
      <p:sp>
        <p:nvSpPr>
          <p:cNvPr id="89" name="Google Shape;8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We utilized the FER-2013 dataset retrieved from Kaggle. This dataset consists of over 35,000 48x48 grayscale images grouped into seven emotion classes: anger, disgust, fear, happiness, sadness, surprise, and neutral. As you can see, the images are for the most part scaled and centered. We are dealing with a bit of pixelation which will be handled in pre-processing. It’s also important to note that the labeling method was not specified for this dataset.</a:t>
            </a:r>
            <a:endParaRPr/>
          </a:p>
        </p:txBody>
      </p:sp>
      <p:sp>
        <p:nvSpPr>
          <p:cNvPr id="95" name="Google Shape;9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For their efficacy on image classification and other CV tasks, we compared the use of two CNN architectures: EfficientNet-B0 and VGG-16. Examples of these architectures are shown here. For a more detailed look at the resulting models, over to Nasim and Desmond!</a:t>
            </a:r>
            <a:endParaRPr/>
          </a:p>
        </p:txBody>
      </p:sp>
      <p:sp>
        <p:nvSpPr>
          <p:cNvPr id="102" name="Google Shape;10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b4777a14c7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b4777a14c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We’ve created an interface using HuggingFace to put the results of our EfficientNet model to the test. By simply dragging or uploading an image, we’re presented with the predicted present emotions ranked by likelihood. This human definitely looks fearful to me!</a:t>
            </a:r>
            <a:endParaRPr/>
          </a:p>
        </p:txBody>
      </p:sp>
      <p:sp>
        <p:nvSpPr>
          <p:cNvPr id="121" name="Google Shape;12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At first glance, we might not be thrilled with our 64% accuracy. However, as discussed by Nasim, this metric is not far off from other accomplishments of automated facial emotion recognition. This is not super surprising when we consider the nuances of displaying and interpreting emotion. For further </a:t>
            </a:r>
            <a:r>
              <a:rPr lang="en-US"/>
              <a:t>investigation</a:t>
            </a:r>
            <a:r>
              <a:rPr lang="en-US"/>
              <a:t> on FER, we’d want to test additional architectures. A suspected pitfall of our model was the training data utilized. More quality, labeled data with better context around the choices for labels would be a great start. We encountered a fair amount of false “neutral” predictions, so we thought it might also be wise to remove this class to see if accuracy on other classes can be improved. Once harnessed, FER technology can be utilized across domains to better our human understanding, and that of our machines.</a:t>
            </a:r>
            <a:endParaRPr/>
          </a:p>
        </p:txBody>
      </p:sp>
      <p:sp>
        <p:nvSpPr>
          <p:cNvPr id="131" name="Google Shape;13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Thank you!</a:t>
            </a:r>
            <a:endParaRPr/>
          </a:p>
        </p:txBody>
      </p:sp>
      <p:sp>
        <p:nvSpPr>
          <p:cNvPr id="137" name="Google Shape;13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3" name="Shape 23"/>
        <p:cNvGrpSpPr/>
        <p:nvPr/>
      </p:nvGrpSpPr>
      <p:grpSpPr>
        <a:xfrm>
          <a:off x="0" y="0"/>
          <a:ext cx="0" cy="0"/>
          <a:chOff x="0" y="0"/>
          <a:chExt cx="0" cy="0"/>
        </a:xfrm>
      </p:grpSpPr>
      <p:sp>
        <p:nvSpPr>
          <p:cNvPr id="24" name="Google Shape;24;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1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0" name="Shape 30"/>
        <p:cNvGrpSpPr/>
        <p:nvPr/>
      </p:nvGrpSpPr>
      <p:grpSpPr>
        <a:xfrm>
          <a:off x="0" y="0"/>
          <a:ext cx="0" cy="0"/>
          <a:chOff x="0" y="0"/>
          <a:chExt cx="0" cy="0"/>
        </a:xfrm>
      </p:grpSpPr>
      <p:sp>
        <p:nvSpPr>
          <p:cNvPr id="31" name="Google Shape;31;p1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1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3" name="Google Shape;33;p1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1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5" name="Google Shape;35;p1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9" name="Shape 39"/>
        <p:cNvGrpSpPr/>
        <p:nvPr/>
      </p:nvGrpSpPr>
      <p:grpSpPr>
        <a:xfrm>
          <a:off x="0" y="0"/>
          <a:ext cx="0" cy="0"/>
          <a:chOff x="0" y="0"/>
          <a:chExt cx="0" cy="0"/>
        </a:xfrm>
      </p:grpSpPr>
      <p:sp>
        <p:nvSpPr>
          <p:cNvPr id="40" name="Google Shape;4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4" name="Shape 44"/>
        <p:cNvGrpSpPr/>
        <p:nvPr/>
      </p:nvGrpSpPr>
      <p:grpSpPr>
        <a:xfrm>
          <a:off x="0" y="0"/>
          <a:ext cx="0" cy="0"/>
          <a:chOff x="0" y="0"/>
          <a:chExt cx="0" cy="0"/>
        </a:xfrm>
      </p:grpSpPr>
      <p:sp>
        <p:nvSpPr>
          <p:cNvPr id="45" name="Google Shape;45;p1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1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7" name="Google Shape;47;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8"/>
          <p:cNvSpPr/>
          <p:nvPr>
            <p:ph idx="2" type="pic"/>
          </p:nvPr>
        </p:nvSpPr>
        <p:spPr>
          <a:xfrm>
            <a:off x="5183188" y="987425"/>
            <a:ext cx="6172200" cy="4873625"/>
          </a:xfrm>
          <a:prstGeom prst="rect">
            <a:avLst/>
          </a:prstGeom>
          <a:noFill/>
          <a:ln>
            <a:noFill/>
          </a:ln>
        </p:spPr>
      </p:sp>
      <p:sp>
        <p:nvSpPr>
          <p:cNvPr id="64" name="Google Shape;64;p1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hyperlink" Target="https://github.com/teamnassim/AAI-521-Final-Project/tree/main" TargetMode="External"/><Relationship Id="rId4" Type="http://schemas.openxmlformats.org/officeDocument/2006/relationships/hyperlink" Target="http://drive.google.com/file/d/1lOas8v0xLlpR80-OWZvxkqLyJaGIlBeQ/view" TargetMode="External"/><Relationship Id="rId5" Type="http://schemas.openxmlformats.org/officeDocument/2006/relationships/image" Target="../media/image1.png"/><Relationship Id="rId6" Type="http://schemas.openxmlformats.org/officeDocument/2006/relationships/hyperlink" Target="http://drive.google.com/file/d/1rD5URveiN1ImkrALD6Ptyo4PjIBjs_3X/view"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huggingface.co/spaces/teamnassim/emotion-detection-app" TargetMode="External"/><Relationship Id="rId4" Type="http://schemas.openxmlformats.org/officeDocument/2006/relationships/image" Target="../media/image7.png"/><Relationship Id="rId5" Type="http://schemas.openxmlformats.org/officeDocument/2006/relationships/image" Target="../media/image3.png"/><Relationship Id="rId6" Type="http://schemas.openxmlformats.org/officeDocument/2006/relationships/hyperlink" Target="https://huggingface.co/spaces/teamnassim/emotion-detection-app" TargetMode="External"/><Relationship Id="rId7" Type="http://schemas.openxmlformats.org/officeDocument/2006/relationships/hyperlink" Target="http://drive.google.com/file/d/1nb1kn9pNWK0t5XjLuStAInvMeDUFkAn7/view" TargetMode="External"/><Relationship Id="rId8"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691375"/>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b="1" lang="en-US"/>
              <a:t>HOW DO YOU FEEL?</a:t>
            </a:r>
            <a:br>
              <a:rPr lang="en-US"/>
            </a:br>
            <a:r>
              <a:rPr lang="en-US" sz="3200"/>
              <a:t>(Actually, we’ll be the judge of that)</a:t>
            </a:r>
            <a:endParaRPr/>
          </a:p>
        </p:txBody>
      </p:sp>
      <p:sp>
        <p:nvSpPr>
          <p:cNvPr id="85" name="Google Shape;85;p1"/>
          <p:cNvSpPr txBox="1"/>
          <p:nvPr>
            <p:ph idx="1" type="subTitle"/>
          </p:nvPr>
        </p:nvSpPr>
        <p:spPr>
          <a:xfrm>
            <a:off x="1524000" y="5447167"/>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000"/>
              <a:buNone/>
            </a:pPr>
            <a:r>
              <a:rPr lang="en-US" sz="2000"/>
              <a:t>Presented by Nasim Obeid, Carly Stair, and Desmond Turner</a:t>
            </a:r>
            <a:endParaRPr/>
          </a:p>
        </p:txBody>
      </p:sp>
      <p:pic>
        <p:nvPicPr>
          <p:cNvPr descr="How are You Feeling Today? – Circle Dynamics Group" id="86" name="Google Shape;86;p1"/>
          <p:cNvPicPr preferRelativeResize="0"/>
          <p:nvPr/>
        </p:nvPicPr>
        <p:blipFill rotWithShape="1">
          <a:blip r:embed="rId3">
            <a:alphaModFix/>
          </a:blip>
          <a:srcRect b="0" l="0" r="0" t="0"/>
          <a:stretch/>
        </p:blipFill>
        <p:spPr>
          <a:xfrm>
            <a:off x="4191000" y="3196271"/>
            <a:ext cx="3810000" cy="2133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THE TASK</a:t>
            </a:r>
            <a:endParaRPr/>
          </a:p>
        </p:txBody>
      </p:sp>
      <p:sp>
        <p:nvSpPr>
          <p:cNvPr id="92" name="Google Shape;92;p2"/>
          <p:cNvSpPr txBox="1"/>
          <p:nvPr>
            <p:ph idx="1" type="body"/>
          </p:nvPr>
        </p:nvSpPr>
        <p:spPr>
          <a:xfrm>
            <a:off x="838200" y="2070554"/>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Facial emotion recognition (FER)</a:t>
            </a:r>
            <a:endParaRPr/>
          </a:p>
          <a:p>
            <a:pPr indent="-228600" lvl="0" marL="228600" rtl="0" algn="l">
              <a:lnSpc>
                <a:spcPct val="90000"/>
              </a:lnSpc>
              <a:spcBef>
                <a:spcPts val="1000"/>
              </a:spcBef>
              <a:spcAft>
                <a:spcPts val="0"/>
              </a:spcAft>
              <a:buClr>
                <a:schemeClr val="dk1"/>
              </a:buClr>
              <a:buSzPts val="2800"/>
              <a:buChar char="•"/>
            </a:pPr>
            <a:r>
              <a:rPr lang="en-US"/>
              <a:t>Determining emotion of a human subject based solely on facial features/expression in an image or video </a:t>
            </a:r>
            <a:endParaRPr/>
          </a:p>
          <a:p>
            <a:pPr indent="-228600" lvl="0" marL="228600" rtl="0" algn="l">
              <a:lnSpc>
                <a:spcPct val="90000"/>
              </a:lnSpc>
              <a:spcBef>
                <a:spcPts val="1000"/>
              </a:spcBef>
              <a:spcAft>
                <a:spcPts val="0"/>
              </a:spcAft>
              <a:buClr>
                <a:schemeClr val="dk1"/>
              </a:buClr>
              <a:buSzPts val="2800"/>
              <a:buChar char="•"/>
            </a:pPr>
            <a:r>
              <a:rPr lang="en-US"/>
              <a:t>Applications in public safety, healthcare, marketing and product development, and robotics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THE DATA</a:t>
            </a:r>
            <a:endParaRPr/>
          </a:p>
        </p:txBody>
      </p:sp>
      <p:sp>
        <p:nvSpPr>
          <p:cNvPr id="98" name="Google Shape;98;p3"/>
          <p:cNvSpPr txBox="1"/>
          <p:nvPr>
            <p:ph idx="1" type="body"/>
          </p:nvPr>
        </p:nvSpPr>
        <p:spPr>
          <a:xfrm>
            <a:off x="838201" y="1777428"/>
            <a:ext cx="10515599" cy="272925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FER-2013 (Kaggle)</a:t>
            </a:r>
            <a:endParaRPr/>
          </a:p>
          <a:p>
            <a:pPr indent="-228600" lvl="0" marL="228600" rtl="0" algn="l">
              <a:lnSpc>
                <a:spcPct val="90000"/>
              </a:lnSpc>
              <a:spcBef>
                <a:spcPts val="1000"/>
              </a:spcBef>
              <a:spcAft>
                <a:spcPts val="0"/>
              </a:spcAft>
              <a:buClr>
                <a:schemeClr val="dk1"/>
              </a:buClr>
              <a:buSzPts val="2800"/>
              <a:buChar char="•"/>
            </a:pPr>
            <a:r>
              <a:rPr lang="en-US"/>
              <a:t>35,685 48x48 images grouped into the following emotions:</a:t>
            </a:r>
            <a:endParaRPr/>
          </a:p>
          <a:p>
            <a:pPr indent="0" lvl="0" marL="0" rtl="0" algn="l">
              <a:lnSpc>
                <a:spcPct val="90000"/>
              </a:lnSpc>
              <a:spcBef>
                <a:spcPts val="1000"/>
              </a:spcBef>
              <a:spcAft>
                <a:spcPts val="0"/>
              </a:spcAft>
              <a:buClr>
                <a:schemeClr val="dk1"/>
              </a:buClr>
              <a:buSzPts val="2800"/>
              <a:buNone/>
            </a:pPr>
            <a:r>
              <a:rPr i="0" lang="en-US"/>
              <a:t>(0=Angry, 1=Disgust, 2=Fear, 3=Happy, 4=Sad, 5=Surprise, 6=Neutral)</a:t>
            </a:r>
            <a:endParaRPr/>
          </a:p>
          <a:p>
            <a:pPr indent="-228600" lvl="0" marL="228600" rtl="0" algn="l">
              <a:lnSpc>
                <a:spcPct val="90000"/>
              </a:lnSpc>
              <a:spcBef>
                <a:spcPts val="1000"/>
              </a:spcBef>
              <a:spcAft>
                <a:spcPts val="0"/>
              </a:spcAft>
              <a:buClr>
                <a:schemeClr val="dk1"/>
              </a:buClr>
              <a:buSzPts val="2800"/>
              <a:buChar char="•"/>
            </a:pPr>
            <a:r>
              <a:rPr lang="en-US"/>
              <a:t>Grayscale, scaled and centered, but pixelated</a:t>
            </a:r>
            <a:endParaRPr/>
          </a:p>
          <a:p>
            <a:pPr indent="-228600" lvl="0" marL="228600" rtl="0" algn="l">
              <a:lnSpc>
                <a:spcPct val="90000"/>
              </a:lnSpc>
              <a:spcBef>
                <a:spcPts val="1000"/>
              </a:spcBef>
              <a:spcAft>
                <a:spcPts val="0"/>
              </a:spcAft>
              <a:buClr>
                <a:schemeClr val="dk1"/>
              </a:buClr>
              <a:buSzPts val="2800"/>
              <a:buChar char="•"/>
            </a:pPr>
            <a:r>
              <a:rPr lang="en-US"/>
              <a:t>Unspecified labeling method</a:t>
            </a:r>
            <a:endParaRPr/>
          </a:p>
        </p:txBody>
      </p:sp>
      <p:pic>
        <p:nvPicPr>
          <p:cNvPr descr="FER-2013 | Kaggle" id="99" name="Google Shape;99;p3"/>
          <p:cNvPicPr preferRelativeResize="0"/>
          <p:nvPr>
            <p:ph idx="2" type="body"/>
          </p:nvPr>
        </p:nvPicPr>
        <p:blipFill rotWithShape="1">
          <a:blip r:embed="rId3">
            <a:alphaModFix/>
          </a:blip>
          <a:srcRect b="0" l="0" r="0" t="0"/>
          <a:stretch/>
        </p:blipFill>
        <p:spPr>
          <a:xfrm>
            <a:off x="1670371" y="4650368"/>
            <a:ext cx="8851258" cy="184250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THE MODELS</a:t>
            </a:r>
            <a:endParaRPr/>
          </a:p>
        </p:txBody>
      </p:sp>
      <p:sp>
        <p:nvSpPr>
          <p:cNvPr id="105" name="Google Shape;105;p4"/>
          <p:cNvSpPr txBox="1"/>
          <p:nvPr>
            <p:ph idx="1" type="body"/>
          </p:nvPr>
        </p:nvSpPr>
        <p:spPr>
          <a:xfrm>
            <a:off x="512421" y="1779240"/>
            <a:ext cx="5157787" cy="82391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a:t>EfficientNet-B0</a:t>
            </a:r>
            <a:endParaRPr/>
          </a:p>
        </p:txBody>
      </p:sp>
      <p:sp>
        <p:nvSpPr>
          <p:cNvPr id="106" name="Google Shape;106;p4"/>
          <p:cNvSpPr txBox="1"/>
          <p:nvPr>
            <p:ph idx="3" type="body"/>
          </p:nvPr>
        </p:nvSpPr>
        <p:spPr>
          <a:xfrm>
            <a:off x="6096000" y="1779240"/>
            <a:ext cx="5183188" cy="82391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a:t>VGG-16</a:t>
            </a:r>
            <a:endParaRPr/>
          </a:p>
        </p:txBody>
      </p:sp>
      <p:pic>
        <p:nvPicPr>
          <p:cNvPr descr="An overview of VGG16 and NiN models | by Khuyen Le | MLearning.ai | Medium" id="107" name="Google Shape;107;p4"/>
          <p:cNvPicPr preferRelativeResize="0"/>
          <p:nvPr>
            <p:ph idx="4" type="body"/>
          </p:nvPr>
        </p:nvPicPr>
        <p:blipFill rotWithShape="1">
          <a:blip r:embed="rId3">
            <a:alphaModFix/>
          </a:blip>
          <a:srcRect b="0" l="0" r="0" t="0"/>
          <a:stretch/>
        </p:blipFill>
        <p:spPr>
          <a:xfrm>
            <a:off x="6564401" y="2970575"/>
            <a:ext cx="4535700" cy="2883300"/>
          </a:xfrm>
          <a:prstGeom prst="rect">
            <a:avLst/>
          </a:prstGeom>
          <a:noFill/>
          <a:ln>
            <a:noFill/>
          </a:ln>
        </p:spPr>
      </p:pic>
      <p:pic>
        <p:nvPicPr>
          <p:cNvPr descr="The EffecientNet-B0 general architecture. | Download Scientific Diagram" id="108" name="Google Shape;108;p4"/>
          <p:cNvPicPr preferRelativeResize="0"/>
          <p:nvPr>
            <p:ph idx="2" type="body"/>
          </p:nvPr>
        </p:nvPicPr>
        <p:blipFill rotWithShape="1">
          <a:blip r:embed="rId4">
            <a:alphaModFix/>
          </a:blip>
          <a:srcRect b="0" l="0" r="0" t="0"/>
          <a:stretch/>
        </p:blipFill>
        <p:spPr>
          <a:xfrm>
            <a:off x="318859" y="2970545"/>
            <a:ext cx="5544912" cy="288335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1b4777a14c7_0_0"/>
          <p:cNvSpPr txBox="1"/>
          <p:nvPr>
            <p:ph type="title"/>
          </p:nvPr>
        </p:nvSpPr>
        <p:spPr>
          <a:xfrm>
            <a:off x="839788"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THE MODELS CONT.</a:t>
            </a:r>
            <a:endParaRPr/>
          </a:p>
        </p:txBody>
      </p:sp>
      <p:sp>
        <p:nvSpPr>
          <p:cNvPr id="114" name="Google Shape;114;g1b4777a14c7_0_0"/>
          <p:cNvSpPr txBox="1"/>
          <p:nvPr>
            <p:ph idx="1" type="body"/>
          </p:nvPr>
        </p:nvSpPr>
        <p:spPr>
          <a:xfrm>
            <a:off x="187088" y="1681163"/>
            <a:ext cx="5157900" cy="823800"/>
          </a:xfrm>
          <a:prstGeom prst="rect">
            <a:avLst/>
          </a:prstGeom>
        </p:spPr>
        <p:txBody>
          <a:bodyPr anchorCtr="0" anchor="b" bIns="45700" lIns="91425" spcFirstLastPara="1" rIns="91425" wrap="square" tIns="45700">
            <a:normAutofit/>
          </a:bodyPr>
          <a:lstStyle/>
          <a:p>
            <a:pPr indent="0" lvl="0" marL="0" rtl="0" algn="l">
              <a:spcBef>
                <a:spcPts val="1000"/>
              </a:spcBef>
              <a:spcAft>
                <a:spcPts val="0"/>
              </a:spcAft>
              <a:buNone/>
            </a:pPr>
            <a:r>
              <a:rPr lang="en-US"/>
              <a:t>EfficientNet-B0 Walkthrough</a:t>
            </a:r>
            <a:endParaRPr/>
          </a:p>
        </p:txBody>
      </p:sp>
      <p:sp>
        <p:nvSpPr>
          <p:cNvPr id="115" name="Google Shape;115;g1b4777a14c7_0_0"/>
          <p:cNvSpPr txBox="1"/>
          <p:nvPr>
            <p:ph idx="3" type="body"/>
          </p:nvPr>
        </p:nvSpPr>
        <p:spPr>
          <a:xfrm>
            <a:off x="6172200" y="1681163"/>
            <a:ext cx="5183100" cy="823800"/>
          </a:xfrm>
          <a:prstGeom prst="rect">
            <a:avLst/>
          </a:prstGeom>
        </p:spPr>
        <p:txBody>
          <a:bodyPr anchorCtr="0" anchor="b" bIns="45700" lIns="91425" spcFirstLastPara="1" rIns="91425" wrap="square" tIns="45700">
            <a:normAutofit/>
          </a:bodyPr>
          <a:lstStyle/>
          <a:p>
            <a:pPr indent="0" lvl="0" marL="0" rtl="0" algn="l">
              <a:spcBef>
                <a:spcPts val="1000"/>
              </a:spcBef>
              <a:spcAft>
                <a:spcPts val="0"/>
              </a:spcAft>
              <a:buNone/>
            </a:pPr>
            <a:r>
              <a:rPr lang="en-US"/>
              <a:t>VGG-16 Walkthrough</a:t>
            </a:r>
            <a:endParaRPr/>
          </a:p>
        </p:txBody>
      </p:sp>
      <p:sp>
        <p:nvSpPr>
          <p:cNvPr id="116" name="Google Shape;116;g1b4777a14c7_0_0"/>
          <p:cNvSpPr txBox="1"/>
          <p:nvPr/>
        </p:nvSpPr>
        <p:spPr>
          <a:xfrm>
            <a:off x="1412400" y="6269650"/>
            <a:ext cx="9942900" cy="400200"/>
          </a:xfrm>
          <a:prstGeom prst="rect">
            <a:avLst/>
          </a:prstGeom>
          <a:noFill/>
          <a:ln>
            <a:noFill/>
          </a:ln>
        </p:spPr>
        <p:txBody>
          <a:bodyPr anchorCtr="0" anchor="t" bIns="91425" lIns="91425" spcFirstLastPara="1" rIns="91425" wrap="square" tIns="91425">
            <a:spAutoFit/>
          </a:bodyPr>
          <a:lstStyle/>
          <a:p>
            <a:pPr indent="457200" lvl="0" marL="914400" rtl="0" algn="l">
              <a:spcBef>
                <a:spcPts val="0"/>
              </a:spcBef>
              <a:spcAft>
                <a:spcPts val="0"/>
              </a:spcAft>
              <a:buNone/>
            </a:pPr>
            <a:r>
              <a:rPr lang="en-US">
                <a:latin typeface="Calibri"/>
                <a:ea typeface="Calibri"/>
                <a:cs typeface="Calibri"/>
                <a:sym typeface="Calibri"/>
              </a:rPr>
              <a:t>Both Models found in </a:t>
            </a:r>
            <a:r>
              <a:rPr lang="en-US" u="sng">
                <a:solidFill>
                  <a:schemeClr val="hlink"/>
                </a:solidFill>
                <a:latin typeface="Calibri"/>
                <a:ea typeface="Calibri"/>
                <a:cs typeface="Calibri"/>
                <a:sym typeface="Calibri"/>
                <a:hlinkClick r:id="rId3"/>
              </a:rPr>
              <a:t>https://github.com/teamnassim/AAI-521-Final-Project/tree/main</a:t>
            </a:r>
            <a:r>
              <a:rPr lang="en-US">
                <a:latin typeface="Calibri"/>
                <a:ea typeface="Calibri"/>
                <a:cs typeface="Calibri"/>
                <a:sym typeface="Calibri"/>
              </a:rPr>
              <a:t> </a:t>
            </a:r>
            <a:endParaRPr>
              <a:latin typeface="Calibri"/>
              <a:ea typeface="Calibri"/>
              <a:cs typeface="Calibri"/>
              <a:sym typeface="Calibri"/>
            </a:endParaRPr>
          </a:p>
        </p:txBody>
      </p:sp>
      <p:pic>
        <p:nvPicPr>
          <p:cNvPr id="117" name="Google Shape;117;g1b4777a14c7_0_0" title="effnetB0.mp4">
            <a:hlinkClick r:id="rId4"/>
          </p:cNvPr>
          <p:cNvPicPr preferRelativeResize="0"/>
          <p:nvPr/>
        </p:nvPicPr>
        <p:blipFill>
          <a:blip r:embed="rId5">
            <a:alphaModFix/>
          </a:blip>
          <a:stretch>
            <a:fillRect/>
          </a:stretch>
        </p:blipFill>
        <p:spPr>
          <a:xfrm>
            <a:off x="612225" y="2632876"/>
            <a:ext cx="4572000" cy="3429000"/>
          </a:xfrm>
          <a:prstGeom prst="rect">
            <a:avLst/>
          </a:prstGeom>
          <a:noFill/>
          <a:ln>
            <a:noFill/>
          </a:ln>
        </p:spPr>
      </p:pic>
      <p:pic>
        <p:nvPicPr>
          <p:cNvPr id="118" name="Google Shape;118;g1b4777a14c7_0_0" title="video1050179106.mp4">
            <a:hlinkClick r:id="rId6"/>
          </p:cNvPr>
          <p:cNvPicPr preferRelativeResize="0"/>
          <p:nvPr/>
        </p:nvPicPr>
        <p:blipFill>
          <a:blip r:embed="rId5">
            <a:alphaModFix/>
          </a:blip>
          <a:stretch>
            <a:fillRect/>
          </a:stretch>
        </p:blipFill>
        <p:spPr>
          <a:xfrm>
            <a:off x="6783300" y="2632875"/>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000"/>
                                        <p:tgtEl>
                                          <p:spTgt spid="1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000"/>
                                        <p:tgtEl>
                                          <p:spTgt spid="1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THE PRODUCT </a:t>
            </a:r>
            <a:endParaRPr/>
          </a:p>
        </p:txBody>
      </p:sp>
      <p:pic>
        <p:nvPicPr>
          <p:cNvPr id="124" name="Google Shape;124;p6">
            <a:hlinkClick r:id="rId3"/>
          </p:cNvPr>
          <p:cNvPicPr preferRelativeResize="0"/>
          <p:nvPr/>
        </p:nvPicPr>
        <p:blipFill>
          <a:blip r:embed="rId4">
            <a:alphaModFix/>
          </a:blip>
          <a:stretch>
            <a:fillRect/>
          </a:stretch>
        </p:blipFill>
        <p:spPr>
          <a:xfrm>
            <a:off x="7449875" y="1540388"/>
            <a:ext cx="4340275" cy="2360663"/>
          </a:xfrm>
          <a:prstGeom prst="rect">
            <a:avLst/>
          </a:prstGeom>
          <a:noFill/>
          <a:ln>
            <a:noFill/>
          </a:ln>
        </p:spPr>
      </p:pic>
      <p:sp>
        <p:nvSpPr>
          <p:cNvPr id="125" name="Google Shape;125;p6"/>
          <p:cNvSpPr txBox="1"/>
          <p:nvPr/>
        </p:nvSpPr>
        <p:spPr>
          <a:xfrm>
            <a:off x="7666749" y="3967850"/>
            <a:ext cx="43404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200">
                <a:latin typeface="Calibri"/>
                <a:ea typeface="Calibri"/>
                <a:cs typeface="Calibri"/>
                <a:sym typeface="Calibri"/>
              </a:rPr>
              <a:t>Deployed with </a:t>
            </a:r>
            <a:r>
              <a:rPr b="1" lang="en-US" sz="2200">
                <a:latin typeface="Calibri"/>
                <a:ea typeface="Calibri"/>
                <a:cs typeface="Calibri"/>
                <a:sym typeface="Calibri"/>
              </a:rPr>
              <a:t>Hugging Face</a:t>
            </a:r>
            <a:r>
              <a:rPr lang="en-US" sz="2200">
                <a:latin typeface="Calibri"/>
                <a:ea typeface="Calibri"/>
                <a:cs typeface="Calibri"/>
                <a:sym typeface="Calibri"/>
              </a:rPr>
              <a:t> </a:t>
            </a:r>
            <a:endParaRPr sz="2200">
              <a:latin typeface="Calibri"/>
              <a:ea typeface="Calibri"/>
              <a:cs typeface="Calibri"/>
              <a:sym typeface="Calibri"/>
            </a:endParaRPr>
          </a:p>
        </p:txBody>
      </p:sp>
      <p:pic>
        <p:nvPicPr>
          <p:cNvPr descr="🤗" id="126" name="Google Shape;126;p6"/>
          <p:cNvPicPr preferRelativeResize="0"/>
          <p:nvPr/>
        </p:nvPicPr>
        <p:blipFill>
          <a:blip r:embed="rId5">
            <a:alphaModFix/>
          </a:blip>
          <a:stretch>
            <a:fillRect/>
          </a:stretch>
        </p:blipFill>
        <p:spPr>
          <a:xfrm>
            <a:off x="11010912" y="4058000"/>
            <a:ext cx="342900" cy="342900"/>
          </a:xfrm>
          <a:prstGeom prst="rect">
            <a:avLst/>
          </a:prstGeom>
          <a:noFill/>
          <a:ln>
            <a:noFill/>
          </a:ln>
        </p:spPr>
      </p:pic>
      <p:sp>
        <p:nvSpPr>
          <p:cNvPr id="127" name="Google Shape;127;p6"/>
          <p:cNvSpPr txBox="1"/>
          <p:nvPr/>
        </p:nvSpPr>
        <p:spPr>
          <a:xfrm>
            <a:off x="7678988" y="4736425"/>
            <a:ext cx="3882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latin typeface="Calibri"/>
                <a:ea typeface="Calibri"/>
                <a:cs typeface="Calibri"/>
                <a:sym typeface="Calibri"/>
              </a:rPr>
              <a:t>WEB APP</a:t>
            </a:r>
            <a:r>
              <a:rPr lang="en-US">
                <a:latin typeface="Calibri"/>
                <a:ea typeface="Calibri"/>
                <a:cs typeface="Calibri"/>
                <a:sym typeface="Calibri"/>
              </a:rPr>
              <a:t> </a:t>
            </a:r>
            <a:r>
              <a:rPr lang="en-US" u="sng">
                <a:solidFill>
                  <a:schemeClr val="hlink"/>
                </a:solidFill>
                <a:latin typeface="Calibri"/>
                <a:ea typeface="Calibri"/>
                <a:cs typeface="Calibri"/>
                <a:sym typeface="Calibri"/>
                <a:hlinkClick r:id="rId6"/>
              </a:rPr>
              <a:t>https://huggingface.co/spaces/teamnassim/emotion-detection-app</a:t>
            </a:r>
            <a:r>
              <a:rPr lang="en-US">
                <a:latin typeface="Calibri"/>
                <a:ea typeface="Calibri"/>
                <a:cs typeface="Calibri"/>
                <a:sym typeface="Calibri"/>
              </a:rPr>
              <a:t> </a:t>
            </a:r>
            <a:endParaRPr>
              <a:latin typeface="Calibri"/>
              <a:ea typeface="Calibri"/>
              <a:cs typeface="Calibri"/>
              <a:sym typeface="Calibri"/>
            </a:endParaRPr>
          </a:p>
        </p:txBody>
      </p:sp>
      <p:pic>
        <p:nvPicPr>
          <p:cNvPr id="128" name="Google Shape;128;p6" title="Screen Recording 2022-12-12 at 10.02.03 PM.mov">
            <a:hlinkClick r:id="rId7"/>
          </p:cNvPr>
          <p:cNvPicPr preferRelativeResize="0"/>
          <p:nvPr/>
        </p:nvPicPr>
        <p:blipFill>
          <a:blip r:embed="rId8">
            <a:alphaModFix/>
          </a:blip>
          <a:stretch>
            <a:fillRect/>
          </a:stretch>
        </p:blipFill>
        <p:spPr>
          <a:xfrm>
            <a:off x="308975" y="1540406"/>
            <a:ext cx="6716050" cy="50370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000"/>
                                        <p:tgtEl>
                                          <p:spTgt spid="1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THE NEXT STEP(S)</a:t>
            </a:r>
            <a:endParaRPr/>
          </a:p>
        </p:txBody>
      </p:sp>
      <p:sp>
        <p:nvSpPr>
          <p:cNvPr id="134" name="Google Shape;134;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“Fair” accuracy consistent with other works of FER</a:t>
            </a:r>
            <a:endParaRPr/>
          </a:p>
          <a:p>
            <a:pPr indent="-228600" lvl="0" marL="228600" rtl="0" algn="l">
              <a:lnSpc>
                <a:spcPct val="90000"/>
              </a:lnSpc>
              <a:spcBef>
                <a:spcPts val="0"/>
              </a:spcBef>
              <a:spcAft>
                <a:spcPts val="0"/>
              </a:spcAft>
              <a:buClr>
                <a:schemeClr val="dk1"/>
              </a:buClr>
              <a:buSzPts val="2800"/>
              <a:buChar char="•"/>
            </a:pPr>
            <a:r>
              <a:rPr lang="en-US"/>
              <a:t>Testing on additional architectures (vanilla CNN, ResNet, SVM)</a:t>
            </a:r>
            <a:endParaRPr/>
          </a:p>
          <a:p>
            <a:pPr indent="-228600" lvl="0" marL="228600" rtl="0" algn="l">
              <a:lnSpc>
                <a:spcPct val="90000"/>
              </a:lnSpc>
              <a:spcBef>
                <a:spcPts val="1000"/>
              </a:spcBef>
              <a:spcAft>
                <a:spcPts val="0"/>
              </a:spcAft>
              <a:buClr>
                <a:schemeClr val="dk1"/>
              </a:buClr>
              <a:buSzPts val="2800"/>
              <a:buChar char="•"/>
            </a:pPr>
            <a:r>
              <a:rPr lang="en-US"/>
              <a:t>Larger, more robust dataset with more context around labels</a:t>
            </a:r>
            <a:endParaRPr/>
          </a:p>
          <a:p>
            <a:pPr indent="-228600" lvl="0" marL="228600" rtl="0" algn="l">
              <a:lnSpc>
                <a:spcPct val="90000"/>
              </a:lnSpc>
              <a:spcBef>
                <a:spcPts val="1000"/>
              </a:spcBef>
              <a:spcAft>
                <a:spcPts val="0"/>
              </a:spcAft>
              <a:buClr>
                <a:schemeClr val="dk1"/>
              </a:buClr>
              <a:buSzPts val="2800"/>
              <a:buChar char="•"/>
            </a:pPr>
            <a:r>
              <a:rPr lang="en-US"/>
              <a:t>Removal of neutral subset for more nuanced detection around “stronger” emotions</a:t>
            </a:r>
            <a:endParaRPr/>
          </a:p>
          <a:p>
            <a:pPr indent="-228600" lvl="0" marL="228600" rtl="0" algn="l">
              <a:lnSpc>
                <a:spcPct val="90000"/>
              </a:lnSpc>
              <a:spcBef>
                <a:spcPts val="1000"/>
              </a:spcBef>
              <a:spcAft>
                <a:spcPts val="0"/>
              </a:spcAft>
              <a:buClr>
                <a:schemeClr val="dk1"/>
              </a:buClr>
              <a:buSzPts val="2800"/>
              <a:buChar char="•"/>
            </a:pPr>
            <a:r>
              <a:rPr lang="en-US"/>
              <a:t>Implementation for customer satisfaction, furthering understanding for non-verbal individuals, empathetic healthcare procedures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8"/>
          <p:cNvSpPr txBox="1"/>
          <p:nvPr>
            <p:ph type="title"/>
          </p:nvPr>
        </p:nvSpPr>
        <p:spPr>
          <a:xfrm>
            <a:off x="838200" y="1998716"/>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2022-12-12T14:40:35Z</dcterms:created>
  <dc:creator>Carly Stair</dc:creator>
</cp:coreProperties>
</file>