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302" r:id="rId5"/>
    <p:sldId id="259" r:id="rId6"/>
    <p:sldId id="260" r:id="rId7"/>
    <p:sldId id="303" r:id="rId8"/>
    <p:sldId id="310" r:id="rId9"/>
    <p:sldId id="307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08" r:id="rId24"/>
    <p:sldId id="326" r:id="rId25"/>
    <p:sldId id="327" r:id="rId26"/>
    <p:sldId id="328" r:id="rId27"/>
    <p:sldId id="332" r:id="rId28"/>
    <p:sldId id="330" r:id="rId29"/>
    <p:sldId id="331" r:id="rId30"/>
    <p:sldId id="333" r:id="rId31"/>
    <p:sldId id="309" r:id="rId32"/>
    <p:sldId id="334" r:id="rId33"/>
    <p:sldId id="269" r:id="rId34"/>
    <p:sldId id="305" r:id="rId35"/>
    <p:sldId id="312" r:id="rId36"/>
    <p:sldId id="311" r:id="rId37"/>
    <p:sldId id="26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Vu Dang" initials="TVD" lastIdx="1" clrIdx="0">
    <p:extLst>
      <p:ext uri="{19B8F6BF-5375-455C-9EA6-DF929625EA0E}">
        <p15:presenceInfo xmlns:p15="http://schemas.microsoft.com/office/powerpoint/2012/main" userId="965a9fbad5799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Setup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Apollo Link (networking)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Caching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D25D6271-B588-4A97-852C-6396017D8D91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2F85D253-9D77-457F-817B-74992C86C838}" type="parTrans" cxnId="{82718662-186A-4187-A5EA-145F59AC286A}">
      <dgm:prSet/>
      <dgm:spPr/>
      <dgm:t>
        <a:bodyPr/>
        <a:lstStyle/>
        <a:p>
          <a:endParaRPr lang="en-US"/>
        </a:p>
      </dgm:t>
    </dgm:pt>
    <dgm:pt modelId="{EF5D984F-1682-4BFD-85D8-C171D67457C5}" type="sibTrans" cxnId="{82718662-186A-4187-A5EA-145F59AC286A}">
      <dgm:prSet/>
      <dgm:spPr/>
      <dgm:t>
        <a:bodyPr/>
        <a:lstStyle/>
        <a:p>
          <a:endParaRPr lang="en-US"/>
        </a:p>
      </dgm:t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1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2" destOrd="0" parTransId="{C2F83E0F-8AAB-426C-A0A6-2A5A741B4FA6}" sibTransId="{5AEA4585-A410-4EC2-966B-8A275359C272}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1" presId="urn:microsoft.com/office/officeart/2005/8/layout/chevron2"/>
    <dgm:cxn modelId="{82718662-186A-4187-A5EA-145F59AC286A}" srcId="{016BC571-69D1-4A08-90DB-DA4A67A512D8}" destId="{D25D6271-B588-4A97-852C-6396017D8D91}" srcOrd="0" destOrd="0" parTransId="{2F85D253-9D77-457F-817B-74992C86C838}" sibTransId="{EF5D984F-1682-4BFD-85D8-C171D67457C5}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962DFE4F-936F-4750-AABF-ACF152BB367B}" type="presOf" srcId="{D25D6271-B588-4A97-852C-6396017D8D91}" destId="{219653F3-B3A2-45AB-9E09-535C5EF0411A}" srcOrd="0" destOrd="0" presId="urn:microsoft.com/office/officeart/2005/8/layout/chevron2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2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1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1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Setup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Caching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Apollo Link (networking)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react/data/local-stat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-road-to-graphql/fullstack-apollo-subscription-example" TargetMode="External"/><Relationship Id="rId2" Type="http://schemas.openxmlformats.org/officeDocument/2006/relationships/hyperlink" Target="https://www.apollographql.com/docs/react/data/subscription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test-rendere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apollo-client-2-0-beyond-graphql-apis-888807b53af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Client</a:t>
            </a:r>
            <a:br>
              <a:rPr lang="en-US" dirty="0"/>
            </a:br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Mutation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326B2B-C84C-46BB-8F09-7A4FA6AD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65" y="2791436"/>
            <a:ext cx="3830076" cy="1877635"/>
          </a:xfrm>
          <a:prstGeom prst="rect">
            <a:avLst/>
          </a:prstGeom>
        </p:spPr>
      </p:pic>
      <p:pic>
        <p:nvPicPr>
          <p:cNvPr id="8" name="Picture 7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382EEFAB-E076-478E-B636-88733FE30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70" y="1549724"/>
            <a:ext cx="4753880" cy="51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Local State: store inside Apollo cache by 2 way</a:t>
            </a:r>
          </a:p>
          <a:p>
            <a:pPr lvl="1"/>
            <a:r>
              <a:rPr lang="en-US" dirty="0"/>
              <a:t>Leverage Apollo Client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04DC85-8DAC-4F6E-BEFB-65AD7F36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17" y="3112316"/>
            <a:ext cx="5022289" cy="34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Local State: store inside Apollo cache by 2 way</a:t>
            </a:r>
          </a:p>
          <a:p>
            <a:pPr lvl="1"/>
            <a:r>
              <a:rPr lang="en-US" dirty="0"/>
              <a:t>Leverage Apollo Client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04DC85-8DAC-4F6E-BEFB-65AD7F36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17" y="3112316"/>
            <a:ext cx="5022289" cy="34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9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Local State: store inside Apollo cache by 2 way</a:t>
            </a:r>
          </a:p>
          <a:p>
            <a:pPr lvl="1"/>
            <a:r>
              <a:rPr lang="en-US" dirty="0"/>
              <a:t>Local resolver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9935A4-080D-4EEC-BC0F-AB751C40A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21" y="2655107"/>
            <a:ext cx="5157590" cy="39602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1EE2B9-6C4B-42BC-9315-1AF9592DC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05" y="3053731"/>
            <a:ext cx="4057570" cy="31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7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Local State: store inside Apollo cache by 2 way</a:t>
            </a:r>
          </a:p>
          <a:p>
            <a:pPr lvl="1"/>
            <a:r>
              <a:rPr lang="en-US" dirty="0"/>
              <a:t>Local resolver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0CFD35-0FCB-4FFC-9901-9BE924437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35" y="2592198"/>
            <a:ext cx="4445728" cy="4165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B48A1-7CA5-4F2C-95EA-F9E08B265024}"/>
              </a:ext>
            </a:extLst>
          </p:cNvPr>
          <p:cNvSpPr txBox="1"/>
          <p:nvPr/>
        </p:nvSpPr>
        <p:spPr>
          <a:xfrm>
            <a:off x="1359017" y="3244334"/>
            <a:ext cx="3850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at </a:t>
            </a:r>
            <a:r>
              <a:rPr lang="en-US" dirty="0">
                <a:hlinkClick r:id="rId3"/>
              </a:rPr>
              <a:t>https://www.apollographql.com/docs/react/data/local-state/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Subscriptions (notify event from the server to clients)</a:t>
            </a:r>
          </a:p>
          <a:p>
            <a:endParaRPr lang="en-US" dirty="0"/>
          </a:p>
          <a:p>
            <a:r>
              <a:rPr lang="en-US" dirty="0"/>
              <a:t>Details at </a:t>
            </a:r>
            <a:r>
              <a:rPr lang="en-US" dirty="0">
                <a:hlinkClick r:id="rId2"/>
              </a:rPr>
              <a:t>https://www.apollographql.com/docs/react/data/subscriptions/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at </a:t>
            </a:r>
            <a:r>
              <a:rPr lang="en-US" dirty="0">
                <a:hlinkClick r:id="rId3"/>
              </a:rPr>
              <a:t>https://github.com/the-road-to-graphql/fullstack-apollo-subscription-example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00CF-3D09-4C9A-83F9-F9DD82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4CB-0332-4A88-97F5-5C19C85C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Pagination:</a:t>
            </a:r>
          </a:p>
          <a:p>
            <a:pPr lvl="1"/>
            <a:r>
              <a:rPr lang="en-US" dirty="0"/>
              <a:t>Display a list that contains too much data to be either fetched or shown at once.</a:t>
            </a:r>
          </a:p>
          <a:p>
            <a:pPr lvl="1"/>
            <a:r>
              <a:rPr lang="en-US" dirty="0"/>
              <a:t>2 primary ways: numbered pages (offset), and cursors</a:t>
            </a:r>
          </a:p>
        </p:txBody>
      </p:sp>
    </p:spTree>
    <p:extLst>
      <p:ext uri="{BB962C8B-B14F-4D97-AF65-F5344CB8AC3E}">
        <p14:creationId xmlns:p14="http://schemas.microsoft.com/office/powerpoint/2010/main" val="52875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00CF-3D09-4C9A-83F9-F9DD82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4CB-0332-4A88-97F5-5C19C85C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Pagination - offset: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limit</a:t>
            </a:r>
            <a:r>
              <a:rPr lang="en-US" dirty="0"/>
              <a:t> to query.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0C3BD-BDE7-4BD7-B2EF-B619BF33A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26" y="3540563"/>
            <a:ext cx="4610743" cy="2133898"/>
          </a:xfrm>
          <a:prstGeom prst="rect">
            <a:avLst/>
          </a:prstGeom>
        </p:spPr>
      </p:pic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E2CD5607-88B2-45C5-96E6-B8CE3B6C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31" y="3540563"/>
            <a:ext cx="476316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9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00CF-3D09-4C9A-83F9-F9DD82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4CB-0332-4A88-97F5-5C19C85C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Pagination - offset: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1CC75-6E00-450E-9A12-0464254DA701}"/>
              </a:ext>
            </a:extLst>
          </p:cNvPr>
          <p:cNvSpPr txBox="1"/>
          <p:nvPr/>
        </p:nvSpPr>
        <p:spPr>
          <a:xfrm>
            <a:off x="1501629" y="324433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fetchMore</a:t>
            </a:r>
            <a:r>
              <a:rPr lang="en-US" dirty="0"/>
              <a:t> to load the next part</a:t>
            </a:r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72846B0D-5004-4A64-9E5C-B177B7EC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68" y="2636408"/>
            <a:ext cx="4286848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00CF-3D09-4C9A-83F9-F9DD82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4CB-0332-4A88-97F5-5C19C85C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Pagination - cursor:</a:t>
            </a:r>
          </a:p>
          <a:p>
            <a:pPr lvl="1"/>
            <a:r>
              <a:rPr lang="en-US" dirty="0"/>
              <a:t>Declare cursor in GraphQL string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D66BA4-9789-48FE-B448-E367293AF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9" y="3443681"/>
            <a:ext cx="334374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821413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00CF-3D09-4C9A-83F9-F9DD82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4CB-0332-4A88-97F5-5C19C85C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Pagination - cursor: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D2A4F3-BCD9-4368-B2F2-1712BF14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95" y="1885285"/>
            <a:ext cx="5389402" cy="4683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E6C21-4D9C-4832-83E0-3CFB76E4134D}"/>
              </a:ext>
            </a:extLst>
          </p:cNvPr>
          <p:cNvSpPr txBox="1"/>
          <p:nvPr/>
        </p:nvSpPr>
        <p:spPr>
          <a:xfrm>
            <a:off x="1812022" y="324433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fetchMore</a:t>
            </a:r>
            <a:r>
              <a:rPr lang="en-US" dirty="0"/>
              <a:t> to load the next part</a:t>
            </a:r>
          </a:p>
        </p:txBody>
      </p:sp>
    </p:spTree>
    <p:extLst>
      <p:ext uri="{BB962C8B-B14F-4D97-AF65-F5344CB8AC3E}">
        <p14:creationId xmlns:p14="http://schemas.microsoft.com/office/powerpoint/2010/main" val="232717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00CF-3D09-4C9A-83F9-F9DD82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4CB-0332-4A88-97F5-5C19C85C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Error handling: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GraphQL</a:t>
            </a:r>
            <a:r>
              <a:rPr lang="en-US" dirty="0"/>
              <a:t> errors: errors in the GraphQL results that can appear alongside successful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 errors: server internal errors that prevent a successful response from being formed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errors: errors inside transaction actions like update on mutations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UI</a:t>
            </a:r>
            <a:r>
              <a:rPr lang="en-US" dirty="0"/>
              <a:t> errors: errors that occur in your component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Apollo Client </a:t>
            </a:r>
            <a:r>
              <a:rPr lang="en-US" dirty="0"/>
              <a:t>errors: internal errors within the core or corresponding libraries</a:t>
            </a:r>
          </a:p>
        </p:txBody>
      </p:sp>
    </p:spTree>
    <p:extLst>
      <p:ext uri="{BB962C8B-B14F-4D97-AF65-F5344CB8AC3E}">
        <p14:creationId xmlns:p14="http://schemas.microsoft.com/office/powerpoint/2010/main" val="149243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00CF-3D09-4C9A-83F9-F9DD82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4CB-0332-4A88-97F5-5C19C85C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Error handling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AFE2C-7654-40CD-A1E0-BB44EE61C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44" y="1885285"/>
            <a:ext cx="616353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2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Install package apollo-cache-</a:t>
            </a:r>
            <a:r>
              <a:rPr lang="en-US" dirty="0" err="1"/>
              <a:t>inmemory</a:t>
            </a:r>
            <a:endParaRPr lang="en-US" dirty="0"/>
          </a:p>
          <a:p>
            <a:r>
              <a:rPr lang="en-US" dirty="0"/>
              <a:t>Add cache to Apollo Client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089979-393F-4FFE-B2C0-3A8841E44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3335242"/>
            <a:ext cx="480127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InMemoryCache normalizes query results before saving them to the cache by</a:t>
            </a:r>
          </a:p>
          <a:p>
            <a:pPr lvl="1"/>
            <a:r>
              <a:rPr lang="en-US" dirty="0"/>
              <a:t>Splitting the results into individual objects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Assigning a unique identifier to each object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Storing the objects in a flattened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15656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InMemoryCache customization for configuration sample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2743624B-96F7-4C11-BC87-01484231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90" y="2889351"/>
            <a:ext cx="604921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8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Method to interact with cache:</a:t>
            </a:r>
          </a:p>
          <a:p>
            <a:pPr lvl="1"/>
            <a:r>
              <a:rPr lang="en-US" dirty="0"/>
              <a:t>readQuery</a:t>
            </a:r>
          </a:p>
          <a:p>
            <a:pPr lvl="1"/>
            <a:r>
              <a:rPr lang="en-US" dirty="0"/>
              <a:t>readFragment</a:t>
            </a:r>
          </a:p>
          <a:p>
            <a:pPr lvl="1"/>
            <a:r>
              <a:rPr lang="en-US" dirty="0"/>
              <a:t>writeQuery</a:t>
            </a:r>
          </a:p>
          <a:p>
            <a:pPr lvl="1"/>
            <a:r>
              <a:rPr lang="en-US" dirty="0"/>
              <a:t>writeFragment</a:t>
            </a:r>
          </a:p>
        </p:txBody>
      </p:sp>
    </p:spTree>
    <p:extLst>
      <p:ext uri="{BB962C8B-B14F-4D97-AF65-F5344CB8AC3E}">
        <p14:creationId xmlns:p14="http://schemas.microsoft.com/office/powerpoint/2010/main" val="2140627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Method readQuery runs GraphQL queries directly on your cache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D3FD3D-709D-4672-A307-082DB558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56" y="2712542"/>
            <a:ext cx="296268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3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Method readFragment reads data from </a:t>
            </a:r>
            <a:r>
              <a:rPr lang="en-US" dirty="0">
                <a:solidFill>
                  <a:srgbClr val="C00000"/>
                </a:solidFill>
              </a:rPr>
              <a:t>any</a:t>
            </a:r>
            <a:r>
              <a:rPr lang="en-US" dirty="0"/>
              <a:t> normalized cache object that was stored as part of </a:t>
            </a:r>
            <a:r>
              <a:rPr lang="en-US" dirty="0">
                <a:solidFill>
                  <a:srgbClr val="C00000"/>
                </a:solidFill>
              </a:rPr>
              <a:t>any</a:t>
            </a:r>
            <a:r>
              <a:rPr lang="en-US" dirty="0"/>
              <a:t> query result.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90B83B-B16F-41A1-8942-DDE9F407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3144502"/>
            <a:ext cx="556337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7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Method writeQuery &amp; writeFragment write arbitrary data to the cache</a:t>
            </a:r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847B7DAD-118E-4F4E-89C9-E8203F942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87" y="2950739"/>
            <a:ext cx="250542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Combine readQuery </a:t>
            </a:r>
          </a:p>
          <a:p>
            <a:pPr marL="0" indent="0">
              <a:buNone/>
            </a:pPr>
            <a:r>
              <a:rPr lang="en-US" dirty="0"/>
              <a:t>and writeQuery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33D08-60C6-411E-93AE-3D837579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27" y="1885285"/>
            <a:ext cx="4306326" cy="48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Install package @apollo/react-testing</a:t>
            </a:r>
          </a:p>
          <a:p>
            <a:endParaRPr lang="en-US" dirty="0"/>
          </a:p>
          <a:p>
            <a:r>
              <a:rPr lang="en-US" dirty="0"/>
              <a:t>Using Test-renderer: </a:t>
            </a:r>
            <a:r>
              <a:rPr lang="en-US" dirty="0">
                <a:hlinkClick r:id="rId2"/>
              </a:rPr>
              <a:t>https://reactjs.org/docs/test-renderer.html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order to test component which use features from Apollo Client</a:t>
            </a:r>
          </a:p>
          <a:p>
            <a:pPr lvl="1"/>
            <a:r>
              <a:rPr lang="en-US" dirty="0"/>
              <a:t>Use a mock provider from @apollo/react-testing</a:t>
            </a:r>
          </a:p>
        </p:txBody>
      </p:sp>
    </p:spTree>
    <p:extLst>
      <p:ext uri="{BB962C8B-B14F-4D97-AF65-F5344CB8AC3E}">
        <p14:creationId xmlns:p14="http://schemas.microsoft.com/office/powerpoint/2010/main" val="295490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Sample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B72F9F-5079-4B97-8C4B-BCCCC6A0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65" y="1734364"/>
            <a:ext cx="3743540" cy="46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9E8C1-280C-4A6E-B956-E776D978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Redirecting to cached data</a:t>
            </a:r>
          </a:p>
          <a:p>
            <a:r>
              <a:rPr lang="en-US" dirty="0"/>
              <a:t>Prefetching data</a:t>
            </a:r>
          </a:p>
          <a:p>
            <a:r>
              <a:rPr lang="en-US" dirty="0"/>
              <a:t>Query splitting</a:t>
            </a:r>
          </a:p>
          <a:p>
            <a:r>
              <a:rPr lang="en-US" dirty="0"/>
              <a:t>Automatic persisted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27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9E8C1-280C-4A6E-B956-E776D978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list of integrated client: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Ember</a:t>
            </a:r>
          </a:p>
          <a:p>
            <a:pPr lvl="1"/>
            <a:r>
              <a:rPr lang="en-US" dirty="0"/>
              <a:t>Web components</a:t>
            </a:r>
          </a:p>
          <a:p>
            <a:r>
              <a:rPr lang="en-US" dirty="0"/>
              <a:t>Store queries in a file and load it with Webpack</a:t>
            </a:r>
          </a:p>
        </p:txBody>
      </p:sp>
    </p:spTree>
    <p:extLst>
      <p:ext uri="{BB962C8B-B14F-4D97-AF65-F5344CB8AC3E}">
        <p14:creationId xmlns:p14="http://schemas.microsoft.com/office/powerpoint/2010/main" val="483139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- Networking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9E8C1-280C-4A6E-B956-E776D978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Apollo Link to config network layer (header, context, authorization, …)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7E9CA9-B30B-4F9A-AAE2-C810FF51B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97" y="2643172"/>
            <a:ext cx="4976275" cy="38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07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Structure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12629E-A935-445B-961A-E7AE9B258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38" y="1742245"/>
            <a:ext cx="7110870" cy="39973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AABBF9-28EF-445F-B6BA-412BFC5C77A9}"/>
              </a:ext>
            </a:extLst>
          </p:cNvPr>
          <p:cNvSpPr txBox="1"/>
          <p:nvPr/>
        </p:nvSpPr>
        <p:spPr>
          <a:xfrm>
            <a:off x="1862356" y="5947795"/>
            <a:ext cx="870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https://blog.apollographql.com/apollo-client-2-0-beyond-graphql-apis-888807b53afe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Javascript</a:t>
            </a:r>
          </a:p>
          <a:p>
            <a:r>
              <a:rPr lang="en-US" dirty="0"/>
              <a:t>ReactJS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83E157-A5BA-4595-8F81-42FE9553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19E8C1-280C-4A6E-B956-E776D978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Create a ReactJS app: </a:t>
            </a:r>
            <a:r>
              <a:rPr lang="en-US" dirty="0" err="1"/>
              <a:t>npx</a:t>
            </a:r>
            <a:r>
              <a:rPr lang="en-US" dirty="0"/>
              <a:t> create-react-app my-app</a:t>
            </a:r>
          </a:p>
          <a:p>
            <a:r>
              <a:rPr lang="en-US" dirty="0"/>
              <a:t>Install required components</a:t>
            </a:r>
          </a:p>
          <a:p>
            <a:pPr lvl="1"/>
            <a:r>
              <a:rPr lang="en-US" dirty="0"/>
              <a:t>Apollo-boost: Package containing everything you need to set up Apollo Client.</a:t>
            </a:r>
          </a:p>
          <a:p>
            <a:pPr lvl="1"/>
            <a:r>
              <a:rPr lang="en-US" dirty="0"/>
              <a:t>@apollo/react-hooks: React hooks-based view layer integration.</a:t>
            </a:r>
          </a:p>
          <a:p>
            <a:pPr lvl="1"/>
            <a:r>
              <a:rPr lang="en-US" dirty="0"/>
              <a:t>GraphQL: Package to parse your GraphQL queries.</a:t>
            </a:r>
          </a:p>
          <a:p>
            <a:r>
              <a:rPr lang="en-US" dirty="0"/>
              <a:t>Add a component from Apollo Provider to wrap the react app</a:t>
            </a:r>
          </a:p>
        </p:txBody>
      </p:sp>
    </p:spTree>
    <p:extLst>
      <p:ext uri="{BB962C8B-B14F-4D97-AF65-F5344CB8AC3E}">
        <p14:creationId xmlns:p14="http://schemas.microsoft.com/office/powerpoint/2010/main" val="202808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Add a component from Apollo Provider to wrap the react app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169F6C-02C4-4E2F-9A27-AF3CC64D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5" y="2659874"/>
            <a:ext cx="537285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6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2B9A-2033-41C5-AC34-7AE7841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949E-202D-426F-B07E-B156C29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Query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1CAD5A-199C-486E-9E54-B511DC5B6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27" y="1534820"/>
            <a:ext cx="4599882" cy="50324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DE5440-AF8C-454F-90D5-05546A8F8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26" y="2772887"/>
            <a:ext cx="295316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0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641</Words>
  <Application>Microsoft Office PowerPoint</Application>
  <PresentationFormat>Widescreen</PresentationFormat>
  <Paragraphs>133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MS Shell Dlg 2</vt:lpstr>
      <vt:lpstr>Wingdings</vt:lpstr>
      <vt:lpstr>Wingdings 3</vt:lpstr>
      <vt:lpstr>Madison</vt:lpstr>
      <vt:lpstr>Apollo Client React</vt:lpstr>
      <vt:lpstr>PowerPoint Presentation</vt:lpstr>
      <vt:lpstr>START</vt:lpstr>
      <vt:lpstr>Start – Structure</vt:lpstr>
      <vt:lpstr>Start – Requirements</vt:lpstr>
      <vt:lpstr>DEVELOPMENT</vt:lpstr>
      <vt:lpstr>Development – Setup</vt:lpstr>
      <vt:lpstr>Development – Setup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Caching</vt:lpstr>
      <vt:lpstr>Development – Caching</vt:lpstr>
      <vt:lpstr>Development – Caching</vt:lpstr>
      <vt:lpstr>Development – Caching</vt:lpstr>
      <vt:lpstr>Development – Caching</vt:lpstr>
      <vt:lpstr>Development – Caching</vt:lpstr>
      <vt:lpstr>Development – Caching</vt:lpstr>
      <vt:lpstr>Development – Caching</vt:lpstr>
      <vt:lpstr>Development – Testing</vt:lpstr>
      <vt:lpstr>Development – Testing</vt:lpstr>
      <vt:lpstr>PRODUCTION</vt:lpstr>
      <vt:lpstr>Production – Performance</vt:lpstr>
      <vt:lpstr>Production – Integration</vt:lpstr>
      <vt:lpstr>Production - Networking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201</cp:revision>
  <dcterms:created xsi:type="dcterms:W3CDTF">2020-04-07T09:49:12Z</dcterms:created>
  <dcterms:modified xsi:type="dcterms:W3CDTF">2020-04-14T02:41:34Z</dcterms:modified>
</cp:coreProperties>
</file>