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7" r:id="rId4"/>
    <p:sldId id="262" r:id="rId5"/>
    <p:sldId id="279" r:id="rId6"/>
    <p:sldId id="280" r:id="rId7"/>
    <p:sldId id="264" r:id="rId8"/>
    <p:sldId id="263" r:id="rId9"/>
    <p:sldId id="259" r:id="rId10"/>
    <p:sldId id="260" r:id="rId11"/>
    <p:sldId id="274" r:id="rId12"/>
    <p:sldId id="275" r:id="rId13"/>
    <p:sldId id="265" r:id="rId14"/>
    <p:sldId id="287" r:id="rId15"/>
    <p:sldId id="266" r:id="rId16"/>
    <p:sldId id="282" r:id="rId17"/>
    <p:sldId id="283" r:id="rId18"/>
    <p:sldId id="286" r:id="rId19"/>
    <p:sldId id="284" r:id="rId20"/>
    <p:sldId id="285" r:id="rId21"/>
    <p:sldId id="267" r:id="rId22"/>
    <p:sldId id="288" r:id="rId23"/>
    <p:sldId id="290" r:id="rId24"/>
    <p:sldId id="291" r:id="rId25"/>
    <p:sldId id="292" r:id="rId26"/>
    <p:sldId id="293" r:id="rId27"/>
    <p:sldId id="268" r:id="rId28"/>
    <p:sldId id="294" r:id="rId29"/>
    <p:sldId id="269" r:id="rId30"/>
    <p:sldId id="270" r:id="rId31"/>
    <p:sldId id="295" r:id="rId32"/>
    <p:sldId id="296" r:id="rId33"/>
    <p:sldId id="297" r:id="rId34"/>
    <p:sldId id="298" r:id="rId35"/>
    <p:sldId id="299" r:id="rId36"/>
    <p:sldId id="272" r:id="rId37"/>
    <p:sldId id="300" r:id="rId38"/>
    <p:sldId id="273" r:id="rId39"/>
    <p:sldId id="301" r:id="rId40"/>
    <p:sldId id="271" r:id="rId41"/>
    <p:sldId id="261" r:id="rId42"/>
    <p:sldId id="276" r:id="rId43"/>
    <p:sldId id="277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an Vu Dang" initials="TVD" lastIdx="1" clrIdx="0">
    <p:extLst>
      <p:ext uri="{19B8F6BF-5375-455C-9EA6-DF929625EA0E}">
        <p15:presenceInfo xmlns:p15="http://schemas.microsoft.com/office/powerpoint/2012/main" userId="965a9fbad57998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9T09:22:04.884" idx="1">
    <p:pos x="-7" y="-153"/>
    <p:text>Before development, let's create a target API server</p:text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C9F8F0-CBFA-41AF-9EFC-AC8DF5EF42A0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16BC571-69D1-4A08-90DB-DA4A67A512D8}">
      <dgm:prSet phldrT="[Text]"/>
      <dgm:spPr/>
      <dgm:t>
        <a:bodyPr/>
        <a:lstStyle/>
        <a:p>
          <a:r>
            <a:rPr lang="en-US" dirty="0"/>
            <a:t>Start</a:t>
          </a:r>
        </a:p>
      </dgm:t>
    </dgm:pt>
    <dgm:pt modelId="{271D76EE-B093-449B-BDDC-C952BE92506D}" type="parTrans" cxnId="{CB4AD7CB-B059-474B-A56F-F1DDCF81B795}">
      <dgm:prSet/>
      <dgm:spPr/>
      <dgm:t>
        <a:bodyPr/>
        <a:lstStyle/>
        <a:p>
          <a:endParaRPr lang="en-US"/>
        </a:p>
      </dgm:t>
    </dgm:pt>
    <dgm:pt modelId="{CA9CEC6C-7E0A-4CAC-9825-42CCDCDFDB4B}" type="sibTrans" cxnId="{CB4AD7CB-B059-474B-A56F-F1DDCF81B795}">
      <dgm:prSet/>
      <dgm:spPr/>
      <dgm:t>
        <a:bodyPr/>
        <a:lstStyle/>
        <a:p>
          <a:endParaRPr lang="en-US"/>
        </a:p>
      </dgm:t>
    </dgm:pt>
    <dgm:pt modelId="{6E3C447A-C5C9-41C6-859A-9A1D39556790}">
      <dgm:prSet phldrT="[Text]"/>
      <dgm:spPr/>
      <dgm:t>
        <a:bodyPr/>
        <a:lstStyle/>
        <a:p>
          <a:r>
            <a:rPr lang="en-US" dirty="0"/>
            <a:t>Sample application</a:t>
          </a:r>
        </a:p>
      </dgm:t>
    </dgm:pt>
    <dgm:pt modelId="{B8C96E69-C9D3-4C11-BF6E-A7F2AB5414D8}" type="parTrans" cxnId="{5564564D-4F29-4BCE-BEB1-E24C3D64FBA4}">
      <dgm:prSet/>
      <dgm:spPr/>
      <dgm:t>
        <a:bodyPr/>
        <a:lstStyle/>
        <a:p>
          <a:endParaRPr lang="en-US"/>
        </a:p>
      </dgm:t>
    </dgm:pt>
    <dgm:pt modelId="{21F5D34C-3310-44BF-8A86-C593A63BA872}" type="sibTrans" cxnId="{5564564D-4F29-4BCE-BEB1-E24C3D64FBA4}">
      <dgm:prSet/>
      <dgm:spPr/>
      <dgm:t>
        <a:bodyPr/>
        <a:lstStyle/>
        <a:p>
          <a:endParaRPr lang="en-US"/>
        </a:p>
      </dgm:t>
    </dgm:pt>
    <dgm:pt modelId="{0A4E8E05-3244-435C-BCF0-08DDE18C5A30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D8F8FF97-6F5D-4763-9255-9319BA36657C}" type="parTrans" cxnId="{52AF542B-5BBD-41DA-AB63-6E1193B0E8F3}">
      <dgm:prSet/>
      <dgm:spPr/>
      <dgm:t>
        <a:bodyPr/>
        <a:lstStyle/>
        <a:p>
          <a:endParaRPr lang="en-US"/>
        </a:p>
      </dgm:t>
    </dgm:pt>
    <dgm:pt modelId="{30BF11B0-BFF9-41B7-B63F-518CB8006B14}" type="sibTrans" cxnId="{52AF542B-5BBD-41DA-AB63-6E1193B0E8F3}">
      <dgm:prSet/>
      <dgm:spPr/>
      <dgm:t>
        <a:bodyPr/>
        <a:lstStyle/>
        <a:p>
          <a:endParaRPr lang="en-US"/>
        </a:p>
      </dgm:t>
    </dgm:pt>
    <dgm:pt modelId="{CEA8F74B-D6F4-4E66-8076-8876FE8E568E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88F4CBBB-D2C9-4AF1-BF1E-047071D41A0D}" type="parTrans" cxnId="{DD2D78B0-48D2-4D46-A823-1EDE87D43A97}">
      <dgm:prSet/>
      <dgm:spPr/>
      <dgm:t>
        <a:bodyPr/>
        <a:lstStyle/>
        <a:p>
          <a:endParaRPr lang="en-US"/>
        </a:p>
      </dgm:t>
    </dgm:pt>
    <dgm:pt modelId="{BBB19BF5-C9E5-4409-A42C-1138C2FD16D1}" type="sibTrans" cxnId="{DD2D78B0-48D2-4D46-A823-1EDE87D43A97}">
      <dgm:prSet/>
      <dgm:spPr/>
      <dgm:t>
        <a:bodyPr/>
        <a:lstStyle/>
        <a:p>
          <a:endParaRPr lang="en-US"/>
        </a:p>
      </dgm:t>
    </dgm:pt>
    <dgm:pt modelId="{BDE9F06A-A7D7-4939-8BFF-73C30A214B4A}">
      <dgm:prSet phldrT="[Text]"/>
      <dgm:spPr/>
      <dgm:t>
        <a:bodyPr/>
        <a:lstStyle/>
        <a:p>
          <a:r>
            <a:rPr lang="en-US" dirty="0"/>
            <a:t>Schema</a:t>
          </a:r>
        </a:p>
      </dgm:t>
    </dgm:pt>
    <dgm:pt modelId="{32313B6F-EC97-461E-93B8-3E1B4551483B}" type="parTrans" cxnId="{607A1C74-0C8E-484E-8AC6-C5AC3E931E00}">
      <dgm:prSet/>
      <dgm:spPr/>
      <dgm:t>
        <a:bodyPr/>
        <a:lstStyle/>
        <a:p>
          <a:endParaRPr lang="en-US"/>
        </a:p>
      </dgm:t>
    </dgm:pt>
    <dgm:pt modelId="{9F9447CA-2DB3-44AA-99B7-27114160DAE5}" type="sibTrans" cxnId="{607A1C74-0C8E-484E-8AC6-C5AC3E931E00}">
      <dgm:prSet/>
      <dgm:spPr/>
      <dgm:t>
        <a:bodyPr/>
        <a:lstStyle/>
        <a:p>
          <a:endParaRPr lang="en-US"/>
        </a:p>
      </dgm:t>
    </dgm:pt>
    <dgm:pt modelId="{53D610A7-B956-41A5-94EA-E1F2832B976E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92DD94FD-9E83-4293-881C-7F71E757BE9D}" type="parTrans" cxnId="{95C1C96E-0BC0-4E28-82FB-C38B455225A9}">
      <dgm:prSet/>
      <dgm:spPr/>
      <dgm:t>
        <a:bodyPr/>
        <a:lstStyle/>
        <a:p>
          <a:endParaRPr lang="en-US"/>
        </a:p>
      </dgm:t>
    </dgm:pt>
    <dgm:pt modelId="{8BE2AE0E-1D84-4DA7-BC90-AE980DDC18F1}" type="sibTrans" cxnId="{95C1C96E-0BC0-4E28-82FB-C38B455225A9}">
      <dgm:prSet/>
      <dgm:spPr/>
      <dgm:t>
        <a:bodyPr/>
        <a:lstStyle/>
        <a:p>
          <a:endParaRPr lang="en-US"/>
        </a:p>
      </dgm:t>
    </dgm:pt>
    <dgm:pt modelId="{A3F64577-FAA1-4A40-B456-01A4FED4A801}">
      <dgm:prSet phldrT="[Text]"/>
      <dgm:spPr/>
      <dgm:t>
        <a:bodyPr/>
        <a:lstStyle/>
        <a:p>
          <a:r>
            <a:rPr lang="en-US" dirty="0"/>
            <a:t>Production</a:t>
          </a:r>
        </a:p>
      </dgm:t>
    </dgm:pt>
    <dgm:pt modelId="{32FCA0F1-1F9E-4E33-B654-F61D0AA06EC1}" type="parTrans" cxnId="{9ACD92CE-89DE-4A66-BDF2-1B6C4A85BDD3}">
      <dgm:prSet/>
      <dgm:spPr/>
      <dgm:t>
        <a:bodyPr/>
        <a:lstStyle/>
        <a:p>
          <a:endParaRPr lang="en-US"/>
        </a:p>
      </dgm:t>
    </dgm:pt>
    <dgm:pt modelId="{ACECCC46-A67E-4110-9508-95149DEB34EA}" type="sibTrans" cxnId="{9ACD92CE-89DE-4A66-BDF2-1B6C4A85BDD3}">
      <dgm:prSet/>
      <dgm:spPr/>
      <dgm:t>
        <a:bodyPr/>
        <a:lstStyle/>
        <a:p>
          <a:endParaRPr lang="en-US"/>
        </a:p>
      </dgm:t>
    </dgm:pt>
    <dgm:pt modelId="{0AE30ED1-053E-4228-A30F-39A10665CF84}">
      <dgm:prSet phldrT="[Text]"/>
      <dgm:spPr/>
      <dgm:t>
        <a:bodyPr/>
        <a:lstStyle/>
        <a:p>
          <a:r>
            <a:rPr lang="en-US" dirty="0"/>
            <a:t>Integration</a:t>
          </a:r>
        </a:p>
      </dgm:t>
    </dgm:pt>
    <dgm:pt modelId="{F727DC93-D563-4515-BC3F-81C5CE6398C4}" type="parTrans" cxnId="{24239BCB-37BE-420F-B0F3-2955852FBC77}">
      <dgm:prSet/>
      <dgm:spPr/>
      <dgm:t>
        <a:bodyPr/>
        <a:lstStyle/>
        <a:p>
          <a:endParaRPr lang="en-US"/>
        </a:p>
      </dgm:t>
    </dgm:pt>
    <dgm:pt modelId="{9E1AB445-41DF-4807-B54F-F2D010700D47}" type="sibTrans" cxnId="{24239BCB-37BE-420F-B0F3-2955852FBC77}">
      <dgm:prSet/>
      <dgm:spPr/>
      <dgm:t>
        <a:bodyPr/>
        <a:lstStyle/>
        <a:p>
          <a:endParaRPr lang="en-US"/>
        </a:p>
      </dgm:t>
    </dgm:pt>
    <dgm:pt modelId="{07EBAFC4-8784-44A8-96C6-21F663138C95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2F83E0F-8AAB-426C-A0A6-2A5A741B4FA6}" type="parTrans" cxnId="{B3CE1236-8F28-47C6-813D-5C19F80566EA}">
      <dgm:prSet/>
      <dgm:spPr/>
      <dgm:t>
        <a:bodyPr/>
        <a:lstStyle/>
        <a:p>
          <a:endParaRPr lang="en-US"/>
        </a:p>
      </dgm:t>
    </dgm:pt>
    <dgm:pt modelId="{5AEA4585-A410-4EC2-966B-8A275359C272}" type="sibTrans" cxnId="{B3CE1236-8F28-47C6-813D-5C19F80566EA}">
      <dgm:prSet/>
      <dgm:spPr/>
      <dgm:t>
        <a:bodyPr/>
        <a:lstStyle/>
        <a:p>
          <a:endParaRPr lang="en-US"/>
        </a:p>
      </dgm:t>
    </dgm:pt>
    <dgm:pt modelId="{B0C6818F-0B95-4DB4-BAF4-68CD020CCD6B}">
      <dgm:prSet phldrT="[Text]"/>
      <dgm:spPr/>
      <dgm:t>
        <a:bodyPr/>
        <a:lstStyle/>
        <a:p>
          <a:r>
            <a:rPr lang="en-US" dirty="0"/>
            <a:t>Federation</a:t>
          </a:r>
        </a:p>
      </dgm:t>
    </dgm:pt>
    <dgm:pt modelId="{ECDBE2AC-1B4C-478A-BA51-D54F8FFB3544}" type="parTrans" cxnId="{41F63B6E-3DA5-4EE2-AEAF-3E9B7EC7B2AD}">
      <dgm:prSet/>
      <dgm:spPr/>
      <dgm:t>
        <a:bodyPr/>
        <a:lstStyle/>
        <a:p>
          <a:endParaRPr lang="en-US"/>
        </a:p>
      </dgm:t>
    </dgm:pt>
    <dgm:pt modelId="{8C7F26CB-3C27-48EC-B5C5-6DD08FB44FA0}" type="sibTrans" cxnId="{41F63B6E-3DA5-4EE2-AEAF-3E9B7EC7B2AD}">
      <dgm:prSet/>
      <dgm:spPr/>
      <dgm:t>
        <a:bodyPr/>
        <a:lstStyle/>
        <a:p>
          <a:endParaRPr lang="en-US"/>
        </a:p>
      </dgm:t>
    </dgm:pt>
    <dgm:pt modelId="{50880F25-ED1C-4A67-9488-7C54FD00B8E9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07E635E6-FC99-40A7-B4EC-2C5826129583}" type="parTrans" cxnId="{211EEE6A-690E-42B2-B28B-4FA88BF0B0B7}">
      <dgm:prSet/>
      <dgm:spPr/>
      <dgm:t>
        <a:bodyPr/>
        <a:lstStyle/>
        <a:p>
          <a:endParaRPr lang="en-US"/>
        </a:p>
      </dgm:t>
    </dgm:pt>
    <dgm:pt modelId="{4072FE62-BD75-4E9B-BA2B-7E75679D199E}" type="sibTrans" cxnId="{211EEE6A-690E-42B2-B28B-4FA88BF0B0B7}">
      <dgm:prSet/>
      <dgm:spPr/>
      <dgm:t>
        <a:bodyPr/>
        <a:lstStyle/>
        <a:p>
          <a:endParaRPr lang="en-US"/>
        </a:p>
      </dgm:t>
    </dgm:pt>
    <dgm:pt modelId="{92DD3CFA-15D1-45B6-BCFD-034416E7B374}">
      <dgm:prSet phldrT="[Text]"/>
      <dgm:spPr/>
      <dgm:t>
        <a:bodyPr/>
        <a:lstStyle/>
        <a:p>
          <a:r>
            <a:rPr lang="en-US" dirty="0"/>
            <a:t>Performance</a:t>
          </a:r>
        </a:p>
      </dgm:t>
    </dgm:pt>
    <dgm:pt modelId="{63AD1185-FAB4-4839-9077-FB3B9D2C0FD7}" type="parTrans" cxnId="{E9142350-4AE4-4FCD-87A5-C0128A6B8307}">
      <dgm:prSet/>
      <dgm:spPr/>
      <dgm:t>
        <a:bodyPr/>
        <a:lstStyle/>
        <a:p>
          <a:endParaRPr lang="en-US"/>
        </a:p>
      </dgm:t>
    </dgm:pt>
    <dgm:pt modelId="{AE7457CD-C0DA-46CC-93E5-BA7644977F67}" type="sibTrans" cxnId="{E9142350-4AE4-4FCD-87A5-C0128A6B8307}">
      <dgm:prSet/>
      <dgm:spPr/>
      <dgm:t>
        <a:bodyPr/>
        <a:lstStyle/>
        <a:p>
          <a:endParaRPr lang="en-US"/>
        </a:p>
      </dgm:t>
    </dgm:pt>
    <dgm:pt modelId="{0BDB1117-9D24-4025-BE86-E6893BFDCE4A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AA6CCF6A-6036-4177-A88C-F9AA8C689855}" type="parTrans" cxnId="{AC8D686E-6A2B-4721-BAE3-52402C27397F}">
      <dgm:prSet/>
      <dgm:spPr/>
      <dgm:t>
        <a:bodyPr/>
        <a:lstStyle/>
        <a:p>
          <a:endParaRPr lang="en-US"/>
        </a:p>
      </dgm:t>
    </dgm:pt>
    <dgm:pt modelId="{709EE20E-CC24-4F27-A01C-4C01848FCCE0}" type="sibTrans" cxnId="{AC8D686E-6A2B-4721-BAE3-52402C27397F}">
      <dgm:prSet/>
      <dgm:spPr/>
      <dgm:t>
        <a:bodyPr/>
        <a:lstStyle/>
        <a:p>
          <a:endParaRPr lang="en-US"/>
        </a:p>
      </dgm:t>
    </dgm:pt>
    <dgm:pt modelId="{D25D6271-B588-4A97-852C-6396017D8D91}">
      <dgm:prSet phldrT="[Text]"/>
      <dgm:spPr/>
      <dgm:t>
        <a:bodyPr/>
        <a:lstStyle/>
        <a:p>
          <a:r>
            <a:rPr lang="en-US" dirty="0"/>
            <a:t>Structure</a:t>
          </a:r>
        </a:p>
      </dgm:t>
    </dgm:pt>
    <dgm:pt modelId="{2F85D253-9D77-457F-817B-74992C86C838}" type="parTrans" cxnId="{82718662-186A-4187-A5EA-145F59AC286A}">
      <dgm:prSet/>
      <dgm:spPr/>
    </dgm:pt>
    <dgm:pt modelId="{EF5D984F-1682-4BFD-85D8-C171D67457C5}" type="sibTrans" cxnId="{82718662-186A-4187-A5EA-145F59AC286A}">
      <dgm:prSet/>
      <dgm:spPr/>
    </dgm:pt>
    <dgm:pt modelId="{2C67624C-46BA-40B7-8016-09B431F075D2}" type="pres">
      <dgm:prSet presAssocID="{7BC9F8F0-CBFA-41AF-9EFC-AC8DF5EF42A0}" presName="linearFlow" presStyleCnt="0">
        <dgm:presLayoutVars>
          <dgm:dir/>
          <dgm:animLvl val="lvl"/>
          <dgm:resizeHandles val="exact"/>
        </dgm:presLayoutVars>
      </dgm:prSet>
      <dgm:spPr/>
    </dgm:pt>
    <dgm:pt modelId="{E76EB473-9377-473B-8B07-E3D1E5005E8F}" type="pres">
      <dgm:prSet presAssocID="{016BC571-69D1-4A08-90DB-DA4A67A512D8}" presName="composite" presStyleCnt="0"/>
      <dgm:spPr/>
    </dgm:pt>
    <dgm:pt modelId="{46AAEE2C-553A-4502-AF70-B91FBD064736}" type="pres">
      <dgm:prSet presAssocID="{016BC571-69D1-4A08-90DB-DA4A67A512D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19653F3-B3A2-45AB-9E09-535C5EF0411A}" type="pres">
      <dgm:prSet presAssocID="{016BC571-69D1-4A08-90DB-DA4A67A512D8}" presName="descendantText" presStyleLbl="alignAcc1" presStyleIdx="0" presStyleCnt="3">
        <dgm:presLayoutVars>
          <dgm:bulletEnabled val="1"/>
        </dgm:presLayoutVars>
      </dgm:prSet>
      <dgm:spPr/>
    </dgm:pt>
    <dgm:pt modelId="{D7BE25A0-1792-4FDD-85D2-32D3B42E6DC2}" type="pres">
      <dgm:prSet presAssocID="{CA9CEC6C-7E0A-4CAC-9825-42CCDCDFDB4B}" presName="sp" presStyleCnt="0"/>
      <dgm:spPr/>
    </dgm:pt>
    <dgm:pt modelId="{EF977B77-05D5-4E0B-97D3-AD490F1FCB57}" type="pres">
      <dgm:prSet presAssocID="{CEA8F74B-D6F4-4E66-8076-8876FE8E568E}" presName="composite" presStyleCnt="0"/>
      <dgm:spPr/>
    </dgm:pt>
    <dgm:pt modelId="{8CFC4A99-8D55-4111-95AE-D7A3A97DD1F7}" type="pres">
      <dgm:prSet presAssocID="{CEA8F74B-D6F4-4E66-8076-8876FE8E568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DC72AB3-EE14-4D93-A8A6-599CDA0D67EC}" type="pres">
      <dgm:prSet presAssocID="{CEA8F74B-D6F4-4E66-8076-8876FE8E568E}" presName="descendantText" presStyleLbl="alignAcc1" presStyleIdx="1" presStyleCnt="3">
        <dgm:presLayoutVars>
          <dgm:bulletEnabled val="1"/>
        </dgm:presLayoutVars>
      </dgm:prSet>
      <dgm:spPr/>
    </dgm:pt>
    <dgm:pt modelId="{67C1AA42-3188-4677-A4ED-9C0DC8826BE1}" type="pres">
      <dgm:prSet presAssocID="{BBB19BF5-C9E5-4409-A42C-1138C2FD16D1}" presName="sp" presStyleCnt="0"/>
      <dgm:spPr/>
    </dgm:pt>
    <dgm:pt modelId="{D1B8C52F-7DC8-4077-9396-75880C815FD2}" type="pres">
      <dgm:prSet presAssocID="{A3F64577-FAA1-4A40-B456-01A4FED4A801}" presName="composite" presStyleCnt="0"/>
      <dgm:spPr/>
    </dgm:pt>
    <dgm:pt modelId="{38B1C88D-95CA-4B65-9D06-EB39E5064583}" type="pres">
      <dgm:prSet presAssocID="{A3F64577-FAA1-4A40-B456-01A4FED4A80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DD495D7-6337-430C-8EC5-04163C8CDAF3}" type="pres">
      <dgm:prSet presAssocID="{A3F64577-FAA1-4A40-B456-01A4FED4A80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96D221B-8A67-491E-BEC5-69138612E980}" type="presOf" srcId="{CEA8F74B-D6F4-4E66-8076-8876FE8E568E}" destId="{8CFC4A99-8D55-4111-95AE-D7A3A97DD1F7}" srcOrd="0" destOrd="0" presId="urn:microsoft.com/office/officeart/2005/8/layout/chevron2"/>
    <dgm:cxn modelId="{52AF542B-5BBD-41DA-AB63-6E1193B0E8F3}" srcId="{016BC571-69D1-4A08-90DB-DA4A67A512D8}" destId="{0A4E8E05-3244-435C-BCF0-08DDE18C5A30}" srcOrd="2" destOrd="0" parTransId="{D8F8FF97-6F5D-4763-9255-9319BA36657C}" sibTransId="{30BF11B0-BFF9-41B7-B63F-518CB8006B14}"/>
    <dgm:cxn modelId="{B3CE1236-8F28-47C6-813D-5C19F80566EA}" srcId="{A3F64577-FAA1-4A40-B456-01A4FED4A801}" destId="{07EBAFC4-8784-44A8-96C6-21F663138C95}" srcOrd="3" destOrd="0" parTransId="{C2F83E0F-8AAB-426C-A0A6-2A5A741B4FA6}" sibTransId="{5AEA4585-A410-4EC2-966B-8A275359C272}"/>
    <dgm:cxn modelId="{40EF6240-C1C0-4D9B-8AB2-7476AFBF6CCE}" type="presOf" srcId="{0BDB1117-9D24-4025-BE86-E6893BFDCE4A}" destId="{3DD495D7-6337-430C-8EC5-04163C8CDAF3}" srcOrd="0" destOrd="1" presId="urn:microsoft.com/office/officeart/2005/8/layout/chevron2"/>
    <dgm:cxn modelId="{7726A35B-C83F-4F46-BB83-CC928FB383A3}" type="presOf" srcId="{7BC9F8F0-CBFA-41AF-9EFC-AC8DF5EF42A0}" destId="{2C67624C-46BA-40B7-8016-09B431F075D2}" srcOrd="0" destOrd="0" presId="urn:microsoft.com/office/officeart/2005/8/layout/chevron2"/>
    <dgm:cxn modelId="{2353C841-E38A-4C71-B671-48FA3329F609}" type="presOf" srcId="{0A4E8E05-3244-435C-BCF0-08DDE18C5A30}" destId="{219653F3-B3A2-45AB-9E09-535C5EF0411A}" srcOrd="0" destOrd="2" presId="urn:microsoft.com/office/officeart/2005/8/layout/chevron2"/>
    <dgm:cxn modelId="{82718662-186A-4187-A5EA-145F59AC286A}" srcId="{016BC571-69D1-4A08-90DB-DA4A67A512D8}" destId="{D25D6271-B588-4A97-852C-6396017D8D91}" srcOrd="0" destOrd="0" parTransId="{2F85D253-9D77-457F-817B-74992C86C838}" sibTransId="{EF5D984F-1682-4BFD-85D8-C171D67457C5}"/>
    <dgm:cxn modelId="{211EEE6A-690E-42B2-B28B-4FA88BF0B0B7}" srcId="{CEA8F74B-D6F4-4E66-8076-8876FE8E568E}" destId="{50880F25-ED1C-4A67-9488-7C54FD00B8E9}" srcOrd="3" destOrd="0" parTransId="{07E635E6-FC99-40A7-B4EC-2C5826129583}" sibTransId="{4072FE62-BD75-4E9B-BA2B-7E75679D199E}"/>
    <dgm:cxn modelId="{5564564D-4F29-4BCE-BEB1-E24C3D64FBA4}" srcId="{016BC571-69D1-4A08-90DB-DA4A67A512D8}" destId="{6E3C447A-C5C9-41C6-859A-9A1D39556790}" srcOrd="1" destOrd="0" parTransId="{B8C96E69-C9D3-4C11-BF6E-A7F2AB5414D8}" sibTransId="{21F5D34C-3310-44BF-8A86-C593A63BA872}"/>
    <dgm:cxn modelId="{41F63B6E-3DA5-4EE2-AEAF-3E9B7EC7B2AD}" srcId="{CEA8F74B-D6F4-4E66-8076-8876FE8E568E}" destId="{B0C6818F-0B95-4DB4-BAF4-68CD020CCD6B}" srcOrd="2" destOrd="0" parTransId="{ECDBE2AC-1B4C-478A-BA51-D54F8FFB3544}" sibTransId="{8C7F26CB-3C27-48EC-B5C5-6DD08FB44FA0}"/>
    <dgm:cxn modelId="{AC8D686E-6A2B-4721-BAE3-52402C27397F}" srcId="{A3F64577-FAA1-4A40-B456-01A4FED4A801}" destId="{0BDB1117-9D24-4025-BE86-E6893BFDCE4A}" srcOrd="1" destOrd="0" parTransId="{AA6CCF6A-6036-4177-A88C-F9AA8C689855}" sibTransId="{709EE20E-CC24-4F27-A01C-4C01848FCCE0}"/>
    <dgm:cxn modelId="{95C1C96E-0BC0-4E28-82FB-C38B455225A9}" srcId="{CEA8F74B-D6F4-4E66-8076-8876FE8E568E}" destId="{53D610A7-B956-41A5-94EA-E1F2832B976E}" srcOrd="1" destOrd="0" parTransId="{92DD94FD-9E83-4293-881C-7F71E757BE9D}" sibTransId="{8BE2AE0E-1D84-4DA7-BC90-AE980DDC18F1}"/>
    <dgm:cxn modelId="{962DFE4F-936F-4750-AABF-ACF152BB367B}" type="presOf" srcId="{D25D6271-B588-4A97-852C-6396017D8D91}" destId="{219653F3-B3A2-45AB-9E09-535C5EF0411A}" srcOrd="0" destOrd="0" presId="urn:microsoft.com/office/officeart/2005/8/layout/chevron2"/>
    <dgm:cxn modelId="{E9142350-4AE4-4FCD-87A5-C0128A6B8307}" srcId="{A3F64577-FAA1-4A40-B456-01A4FED4A801}" destId="{92DD3CFA-15D1-45B6-BCFD-034416E7B374}" srcOrd="0" destOrd="0" parTransId="{63AD1185-FAB4-4839-9077-FB3B9D2C0FD7}" sibTransId="{AE7457CD-C0DA-46CC-93E5-BA7644977F67}"/>
    <dgm:cxn modelId="{C6582750-13E9-402A-87CF-EEF0C7C51E60}" type="presOf" srcId="{07EBAFC4-8784-44A8-96C6-21F663138C95}" destId="{3DD495D7-6337-430C-8EC5-04163C8CDAF3}" srcOrd="0" destOrd="3" presId="urn:microsoft.com/office/officeart/2005/8/layout/chevron2"/>
    <dgm:cxn modelId="{BBB09450-4D02-44C0-936C-B41FE96C30E3}" type="presOf" srcId="{BDE9F06A-A7D7-4939-8BFF-73C30A214B4A}" destId="{2DC72AB3-EE14-4D93-A8A6-599CDA0D67EC}" srcOrd="0" destOrd="0" presId="urn:microsoft.com/office/officeart/2005/8/layout/chevron2"/>
    <dgm:cxn modelId="{607A1C74-0C8E-484E-8AC6-C5AC3E931E00}" srcId="{CEA8F74B-D6F4-4E66-8076-8876FE8E568E}" destId="{BDE9F06A-A7D7-4939-8BFF-73C30A214B4A}" srcOrd="0" destOrd="0" parTransId="{32313B6F-EC97-461E-93B8-3E1B4551483B}" sibTransId="{9F9447CA-2DB3-44AA-99B7-27114160DAE5}"/>
    <dgm:cxn modelId="{BC367FAD-6CFE-4F8E-8EDF-9CED79094345}" type="presOf" srcId="{53D610A7-B956-41A5-94EA-E1F2832B976E}" destId="{2DC72AB3-EE14-4D93-A8A6-599CDA0D67EC}" srcOrd="0" destOrd="1" presId="urn:microsoft.com/office/officeart/2005/8/layout/chevron2"/>
    <dgm:cxn modelId="{DD2D78B0-48D2-4D46-A823-1EDE87D43A97}" srcId="{7BC9F8F0-CBFA-41AF-9EFC-AC8DF5EF42A0}" destId="{CEA8F74B-D6F4-4E66-8076-8876FE8E568E}" srcOrd="1" destOrd="0" parTransId="{88F4CBBB-D2C9-4AF1-BF1E-047071D41A0D}" sibTransId="{BBB19BF5-C9E5-4409-A42C-1138C2FD16D1}"/>
    <dgm:cxn modelId="{4AE89FC2-9839-4851-992A-AA107A89F2DB}" type="presOf" srcId="{50880F25-ED1C-4A67-9488-7C54FD00B8E9}" destId="{2DC72AB3-EE14-4D93-A8A6-599CDA0D67EC}" srcOrd="0" destOrd="3" presId="urn:microsoft.com/office/officeart/2005/8/layout/chevron2"/>
    <dgm:cxn modelId="{15D165C5-9F14-4F7F-AA86-3EB317587BF5}" type="presOf" srcId="{B0C6818F-0B95-4DB4-BAF4-68CD020CCD6B}" destId="{2DC72AB3-EE14-4D93-A8A6-599CDA0D67EC}" srcOrd="0" destOrd="2" presId="urn:microsoft.com/office/officeart/2005/8/layout/chevron2"/>
    <dgm:cxn modelId="{24239BCB-37BE-420F-B0F3-2955852FBC77}" srcId="{A3F64577-FAA1-4A40-B456-01A4FED4A801}" destId="{0AE30ED1-053E-4228-A30F-39A10665CF84}" srcOrd="2" destOrd="0" parTransId="{F727DC93-D563-4515-BC3F-81C5CE6398C4}" sibTransId="{9E1AB445-41DF-4807-B54F-F2D010700D47}"/>
    <dgm:cxn modelId="{2729A9CB-4E3E-48AA-9161-0B8EDD905EB2}" type="presOf" srcId="{92DD3CFA-15D1-45B6-BCFD-034416E7B374}" destId="{3DD495D7-6337-430C-8EC5-04163C8CDAF3}" srcOrd="0" destOrd="0" presId="urn:microsoft.com/office/officeart/2005/8/layout/chevron2"/>
    <dgm:cxn modelId="{CB4AD7CB-B059-474B-A56F-F1DDCF81B795}" srcId="{7BC9F8F0-CBFA-41AF-9EFC-AC8DF5EF42A0}" destId="{016BC571-69D1-4A08-90DB-DA4A67A512D8}" srcOrd="0" destOrd="0" parTransId="{271D76EE-B093-449B-BDDC-C952BE92506D}" sibTransId="{CA9CEC6C-7E0A-4CAC-9825-42CCDCDFDB4B}"/>
    <dgm:cxn modelId="{7FBCCACD-502F-4B2C-9239-85996F30CCAF}" type="presOf" srcId="{0AE30ED1-053E-4228-A30F-39A10665CF84}" destId="{3DD495D7-6337-430C-8EC5-04163C8CDAF3}" srcOrd="0" destOrd="2" presId="urn:microsoft.com/office/officeart/2005/8/layout/chevron2"/>
    <dgm:cxn modelId="{9ACD92CE-89DE-4A66-BDF2-1B6C4A85BDD3}" srcId="{7BC9F8F0-CBFA-41AF-9EFC-AC8DF5EF42A0}" destId="{A3F64577-FAA1-4A40-B456-01A4FED4A801}" srcOrd="2" destOrd="0" parTransId="{32FCA0F1-1F9E-4E33-B654-F61D0AA06EC1}" sibTransId="{ACECCC46-A67E-4110-9508-95149DEB34EA}"/>
    <dgm:cxn modelId="{53A28AE7-7545-4EEF-AB8F-FD3389477812}" type="presOf" srcId="{016BC571-69D1-4A08-90DB-DA4A67A512D8}" destId="{46AAEE2C-553A-4502-AF70-B91FBD064736}" srcOrd="0" destOrd="0" presId="urn:microsoft.com/office/officeart/2005/8/layout/chevron2"/>
    <dgm:cxn modelId="{70E7B1F6-F873-4832-8EA1-3CCF55B3F60E}" type="presOf" srcId="{A3F64577-FAA1-4A40-B456-01A4FED4A801}" destId="{38B1C88D-95CA-4B65-9D06-EB39E5064583}" srcOrd="0" destOrd="0" presId="urn:microsoft.com/office/officeart/2005/8/layout/chevron2"/>
    <dgm:cxn modelId="{919B02FF-A665-4510-812A-99C90E0C9AF2}" type="presOf" srcId="{6E3C447A-C5C9-41C6-859A-9A1D39556790}" destId="{219653F3-B3A2-45AB-9E09-535C5EF0411A}" srcOrd="0" destOrd="1" presId="urn:microsoft.com/office/officeart/2005/8/layout/chevron2"/>
    <dgm:cxn modelId="{428DF480-FCF0-4E1E-9B17-3E36A257A3DF}" type="presParOf" srcId="{2C67624C-46BA-40B7-8016-09B431F075D2}" destId="{E76EB473-9377-473B-8B07-E3D1E5005E8F}" srcOrd="0" destOrd="0" presId="urn:microsoft.com/office/officeart/2005/8/layout/chevron2"/>
    <dgm:cxn modelId="{B3AD01AF-82AE-48BD-923D-1F891160BA62}" type="presParOf" srcId="{E76EB473-9377-473B-8B07-E3D1E5005E8F}" destId="{46AAEE2C-553A-4502-AF70-B91FBD064736}" srcOrd="0" destOrd="0" presId="urn:microsoft.com/office/officeart/2005/8/layout/chevron2"/>
    <dgm:cxn modelId="{3571EB6C-8345-4024-8060-850586DD792A}" type="presParOf" srcId="{E76EB473-9377-473B-8B07-E3D1E5005E8F}" destId="{219653F3-B3A2-45AB-9E09-535C5EF0411A}" srcOrd="1" destOrd="0" presId="urn:microsoft.com/office/officeart/2005/8/layout/chevron2"/>
    <dgm:cxn modelId="{FC12F0FF-A357-4453-8197-CCFDFE6203F7}" type="presParOf" srcId="{2C67624C-46BA-40B7-8016-09B431F075D2}" destId="{D7BE25A0-1792-4FDD-85D2-32D3B42E6DC2}" srcOrd="1" destOrd="0" presId="urn:microsoft.com/office/officeart/2005/8/layout/chevron2"/>
    <dgm:cxn modelId="{0687046C-F877-457C-86CD-98622D505456}" type="presParOf" srcId="{2C67624C-46BA-40B7-8016-09B431F075D2}" destId="{EF977B77-05D5-4E0B-97D3-AD490F1FCB57}" srcOrd="2" destOrd="0" presId="urn:microsoft.com/office/officeart/2005/8/layout/chevron2"/>
    <dgm:cxn modelId="{4E257629-6F20-4EF2-9BF5-C59A2530C835}" type="presParOf" srcId="{EF977B77-05D5-4E0B-97D3-AD490F1FCB57}" destId="{8CFC4A99-8D55-4111-95AE-D7A3A97DD1F7}" srcOrd="0" destOrd="0" presId="urn:microsoft.com/office/officeart/2005/8/layout/chevron2"/>
    <dgm:cxn modelId="{245303E9-B739-468D-9A4A-0EEA2E371957}" type="presParOf" srcId="{EF977B77-05D5-4E0B-97D3-AD490F1FCB57}" destId="{2DC72AB3-EE14-4D93-A8A6-599CDA0D67EC}" srcOrd="1" destOrd="0" presId="urn:microsoft.com/office/officeart/2005/8/layout/chevron2"/>
    <dgm:cxn modelId="{F9567CA6-4989-4D34-9F54-37CC1417E794}" type="presParOf" srcId="{2C67624C-46BA-40B7-8016-09B431F075D2}" destId="{67C1AA42-3188-4677-A4ED-9C0DC8826BE1}" srcOrd="3" destOrd="0" presId="urn:microsoft.com/office/officeart/2005/8/layout/chevron2"/>
    <dgm:cxn modelId="{88202966-28E2-42F0-BA23-E2558929DD33}" type="presParOf" srcId="{2C67624C-46BA-40B7-8016-09B431F075D2}" destId="{D1B8C52F-7DC8-4077-9396-75880C815FD2}" srcOrd="4" destOrd="0" presId="urn:microsoft.com/office/officeart/2005/8/layout/chevron2"/>
    <dgm:cxn modelId="{5F8CFF53-BD43-4D87-A385-8FECFF63316E}" type="presParOf" srcId="{D1B8C52F-7DC8-4077-9396-75880C815FD2}" destId="{38B1C88D-95CA-4B65-9D06-EB39E5064583}" srcOrd="0" destOrd="0" presId="urn:microsoft.com/office/officeart/2005/8/layout/chevron2"/>
    <dgm:cxn modelId="{2FD5DA21-AA43-45A6-B6FD-FEB09A1F5C33}" type="presParOf" srcId="{D1B8C52F-7DC8-4077-9396-75880C815FD2}" destId="{3DD495D7-6337-430C-8EC5-04163C8CDAF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AEE2C-553A-4502-AF70-B91FBD064736}">
      <dsp:nvSpPr>
        <dsp:cNvPr id="0" name=""/>
        <dsp:cNvSpPr/>
      </dsp:nvSpPr>
      <dsp:spPr>
        <a:xfrm rot="5400000">
          <a:off x="-292891" y="293920"/>
          <a:ext cx="1952611" cy="136682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Start</a:t>
          </a:r>
        </a:p>
      </dsp:txBody>
      <dsp:txXfrm rot="-5400000">
        <a:off x="2" y="684442"/>
        <a:ext cx="1366827" cy="585784"/>
      </dsp:txXfrm>
    </dsp:sp>
    <dsp:sp modelId="{219653F3-B3A2-45AB-9E09-535C5EF0411A}">
      <dsp:nvSpPr>
        <dsp:cNvPr id="0" name=""/>
        <dsp:cNvSpPr/>
      </dsp:nvSpPr>
      <dsp:spPr>
        <a:xfrm rot="5400000">
          <a:off x="4006648" y="-2638791"/>
          <a:ext cx="1269197" cy="65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Structure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Sample application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Requirements</a:t>
          </a:r>
        </a:p>
      </dsp:txBody>
      <dsp:txXfrm rot="-5400000">
        <a:off x="1366828" y="62986"/>
        <a:ext cx="6486882" cy="1145283"/>
      </dsp:txXfrm>
    </dsp:sp>
    <dsp:sp modelId="{8CFC4A99-8D55-4111-95AE-D7A3A97DD1F7}">
      <dsp:nvSpPr>
        <dsp:cNvPr id="0" name=""/>
        <dsp:cNvSpPr/>
      </dsp:nvSpPr>
      <dsp:spPr>
        <a:xfrm rot="5400000">
          <a:off x="-292891" y="2055591"/>
          <a:ext cx="1952611" cy="136682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</dsp:txBody>
      <dsp:txXfrm rot="-5400000">
        <a:off x="2" y="2446113"/>
        <a:ext cx="1366827" cy="585784"/>
      </dsp:txXfrm>
    </dsp:sp>
    <dsp:sp modelId="{2DC72AB3-EE14-4D93-A8A6-599CDA0D67EC}">
      <dsp:nvSpPr>
        <dsp:cNvPr id="0" name=""/>
        <dsp:cNvSpPr/>
      </dsp:nvSpPr>
      <dsp:spPr>
        <a:xfrm rot="5400000">
          <a:off x="4006648" y="-877121"/>
          <a:ext cx="1269197" cy="65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Schema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Federation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Testing</a:t>
          </a:r>
        </a:p>
      </dsp:txBody>
      <dsp:txXfrm rot="-5400000">
        <a:off x="1366828" y="1824656"/>
        <a:ext cx="6486882" cy="1145283"/>
      </dsp:txXfrm>
    </dsp:sp>
    <dsp:sp modelId="{38B1C88D-95CA-4B65-9D06-EB39E5064583}">
      <dsp:nvSpPr>
        <dsp:cNvPr id="0" name=""/>
        <dsp:cNvSpPr/>
      </dsp:nvSpPr>
      <dsp:spPr>
        <a:xfrm rot="5400000">
          <a:off x="-292891" y="3817262"/>
          <a:ext cx="1952611" cy="136682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Production</a:t>
          </a:r>
        </a:p>
      </dsp:txBody>
      <dsp:txXfrm rot="-5400000">
        <a:off x="2" y="4207784"/>
        <a:ext cx="1366827" cy="585784"/>
      </dsp:txXfrm>
    </dsp:sp>
    <dsp:sp modelId="{3DD495D7-6337-430C-8EC5-04163C8CDAF3}">
      <dsp:nvSpPr>
        <dsp:cNvPr id="0" name=""/>
        <dsp:cNvSpPr/>
      </dsp:nvSpPr>
      <dsp:spPr>
        <a:xfrm rot="5400000">
          <a:off x="4006648" y="884549"/>
          <a:ext cx="1269197" cy="65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Performance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Security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Integration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Deployment</a:t>
          </a:r>
        </a:p>
      </dsp:txBody>
      <dsp:txXfrm rot="-5400000">
        <a:off x="1366828" y="3586327"/>
        <a:ext cx="6486882" cy="1145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96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7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10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49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53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18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61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50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35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40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12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32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35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2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1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7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6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4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8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0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0431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39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ydenseric/apollo-upload-exampl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-road-to-graphql/fullstack-apollo-subscription-example" TargetMode="External"/><Relationship Id="rId2" Type="http://schemas.openxmlformats.org/officeDocument/2006/relationships/hyperlink" Target="https://www.apollographql.com/docs/apollo-server/data/subscriptio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ollographql/federation-demo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ollographql.com/docs/apollo-server/security/terminating-ssl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zeit.co/home" TargetMode="External"/><Relationship Id="rId2" Type="http://schemas.openxmlformats.org/officeDocument/2006/relationships/hyperlink" Target="https://www.heroku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zure.microsoft.com/en-us/" TargetMode="External"/><Relationship Id="rId4" Type="http://schemas.openxmlformats.org/officeDocument/2006/relationships/hyperlink" Target="https://www.netlify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ollographql.com/docs/apollo-server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rchitecture/microservices/architect-microservice-container-applications/direct-client-to-microservice-communication-versus-the-api-gateway-patter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ollographql.com/docs/apollo-server/getting-started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ollographql.com/docs/apollo-server/getting-started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0DB3-FE6E-4F1F-B347-C62A67B0D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Apollo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C297C-47D9-4B02-A7D7-10067EBA4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Dang Tuan Vu</a:t>
            </a:r>
          </a:p>
        </p:txBody>
      </p:sp>
    </p:spTree>
    <p:extLst>
      <p:ext uri="{BB962C8B-B14F-4D97-AF65-F5344CB8AC3E}">
        <p14:creationId xmlns:p14="http://schemas.microsoft.com/office/powerpoint/2010/main" val="1354072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29C5-5565-4ADC-8598-AC3DBAEA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program’s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A425-2977-42D6-9DDD-AEBA85BFF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elementary student management program with features:</a:t>
            </a:r>
          </a:p>
          <a:p>
            <a:pPr lvl="1"/>
            <a:r>
              <a:rPr lang="en-US" dirty="0"/>
              <a:t>Officers add a new student</a:t>
            </a:r>
          </a:p>
          <a:p>
            <a:pPr lvl="1"/>
            <a:r>
              <a:rPr lang="en-US" dirty="0"/>
              <a:t>Officers add a new teacher</a:t>
            </a:r>
          </a:p>
          <a:p>
            <a:pPr lvl="1"/>
            <a:r>
              <a:rPr lang="en-US" dirty="0"/>
              <a:t>Officers add a new course definition</a:t>
            </a:r>
          </a:p>
          <a:p>
            <a:pPr lvl="1"/>
            <a:r>
              <a:rPr lang="en-US" dirty="0"/>
              <a:t>Teacher create a course</a:t>
            </a:r>
          </a:p>
          <a:p>
            <a:pPr lvl="1"/>
            <a:r>
              <a:rPr lang="en-US" dirty="0"/>
              <a:t>Teacher update student grade in the course</a:t>
            </a:r>
          </a:p>
          <a:p>
            <a:pPr lvl="1"/>
            <a:r>
              <a:rPr lang="en-US" dirty="0"/>
              <a:t>Students update information</a:t>
            </a:r>
          </a:p>
          <a:p>
            <a:pPr lvl="1"/>
            <a:r>
              <a:rPr lang="en-US" dirty="0"/>
              <a:t>Student register courses</a:t>
            </a:r>
          </a:p>
          <a:p>
            <a:pPr lvl="1"/>
            <a:r>
              <a:rPr lang="en-US" dirty="0"/>
              <a:t>Officers update course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4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F758-1E8F-4E42-8ECA-8CCAD203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program’s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0BBB9-94BA-40DE-BA70-D46ED3197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B0D428-8358-4243-A2A5-B35208AB0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600" y="1586369"/>
            <a:ext cx="6030167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91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4467-0F6E-46E0-9DBB-22EEB506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A63D4-53B8-469F-B3AD-3B8DFA4FF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Define a structure of a </a:t>
            </a:r>
            <a:r>
              <a:rPr lang="en-US" b="1" dirty="0">
                <a:solidFill>
                  <a:srgbClr val="FF0000"/>
                </a:solidFill>
              </a:rPr>
              <a:t>schema</a:t>
            </a:r>
            <a:r>
              <a:rPr lang="en-US" dirty="0"/>
              <a:t> for users to query.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87121AC-0754-4416-951E-B938C26D0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76" y="2734781"/>
            <a:ext cx="6630325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6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4467-0F6E-46E0-9DBB-22EEB506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A63D4-53B8-469F-B3AD-3B8DFA4FF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Another way is to define schema using GraphQLObjectType and GraphQLSchema</a:t>
            </a:r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8061BA6-7641-4AFC-AD03-F94025116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473" y="2617005"/>
            <a:ext cx="4639322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52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4E23-935E-4C3D-8845-A30E054D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053C-DFC9-44D9-B435-D3E7D8DF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Has a </a:t>
            </a:r>
            <a:r>
              <a:rPr lang="en-US" b="1" dirty="0">
                <a:solidFill>
                  <a:srgbClr val="FF0000"/>
                </a:solidFill>
              </a:rPr>
              <a:t>resolver</a:t>
            </a:r>
            <a:r>
              <a:rPr lang="en-US" dirty="0"/>
              <a:t> to map functions from schema to actions in the services.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50022D-9213-4652-B655-99067BB18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075" y="2949244"/>
            <a:ext cx="4829849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3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4E23-935E-4C3D-8845-A30E054D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053C-DFC9-44D9-B435-D3E7D8DF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Has a data-source rest for retrieving data from a REST service.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E50CC2-556E-403A-864A-FD9CF56CD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075" y="2661011"/>
            <a:ext cx="4829849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92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4E23-935E-4C3D-8845-A30E054D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053C-DFC9-44D9-B435-D3E7D8DF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Handles errors in / out of the resolvers</a:t>
            </a:r>
          </a:p>
          <a:p>
            <a:endParaRPr lang="en-US" dirty="0"/>
          </a:p>
          <a:p>
            <a:r>
              <a:rPr lang="en-US" dirty="0"/>
              <a:t>Predefines: </a:t>
            </a:r>
            <a:r>
              <a:rPr lang="en-US" dirty="0" err="1"/>
              <a:t>AuthenticationError</a:t>
            </a:r>
            <a:r>
              <a:rPr lang="en-US" dirty="0"/>
              <a:t>, </a:t>
            </a:r>
            <a:r>
              <a:rPr lang="en-US" dirty="0" err="1"/>
              <a:t>ForbiddenError</a:t>
            </a:r>
            <a:r>
              <a:rPr lang="en-US" dirty="0"/>
              <a:t>, </a:t>
            </a:r>
            <a:r>
              <a:rPr lang="en-US" dirty="0" err="1"/>
              <a:t>UserInputError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Implement error by extend class </a:t>
            </a:r>
            <a:r>
              <a:rPr lang="en-US" dirty="0" err="1"/>
              <a:t>ApolloError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85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4E23-935E-4C3D-8845-A30E054D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053C-DFC9-44D9-B435-D3E7D8DF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Handles errors in / out of the resolvers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C7FB21-E14C-4E7E-9C02-FC4D74D4C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3" y="2709644"/>
            <a:ext cx="3634770" cy="3059528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F12FBEE-3F26-4E5E-98C9-91429D9BA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423" y="2709644"/>
            <a:ext cx="6307287" cy="287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45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4E23-935E-4C3D-8845-A30E054D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053C-DFC9-44D9-B435-D3E7D8DF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Uploads files</a:t>
            </a:r>
          </a:p>
          <a:p>
            <a:r>
              <a:rPr lang="en-US" dirty="0"/>
              <a:t>Sample: </a:t>
            </a:r>
            <a:r>
              <a:rPr lang="en-US" dirty="0">
                <a:hlinkClick r:id="rId2"/>
              </a:rPr>
              <a:t>https://github.com/jaydenseric/apollo-upload-examples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2454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4E23-935E-4C3D-8845-A30E054D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053C-DFC9-44D9-B435-D3E7D8DF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Subscriptions (notify event from the server to clients)</a:t>
            </a:r>
          </a:p>
          <a:p>
            <a:endParaRPr lang="en-US" dirty="0"/>
          </a:p>
          <a:p>
            <a:r>
              <a:rPr lang="en-US" dirty="0"/>
              <a:t>Details at </a:t>
            </a:r>
            <a:r>
              <a:rPr lang="en-US" dirty="0">
                <a:hlinkClick r:id="rId2"/>
              </a:rPr>
              <a:t>https://www.apollographql.com/docs/apollo-server/data/subscriptions/</a:t>
            </a:r>
            <a:endParaRPr lang="en-US" dirty="0"/>
          </a:p>
          <a:p>
            <a:endParaRPr lang="en-US" dirty="0"/>
          </a:p>
          <a:p>
            <a:r>
              <a:rPr lang="en-US" dirty="0"/>
              <a:t>Example at </a:t>
            </a:r>
            <a:r>
              <a:rPr lang="en-US" dirty="0">
                <a:hlinkClick r:id="rId3"/>
              </a:rPr>
              <a:t>https://github.com/the-road-to-graphql/fullstack-apollo-subscription-example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5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59CD79B-13FF-4DE6-AF06-77B560C62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D77BF-B8EB-4AFE-AC21-08C836EF1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C20F265-CBA2-42F2-9472-74696863D7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6091476"/>
              </p:ext>
            </p:extLst>
          </p:nvPr>
        </p:nvGraphicFramePr>
        <p:xfrm>
          <a:off x="2611807" y="805342"/>
          <a:ext cx="7915667" cy="5478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3806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7163-C1B0-45D4-85C8-5C6CE29E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Federation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553E-1021-40AD-B964-83A91E1CB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Have a set of different services</a:t>
            </a:r>
          </a:p>
          <a:p>
            <a:r>
              <a:rPr lang="en-US" dirty="0"/>
              <a:t>These services have relationships in data schemas.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Build a gateway to support a gateway to support queries through services, not need to query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2493991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7163-C1B0-45D4-85C8-5C6CE29E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Federation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553E-1021-40AD-B964-83A91E1CB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Have a set of different services</a:t>
            </a:r>
          </a:p>
          <a:p>
            <a:r>
              <a:rPr lang="en-US" dirty="0"/>
              <a:t>These services have relationships in data schemas.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Build a gateway to support a gateway to support queries through services, not need to query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3339077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7163-C1B0-45D4-85C8-5C6CE29E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Federation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553E-1021-40AD-B964-83A91E1CB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 sample gateway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6D501E-C074-4947-8E8C-286E94157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022" y="1885285"/>
            <a:ext cx="5430008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69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7163-C1B0-45D4-85C8-5C6CE29E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Federation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553E-1021-40AD-B964-83A91E1CB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Schemas between services – reuse type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Transform a normal type into an entity with key directive (primary key fields) in the original service.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 other services, declare a stub of that entity with conditions: adding extend and external keywords; key directive and primary key fields must be the same as in the original service</a:t>
            </a:r>
          </a:p>
          <a:p>
            <a:r>
              <a:rPr lang="en-US" dirty="0"/>
              <a:t>Schemas between services – duplicate value types (scalar, interface, and so on)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Types must be identical in name and contents</a:t>
            </a:r>
          </a:p>
        </p:txBody>
      </p:sp>
    </p:spTree>
    <p:extLst>
      <p:ext uri="{BB962C8B-B14F-4D97-AF65-F5344CB8AC3E}">
        <p14:creationId xmlns:p14="http://schemas.microsoft.com/office/powerpoint/2010/main" val="2196796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7163-C1B0-45D4-85C8-5C6CE29E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Federation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553E-1021-40AD-B964-83A91E1CB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Schemas between services sample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746F4A-F762-41CA-A580-3C5A846F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027" y="3354744"/>
            <a:ext cx="4925112" cy="1848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BAFE6E-81A6-4B01-841D-984A513928B1}"/>
              </a:ext>
            </a:extLst>
          </p:cNvPr>
          <p:cNvSpPr txBox="1"/>
          <p:nvPr/>
        </p:nvSpPr>
        <p:spPr>
          <a:xfrm>
            <a:off x="7239396" y="2818581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 service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86D9F5-FE7B-4330-97EE-2E37440DC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61" y="3354744"/>
            <a:ext cx="3334215" cy="1257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74B209-1B5C-4CF4-9D9D-A03A4CE6E305}"/>
              </a:ext>
            </a:extLst>
          </p:cNvPr>
          <p:cNvSpPr txBox="1"/>
          <p:nvPr/>
        </p:nvSpPr>
        <p:spPr>
          <a:xfrm>
            <a:off x="2401545" y="281858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service</a:t>
            </a:r>
          </a:p>
        </p:txBody>
      </p:sp>
    </p:spTree>
    <p:extLst>
      <p:ext uri="{BB962C8B-B14F-4D97-AF65-F5344CB8AC3E}">
        <p14:creationId xmlns:p14="http://schemas.microsoft.com/office/powerpoint/2010/main" val="1822974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7163-C1B0-45D4-85C8-5C6CE29E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Federation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553E-1021-40AD-B964-83A91E1CB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Demonstration: </a:t>
            </a:r>
            <a:r>
              <a:rPr lang="en-US" dirty="0">
                <a:hlinkClick r:id="rId2"/>
              </a:rPr>
              <a:t>https://github.com/apollographql/federation-demo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1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AC72-4DE4-41DD-8F5F-B3078EBA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A7E9D-A65B-4683-A930-C834B197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Based on GraphQL, Apollo server implements Mocks</a:t>
            </a:r>
          </a:p>
          <a:p>
            <a:pPr lvl="1"/>
            <a:r>
              <a:rPr lang="en-US" dirty="0"/>
              <a:t>Testing parts can be developed without implementations of other backend components.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Let UI components and features be developed quickly.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16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AC72-4DE4-41DD-8F5F-B3078EBA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Testing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2D8CF2-637D-40C0-93C4-05677AEC2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36" y="2052619"/>
            <a:ext cx="3895047" cy="3997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C36271-9FC2-451C-924C-522FD62A1263}"/>
              </a:ext>
            </a:extLst>
          </p:cNvPr>
          <p:cNvSpPr txBox="1"/>
          <p:nvPr/>
        </p:nvSpPr>
        <p:spPr>
          <a:xfrm>
            <a:off x="2611808" y="2052619"/>
            <a:ext cx="233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sample test server:</a:t>
            </a:r>
          </a:p>
        </p:txBody>
      </p:sp>
    </p:spTree>
    <p:extLst>
      <p:ext uri="{BB962C8B-B14F-4D97-AF65-F5344CB8AC3E}">
        <p14:creationId xmlns:p14="http://schemas.microsoft.com/office/powerpoint/2010/main" val="4202534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B26E-2CF5-4D3B-9BBE-FA0A43A8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4200618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C8A-A21C-4810-9420-08C0381C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05A5-1AA7-428F-ABFB-3A7AAD68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Cache</a:t>
            </a:r>
          </a:p>
          <a:p>
            <a:pPr lvl="1"/>
            <a:r>
              <a:rPr lang="en-US" dirty="0"/>
              <a:t>Apollo Server supports cache on every field in a type in schemas.</a:t>
            </a:r>
          </a:p>
          <a:p>
            <a:pPr lvl="1"/>
            <a:r>
              <a:rPr lang="en-US" dirty="0"/>
              <a:t>Input properties are time limit for caching and scope of caching.</a:t>
            </a:r>
          </a:p>
          <a:p>
            <a:pPr lvl="1"/>
            <a:r>
              <a:rPr lang="en-US" dirty="0"/>
              <a:t>Time limit is in second.</a:t>
            </a:r>
          </a:p>
          <a:p>
            <a:pPr lvl="1"/>
            <a:r>
              <a:rPr lang="en-US" dirty="0"/>
              <a:t>Scope of caching (possible values = PUBLIC / PRIVATE) is to share between sessions (!?).</a:t>
            </a:r>
          </a:p>
        </p:txBody>
      </p:sp>
    </p:spTree>
    <p:extLst>
      <p:ext uri="{BB962C8B-B14F-4D97-AF65-F5344CB8AC3E}">
        <p14:creationId xmlns:p14="http://schemas.microsoft.com/office/powerpoint/2010/main" val="335356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E5F1F-CB25-443A-81F5-03C8578F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032501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C8A-A21C-4810-9420-08C0381C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05A5-1AA7-428F-ABFB-3A7AAD68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Cache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973BCE-49CE-42C2-81B5-9262BE69C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496" y="2582360"/>
            <a:ext cx="5696745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24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C8A-A21C-4810-9420-08C0381C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05A5-1AA7-428F-ABFB-3A7AAD68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Automatic persisted queries</a:t>
            </a:r>
          </a:p>
          <a:p>
            <a:pPr lvl="1"/>
            <a:r>
              <a:rPr lang="en-US" dirty="0"/>
              <a:t>Is designed to improve network performance by sending smaller requests</a:t>
            </a:r>
          </a:p>
          <a:p>
            <a:pPr lvl="1"/>
            <a:r>
              <a:rPr lang="en-US" dirty="0"/>
              <a:t>The mechanism is based on a lightweight protocol extension between Apollo Client and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14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C8A-A21C-4810-9420-08C0381C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05A5-1AA7-428F-ABFB-3A7AAD68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Automatic persisted queries</a:t>
            </a:r>
          </a:p>
          <a:p>
            <a:pPr lvl="1"/>
            <a:r>
              <a:rPr lang="en-US" dirty="0"/>
              <a:t>How it works:</a:t>
            </a:r>
          </a:p>
          <a:p>
            <a:pPr lvl="2">
              <a:buFont typeface="+mj-lt"/>
              <a:buAutoNum type="arabicPeriod"/>
            </a:pPr>
            <a:r>
              <a:rPr lang="en-US" dirty="0"/>
              <a:t>Client hashes the query into a 64 bytes string.</a:t>
            </a:r>
          </a:p>
          <a:p>
            <a:pPr lvl="2">
              <a:buFont typeface="+mj-lt"/>
              <a:buAutoNum type="arabicPeriod"/>
            </a:pPr>
            <a:r>
              <a:rPr lang="en-US" dirty="0"/>
              <a:t>Client sends the hash string to the server.</a:t>
            </a:r>
          </a:p>
          <a:p>
            <a:pPr lvl="2">
              <a:buFont typeface="+mj-lt"/>
              <a:buAutoNum type="arabicPeriod"/>
            </a:pPr>
            <a:r>
              <a:rPr lang="en-US" dirty="0"/>
              <a:t>If the server find that hash in its registry, the server will use the query serialized by that hash and send back the result.</a:t>
            </a:r>
          </a:p>
          <a:p>
            <a:pPr lvl="2">
              <a:buFont typeface="+mj-lt"/>
              <a:buAutoNum type="arabicPeriod"/>
            </a:pPr>
            <a:r>
              <a:rPr lang="en-US" dirty="0"/>
              <a:t>If the server does NOT find that hash, the server requests the client to send the full query with a hash string, which it will be stored in registry for future requests.</a:t>
            </a:r>
          </a:p>
        </p:txBody>
      </p:sp>
    </p:spTree>
    <p:extLst>
      <p:ext uri="{BB962C8B-B14F-4D97-AF65-F5344CB8AC3E}">
        <p14:creationId xmlns:p14="http://schemas.microsoft.com/office/powerpoint/2010/main" val="2516134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C8A-A21C-4810-9420-08C0381C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05A5-1AA7-428F-ABFB-3A7AAD68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Automatic persisted queries</a:t>
            </a:r>
          </a:p>
        </p:txBody>
      </p:sp>
      <p:pic>
        <p:nvPicPr>
          <p:cNvPr id="5" name="Picture 4" descr="A close up of a card&#10;&#10;Description automatically generated">
            <a:extLst>
              <a:ext uri="{FF2B5EF4-FFF2-40B4-BE49-F238E27FC236}">
                <a16:creationId xmlns:a16="http://schemas.microsoft.com/office/drawing/2014/main" id="{109123DA-B4A1-4F47-84D0-B2A7901B9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48" y="2602073"/>
            <a:ext cx="68008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782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C8A-A21C-4810-9420-08C0381C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05A5-1AA7-428F-ABFB-3A7AAD68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Automatic persisted queries</a:t>
            </a:r>
          </a:p>
        </p:txBody>
      </p:sp>
      <p:pic>
        <p:nvPicPr>
          <p:cNvPr id="6" name="Picture 5" descr="A picture containing shirt&#10;&#10;Description automatically generated">
            <a:extLst>
              <a:ext uri="{FF2B5EF4-FFF2-40B4-BE49-F238E27FC236}">
                <a16:creationId xmlns:a16="http://schemas.microsoft.com/office/drawing/2014/main" id="{0CCAC446-F59C-4FA3-9531-84D08B7ED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585" y="2757246"/>
            <a:ext cx="5148830" cy="354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45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75CE-15E7-4979-8E90-EBEC7D2F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D7E32-9DBF-404E-9B00-A9A0A0FB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How to control who can see and interact with the data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Authentication</a:t>
            </a:r>
            <a:r>
              <a:rPr lang="en-US" dirty="0"/>
              <a:t> is determining whether a user is logged in or not, and subsequently figuring out which user someone is.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Authorization</a:t>
            </a:r>
            <a:r>
              <a:rPr lang="en-US" dirty="0"/>
              <a:t> is then deciding what the user has permission to do or see.</a:t>
            </a:r>
          </a:p>
          <a:p>
            <a:r>
              <a:rPr lang="en-US" dirty="0"/>
              <a:t>Terminating SSL</a:t>
            </a:r>
          </a:p>
          <a:p>
            <a:pPr lvl="1"/>
            <a:r>
              <a:rPr lang="en-US" dirty="0"/>
              <a:t>Details at </a:t>
            </a:r>
            <a:r>
              <a:rPr lang="en-US" dirty="0">
                <a:hlinkClick r:id="rId2"/>
              </a:rPr>
              <a:t>https://www.apollographql.com/docs/apollo-server/security/terminating-ssl/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71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75CE-15E7-4979-8E90-EBEC7D2F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D7E32-9DBF-404E-9B00-A9A0A0FB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Check user and add in the Context argument (to use later in any resolver)</a:t>
            </a:r>
          </a:p>
        </p:txBody>
      </p:sp>
      <p:pic>
        <p:nvPicPr>
          <p:cNvPr id="5" name="Picture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A53045A2-0E83-40D0-BE77-DE7B118DD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192" y="2815121"/>
            <a:ext cx="3996947" cy="3900740"/>
          </a:xfrm>
          <a:prstGeom prst="rect">
            <a:avLst/>
          </a:prstGeom>
        </p:spPr>
      </p:pic>
      <p:pic>
        <p:nvPicPr>
          <p:cNvPr id="7" name="Picture 6" descr="A screen shot of a person&#10;&#10;Description automatically generated">
            <a:extLst>
              <a:ext uri="{FF2B5EF4-FFF2-40B4-BE49-F238E27FC236}">
                <a16:creationId xmlns:a16="http://schemas.microsoft.com/office/drawing/2014/main" id="{A1E9F12F-017B-48D7-B239-8C8B21F1D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08" y="3247260"/>
            <a:ext cx="314368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35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7A1F-8172-4C97-8F3D-0CF7DE4A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11F6A-793F-4AB8-A2DC-0FBE9C33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Support integration with popular NodeJS </a:t>
            </a:r>
            <a:r>
              <a:rPr lang="en-US" dirty="0" err="1"/>
              <a:t>middlewares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Express: </a:t>
            </a:r>
            <a:r>
              <a:rPr lang="en-US" dirty="0" err="1"/>
              <a:t>apollo</a:t>
            </a:r>
            <a:r>
              <a:rPr lang="en-US" dirty="0"/>
              <a:t>-server-express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Fastify</a:t>
            </a:r>
            <a:r>
              <a:rPr lang="en-US" dirty="0"/>
              <a:t>: </a:t>
            </a:r>
            <a:r>
              <a:rPr lang="en-US" dirty="0" err="1"/>
              <a:t>apollo</a:t>
            </a:r>
            <a:r>
              <a:rPr lang="en-US" dirty="0"/>
              <a:t>-server-</a:t>
            </a:r>
            <a:r>
              <a:rPr lang="en-US" dirty="0" err="1"/>
              <a:t>fastify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Hapi</a:t>
            </a:r>
            <a:r>
              <a:rPr lang="en-US" dirty="0"/>
              <a:t>: </a:t>
            </a:r>
            <a:r>
              <a:rPr lang="en-US" dirty="0" err="1"/>
              <a:t>apollo</a:t>
            </a:r>
            <a:r>
              <a:rPr lang="en-US" dirty="0"/>
              <a:t>-server-</a:t>
            </a:r>
            <a:r>
              <a:rPr lang="en-US" dirty="0" err="1"/>
              <a:t>hapi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Koa: </a:t>
            </a:r>
            <a:r>
              <a:rPr lang="en-US" dirty="0" err="1"/>
              <a:t>apollo</a:t>
            </a:r>
            <a:r>
              <a:rPr lang="en-US" dirty="0"/>
              <a:t>-server-</a:t>
            </a:r>
            <a:r>
              <a:rPr lang="en-US" dirty="0" err="1"/>
              <a:t>koa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9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7A1F-8172-4C97-8F3D-0CF7DE4A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11F6A-793F-4AB8-A2DC-0FBE9C33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Sample with Koa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D022C2-AE65-40DB-A40B-B3285633D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180" y="2775823"/>
            <a:ext cx="6201640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3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2CD1-C1C5-4644-87BD-77B74AB2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0DD2C-228B-4281-9175-C7890F667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Instructions for these below services:</a:t>
            </a:r>
          </a:p>
          <a:p>
            <a:pPr lvl="1"/>
            <a:r>
              <a:rPr lang="en-US" dirty="0"/>
              <a:t>Heroku – </a:t>
            </a:r>
            <a:r>
              <a:rPr lang="en-US" dirty="0">
                <a:hlinkClick r:id="rId2"/>
              </a:rPr>
              <a:t>https://www.heroku.com/</a:t>
            </a:r>
            <a:endParaRPr lang="en-US" dirty="0"/>
          </a:p>
          <a:p>
            <a:pPr lvl="1"/>
            <a:r>
              <a:rPr lang="en-US" dirty="0"/>
              <a:t>AWS Lambda</a:t>
            </a:r>
          </a:p>
          <a:p>
            <a:pPr lvl="1"/>
            <a:r>
              <a:rPr lang="en-US" dirty="0"/>
              <a:t>Now – </a:t>
            </a:r>
            <a:r>
              <a:rPr lang="en-US" dirty="0">
                <a:hlinkClick r:id="rId3"/>
              </a:rPr>
              <a:t>https://zeit.co/home</a:t>
            </a:r>
            <a:endParaRPr lang="en-US" dirty="0"/>
          </a:p>
          <a:p>
            <a:pPr lvl="1"/>
            <a:r>
              <a:rPr lang="en-US" dirty="0"/>
              <a:t>Netlify – </a:t>
            </a:r>
            <a:r>
              <a:rPr lang="en-US" dirty="0">
                <a:hlinkClick r:id="rId4"/>
              </a:rPr>
              <a:t>https://www.netlify.com/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Azure – </a:t>
            </a:r>
            <a:r>
              <a:rPr lang="en-US" dirty="0">
                <a:hlinkClick r:id="rId5"/>
              </a:rPr>
              <a:t>https://azure.microsoft.com/en-us/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9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8C5B-8F21-4C3E-9B5E-AA9BB9E5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– Structure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8D598D-4309-493D-9C2D-2C259FBF6CEF}"/>
              </a:ext>
            </a:extLst>
          </p:cNvPr>
          <p:cNvSpPr/>
          <p:nvPr/>
        </p:nvSpPr>
        <p:spPr>
          <a:xfrm>
            <a:off x="1473683" y="3059884"/>
            <a:ext cx="1283516" cy="7382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C27127-5228-4149-AE06-E5F788419057}"/>
              </a:ext>
            </a:extLst>
          </p:cNvPr>
          <p:cNvSpPr/>
          <p:nvPr/>
        </p:nvSpPr>
        <p:spPr>
          <a:xfrm>
            <a:off x="4186106" y="1885285"/>
            <a:ext cx="6384033" cy="4164659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33495-D88C-4683-A29E-1E01D58DC5D8}"/>
              </a:ext>
            </a:extLst>
          </p:cNvPr>
          <p:cNvSpPr txBox="1"/>
          <p:nvPr/>
        </p:nvSpPr>
        <p:spPr>
          <a:xfrm>
            <a:off x="4827864" y="196727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Apollo Servers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F49385-BCD8-4780-9D41-8CB23F7738E2}"/>
              </a:ext>
            </a:extLst>
          </p:cNvPr>
          <p:cNvSpPr/>
          <p:nvPr/>
        </p:nvSpPr>
        <p:spPr>
          <a:xfrm>
            <a:off x="4186106" y="3059884"/>
            <a:ext cx="1283516" cy="7382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530CB-D2E8-46C8-ACD1-F07B3538B9C8}"/>
              </a:ext>
            </a:extLst>
          </p:cNvPr>
          <p:cNvSpPr txBox="1"/>
          <p:nvPr/>
        </p:nvSpPr>
        <p:spPr>
          <a:xfrm>
            <a:off x="1970050" y="6256593"/>
            <a:ext cx="645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https://www.apollographql.com/docs/apollo-server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89FC16-5C6C-4536-BBC5-3E05788A8D03}"/>
              </a:ext>
            </a:extLst>
          </p:cNvPr>
          <p:cNvSpPr/>
          <p:nvPr/>
        </p:nvSpPr>
        <p:spPr>
          <a:xfrm>
            <a:off x="6722380" y="4990204"/>
            <a:ext cx="1283516" cy="7382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78351B-472A-4C86-856B-C0F829D0DF36}"/>
              </a:ext>
            </a:extLst>
          </p:cNvPr>
          <p:cNvSpPr/>
          <p:nvPr/>
        </p:nvSpPr>
        <p:spPr>
          <a:xfrm>
            <a:off x="6722380" y="2543253"/>
            <a:ext cx="3499569" cy="212544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0F1C3-E9E4-4C47-B690-F316BB90BCB7}"/>
              </a:ext>
            </a:extLst>
          </p:cNvPr>
          <p:cNvSpPr txBox="1"/>
          <p:nvPr/>
        </p:nvSpPr>
        <p:spPr>
          <a:xfrm>
            <a:off x="6695323" y="2543253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A5B546-547A-4CE7-B6E6-FEB8D2DCD726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2757199" y="3429000"/>
            <a:ext cx="1428907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ED436D-5FAC-43EE-A59E-40167817DDA9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5469622" y="3429000"/>
            <a:ext cx="1252758" cy="176974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76876B-5765-4E80-9DC0-8F2683F24723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>
            <a:off x="4827864" y="3798115"/>
            <a:ext cx="1894516" cy="1561205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FA773C-6DB7-46C6-955A-41D05F51E5A0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4827864" y="3798115"/>
            <a:ext cx="444365" cy="1583188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09FD36-C4B7-47D5-BF9F-FB020B8DFD51}"/>
              </a:ext>
            </a:extLst>
          </p:cNvPr>
          <p:cNvSpPr txBox="1"/>
          <p:nvPr/>
        </p:nvSpPr>
        <p:spPr>
          <a:xfrm>
            <a:off x="4609227" y="538130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services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D997621E-3EDA-4576-84FA-54AF359B16C6}"/>
              </a:ext>
            </a:extLst>
          </p:cNvPr>
          <p:cNvSpPr/>
          <p:nvPr/>
        </p:nvSpPr>
        <p:spPr>
          <a:xfrm>
            <a:off x="8425728" y="3026296"/>
            <a:ext cx="1159356" cy="11593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Apollo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5733C0-7030-4B79-91C2-D56E2D680FEF}"/>
              </a:ext>
            </a:extLst>
          </p:cNvPr>
          <p:cNvSpPr txBox="1"/>
          <p:nvPr/>
        </p:nvSpPr>
        <p:spPr>
          <a:xfrm>
            <a:off x="6890610" y="3372377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typeDefs</a:t>
            </a:r>
            <a:br>
              <a:rPr lang="en-US" sz="1200" dirty="0"/>
            </a:br>
            <a:r>
              <a:rPr lang="en-US" sz="1200" dirty="0"/>
              <a:t>(Schema)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D10C35-8478-494B-8F9D-47A5D013FD19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7740523" y="3603210"/>
            <a:ext cx="685205" cy="27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7341F81-8251-4FEF-B005-C9B680FE2653}"/>
              </a:ext>
            </a:extLst>
          </p:cNvPr>
          <p:cNvSpPr txBox="1"/>
          <p:nvPr/>
        </p:nvSpPr>
        <p:spPr>
          <a:xfrm>
            <a:off x="8474651" y="4391696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configuration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913373-8353-4BE4-B2D1-AA72D2443B05}"/>
              </a:ext>
            </a:extLst>
          </p:cNvPr>
          <p:cNvCxnSpPr>
            <a:cxnSpLocks/>
            <a:stCxn id="21" idx="0"/>
            <a:endCxn id="9" idx="2"/>
          </p:cNvCxnSpPr>
          <p:nvPr/>
        </p:nvCxnSpPr>
        <p:spPr>
          <a:xfrm flipV="1">
            <a:off x="9005406" y="4185652"/>
            <a:ext cx="0" cy="2060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6AFF3E-E69E-43D7-84F8-F0B575825DD7}"/>
              </a:ext>
            </a:extLst>
          </p:cNvPr>
          <p:cNvSpPr txBox="1"/>
          <p:nvPr/>
        </p:nvSpPr>
        <p:spPr>
          <a:xfrm>
            <a:off x="8572433" y="253443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Resolvers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4EFB9F-80C0-4953-BC46-A2FCF928B1D8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>
            <a:off x="9005405" y="2811429"/>
            <a:ext cx="1" cy="2148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E648B3-BFE3-47B6-8813-306775EC6B19}"/>
              </a:ext>
            </a:extLst>
          </p:cNvPr>
          <p:cNvSpPr txBox="1"/>
          <p:nvPr/>
        </p:nvSpPr>
        <p:spPr>
          <a:xfrm>
            <a:off x="9883395" y="347315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38A923-DE59-46A6-AAAE-00F2ADDE813D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flipH="1" flipV="1">
            <a:off x="9585084" y="3605974"/>
            <a:ext cx="298311" cy="5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7184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FE9D2-9C7E-497C-90C4-E6199C7C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578421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142B43-98D9-453D-A45B-66E847AC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377142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DBC3F3-81E3-4D36-B689-D9E411BE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GraphQL vs REST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087AB1F-08A1-4700-ABAE-FBBFFD3F1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472120"/>
              </p:ext>
            </p:extLst>
          </p:nvPr>
        </p:nvGraphicFramePr>
        <p:xfrm>
          <a:off x="838203" y="1871749"/>
          <a:ext cx="10515597" cy="276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0127">
                  <a:extLst>
                    <a:ext uri="{9D8B030D-6E8A-4147-A177-3AD203B41FA5}">
                      <a16:colId xmlns:a16="http://schemas.microsoft.com/office/drawing/2014/main" val="2209449700"/>
                    </a:ext>
                  </a:extLst>
                </a:gridCol>
                <a:gridCol w="4322618">
                  <a:extLst>
                    <a:ext uri="{9D8B030D-6E8A-4147-A177-3AD203B41FA5}">
                      <a16:colId xmlns:a16="http://schemas.microsoft.com/office/drawing/2014/main" val="2923326904"/>
                    </a:ext>
                  </a:extLst>
                </a:gridCol>
                <a:gridCol w="4712852">
                  <a:extLst>
                    <a:ext uri="{9D8B030D-6E8A-4147-A177-3AD203B41FA5}">
                      <a16:colId xmlns:a16="http://schemas.microsoft.com/office/drawing/2014/main" val="3403301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GraphQL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4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description of a resource is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US" dirty="0"/>
                        <a:t> </a:t>
                      </a:r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determined</a:t>
                      </a:r>
                      <a:r>
                        <a:rPr lang="en-US" dirty="0"/>
                        <a:t> by its urls.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description in a resource is </a:t>
                      </a:r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determined</a:t>
                      </a:r>
                      <a:r>
                        <a:rPr lang="en-US" dirty="0"/>
                        <a:t> by its urls.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2660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Recognition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Scalable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Scalable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0213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Rapid changes on client side despite the 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Flexibility on data structures and formats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69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Limitation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only a single route.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retrieve multiple requests if need more than 1 object shapes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9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complicated for a simple application.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Over-fetching and under-fetching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925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10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7A8F-0773-4512-BA37-06175CDC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gateway implementation in C#</a:t>
            </a:r>
          </a:p>
        </p:txBody>
      </p:sp>
      <p:pic>
        <p:nvPicPr>
          <p:cNvPr id="5" name="Content Placeholder 4" descr="A picture containing map, screenshot&#10;&#10;Description automatically generated">
            <a:extLst>
              <a:ext uri="{FF2B5EF4-FFF2-40B4-BE49-F238E27FC236}">
                <a16:creationId xmlns:a16="http://schemas.microsoft.com/office/drawing/2014/main" id="{FCD1C863-6326-4DAF-8F58-315781455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99" y="1690688"/>
            <a:ext cx="749960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AE6D20-CCD3-42B9-A4E0-B6CADD677883}"/>
              </a:ext>
            </a:extLst>
          </p:cNvPr>
          <p:cNvSpPr txBox="1"/>
          <p:nvPr/>
        </p:nvSpPr>
        <p:spPr>
          <a:xfrm>
            <a:off x="838200" y="6123543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https://docs.microsoft.com/en-us/dotnet/architecture/microservices/architect-microservice-container-applications/direct-client-to-microservice-communication-versus-the-api-gateway-pattern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3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75A8-DA02-4243-9A46-74AC7DD0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– Sample Application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E75CA2-71A8-48B9-BB8C-85B27C901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82" y="1357707"/>
            <a:ext cx="4068661" cy="54154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C4B95C-A950-40DE-9C48-245DA436CA9D}"/>
              </a:ext>
            </a:extLst>
          </p:cNvPr>
          <p:cNvSpPr txBox="1"/>
          <p:nvPr/>
        </p:nvSpPr>
        <p:spPr>
          <a:xfrm>
            <a:off x="6375633" y="1885285"/>
            <a:ext cx="4194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https://www.apollographql.com/docs/apollo-server/getting-started/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1890-C183-4817-85D9-E1A43F86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– Sample Application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C2DE04D-6D2A-45FA-903A-B3F38D76C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79" y="2036641"/>
            <a:ext cx="7796212" cy="27847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4CE806-F1BE-4592-A9B5-05A31994A191}"/>
              </a:ext>
            </a:extLst>
          </p:cNvPr>
          <p:cNvSpPr txBox="1"/>
          <p:nvPr/>
        </p:nvSpPr>
        <p:spPr>
          <a:xfrm>
            <a:off x="6375633" y="5588279"/>
            <a:ext cx="4194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https://www.apollographql.com/docs/apollo-server/getting-started/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1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199F-C745-4639-A99D-C3B46F79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–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9FEBC-4F35-4E57-A0D7-B3CA697C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NodeJS</a:t>
            </a:r>
          </a:p>
          <a:p>
            <a:r>
              <a:rPr lang="en-US" dirty="0"/>
              <a:t>GraphQL</a:t>
            </a:r>
          </a:p>
          <a:p>
            <a:r>
              <a:rPr lang="en-US" dirty="0"/>
              <a:t>MySQL &amp; SQL (Optional)</a:t>
            </a:r>
          </a:p>
        </p:txBody>
      </p:sp>
    </p:spTree>
    <p:extLst>
      <p:ext uri="{BB962C8B-B14F-4D97-AF65-F5344CB8AC3E}">
        <p14:creationId xmlns:p14="http://schemas.microsoft.com/office/powerpoint/2010/main" val="284094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26F2-C62A-4ABF-A1DC-18186537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556852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4367</TotalTime>
  <Words>1007</Words>
  <Application>Microsoft Office PowerPoint</Application>
  <PresentationFormat>Widescreen</PresentationFormat>
  <Paragraphs>173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MS Shell Dlg 2</vt:lpstr>
      <vt:lpstr>Wingdings</vt:lpstr>
      <vt:lpstr>Wingdings 3</vt:lpstr>
      <vt:lpstr>Madison</vt:lpstr>
      <vt:lpstr>Office Theme</vt:lpstr>
      <vt:lpstr>Apollo Server</vt:lpstr>
      <vt:lpstr>PowerPoint Presentation</vt:lpstr>
      <vt:lpstr>START</vt:lpstr>
      <vt:lpstr>Start – Structure</vt:lpstr>
      <vt:lpstr>Sample gateway implementation in C#</vt:lpstr>
      <vt:lpstr>Start – Sample Application</vt:lpstr>
      <vt:lpstr>Start – Sample Application</vt:lpstr>
      <vt:lpstr>Start – Requirements</vt:lpstr>
      <vt:lpstr>DEVELOPMENT</vt:lpstr>
      <vt:lpstr>Sample program’s design</vt:lpstr>
      <vt:lpstr>Sample program’s design</vt:lpstr>
      <vt:lpstr>Development – Schema</vt:lpstr>
      <vt:lpstr>Development – Schema</vt:lpstr>
      <vt:lpstr>Development – Data</vt:lpstr>
      <vt:lpstr>Development – Data</vt:lpstr>
      <vt:lpstr>Development – Data</vt:lpstr>
      <vt:lpstr>Development – Data</vt:lpstr>
      <vt:lpstr>Development – Data</vt:lpstr>
      <vt:lpstr>Development – Data</vt:lpstr>
      <vt:lpstr>Development – Federation</vt:lpstr>
      <vt:lpstr>Development – Federation</vt:lpstr>
      <vt:lpstr>Development – Federation</vt:lpstr>
      <vt:lpstr>Development – Federation</vt:lpstr>
      <vt:lpstr>Development – Federation</vt:lpstr>
      <vt:lpstr>Development – Federation</vt:lpstr>
      <vt:lpstr>Development – Testing</vt:lpstr>
      <vt:lpstr>Development – Testing</vt:lpstr>
      <vt:lpstr>PRODUCTION</vt:lpstr>
      <vt:lpstr>Production – Performance</vt:lpstr>
      <vt:lpstr>Production – Performance</vt:lpstr>
      <vt:lpstr>Production – Performance</vt:lpstr>
      <vt:lpstr>Production – Performance</vt:lpstr>
      <vt:lpstr>Production – Performance</vt:lpstr>
      <vt:lpstr>Production – Performance</vt:lpstr>
      <vt:lpstr>Production – Security</vt:lpstr>
      <vt:lpstr>Production – Security</vt:lpstr>
      <vt:lpstr>Production – Integration</vt:lpstr>
      <vt:lpstr>Production – Integration</vt:lpstr>
      <vt:lpstr>Production – Deployment</vt:lpstr>
      <vt:lpstr>END</vt:lpstr>
      <vt:lpstr>APPENDIX</vt:lpstr>
      <vt:lpstr>GraphQL vs 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Apollo Server</dc:title>
  <dc:creator>Tuan Vu Dang</dc:creator>
  <cp:lastModifiedBy>Tuan Vu Dang</cp:lastModifiedBy>
  <cp:revision>120</cp:revision>
  <dcterms:created xsi:type="dcterms:W3CDTF">2020-04-07T09:49:12Z</dcterms:created>
  <dcterms:modified xsi:type="dcterms:W3CDTF">2020-04-13T02:17:17Z</dcterms:modified>
</cp:coreProperties>
</file>