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E7FCEA-E83E-445A-A278-B81F8A32CA0C}">
  <a:tblStyle styleId="{D2E7FCEA-E83E-445A-A278-B81F8A32CA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d24497b7b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d24497b7b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d24497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d24497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d24497b7b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d24497b7b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d24497b7b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d24497b7b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d24497b7b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d24497b7b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24497b7b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24497b7b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d24497b7b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d24497b7b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d24497b7b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d24497b7b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d24497b7b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d24497b7b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tw19428/NFLTwitterBack.git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NFL Running Back Performance and Social Media Presence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Beard, Napolitano, Sheffield, Wilson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</a:t>
            </a:r>
            <a:endParaRPr sz="10000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 welcome!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Hypothesis &amp; Inspiration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Sources &amp; Preprocessing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Transformation Methodology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Resulting Database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Distribution Plan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Shortcomings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Segregation of Duties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&amp; </a:t>
            </a:r>
            <a:r>
              <a:rPr lang="en"/>
              <a:t>Inspiration</a:t>
            </a:r>
            <a:r>
              <a:rPr lang="en"/>
              <a:t> 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871375"/>
            <a:ext cx="89460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How NFL players' game-by-game performance could impact and/or be impacted by their social media activity, following, and brand power.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575" y="1554113"/>
            <a:ext cx="428625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5446450" y="3681175"/>
            <a:ext cx="982500" cy="18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461875" y="4236400"/>
            <a:ext cx="982500" cy="18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&amp; Preprocessing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1310663" y="1285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{D2E7FCEA-E83E-445A-A278-B81F8A32CA0C}</a:tableStyleId>
              </a:tblPr>
              <a:tblGrid>
                <a:gridCol w="1743450"/>
                <a:gridCol w="2605000"/>
                <a:gridCol w="2174225"/>
              </a:tblGrid>
              <a:tr h="58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Data Source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Key Fields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Sourcing Method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</a:tr>
              <a:tr h="59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NFL Game Schedule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 matchups, game date, game time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SportsdataIO API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6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Player Twitter Activity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'followers_count', 'favorite_count', 'retweet_count', 'created_at'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Twitter API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6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Player Performance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Fantasy Point Output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SportsdataIO API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8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Source Mapping Table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Player Name, Twitter Handle, SportsdataIO ID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Manual Exercise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Methodology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934800" y="1308700"/>
            <a:ext cx="1995000" cy="61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Twitter Activity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6275300" y="1308700"/>
            <a:ext cx="1995000" cy="61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Performance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574500" y="2004375"/>
            <a:ext cx="1995000" cy="61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Table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574500" y="3097875"/>
            <a:ext cx="1995000" cy="61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NFL Game Schedule</a:t>
            </a:r>
            <a:endParaRPr/>
          </a:p>
        </p:txBody>
      </p:sp>
      <p:cxnSp>
        <p:nvCxnSpPr>
          <p:cNvPr id="91" name="Google Shape;91;p17"/>
          <p:cNvCxnSpPr>
            <a:stCxn id="87" idx="2"/>
            <a:endCxn id="89" idx="1"/>
          </p:cNvCxnSpPr>
          <p:nvPr/>
        </p:nvCxnSpPr>
        <p:spPr>
          <a:xfrm flipH="1" rot="-5400000">
            <a:off x="2558550" y="1294450"/>
            <a:ext cx="389700" cy="1642200"/>
          </a:xfrm>
          <a:prstGeom prst="bentConnector2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7"/>
          <p:cNvCxnSpPr>
            <a:stCxn id="88" idx="2"/>
            <a:endCxn id="89" idx="3"/>
          </p:cNvCxnSpPr>
          <p:nvPr/>
        </p:nvCxnSpPr>
        <p:spPr>
          <a:xfrm rot="5400000">
            <a:off x="6226250" y="1263850"/>
            <a:ext cx="389700" cy="1703400"/>
          </a:xfrm>
          <a:prstGeom prst="bentConnector2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p17"/>
          <p:cNvCxnSpPr>
            <a:stCxn id="89" idx="2"/>
            <a:endCxn id="90" idx="0"/>
          </p:cNvCxnSpPr>
          <p:nvPr/>
        </p:nvCxnSpPr>
        <p:spPr>
          <a:xfrm>
            <a:off x="4572000" y="2616375"/>
            <a:ext cx="0" cy="481500"/>
          </a:xfrm>
          <a:prstGeom prst="straightConnector1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/>
          <p:nvPr/>
        </p:nvSpPr>
        <p:spPr>
          <a:xfrm>
            <a:off x="3574500" y="4258125"/>
            <a:ext cx="1995000" cy="612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Table</a:t>
            </a:r>
            <a:endParaRPr/>
          </a:p>
        </p:txBody>
      </p:sp>
      <p:cxnSp>
        <p:nvCxnSpPr>
          <p:cNvPr id="95" name="Google Shape;95;p17"/>
          <p:cNvCxnSpPr>
            <a:stCxn id="90" idx="2"/>
            <a:endCxn id="94" idx="0"/>
          </p:cNvCxnSpPr>
          <p:nvPr/>
        </p:nvCxnSpPr>
        <p:spPr>
          <a:xfrm>
            <a:off x="4572000" y="3709875"/>
            <a:ext cx="0" cy="548400"/>
          </a:xfrm>
          <a:prstGeom prst="straightConnector1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1358700" y="1720650"/>
            <a:ext cx="11472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getTweets.ipynb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699200" y="1720650"/>
            <a:ext cx="11472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PlayerData.ipynb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897300" y="3499975"/>
            <a:ext cx="13494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getNFLSchedule.ipynb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897300" y="4644625"/>
            <a:ext cx="13494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NFLTwitterBack.ipynb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Dataframe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132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Plan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2905075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database and programs are open to the public and available on GitHub via: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https://github.com/dtw19428/NFLTwitterBack.git</a:t>
            </a:r>
            <a:endParaRPr sz="2000"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28492" l="0" r="0" t="22347"/>
          <a:stretch/>
        </p:blipFill>
        <p:spPr>
          <a:xfrm>
            <a:off x="311700" y="1466287"/>
            <a:ext cx="3657600" cy="990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&amp; </a:t>
            </a:r>
            <a:r>
              <a:rPr lang="en"/>
              <a:t>Opportunities</a:t>
            </a:r>
            <a:r>
              <a:rPr lang="en"/>
              <a:t> for Efficiency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trades/transactions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Paywall restrictions: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 API rate limits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SportsDataIO statistic scrambling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on manual linking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TweetsSinceLastGame (Super Bowl &amp; Variable Week Length)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Timezones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Subdirectories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Segregation of Duties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533475"/>
            <a:ext cx="2123400" cy="1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Tyler Beard</a:t>
            </a:r>
            <a:endParaRPr b="1"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Player Performance Scout</a:t>
            </a:r>
            <a:endParaRPr i="1"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00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6781725" y="1533475"/>
            <a:ext cx="212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Dave Wilson</a:t>
            </a:r>
            <a:endParaRPr b="1"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Distribution Lead</a:t>
            </a:r>
            <a:endParaRPr i="1"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00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625050" y="1533475"/>
            <a:ext cx="212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Liz Sheffield</a:t>
            </a:r>
            <a:endParaRPr b="1"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Data Transformation &amp; Social Media SME</a:t>
            </a:r>
            <a:endParaRPr i="1"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468375" y="1533475"/>
            <a:ext cx="212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Andrew Napolitano</a:t>
            </a:r>
            <a:endParaRPr b="1"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NFL Schedule Architect &amp; Documentation Lead</a:t>
            </a:r>
            <a:endParaRPr i="1"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8" name="Google Shape;128;p21"/>
          <p:cNvSpPr txBox="1"/>
          <p:nvPr/>
        </p:nvSpPr>
        <p:spPr>
          <a:xfrm>
            <a:off x="311700" y="2755725"/>
            <a:ext cx="21234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Built process flow to pull Running Back data from SportsDataIO API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468375" y="2755725"/>
            <a:ext cx="21234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Built process flow to pull NFL schedule from SportsDataIO API and created comprehensive README files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625050" y="2755725"/>
            <a:ext cx="21234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Built process flow to pull Twitter data from Twitter API and combine with Player Performance data and NFL game schedule data</a:t>
            </a:r>
            <a:endParaRPr b="1"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6781725" y="2755725"/>
            <a:ext cx="21234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distribution plan and data dictionary for seamless process usage for all</a:t>
            </a:r>
            <a:endParaRPr i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