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08" r:id="rId3"/>
    <p:sldId id="330" r:id="rId4"/>
    <p:sldId id="323" r:id="rId5"/>
    <p:sldId id="324" r:id="rId6"/>
    <p:sldId id="325" r:id="rId7"/>
    <p:sldId id="313" r:id="rId8"/>
    <p:sldId id="270" r:id="rId9"/>
    <p:sldId id="271" r:id="rId10"/>
    <p:sldId id="278" r:id="rId11"/>
    <p:sldId id="272" r:id="rId12"/>
    <p:sldId id="311" r:id="rId13"/>
    <p:sldId id="273" r:id="rId14"/>
    <p:sldId id="275" r:id="rId15"/>
    <p:sldId id="276" r:id="rId16"/>
    <p:sldId id="277" r:id="rId17"/>
    <p:sldId id="279" r:id="rId18"/>
    <p:sldId id="314" r:id="rId19"/>
    <p:sldId id="257" r:id="rId20"/>
    <p:sldId id="269" r:id="rId21"/>
    <p:sldId id="280" r:id="rId22"/>
    <p:sldId id="283" r:id="rId23"/>
    <p:sldId id="284" r:id="rId24"/>
    <p:sldId id="281" r:id="rId25"/>
    <p:sldId id="288" r:id="rId26"/>
    <p:sldId id="286" r:id="rId27"/>
    <p:sldId id="287" r:id="rId28"/>
    <p:sldId id="322" r:id="rId29"/>
    <p:sldId id="321" r:id="rId30"/>
    <p:sldId id="290" r:id="rId31"/>
    <p:sldId id="293" r:id="rId32"/>
    <p:sldId id="289" r:id="rId33"/>
    <p:sldId id="285" r:id="rId34"/>
    <p:sldId id="266" r:id="rId35"/>
    <p:sldId id="294" r:id="rId36"/>
    <p:sldId id="326" r:id="rId37"/>
    <p:sldId id="327" r:id="rId38"/>
    <p:sldId id="329" r:id="rId39"/>
    <p:sldId id="296" r:id="rId40"/>
    <p:sldId id="328" r:id="rId41"/>
    <p:sldId id="317" r:id="rId42"/>
    <p:sldId id="319" r:id="rId43"/>
    <p:sldId id="320" r:id="rId44"/>
    <p:sldId id="331" r:id="rId45"/>
    <p:sldId id="318" r:id="rId46"/>
    <p:sldId id="259" r:id="rId47"/>
    <p:sldId id="298" r:id="rId48"/>
    <p:sldId id="263" r:id="rId49"/>
    <p:sldId id="302" r:id="rId50"/>
    <p:sldId id="264" r:id="rId51"/>
    <p:sldId id="303" r:id="rId52"/>
    <p:sldId id="265" r:id="rId53"/>
    <p:sldId id="260" r:id="rId54"/>
    <p:sldId id="312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373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0180828\Desktop\LWC_finalists\round3_crypt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180828\Desktop\LWC_finalists\round3_crypt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summarize!$A$2</c:f>
              <c:strCache>
                <c:ptCount val="1"/>
                <c:pt idx="0">
                  <c:v>Ascon-p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summarize!$C$1:$G$1</c:f>
              <c:strCache>
                <c:ptCount val="5"/>
                <c:pt idx="0">
                  <c:v>diff</c:v>
                </c:pt>
                <c:pt idx="1">
                  <c:v>linear</c:v>
                </c:pt>
                <c:pt idx="2">
                  <c:v>integral</c:v>
                </c:pt>
                <c:pt idx="3">
                  <c:v>zero-sum</c:v>
                </c:pt>
                <c:pt idx="4">
                  <c:v>cube</c:v>
                </c:pt>
              </c:strCache>
            </c:strRef>
          </c:cat>
          <c:val>
            <c:numRef>
              <c:f>summarize!$C$2:$G$2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11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2D-489E-93F3-37B7DF1F8776}"/>
            </c:ext>
          </c:extLst>
        </c:ser>
        <c:ser>
          <c:idx val="1"/>
          <c:order val="1"/>
          <c:tx>
            <c:strRef>
              <c:f>summarize!$A$3</c:f>
              <c:strCache>
                <c:ptCount val="1"/>
                <c:pt idx="0">
                  <c:v>Keccak-f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summarize!$C$3:$G$3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0</c:v>
                </c:pt>
                <c:pt idx="3">
                  <c:v>24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2D-489E-93F3-37B7DF1F8776}"/>
            </c:ext>
          </c:extLst>
        </c:ser>
        <c:ser>
          <c:idx val="2"/>
          <c:order val="2"/>
          <c:tx>
            <c:strRef>
              <c:f>summarize!$A$5</c:f>
              <c:strCache>
                <c:ptCount val="1"/>
                <c:pt idx="0">
                  <c:v>Spongent-Π[160]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summarize!$C$5:$G$5</c:f>
              <c:numCache>
                <c:formatCode>General</c:formatCode>
                <c:ptCount val="5"/>
                <c:pt idx="0">
                  <c:v>46</c:v>
                </c:pt>
                <c:pt idx="1">
                  <c:v>80</c:v>
                </c:pt>
                <c:pt idx="2">
                  <c:v>11</c:v>
                </c:pt>
                <c:pt idx="3">
                  <c:v>21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2D-489E-93F3-37B7DF1F8776}"/>
            </c:ext>
          </c:extLst>
        </c:ser>
        <c:ser>
          <c:idx val="3"/>
          <c:order val="3"/>
          <c:tx>
            <c:strRef>
              <c:f>summarize!$A$6</c:f>
              <c:strCache>
                <c:ptCount val="1"/>
                <c:pt idx="0">
                  <c:v>GIFT-128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summarize!$C$6:$G$6</c:f>
              <c:numCache>
                <c:formatCode>General</c:formatCode>
                <c:ptCount val="5"/>
                <c:pt idx="0">
                  <c:v>27</c:v>
                </c:pt>
                <c:pt idx="1">
                  <c:v>22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2D-489E-93F3-37B7DF1F8776}"/>
            </c:ext>
          </c:extLst>
        </c:ser>
        <c:ser>
          <c:idx val="4"/>
          <c:order val="4"/>
          <c:tx>
            <c:strRef>
              <c:f>summarize!$A$7</c:f>
              <c:strCache>
                <c:ptCount val="1"/>
                <c:pt idx="0">
                  <c:v>PHOTON-256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summarize!$C$7:$G$7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12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2D-489E-93F3-37B7DF1F8776}"/>
            </c:ext>
          </c:extLst>
        </c:ser>
        <c:ser>
          <c:idx val="5"/>
          <c:order val="5"/>
          <c:tx>
            <c:strRef>
              <c:f>summarize!$A$9</c:f>
              <c:strCache>
                <c:ptCount val="1"/>
                <c:pt idx="0">
                  <c:v>SPARKLE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summarize!$C$9:$G$9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2D-489E-93F3-37B7DF1F8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605408"/>
        <c:axId val="338497584"/>
      </c:radarChart>
      <c:catAx>
        <c:axId val="34160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38497584"/>
        <c:crosses val="autoZero"/>
        <c:auto val="1"/>
        <c:lblAlgn val="ctr"/>
        <c:lblOffset val="100"/>
        <c:noMultiLvlLbl val="0"/>
      </c:catAx>
      <c:valAx>
        <c:axId val="3384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416054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6"/>
          <c:order val="0"/>
          <c:tx>
            <c:strRef>
              <c:f>summarize!$A$2</c:f>
              <c:strCache>
                <c:ptCount val="1"/>
                <c:pt idx="0">
                  <c:v>Ascon-p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summarize!$C$1:$G$1</c:f>
              <c:strCache>
                <c:ptCount val="5"/>
                <c:pt idx="0">
                  <c:v>diff</c:v>
                </c:pt>
                <c:pt idx="1">
                  <c:v>linear</c:v>
                </c:pt>
                <c:pt idx="2">
                  <c:v>integral</c:v>
                </c:pt>
                <c:pt idx="3">
                  <c:v>zero-sum</c:v>
                </c:pt>
                <c:pt idx="4">
                  <c:v>cube</c:v>
                </c:pt>
              </c:strCache>
            </c:strRef>
          </c:cat>
          <c:val>
            <c:numRef>
              <c:f>summarize!$N$2:$R$2</c:f>
              <c:numCache>
                <c:formatCode>General</c:formatCode>
                <c:ptCount val="5"/>
                <c:pt idx="0">
                  <c:v>0.41666666666666669</c:v>
                </c:pt>
                <c:pt idx="1">
                  <c:v>0.41666666666666669</c:v>
                </c:pt>
                <c:pt idx="2">
                  <c:v>0.91666666666666663</c:v>
                </c:pt>
                <c:pt idx="3">
                  <c:v>1</c:v>
                </c:pt>
                <c:pt idx="4">
                  <c:v>0.58333333333333337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B5-4EFF-9C4D-45C7627D9189}"/>
            </c:ext>
          </c:extLst>
        </c:ser>
        <c:ser>
          <c:idx val="7"/>
          <c:order val="1"/>
          <c:tx>
            <c:strRef>
              <c:f>summarize!$A$3</c:f>
              <c:strCache>
                <c:ptCount val="1"/>
                <c:pt idx="0">
                  <c:v>Keccak-f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summarize!$N$3:$R$3</c:f>
              <c:numCache>
                <c:formatCode>General</c:formatCode>
                <c:ptCount val="5"/>
                <c:pt idx="0">
                  <c:v>0.5</c:v>
                </c:pt>
                <c:pt idx="1">
                  <c:v>0.25</c:v>
                </c:pt>
                <c:pt idx="2">
                  <c:v>0</c:v>
                </c:pt>
                <c:pt idx="3">
                  <c:v>1.5</c:v>
                </c:pt>
                <c:pt idx="4">
                  <c:v>0.5625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B5-4EFF-9C4D-45C7627D9189}"/>
            </c:ext>
          </c:extLst>
        </c:ser>
        <c:ser>
          <c:idx val="8"/>
          <c:order val="2"/>
          <c:tx>
            <c:strRef>
              <c:f>summarize!$A$5</c:f>
              <c:strCache>
                <c:ptCount val="1"/>
                <c:pt idx="0">
                  <c:v>Spongent-Π[160]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val>
            <c:numRef>
              <c:f>summarize!$N$5:$R$5</c:f>
              <c:numCache>
                <c:formatCode>General</c:formatCode>
                <c:ptCount val="5"/>
                <c:pt idx="0">
                  <c:v>0.57499999999999996</c:v>
                </c:pt>
                <c:pt idx="1">
                  <c:v>1</c:v>
                </c:pt>
                <c:pt idx="2">
                  <c:v>0.13750000000000001</c:v>
                </c:pt>
                <c:pt idx="3">
                  <c:v>0.26250000000000001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B5-4EFF-9C4D-45C7627D9189}"/>
            </c:ext>
          </c:extLst>
        </c:ser>
        <c:ser>
          <c:idx val="9"/>
          <c:order val="3"/>
          <c:tx>
            <c:strRef>
              <c:f>summarize!$A$6</c:f>
              <c:strCache>
                <c:ptCount val="1"/>
                <c:pt idx="0">
                  <c:v>GIFT-128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val>
            <c:numRef>
              <c:f>summarize!$N$6:$R$6</c:f>
              <c:numCache>
                <c:formatCode>General</c:formatCode>
                <c:ptCount val="5"/>
                <c:pt idx="0">
                  <c:v>0.67500000000000004</c:v>
                </c:pt>
                <c:pt idx="1">
                  <c:v>0.55000000000000004</c:v>
                </c:pt>
                <c:pt idx="2">
                  <c:v>0.27500000000000002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B5-4EFF-9C4D-45C7627D9189}"/>
            </c:ext>
          </c:extLst>
        </c:ser>
        <c:ser>
          <c:idx val="10"/>
          <c:order val="4"/>
          <c:tx>
            <c:strRef>
              <c:f>summarize!$A$7</c:f>
              <c:strCache>
                <c:ptCount val="1"/>
                <c:pt idx="0">
                  <c:v>PHOTON-256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summarize!$N$7:$R$7</c:f>
              <c:numCache>
                <c:formatCode>General</c:formatCode>
                <c:ptCount val="5"/>
                <c:pt idx="0">
                  <c:v>0.41666666666666669</c:v>
                </c:pt>
                <c:pt idx="1">
                  <c:v>0.41666666666666669</c:v>
                </c:pt>
                <c:pt idx="2">
                  <c:v>0.83333333333333337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B5-4EFF-9C4D-45C7627D9189}"/>
            </c:ext>
          </c:extLst>
        </c:ser>
        <c:ser>
          <c:idx val="11"/>
          <c:order val="5"/>
          <c:tx>
            <c:strRef>
              <c:f>summarize!$A$9</c:f>
              <c:strCache>
                <c:ptCount val="1"/>
                <c:pt idx="0">
                  <c:v>SPARKLE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summarize!$N$9:$R$9</c:f>
              <c:numCache>
                <c:formatCode>General</c:formatCode>
                <c:ptCount val="5"/>
                <c:pt idx="0">
                  <c:v>0.8571428571428571</c:v>
                </c:pt>
                <c:pt idx="1">
                  <c:v>0.8571428571428571</c:v>
                </c:pt>
                <c:pt idx="2">
                  <c:v>0.5714285714285714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B5-4EFF-9C4D-45C7627D9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605408"/>
        <c:axId val="338497584"/>
      </c:radarChart>
      <c:catAx>
        <c:axId val="34160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8497584"/>
        <c:crosses val="autoZero"/>
        <c:auto val="1"/>
        <c:lblAlgn val="ctr"/>
        <c:lblOffset val="100"/>
        <c:noMultiLvlLbl val="0"/>
      </c:catAx>
      <c:valAx>
        <c:axId val="3384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160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BD0E-5109-46F8-A5B6-62A588708CC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5A78-41C6-49AA-BA04-CA0A1A96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1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9FF0-3023-43B6-9AAB-81DD03F4275D}" type="datetimeFigureOut">
              <a:rPr lang="zh-CN" altLang="en-US" smtClean="0"/>
              <a:t>2021/6/18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FE82-6766-4F3F-815B-EC705DD7DB8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34.xml"/><Relationship Id="rId18" Type="http://schemas.openxmlformats.org/officeDocument/2006/relationships/hyperlink" Target="documents/GIFT-COFB_v1.1.pdf" TargetMode="External"/><Relationship Id="rId26" Type="http://schemas.openxmlformats.org/officeDocument/2006/relationships/hyperlink" Target="documents/00_Romulus.pdf" TargetMode="External"/><Relationship Id="rId21" Type="http://schemas.openxmlformats.org/officeDocument/2006/relationships/hyperlink" Target="reference/GPP11_photon.pdf" TargetMode="External"/><Relationship Id="rId34" Type="http://schemas.openxmlformats.org/officeDocument/2006/relationships/slide" Target="slide52.xml"/><Relationship Id="rId7" Type="http://schemas.openxmlformats.org/officeDocument/2006/relationships/hyperlink" Target="documents/elephantv2.pdf" TargetMode="External"/><Relationship Id="rId12" Type="http://schemas.openxmlformats.org/officeDocument/2006/relationships/slide" Target="slide25.xml"/><Relationship Id="rId17" Type="http://schemas.openxmlformats.org/officeDocument/2006/relationships/hyperlink" Target="reference/GIFT.pdf" TargetMode="External"/><Relationship Id="rId25" Type="http://schemas.openxmlformats.org/officeDocument/2006/relationships/hyperlink" Target="reference/BJKL16_skinny.pdf" TargetMode="External"/><Relationship Id="rId33" Type="http://schemas.openxmlformats.org/officeDocument/2006/relationships/slide" Target="slide16.xml"/><Relationship Id="rId2" Type="http://schemas.openxmlformats.org/officeDocument/2006/relationships/hyperlink" Target="documents/asconv12.pdf" TargetMode="External"/><Relationship Id="rId16" Type="http://schemas.openxmlformats.org/officeDocument/2006/relationships/slide" Target="slide35.xml"/><Relationship Id="rId20" Type="http://schemas.openxmlformats.org/officeDocument/2006/relationships/slide" Target="slide46.xml"/><Relationship Id="rId29" Type="http://schemas.openxmlformats.org/officeDocument/2006/relationships/hyperlink" Target="documents/SPARKLE-specification-Round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Keccak-reference-3.0.pdf" TargetMode="External"/><Relationship Id="rId11" Type="http://schemas.openxmlformats.org/officeDocument/2006/relationships/hyperlink" Target="documents/Xoodyak-submission.pdf" TargetMode="External"/><Relationship Id="rId24" Type="http://schemas.openxmlformats.org/officeDocument/2006/relationships/slide" Target="slide41.xml"/><Relationship Id="rId32" Type="http://schemas.openxmlformats.org/officeDocument/2006/relationships/hyperlink" Target="documents/TinyJAMBU_v2_17May2021.pdf" TargetMode="External"/><Relationship Id="rId37" Type="http://schemas.openxmlformats.org/officeDocument/2006/relationships/slide" Target="slide53.xml"/><Relationship Id="rId5" Type="http://schemas.openxmlformats.org/officeDocument/2006/relationships/slide" Target="slide20.xml"/><Relationship Id="rId15" Type="http://schemas.openxmlformats.org/officeDocument/2006/relationships/slide" Target="slide11.xml"/><Relationship Id="rId23" Type="http://schemas.openxmlformats.org/officeDocument/2006/relationships/slide" Target="slide12.xml"/><Relationship Id="rId28" Type="http://schemas.openxmlformats.org/officeDocument/2006/relationships/slide" Target="slide48.xml"/><Relationship Id="rId36" Type="http://schemas.openxmlformats.org/officeDocument/2006/relationships/slide" Target="slide17.xml"/><Relationship Id="rId10" Type="http://schemas.openxmlformats.org/officeDocument/2006/relationships/hyperlink" Target="reference/The%20design%20of%20Xoodoo%20and%20Xoofff.pdf" TargetMode="External"/><Relationship Id="rId19" Type="http://schemas.openxmlformats.org/officeDocument/2006/relationships/slide" Target="slide13.xml"/><Relationship Id="rId31" Type="http://schemas.openxmlformats.org/officeDocument/2006/relationships/slide" Target="slide50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hyperlink" Target="reference/BKLT11_spongent.pdf" TargetMode="External"/><Relationship Id="rId22" Type="http://schemas.openxmlformats.org/officeDocument/2006/relationships/hyperlink" Target="documents/PHOTON-Beetle_Specification_update_17May2021.pdf" TargetMode="External"/><Relationship Id="rId27" Type="http://schemas.openxmlformats.org/officeDocument/2006/relationships/slide" Target="slide14.xml"/><Relationship Id="rId30" Type="http://schemas.openxmlformats.org/officeDocument/2006/relationships/slide" Target="slide15.xml"/><Relationship Id="rId35" Type="http://schemas.openxmlformats.org/officeDocument/2006/relationships/hyperlink" Target="documents/NIST_submission__Grain_128AEADv2.pdf" TargetMode="External"/><Relationship Id="rId8" Type="http://schemas.openxmlformats.org/officeDocument/2006/relationships/slide" Target="slide9.xml"/><Relationship Id="rId3" Type="http://schemas.openxmlformats.org/officeDocument/2006/relationships/hyperlink" Target="documents/isapv20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reference/DEM15_heuristi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reference/Tez16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reference/BDKW19_DLCT.pdf" TargetMode="External"/><Relationship Id="rId2" Type="http://schemas.openxmlformats.org/officeDocument/2006/relationships/hyperlink" Target="reference/DEMS15_ca_asc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Tez20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reference/GRW19.pdf" TargetMode="External"/><Relationship Id="rId2" Type="http://schemas.openxmlformats.org/officeDocument/2006/relationships/hyperlink" Target="reference/Tod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reference/BCD11.pdf" TargetMode="External"/><Relationship Id="rId2" Type="http://schemas.openxmlformats.org/officeDocument/2006/relationships/hyperlink" Target="reference/BC1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reference/YLWY18_ascon_zerosum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reference/LDW17_ascon_cube.pdf" TargetMode="External"/><Relationship Id="rId2" Type="http://schemas.openxmlformats.org/officeDocument/2006/relationships/hyperlink" Target="reference/RHSS21_ascon_cub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LZWW16_CryptanalysisOfRound-reducedAS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reference/LTW18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reference/JN15_idb_keccak.pdf" TargetMode="External"/><Relationship Id="rId2" Type="http://schemas.openxmlformats.org/officeDocument/2006/relationships/hyperlink" Target="reference/LQT19_keccack_diff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ietresearch.onlinelibrary.wiley.com/doi/epdf/10.1049/iet-ifs.2018.526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reference/ZLDJ19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reference/LSLW17_keccak_cls.pdf" TargetMode="External"/><Relationship Id="rId3" Type="http://schemas.openxmlformats.org/officeDocument/2006/relationships/hyperlink" Target="reference/HLY21_keccak_preimage.pdf" TargetMode="External"/><Relationship Id="rId7" Type="http://schemas.openxmlformats.org/officeDocument/2006/relationships/hyperlink" Target="reference/LS19_allocating.pdf" TargetMode="External"/><Relationship Id="rId2" Type="http://schemas.openxmlformats.org/officeDocument/2006/relationships/hyperlink" Target="reference/BNR21_keccak_colli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Raj19_keccak_nls.pdf" TargetMode="External"/><Relationship Id="rId5" Type="http://schemas.openxmlformats.org/officeDocument/2006/relationships/hyperlink" Target="reference/SSS20_symsum.pdf" TargetMode="External"/><Relationship Id="rId4" Type="http://schemas.openxmlformats.org/officeDocument/2006/relationships/hyperlink" Target="reference/LIMY20_keccak_preimage.pdf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reference/BN15_links_td_ml.pdf" TargetMode="External"/><Relationship Id="rId2" Type="http://schemas.openxmlformats.org/officeDocument/2006/relationships/hyperlink" Target="reference/A1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reference/ZL16.pd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reference/SWW16_dp.pdf" TargetMode="External"/><Relationship Id="rId2" Type="http://schemas.openxmlformats.org/officeDocument/2006/relationships/hyperlink" Target="reference/SWW20_d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SLRL15_links.pdf" TargetMode="External"/><Relationship Id="rId4" Type="http://schemas.openxmlformats.org/officeDocument/2006/relationships/hyperlink" Target="reference/EKKT18_integral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reference/PSL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MRST09_reboun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LMRR09_rebound.pdf" TargetMode="External"/><Relationship Id="rId4" Type="http://schemas.openxmlformats.org/officeDocument/2006/relationships/hyperlink" Target="reference/GP09_supersbox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MRST09_rebound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reference/WGR17_photon_zs.pdf" TargetMode="External"/><Relationship Id="rId2" Type="http://schemas.openxmlformats.org/officeDocument/2006/relationships/hyperlink" Target="reference/CCMS18_Cui2018_Article_StatisticalIntegralDistinguis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JPP13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reference/ZDY18_gift_diff.pd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reference/SMB16_skinny_ca.pdf" TargetMode="External"/><Relationship Id="rId2" Type="http://schemas.openxmlformats.org/officeDocument/2006/relationships/hyperlink" Target="reference/LGS16_skinny_r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ZDMJ19_rk_rectangle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of security analysis of LWC finalists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76A4-FED2-44B6-B506-7EE932D3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26DDF-371A-4431-B694-053655DD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4FE17B-62CA-4B97-B025-B89A8423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03" y="1438711"/>
            <a:ext cx="3686689" cy="2562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EAD64-202C-41D7-9C40-8C0736DC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816" y="277898"/>
            <a:ext cx="2962688" cy="3315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B5686C-546C-4538-8CB3-28E3743E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92" y="1438711"/>
            <a:ext cx="3600953" cy="23625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B3759B-46E9-4BDD-9A4D-7C2B8B3C2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961" y="4025872"/>
            <a:ext cx="5811061" cy="2495898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A4BE520-E1B7-47C4-A053-CED7659F739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417D-F268-4273-9EC9-5F261FC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F9DE4D5-878D-48D9-A616-E856879E565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5689826"/>
            <a:ext cx="6286500" cy="1019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175" y="4417967"/>
            <a:ext cx="6905625" cy="110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754" y="76881"/>
            <a:ext cx="8146280" cy="41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4" y="2554332"/>
            <a:ext cx="10987271" cy="2756282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644" y="365125"/>
            <a:ext cx="7366156" cy="1806582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D7FEE8-B0E9-43A9-B4B2-1F395CFC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9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1600-F0AB-42A5-AE76-36A219D6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FD9B-DF54-4819-AAAD-DE7A0869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B7FAD-E5FF-4B37-A9E5-841DD8D0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4" y="681037"/>
            <a:ext cx="6249272" cy="5191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A3558-91C9-464B-9DC6-42A5FDF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72" y="2452202"/>
            <a:ext cx="3153215" cy="2400635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652C751-20C7-4F2C-A3CD-BF51963058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3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7E66-8C6A-4A0A-B1C4-C9D5D18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D72F5-E955-473E-88B7-E18F0A8A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6" y="2148136"/>
            <a:ext cx="10031268" cy="253537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DBAF890-6492-4E0A-B86C-B64F16437D2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74196B6-B399-4922-8047-3A8621D4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31351A-FE33-40B1-949C-CB4E66DE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42" y="452438"/>
            <a:ext cx="6457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95FE-484F-4301-90BE-672ADED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96870-370B-4F6D-926A-B18F1038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2F072-E59F-4B4A-A3F5-725DE20D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3" y="527850"/>
            <a:ext cx="4353533" cy="5649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E97AA-F636-42FB-BE0A-49B622FA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0828"/>
            <a:ext cx="5153744" cy="1962424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31118C6-E2DA-437C-B0DE-73A76AFCDB34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6C77-B7BB-4048-886C-E97BBD2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B3F-A545-42E8-9DD3-A774E5B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6829A-9D50-4FB6-8F52-DA5B5B6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629073"/>
            <a:ext cx="6115904" cy="2067213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41F49E6-0B1E-40AE-B074-7C9165684BB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3F4-7FFC-42A1-A75F-EC55B01A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48F6-25A0-4757-BD53-C413FF2C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1448E-00BF-4030-A5A5-6CC37CD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825625"/>
            <a:ext cx="5763429" cy="384863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1B096C-CF73-41B5-9E30-1A2B6924F22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3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61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零相关、不可能差分</a:t>
            </a:r>
            <a:endParaRPr lang="en-US" altLang="zh-CN" dirty="0"/>
          </a:p>
          <a:p>
            <a:pPr lvl="1"/>
            <a:r>
              <a:rPr lang="zh-CN" altLang="en-US" dirty="0"/>
              <a:t>子空间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zh-CN" altLang="en-US" dirty="0"/>
              <a:t>代数、零和</a:t>
            </a:r>
            <a:endParaRPr lang="en-US" altLang="zh-CN" dirty="0"/>
          </a:p>
          <a:p>
            <a:pPr lvl="1"/>
            <a:r>
              <a:rPr lang="zh-CN" altLang="en-US" dirty="0"/>
              <a:t>立方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2" y="144340"/>
            <a:ext cx="4486364" cy="6569319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940DF35-16D2-483A-8031-AC6464B94BF7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9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A89A-31FC-42FC-B014-1F77CB0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DA31FAC-2F2D-4500-9E02-ADB3318B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65059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52">
                  <a:extLst>
                    <a:ext uri="{9D8B030D-6E8A-4147-A177-3AD203B41FA5}">
                      <a16:colId xmlns:a16="http://schemas.microsoft.com/office/drawing/2014/main" val="4211220278"/>
                    </a:ext>
                  </a:extLst>
                </a:gridCol>
                <a:gridCol w="2050742">
                  <a:extLst>
                    <a:ext uri="{9D8B030D-6E8A-4147-A177-3AD203B41FA5}">
                      <a16:colId xmlns:a16="http://schemas.microsoft.com/office/drawing/2014/main" val="3016748458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3829213361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171270466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372702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Primitive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Cryptanalysis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 action="ppaction://hlinkfile"/>
                        </a:rPr>
                        <a:t>Ascon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>
                          <a:hlinkClick r:id="rId3" action="ppaction://hlinkfile"/>
                        </a:rPr>
                        <a:t>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5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6" action="ppaction://hlinkfile"/>
                        </a:rPr>
                        <a:t>Keccak</a:t>
                      </a:r>
                      <a:r>
                        <a:rPr lang="en-US" altLang="zh-CN" dirty="0"/>
                        <a:t>-f[200,400]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7" action="ppaction://hlinkfile"/>
                        </a:rPr>
                        <a:t>Elephant</a:t>
                      </a:r>
                      <a:r>
                        <a:rPr lang="en-US" altLang="zh-CN" dirty="0"/>
                        <a:t>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8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9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0" action="ppaction://hlinkfile"/>
                        </a:rPr>
                        <a:t>XOODOO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1" action="ppaction://hlinkfile"/>
                        </a:rPr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2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3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0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4" action="ppaction://hlinkfile"/>
                        </a:rPr>
                        <a:t>Spongent</a:t>
                      </a:r>
                      <a:r>
                        <a:rPr lang="en-US" altLang="zh-CN" dirty="0"/>
                        <a:t>-Π[160,176]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5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6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7" action="ppaction://hlinkfile"/>
                        </a:rPr>
                        <a:t>GIFT</a:t>
                      </a:r>
                      <a:r>
                        <a:rPr lang="en-US" altLang="zh-CN" dirty="0"/>
                        <a:t>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8" action="ppaction://hlinkfile"/>
                        </a:rPr>
                        <a:t>GIFT-COFB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19" action="ppaction://hlinksldjump"/>
                        </a:rPr>
                        <a:t>Slide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0" action="ppaction://hlinksldjump"/>
                        </a:rPr>
                        <a:t>Slide 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1" action="ppaction://hlinkfile"/>
                        </a:rPr>
                        <a:t>PHOTON</a:t>
                      </a:r>
                      <a:r>
                        <a:rPr lang="en-US" altLang="zh-CN" dirty="0"/>
                        <a:t>-256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2" action="ppaction://hlinkfile"/>
                        </a:rPr>
                        <a:t>PHOTON-BEETLE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23" action="ppaction://hlinksldjump"/>
                        </a:rPr>
                        <a:t>Slide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5" action="ppaction://hlinkfile"/>
                        </a:rPr>
                        <a:t>Skinny</a:t>
                      </a:r>
                      <a:r>
                        <a:rPr lang="en-US" altLang="zh-CN" dirty="0"/>
                        <a:t>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6" action="ppaction://hlinkfile"/>
                        </a:rPr>
                        <a:t>Romulus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7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8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2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9" action="ppaction://hlinkfile"/>
                        </a:rPr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0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1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2" action="ppaction://hlinkfile"/>
                        </a:rPr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3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Modified Grain-128a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5" action="ppaction://hlinkfile"/>
                        </a:rPr>
                        <a:t>Grain-128AEADv2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6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7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7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2B1C-F421-4486-B8CB-90D9C3E4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19007A-4A78-41D3-83D9-3F9EB896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7640" cy="4351338"/>
          </a:xfrm>
        </p:spPr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 特征</a:t>
            </a:r>
            <a:endParaRPr lang="en-US" altLang="zh-CN" dirty="0"/>
          </a:p>
          <a:p>
            <a:pPr lvl="1"/>
            <a:r>
              <a:rPr lang="zh-CN" altLang="en-US" dirty="0"/>
              <a:t>搜索方法：</a:t>
            </a:r>
            <a:r>
              <a:rPr lang="en-US" altLang="zh-CN" dirty="0"/>
              <a:t>stack-based heuristic search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Heuristic Tool for Linear Cryptanalysis with Applications to CAESAR Candidates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CA5D5B-5004-4E51-88E6-8517770A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48" y="53728"/>
            <a:ext cx="7754432" cy="1771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57EA06-609F-4F82-9BCF-971B90D0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320" y="2002085"/>
            <a:ext cx="6944360" cy="4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5207-C920-4EAA-9AC5-177CBDC4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774D-C1AA-485C-81B0-BC6B074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863788" cy="4351338"/>
          </a:xfrm>
        </p:spPr>
        <p:txBody>
          <a:bodyPr/>
          <a:lstStyle/>
          <a:p>
            <a:r>
              <a:rPr lang="zh-CN" altLang="en-US" dirty="0"/>
              <a:t>有约束</a:t>
            </a:r>
            <a:endParaRPr lang="en-US" altLang="zh-CN" dirty="0"/>
          </a:p>
          <a:p>
            <a:pPr lvl="1"/>
            <a:r>
              <a:rPr lang="en-US" altLang="zh-CN" dirty="0"/>
              <a:t>Collision</a:t>
            </a:r>
          </a:p>
          <a:p>
            <a:pPr lvl="2"/>
            <a:r>
              <a:rPr lang="zh-CN" altLang="en-US" dirty="0"/>
              <a:t>输入、输出差分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Forgery</a:t>
            </a:r>
          </a:p>
          <a:p>
            <a:pPr lvl="2"/>
            <a:r>
              <a:rPr lang="zh-CN" altLang="en-US" dirty="0"/>
              <a:t>输入差分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EC258-FC85-4449-855D-0931044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45" y="272182"/>
            <a:ext cx="744959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CBC2-E5F3-4D3D-9311-CF8D28B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99488-3887-4ED5-AECE-6FAF9801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undisturbed bits</a:t>
            </a:r>
            <a:r>
              <a:rPr lang="zh-CN" altLang="en-US" dirty="0"/>
              <a:t>推断</a:t>
            </a:r>
            <a:endParaRPr lang="en-US" altLang="zh-CN" dirty="0"/>
          </a:p>
          <a:p>
            <a:pPr lvl="1"/>
            <a:r>
              <a:rPr lang="en-US" altLang="zh-CN" sz="2400" dirty="0">
                <a:hlinkClick r:id="rId2" action="ppaction://hlinkfile"/>
              </a:rPr>
              <a:t>Truncated, Impossible, and Improbable Differential Analysis of Ascon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01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差分线性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2" action="ppaction://hlinkfile"/>
              </a:rPr>
              <a:t>Cryptanalysis of Ascon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3" action="ppaction://hlinkfile"/>
              </a:rPr>
              <a:t>DLCT: A New Tool for Differential-Linear Cryptanalysis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4" action="ppaction://hlinkfile"/>
              </a:rPr>
              <a:t>Analysis of Ascon, </a:t>
            </a:r>
            <a:r>
              <a:rPr lang="en-US" altLang="zh-CN" sz="2600" dirty="0" err="1">
                <a:hlinkClick r:id="rId4" action="ppaction://hlinkfile"/>
              </a:rPr>
              <a:t>DryGASCON</a:t>
            </a:r>
            <a:r>
              <a:rPr lang="en-US" altLang="zh-CN" sz="2600" dirty="0">
                <a:hlinkClick r:id="rId4" action="ppaction://hlinkfile"/>
              </a:rPr>
              <a:t>, and Shamash Permutations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1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CE1D-4AC5-4140-A2C2-E181E72D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1817-5897-4B76-A73A-DC92A6E1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不可能差分</a:t>
            </a:r>
            <a:r>
              <a:rPr lang="en-US" altLang="zh-CN" dirty="0"/>
              <a:t>/</a:t>
            </a:r>
            <a:r>
              <a:rPr lang="zh-CN" altLang="en-US" dirty="0"/>
              <a:t>零相关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404AC-BEFA-4D29-B942-EC488129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" y="2656606"/>
            <a:ext cx="104789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D5F7-044B-455E-9FC9-C5CD6C45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D8B8-D2C6-4B9A-AB9A-E244E19C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Structural Evaluation by Generalized Integral Property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On the division property of S-boxes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4891B-8A6E-4CD6-9930-14FA0A9DB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19" y="3783464"/>
            <a:ext cx="1011696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3013-D66F-4B22-BF24-627BEB0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66A64-79A0-4239-AEB1-B108A76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代数估计与零和区分器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盒使用</a:t>
            </a:r>
            <a:r>
              <a:rPr lang="en-US" altLang="zh-CN" dirty="0"/>
              <a:t>Keccak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盒的仿射变换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zero-sum property for the KECCAK-f permutation with 18 rounds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Higher-order differential properties of Keccak and Luffa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New zero-sum distinguishers on full 24-round Keccak -f using the division property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DED94-BF3F-440D-AA1A-D8383FCF5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34" y="4393962"/>
            <a:ext cx="1043133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立方攻击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Misuse-Free Key-Recovery and Distinguishing Attacks on 7-Round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Conditional Cube Attack on Round-Reduced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Cryptanalysis of round-reduced ASCON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68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9B15F-511A-46D7-B8FF-36DD35F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91486-4AC0-448C-9BF8-DAA0A795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子空间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1-linear structures</a:t>
            </a:r>
            <a:r>
              <a:rPr lang="zh-CN" altLang="en-US" dirty="0"/>
              <a:t>得到正向</a:t>
            </a:r>
            <a:r>
              <a:rPr lang="en-US" altLang="zh-CN" dirty="0"/>
              <a:t>3</a:t>
            </a:r>
            <a:r>
              <a:rPr lang="zh-CN" altLang="en-US" dirty="0"/>
              <a:t>轮（</a:t>
            </a:r>
            <a:r>
              <a:rPr lang="en-US" altLang="zh-CN" dirty="0"/>
              <a:t>298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Searching for Subspace Trails and Truncated Differentials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152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6B48F-39BF-4C84-9F2E-32FFDD1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432D4-E8C8-4D0E-A514-F8F3074E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98A57-A126-4BA8-9047-D2A0A6E7D0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0745" y="149225"/>
            <a:ext cx="5267325" cy="3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4FDBCF-0C26-4331-BB21-FEDD84C570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6300" y="3448050"/>
            <a:ext cx="5271770" cy="3345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1EB804D-2FEE-4E0A-962F-F11394169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037813"/>
              </p:ext>
            </p:extLst>
          </p:nvPr>
        </p:nvGraphicFramePr>
        <p:xfrm>
          <a:off x="327648" y="2230037"/>
          <a:ext cx="541147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130632639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5733008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164066815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01943191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844583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Rounds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b=200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b=400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b=800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b=1600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94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86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121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247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[56,63]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[56,104]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[56,134]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[58,89]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[58,147]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[58,247]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[58,372]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730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[108,142]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[108,278]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[108,556]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[108,1112]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15714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4E36A6F-7C5B-4FCE-AD9E-8C81D81D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58475"/>
              </p:ext>
            </p:extLst>
          </p:nvPr>
        </p:nvGraphicFramePr>
        <p:xfrm>
          <a:off x="838200" y="3889526"/>
          <a:ext cx="3607435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240874112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785029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Round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最优重量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118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76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2071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36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975748"/>
                  </a:ext>
                </a:extLst>
              </a:tr>
            </a:tbl>
          </a:graphicData>
        </a:graphic>
      </p:graphicFrame>
      <p:sp>
        <p:nvSpPr>
          <p:cNvPr id="8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9380C-8CFC-4E15-9687-0F2B5B3A279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283470"/>
              </p:ext>
            </p:extLst>
          </p:nvPr>
        </p:nvGraphicFramePr>
        <p:xfrm>
          <a:off x="1812854" y="2362201"/>
          <a:ext cx="8566291" cy="26669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30927">
                  <a:extLst>
                    <a:ext uri="{9D8B030D-6E8A-4147-A177-3AD203B41FA5}">
                      <a16:colId xmlns:a16="http://schemas.microsoft.com/office/drawing/2014/main" val="180696563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257669464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346148083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64378610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1088354787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3303972790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2269283172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1116327281"/>
                    </a:ext>
                  </a:extLst>
                </a:gridCol>
              </a:tblGrid>
              <a:tr h="242454"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full rounds</a:t>
                      </a:r>
                      <a:endParaRPr lang="en-US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diff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linear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integral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zero-sum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cube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rebound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96484802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Ascon-p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77416591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Keccak-f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16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85318210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XOODOO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21588384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Spongent-</a:t>
                      </a:r>
                      <a:r>
                        <a:rPr lang="el-GR" sz="1500" u="none" strike="noStrike">
                          <a:effectLst/>
                        </a:rPr>
                        <a:t>Π[160]</a:t>
                      </a:r>
                      <a:endParaRPr lang="el-GR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80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46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80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21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28972859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GIFT-128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40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596567472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PHOTON-256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33413737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Skinny-128-384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56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852162678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SPARKLE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786715065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TinyJAMBU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384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338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4129775953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Grain-128AEADv2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184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0061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447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9772-7A63-429F-952E-603F937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B778B-7487-4A9A-800D-D7338201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New Techniques for Searching Differential Trails in Keccak</a:t>
            </a:r>
            <a:endParaRPr lang="en-US" altLang="zh-CN" dirty="0"/>
          </a:p>
          <a:p>
            <a:pPr lvl="1"/>
            <a:r>
              <a:rPr lang="en-US" altLang="zh-CN" dirty="0"/>
              <a:t>New techniques for trail bounds and application to differential trails in Keccak</a:t>
            </a:r>
          </a:p>
          <a:p>
            <a:pPr lvl="1"/>
            <a:r>
              <a:rPr lang="en-US" altLang="zh-CN" dirty="0"/>
              <a:t>Differential Biases in Reduced-Round Keccak</a:t>
            </a:r>
          </a:p>
          <a:p>
            <a:pPr lvl="1"/>
            <a:r>
              <a:rPr lang="en-US" altLang="zh-CN" dirty="0"/>
              <a:t>Differential Cryptanalysis of Keccak Variants</a:t>
            </a:r>
          </a:p>
          <a:p>
            <a:pPr lvl="1"/>
            <a:r>
              <a:rPr lang="en-US" altLang="zh-CN" dirty="0"/>
              <a:t>Differential Propagation Analysis of Keccak</a:t>
            </a:r>
          </a:p>
          <a:p>
            <a:pPr lvl="1"/>
            <a:r>
              <a:rPr lang="en-US" altLang="zh-CN" dirty="0"/>
              <a:t>Collision Attacks on Up to 5 Rounds of SHA-3 Using Generalized Internal Differentials</a:t>
            </a:r>
          </a:p>
          <a:p>
            <a:r>
              <a:rPr lang="en-US" altLang="zh-CN" dirty="0">
                <a:hlinkClick r:id="rId3" action="ppaction://hlinkfile"/>
              </a:rPr>
              <a:t>Internal Differential Boomerangs: Practical Analysis of the Round-Reduced Keccak-f Permutation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2253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5826-8EDB-4A49-A7FD-BE59964A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E563-2AD3-4ADD-82E9-57CCD77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zh-CN" altLang="en-US" dirty="0"/>
              <a:t>根据可分性：</a:t>
            </a:r>
            <a:r>
              <a:rPr lang="en-US" altLang="zh-CN" dirty="0"/>
              <a:t>24</a:t>
            </a:r>
            <a:r>
              <a:rPr lang="zh-CN" altLang="en-US" dirty="0"/>
              <a:t>轮</a:t>
            </a:r>
            <a:r>
              <a:rPr lang="en-US" altLang="zh-CN" dirty="0"/>
              <a:t>1573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Higher-Order Differential Properties of Keccak and Luffa</a:t>
            </a:r>
          </a:p>
          <a:p>
            <a:pPr lvl="1"/>
            <a:r>
              <a:rPr lang="en-US" altLang="zh-CN" dirty="0"/>
              <a:t>A zero-sum property for the Keccak- f permutation with 18 rounds</a:t>
            </a:r>
          </a:p>
          <a:p>
            <a:pPr lvl="1"/>
            <a:r>
              <a:rPr lang="en-US" altLang="zh-CN" dirty="0"/>
              <a:t>Zero-Sum Distinguishers for Iterated Permutations and Application to Keccak- f and Hamsi-256</a:t>
            </a:r>
          </a:p>
          <a:p>
            <a:pPr lvl="1"/>
            <a:r>
              <a:rPr lang="en-US" altLang="zh-CN" dirty="0">
                <a:hlinkClick r:id="rId2"/>
              </a:rPr>
              <a:t>New zero-sum distinguishers on full 24-round Keccak-f using the division </a:t>
            </a:r>
            <a:r>
              <a:rPr lang="en-US" altLang="zh-CN" dirty="0" err="1">
                <a:hlinkClick r:id="rId2"/>
              </a:rPr>
              <a:t>propertyNew</a:t>
            </a:r>
            <a:r>
              <a:rPr lang="en-US" altLang="zh-CN" dirty="0">
                <a:hlinkClick r:id="rId2"/>
              </a:rPr>
              <a:t> zero-sum distinguishers on full 24-round Keccak-f using the division 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2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B429-4E62-4E3F-A23A-051483D2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333C4-4F43-41C8-BAE3-60AB2FDD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en-US" altLang="zh-CN" dirty="0"/>
              <a:t>New Conditional Cube Attack on Keccak Keyed Modes</a:t>
            </a:r>
          </a:p>
          <a:p>
            <a:pPr lvl="1"/>
            <a:r>
              <a:rPr lang="en-US" altLang="zh-CN" dirty="0"/>
              <a:t>MILP-aided cube-attack-like cryptanalysis on Keccak Keyed modes</a:t>
            </a:r>
          </a:p>
          <a:p>
            <a:pPr lvl="1"/>
            <a:r>
              <a:rPr lang="en-US" altLang="zh-CN" dirty="0"/>
              <a:t>Finding Ordinary Cube Variables for Keccak-MAC with Greedy Algorithm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Practical Key-recovery Attacks on Round-Reduced </a:t>
            </a:r>
            <a:r>
              <a:rPr lang="en-US" altLang="zh-CN" dirty="0" err="1">
                <a:hlinkClick r:id="rId2" action="ppaction://hlinkfile"/>
              </a:rPr>
              <a:t>Ketje</a:t>
            </a:r>
            <a:r>
              <a:rPr lang="en-US" altLang="zh-CN" dirty="0">
                <a:hlinkClick r:id="rId2" action="ppaction://hlinkfile"/>
              </a:rPr>
              <a:t> Jr, </a:t>
            </a:r>
            <a:r>
              <a:rPr lang="en-US" altLang="zh-CN" dirty="0" err="1">
                <a:hlinkClick r:id="rId2" action="ppaction://hlinkfile"/>
              </a:rPr>
              <a:t>Xoodoo</a:t>
            </a:r>
            <a:r>
              <a:rPr lang="en-US" altLang="zh-CN" dirty="0">
                <a:hlinkClick r:id="rId2" action="ppaction://hlinkfile"/>
              </a:rPr>
              <a:t>-AE and Xoodyak</a:t>
            </a:r>
            <a:endParaRPr lang="en-US" altLang="zh-CN" dirty="0"/>
          </a:p>
          <a:p>
            <a:pPr lvl="1"/>
            <a:r>
              <a:rPr lang="en-US" altLang="zh-CN" dirty="0"/>
              <a:t>Cube-Attack-Like Cryptanalysis of Round-Reduced Keccak Using MILP</a:t>
            </a:r>
          </a:p>
          <a:p>
            <a:pPr lvl="1"/>
            <a:r>
              <a:rPr lang="en-US" altLang="zh-CN" dirty="0"/>
              <a:t>New MILP Modeling: Improved Conditional Cube Attacks on Keccak-Based Constructions</a:t>
            </a:r>
          </a:p>
          <a:p>
            <a:pPr lvl="1"/>
            <a:r>
              <a:rPr lang="en-US" altLang="zh-CN" dirty="0"/>
              <a:t>Improved Conditional Cube Attacks on Keccak Keyed Modes with MILP Method</a:t>
            </a:r>
          </a:p>
          <a:p>
            <a:pPr lvl="1"/>
            <a:r>
              <a:rPr lang="en-US" altLang="zh-CN" dirty="0"/>
              <a:t>Conditional Cube Attack on Reduced-Round Keccak Sponge Function</a:t>
            </a:r>
          </a:p>
          <a:p>
            <a:pPr lvl="1"/>
            <a:r>
              <a:rPr lang="en-US" altLang="zh-CN" dirty="0"/>
              <a:t>Cube Attacks and Cube-Attack-Like Cryptanalysis on the Round-Reduced Keccak Sponge Function</a:t>
            </a:r>
          </a:p>
          <a:p>
            <a:pPr lvl="1"/>
            <a:r>
              <a:rPr lang="en-US" altLang="zh-CN" dirty="0"/>
              <a:t>Conditional cube attack on round-reduced River </a:t>
            </a:r>
            <a:r>
              <a:rPr lang="en-US" altLang="zh-CN" dirty="0" err="1"/>
              <a:t>Keyak</a:t>
            </a:r>
            <a:endParaRPr lang="en-US" altLang="zh-CN" dirty="0"/>
          </a:p>
          <a:p>
            <a:pPr lvl="1"/>
            <a:r>
              <a:rPr lang="en-US" altLang="zh-CN" dirty="0"/>
              <a:t>Cube-like Attack on Round-Reduced Initialization of </a:t>
            </a:r>
            <a:r>
              <a:rPr lang="en-US" altLang="zh-CN" dirty="0" err="1"/>
              <a:t>Ketje</a:t>
            </a:r>
            <a:r>
              <a:rPr lang="en-US" altLang="zh-CN" dirty="0"/>
              <a:t> Sr</a:t>
            </a:r>
          </a:p>
          <a:p>
            <a:pPr lvl="1"/>
            <a:r>
              <a:rPr lang="en-US" altLang="zh-CN" dirty="0"/>
              <a:t>New Distinguisher on Reduced-Round Keccak Sponge Function</a:t>
            </a:r>
          </a:p>
        </p:txBody>
      </p:sp>
    </p:spTree>
    <p:extLst>
      <p:ext uri="{BB962C8B-B14F-4D97-AF65-F5344CB8AC3E}">
        <p14:creationId xmlns:p14="http://schemas.microsoft.com/office/powerpoint/2010/main" val="3945667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FD1C-9B63-4F4C-B2E8-E4C04FFE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7BC6-195D-4D9F-8E7E-486AA829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>
                <a:hlinkClick r:id="rId2" action="ppaction://hlinkfile"/>
              </a:rPr>
              <a:t>Algebraic Collision Attacks on Keccak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Improved Preimage Attacks on 4-Round Keccak-224/256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Algebraic Attacks on Round-Reduced Keccak/</a:t>
            </a:r>
            <a:r>
              <a:rPr lang="en-US" altLang="zh-CN" dirty="0" err="1">
                <a:hlinkClick r:id="rId4" action="ppaction://hlinkfile"/>
              </a:rPr>
              <a:t>Xoodoo</a:t>
            </a:r>
            <a:endParaRPr lang="en-US" altLang="zh-CN" dirty="0"/>
          </a:p>
          <a:p>
            <a:r>
              <a:rPr lang="en-US" altLang="zh-CN" dirty="0"/>
              <a:t>Symmetric-Sum Distinguishers Against Round Reduced SHA3</a:t>
            </a:r>
          </a:p>
          <a:p>
            <a:r>
              <a:rPr lang="en-US" altLang="zh-CN" dirty="0">
                <a:hlinkClick r:id="rId5" action="ppaction://hlinkfile"/>
              </a:rPr>
              <a:t>New Results on the </a:t>
            </a:r>
            <a:r>
              <a:rPr lang="en-US" altLang="zh-CN" dirty="0" err="1">
                <a:hlinkClick r:id="rId5" action="ppaction://hlinkfile"/>
              </a:rPr>
              <a:t>SymSum</a:t>
            </a:r>
            <a:r>
              <a:rPr lang="en-US" altLang="zh-CN" dirty="0">
                <a:hlinkClick r:id="rId5" action="ppaction://hlinkfile"/>
              </a:rPr>
              <a:t> Distinguisher on Round-Reduced SHA3</a:t>
            </a:r>
            <a:endParaRPr lang="en-US" altLang="zh-CN" dirty="0"/>
          </a:p>
          <a:p>
            <a:r>
              <a:rPr lang="en-US" altLang="zh-CN" dirty="0">
                <a:hlinkClick r:id="rId6" action="ppaction://hlinkfile"/>
              </a:rPr>
              <a:t>Cryptanalysis of Round-Reduced KECCAK Using Non-linear Structures</a:t>
            </a:r>
            <a:endParaRPr lang="en-US" altLang="zh-CN" dirty="0"/>
          </a:p>
          <a:p>
            <a:r>
              <a:rPr lang="en-US" altLang="zh-CN" dirty="0"/>
              <a:t>Distinguishing Property for Full Round KECCAK-f Permutation</a:t>
            </a:r>
          </a:p>
          <a:p>
            <a:r>
              <a:rPr lang="en-US" altLang="zh-CN" dirty="0"/>
              <a:t>Non-full </a:t>
            </a:r>
            <a:r>
              <a:rPr lang="en-US" altLang="zh-CN" dirty="0" err="1"/>
              <a:t>Sbox</a:t>
            </a:r>
            <a:r>
              <a:rPr lang="en-US" altLang="zh-CN" dirty="0"/>
              <a:t> Linearization: Applications to Collision Attacks on Round-Reduced Keccak</a:t>
            </a:r>
          </a:p>
          <a:p>
            <a:r>
              <a:rPr lang="en-US" altLang="zh-CN" dirty="0"/>
              <a:t>New Collision Attacks on Round-Reduced Keccak</a:t>
            </a:r>
          </a:p>
          <a:p>
            <a:r>
              <a:rPr lang="en-US" altLang="zh-CN" dirty="0"/>
              <a:t>Linear Structures: Applications to Cryptanalysis of Round-Reduced Keccak</a:t>
            </a:r>
          </a:p>
          <a:p>
            <a:r>
              <a:rPr lang="en-US" altLang="zh-CN" dirty="0"/>
              <a:t>Practical Distinguishers against 6-Round Keccak-f Exploiting Self-Symmetry</a:t>
            </a:r>
          </a:p>
          <a:p>
            <a:r>
              <a:rPr lang="en-US" altLang="zh-CN" dirty="0"/>
              <a:t>New Attacks on Keccak-224 and Keccak-256</a:t>
            </a:r>
          </a:p>
          <a:p>
            <a:r>
              <a:rPr lang="en-US" altLang="zh-CN" dirty="0"/>
              <a:t>State-Recovery Attacks on Modified </a:t>
            </a:r>
            <a:r>
              <a:rPr lang="en-US" altLang="zh-CN" dirty="0" err="1"/>
              <a:t>Ketje</a:t>
            </a:r>
            <a:r>
              <a:rPr lang="en-US" altLang="zh-CN" dirty="0"/>
              <a:t> Jr</a:t>
            </a:r>
          </a:p>
          <a:p>
            <a:r>
              <a:rPr lang="en-US" altLang="zh-CN" dirty="0">
                <a:hlinkClick r:id="rId7" action="ppaction://hlinkfile"/>
              </a:rPr>
              <a:t>Preimage Attacks on Round-Reduced Keccak-224/256 via an Allocating Approach</a:t>
            </a:r>
            <a:endParaRPr lang="en-US" altLang="zh-CN" dirty="0"/>
          </a:p>
          <a:p>
            <a:r>
              <a:rPr lang="en-US" altLang="zh-CN" dirty="0">
                <a:hlinkClick r:id="rId8" action="ppaction://hlinkfile"/>
              </a:rPr>
              <a:t>Preimage Attacks on the Round-reduced Keccak with Cross-linear Structures</a:t>
            </a:r>
            <a:endParaRPr lang="en-US" altLang="zh-CN" dirty="0"/>
          </a:p>
          <a:p>
            <a:r>
              <a:rPr lang="en-US" altLang="zh-CN" dirty="0"/>
              <a:t>Rotational Cryptanalysis of Round-Reduced Keccak</a:t>
            </a:r>
          </a:p>
          <a:p>
            <a:r>
              <a:rPr lang="en-US" altLang="zh-CN" dirty="0"/>
              <a:t>Unaligned Rebound Attack: Application to Keccak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0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5C1D-C18F-45CB-97BA-94D4CD0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DE413-A8E8-46CE-9788-6F6342B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条件立方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30A0F22-E0F3-4253-A6AE-843F2EFBE3B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87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CC26-9478-419C-B851-3B761B19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824E-DBBA-4FDD-A56C-D4329E88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Estimating the Probabilities of Low-Weight Differential and Linear Approximations on PRESENT-Like Ciphers</a:t>
            </a:r>
            <a:endParaRPr lang="en-US" altLang="zh-CN" dirty="0"/>
          </a:p>
          <a:p>
            <a:r>
              <a:rPr lang="en-US" altLang="zh-CN" dirty="0"/>
              <a:t>46</a:t>
            </a:r>
            <a:r>
              <a:rPr lang="zh-CN" altLang="en-US" dirty="0"/>
              <a:t>轮截断差分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Links between Truncated Differential and Multidimensional Linear Properties of Block Ciphers and Underlying Attack Complexities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A distinguisher on PRESENT-like permutations with application to SPONGENT</a:t>
            </a:r>
            <a:endParaRPr lang="en-US" altLang="zh-CN" dirty="0"/>
          </a:p>
          <a:p>
            <a:pPr lvl="1"/>
            <a:r>
              <a:rPr lang="zh-CN" altLang="en-US" dirty="0"/>
              <a:t>多维线性→截断差分→</a:t>
            </a:r>
            <a:r>
              <a:rPr lang="en-US" altLang="zh-CN" dirty="0"/>
              <a:t>MitM</a:t>
            </a:r>
            <a:r>
              <a:rPr lang="zh-CN" altLang="en-US" dirty="0"/>
              <a:t>扩展</a:t>
            </a:r>
            <a:endParaRPr lang="en-US" altLang="zh-CN" dirty="0"/>
          </a:p>
        </p:txBody>
      </p:sp>
      <p:sp>
        <p:nvSpPr>
          <p:cNvPr id="4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0129F6E-0E07-47FD-A6F0-924BE898F60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21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553369"/>
            <a:ext cx="120491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2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01" y="147637"/>
            <a:ext cx="69056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44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3251" cy="4351338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盒设计使得一个线性逼近只包含一条线性迹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87" y="1162118"/>
            <a:ext cx="7118713" cy="44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23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E717-9D4E-45E4-85C7-B6CB345F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6A8E-9D3F-4C31-B61A-3498EDDD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可分性，不超过</a:t>
            </a:r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Finding Integral Distinguishers with Ease</a:t>
            </a:r>
            <a:endParaRPr lang="en-US" altLang="zh-CN" dirty="0"/>
          </a:p>
          <a:p>
            <a:r>
              <a:rPr lang="zh-CN" altLang="en-US" dirty="0"/>
              <a:t>零和，</a:t>
            </a:r>
            <a:r>
              <a:rPr lang="en-US" altLang="zh-CN" dirty="0"/>
              <a:t>21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零相关推出积分区分器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Links Among Impossible Differential, Integral and Zero Correlation Linear Cryptanalysis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8540-7EA6-42C4-8F18-A40EC18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3B504F1-4181-4AEC-A5E3-9AF41EF9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189" cy="4351338"/>
          </a:xfrm>
        </p:spPr>
        <p:txBody>
          <a:bodyPr/>
          <a:lstStyle/>
          <a:p>
            <a:r>
              <a:rPr lang="zh-CN" altLang="en-US" dirty="0"/>
              <a:t>每个算法被每种密码分析攻击到的最长轮数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0149"/>
              </p:ext>
            </p:extLst>
          </p:nvPr>
        </p:nvGraphicFramePr>
        <p:xfrm>
          <a:off x="4936610" y="210426"/>
          <a:ext cx="7255390" cy="437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499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557620"/>
            <a:ext cx="67341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11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215"/>
            <a:ext cx="10515600" cy="936748"/>
          </a:xfrm>
        </p:spPr>
        <p:txBody>
          <a:bodyPr/>
          <a:lstStyle/>
          <a:p>
            <a:pPr lvl="1"/>
            <a:r>
              <a:rPr lang="en-US" altLang="zh-CN" dirty="0">
                <a:hlinkClick r:id="rId2" action="ppaction://hlinkfile"/>
              </a:rPr>
              <a:t>Improving the Upper Bound on the Maximum Differential and the Maximum Linear Hull Probability for SPN Structures and AES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1" y="1946385"/>
            <a:ext cx="11119338" cy="2849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15" y="321231"/>
            <a:ext cx="7687773" cy="1180654"/>
          </a:xfrm>
          <a:prstGeom prst="rect">
            <a:avLst/>
          </a:prstGeom>
        </p:spPr>
      </p:pic>
      <p:sp>
        <p:nvSpPr>
          <p:cNvPr id="7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2D1535E-D69C-4F9E-A119-D12A8CCA9D7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36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6" y="3173291"/>
            <a:ext cx="11380128" cy="3223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610892"/>
            <a:ext cx="7217019" cy="18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Rebound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The Rebound Attack: Cryptanalysis of Reduced Whirlpool and </a:t>
            </a:r>
            <a:r>
              <a:rPr lang="en-US" altLang="zh-CN" dirty="0" err="1">
                <a:hlinkClick r:id="rId2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>
                <a:hlinkClick r:id="rId3" action="ppaction://hlinkfile"/>
              </a:rPr>
              <a:t>grøstl</a:t>
            </a:r>
            <a:endParaRPr lang="en-US" altLang="zh-CN" dirty="0"/>
          </a:p>
          <a:p>
            <a:r>
              <a:rPr lang="en-US" altLang="zh-CN" dirty="0"/>
              <a:t>Super-</a:t>
            </a:r>
            <a:r>
              <a:rPr lang="en-US" altLang="zh-CN" dirty="0" err="1"/>
              <a:t>Sbox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Super-</a:t>
            </a:r>
            <a:r>
              <a:rPr lang="en-US" altLang="zh-CN" dirty="0" err="1">
                <a:hlinkClick r:id="rId4" action="ppaction://hlinkfile"/>
              </a:rPr>
              <a:t>Sbox</a:t>
            </a:r>
            <a:r>
              <a:rPr lang="en-US" altLang="zh-CN" dirty="0">
                <a:hlinkClick r:id="rId4" action="ppaction://hlinkfile"/>
              </a:rPr>
              <a:t> Cryptanalysis: Improved Attacks for AES-Like Permutations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Rebound Distinguishers: Results on the Full Whirlpool Compression Function</a:t>
            </a:r>
            <a:endParaRPr lang="en-US" altLang="zh-CN" dirty="0"/>
          </a:p>
          <a:p>
            <a:r>
              <a:rPr lang="en-US" altLang="zh-CN" dirty="0"/>
              <a:t>Non-full active diff path</a:t>
            </a:r>
          </a:p>
          <a:p>
            <a:pPr lvl="1"/>
            <a:r>
              <a:rPr lang="en-US" altLang="zh-CN" dirty="0"/>
              <a:t>Non-full-active Super-</a:t>
            </a:r>
            <a:r>
              <a:rPr lang="en-US" altLang="zh-CN" dirty="0" err="1"/>
              <a:t>Sbox</a:t>
            </a:r>
            <a:r>
              <a:rPr lang="en-US" altLang="zh-CN" dirty="0"/>
              <a:t> Analysis: Applications to ECHO and </a:t>
            </a:r>
            <a:r>
              <a:rPr lang="en-US" altLang="zh-CN" dirty="0" err="1"/>
              <a:t>Grøstl</a:t>
            </a:r>
            <a:endParaRPr lang="en-US" altLang="zh-CN" dirty="0"/>
          </a:p>
          <a:p>
            <a:r>
              <a:rPr lang="en-US" altLang="zh-CN" dirty="0"/>
              <a:t>Start-from-the-middle</a:t>
            </a:r>
          </a:p>
          <a:p>
            <a:pPr lvl="1"/>
            <a:r>
              <a:rPr lang="en-US" altLang="zh-CN" dirty="0"/>
              <a:t>Improved Cryptanalysis of the Reduced </a:t>
            </a:r>
            <a:r>
              <a:rPr lang="en-US" altLang="zh-CN" dirty="0" err="1"/>
              <a:t>Grøstl</a:t>
            </a:r>
            <a:r>
              <a:rPr lang="en-US" altLang="zh-CN" dirty="0"/>
              <a:t> Compression Function, ECHO Permutation and AES Block Cipher</a:t>
            </a:r>
          </a:p>
        </p:txBody>
      </p:sp>
    </p:spTree>
    <p:extLst>
      <p:ext uri="{BB962C8B-B14F-4D97-AF65-F5344CB8AC3E}">
        <p14:creationId xmlns:p14="http://schemas.microsoft.com/office/powerpoint/2010/main" val="906235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B3654-41B4-434A-9AA4-7CAC4B6D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94E2E-47EA-43D0-9826-1BD61C99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The Rebound Attack: Cryptanalysis of Reduced Whirlpool and </a:t>
            </a:r>
            <a:r>
              <a:rPr lang="en-US" altLang="zh-CN" dirty="0" err="1">
                <a:hlinkClick r:id="rId2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en-US" altLang="zh-CN" dirty="0"/>
              <a:t>09</a:t>
            </a:r>
            <a:r>
              <a:rPr lang="zh-CN" altLang="en-US" dirty="0"/>
              <a:t>年</a:t>
            </a:r>
            <a:r>
              <a:rPr lang="en-US" altLang="zh-CN" dirty="0"/>
              <a:t>Mendel</a:t>
            </a:r>
            <a:r>
              <a:rPr lang="zh-CN" altLang="en-US" dirty="0"/>
              <a:t>等提出</a:t>
            </a:r>
            <a:r>
              <a:rPr lang="en-US" altLang="zh-CN" dirty="0"/>
              <a:t>rebound</a:t>
            </a:r>
            <a:r>
              <a:rPr lang="zh-CN" altLang="en-US" dirty="0"/>
              <a:t>攻击，计算找到满足差分的一对值的复杂度</a:t>
            </a:r>
            <a:endParaRPr lang="en-US" altLang="zh-CN" dirty="0"/>
          </a:p>
          <a:p>
            <a:pPr lvl="1"/>
            <a:r>
              <a:rPr lang="zh-CN" altLang="en-US" dirty="0"/>
              <a:t>攻击了</a:t>
            </a:r>
            <a:r>
              <a:rPr lang="en-US" altLang="zh-CN" dirty="0"/>
              <a:t>7.5</a:t>
            </a:r>
            <a:r>
              <a:rPr lang="zh-CN" altLang="en-US" dirty="0"/>
              <a:t>轮</a:t>
            </a:r>
            <a:r>
              <a:rPr lang="en-US" altLang="zh-CN" dirty="0"/>
              <a:t>Whirlpool</a:t>
            </a:r>
            <a:r>
              <a:rPr lang="zh-CN" altLang="en-US" dirty="0"/>
              <a:t>，</a:t>
            </a:r>
            <a:r>
              <a:rPr lang="en-US" altLang="zh-CN" dirty="0"/>
              <a:t>8.5</a:t>
            </a:r>
            <a:r>
              <a:rPr lang="zh-CN" altLang="en-US" dirty="0"/>
              <a:t>轮</a:t>
            </a:r>
            <a:r>
              <a:rPr lang="en-US" altLang="zh-CN" dirty="0"/>
              <a:t>Maelstrom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轮</a:t>
            </a:r>
            <a:r>
              <a:rPr lang="en-US" altLang="zh-CN" dirty="0"/>
              <a:t>Grostl-256</a:t>
            </a:r>
          </a:p>
          <a:p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>
                <a:hlinkClick r:id="rId3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zh-CN" altLang="en-US" dirty="0"/>
              <a:t>将中间两轮全活跃扩展到中间三轮全活跃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</a:t>
            </a:r>
            <a:r>
              <a:rPr lang="en-US" altLang="zh-CN" dirty="0"/>
              <a:t>Grostl-256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轮</a:t>
            </a:r>
            <a:r>
              <a:rPr lang="en-US" altLang="zh-CN" dirty="0"/>
              <a:t>Grostl-512</a:t>
            </a:r>
            <a:r>
              <a:rPr lang="zh-CN" altLang="en-US" dirty="0"/>
              <a:t>，</a:t>
            </a:r>
            <a:r>
              <a:rPr lang="en-US" altLang="zh-CN" dirty="0"/>
              <a:t>PHOTON-224/32/32</a:t>
            </a:r>
            <a:r>
              <a:rPr lang="zh-CN" altLang="en-US" dirty="0"/>
              <a:t>提高了</a:t>
            </a:r>
            <a:r>
              <a:rPr lang="en-US" altLang="zh-CN" dirty="0"/>
              <a:t>1</a:t>
            </a:r>
            <a:r>
              <a:rPr lang="zh-CN" altLang="en-US" dirty="0"/>
              <a:t>轮（从</a:t>
            </a:r>
            <a:r>
              <a:rPr lang="en-US" altLang="zh-CN" dirty="0"/>
              <a:t>8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464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统计积分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Statistical integral distinguisher with multi-structure and its application on AES</a:t>
            </a:r>
            <a:endParaRPr lang="en-US" altLang="zh-CN" dirty="0"/>
          </a:p>
          <a:p>
            <a:r>
              <a:rPr lang="zh-CN" altLang="en-US" dirty="0"/>
              <a:t>零和划分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Zero-sum partitions of PHOTON permutations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Multiple limited-birthday distinguishers and applications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89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Boomerang</a:t>
            </a:r>
            <a:r>
              <a:rPr lang="zh-CN" altLang="en-US" dirty="0"/>
              <a:t>，</a:t>
            </a:r>
            <a:r>
              <a:rPr lang="en-US" altLang="zh-CN" dirty="0"/>
              <a:t>Rectangle</a:t>
            </a:r>
            <a:r>
              <a:rPr lang="zh-CN" altLang="en-US" dirty="0"/>
              <a:t>（</a:t>
            </a:r>
            <a:r>
              <a:rPr lang="en-US" altLang="zh-CN" dirty="0"/>
              <a:t>RK setting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r>
              <a:rPr lang="zh-CN" altLang="en-US" dirty="0"/>
              <a:t>中间相遇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CC778-9F32-4135-9B87-BD749B4E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86" y="294457"/>
            <a:ext cx="4358673" cy="4224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16AA25-F059-420C-BDE7-76C7D2E7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85" y="4841123"/>
            <a:ext cx="4358673" cy="157890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545FC01-A14C-4DE0-B932-5BE906FB4F36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49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84CC-07C0-4AF0-B807-EF38A73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ED691-DB77-4FE0-ADE2-0E71197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18</a:t>
            </a:r>
            <a:r>
              <a:rPr lang="zh-CN" altLang="en-US" dirty="0"/>
              <a:t>轮，</a:t>
            </a:r>
            <a:r>
              <a:rPr lang="en-US" altLang="zh-CN" dirty="0"/>
              <a:t>109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轮恢复密钥</a:t>
            </a:r>
            <a:endParaRPr lang="en-US" altLang="zh-CN" dirty="0"/>
          </a:p>
          <a:p>
            <a:pPr lvl="1"/>
            <a:r>
              <a:rPr lang="zh-CN" altLang="en-US" dirty="0"/>
              <a:t>考虑聚集，</a:t>
            </a:r>
            <a:r>
              <a:rPr lang="en-US" altLang="zh-CN" dirty="0"/>
              <a:t>26</a:t>
            </a:r>
            <a:r>
              <a:rPr lang="zh-CN" altLang="en-US" dirty="0"/>
              <a:t>轮，</a:t>
            </a:r>
            <a:r>
              <a:rPr lang="en-US" altLang="zh-CN" dirty="0"/>
              <a:t>123.245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MILP-based Differential Attack on Round-reduced GIFT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轮，</a:t>
            </a:r>
            <a:r>
              <a:rPr lang="en-US" altLang="zh-CN" dirty="0"/>
              <a:t>45.99</a:t>
            </a:r>
            <a:r>
              <a:rPr lang="zh-CN" altLang="en-US" dirty="0"/>
              <a:t>（聚集）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EFA3-4BC7-4224-8785-F872122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Skinny-128-384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B1978-EACC-4482-8053-AF8160FF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线性、中间相遇、不可能差分、积分、滑动、不变子空间、代数</a:t>
            </a:r>
            <a:endParaRPr lang="en-US" altLang="zh-CN" dirty="0"/>
          </a:p>
          <a:p>
            <a:r>
              <a:rPr lang="en-US" altLang="zh-CN" dirty="0"/>
              <a:t>RK-</a:t>
            </a:r>
            <a:r>
              <a:rPr lang="zh-CN" altLang="en-US" dirty="0"/>
              <a:t>不可能差分</a:t>
            </a:r>
            <a:endParaRPr lang="en-US" altLang="zh-CN" dirty="0"/>
          </a:p>
          <a:p>
            <a:pPr lvl="1"/>
            <a:r>
              <a:rPr lang="en-US" altLang="zh-CN" dirty="0"/>
              <a:t>n-n/128</a:t>
            </a:r>
          </a:p>
          <a:p>
            <a:pPr lvl="2"/>
            <a:r>
              <a:rPr lang="en-US" altLang="zh-CN" dirty="0"/>
              <a:t>19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/>
              <a:t>n-2n/128</a:t>
            </a:r>
          </a:p>
          <a:p>
            <a:pPr lvl="2"/>
            <a:r>
              <a:rPr lang="en-US" altLang="zh-CN" dirty="0"/>
              <a:t>23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en-US" altLang="zh-CN" dirty="0"/>
              <a:t>RK-Rectangle</a:t>
            </a:r>
          </a:p>
          <a:p>
            <a:pPr lvl="1"/>
            <a:r>
              <a:rPr lang="en-US" altLang="zh-CN" dirty="0"/>
              <a:t>28</a:t>
            </a:r>
            <a:r>
              <a:rPr lang="zh-CN" altLang="en-US" dirty="0"/>
              <a:t>轮</a:t>
            </a:r>
            <a:endParaRPr lang="en-US" altLang="zh-CN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10B56FC-CC2C-4C4C-96EA-C00FD753B3B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3" y="2772704"/>
            <a:ext cx="6204103" cy="37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18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88EE-60F0-4B57-A4C1-5A84DC4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6422-A0B0-4E66-BDF7-EA922E0D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Security Analysis of SKINNY under Related-</a:t>
            </a:r>
            <a:r>
              <a:rPr lang="en-US" altLang="zh-CN" dirty="0" err="1">
                <a:hlinkClick r:id="rId2" action="ppaction://hlinkfile"/>
              </a:rPr>
              <a:t>Tweakey</a:t>
            </a:r>
            <a:r>
              <a:rPr lang="en-US" altLang="zh-CN" dirty="0">
                <a:hlinkClick r:id="rId2" action="ppaction://hlinkfile"/>
              </a:rPr>
              <a:t> Settings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Cryptanalysis of Reduced round SKINNY Block Cipher</a:t>
            </a:r>
            <a:endParaRPr lang="zh-CN" altLang="en-US" dirty="0"/>
          </a:p>
          <a:p>
            <a:r>
              <a:rPr lang="en-US" altLang="zh-CN" dirty="0">
                <a:hlinkClick r:id="rId4" action="ppaction://hlinkfile"/>
              </a:rPr>
              <a:t>Generalized Related-Key Rectangle Attacks on Block Ciphers with Linear Key Schedule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8540-7EA6-42C4-8F18-A40EC18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3B504F1-4181-4AEC-A5E3-9AF41EF9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189" cy="4351338"/>
          </a:xfrm>
        </p:spPr>
        <p:txBody>
          <a:bodyPr/>
          <a:lstStyle/>
          <a:p>
            <a:r>
              <a:rPr lang="zh-CN" altLang="en-US" dirty="0"/>
              <a:t>每个算法被每种密码分析攻击到的最长轮数</a:t>
            </a:r>
            <a:r>
              <a:rPr lang="en-US" altLang="zh-CN" dirty="0"/>
              <a:t>/</a:t>
            </a:r>
            <a:r>
              <a:rPr lang="zh-CN" altLang="en-US" dirty="0"/>
              <a:t>全轮轮数</a:t>
            </a: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160808"/>
              </p:ext>
            </p:extLst>
          </p:nvPr>
        </p:nvGraphicFramePr>
        <p:xfrm>
          <a:off x="4663693" y="0"/>
          <a:ext cx="7253733" cy="437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432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A4E6-A302-43D2-8AC4-D3F4B006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A775B-FFF2-44E8-9921-7D4BE7CB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3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对置换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线性，截断差分</a:t>
            </a:r>
            <a:endParaRPr lang="en-US" altLang="zh-CN" dirty="0"/>
          </a:p>
          <a:p>
            <a:pPr lvl="1"/>
            <a:r>
              <a:rPr lang="zh-CN" altLang="en-US" dirty="0"/>
              <a:t>飞去来器</a:t>
            </a:r>
            <a:endParaRPr lang="en-US" altLang="zh-CN" dirty="0"/>
          </a:p>
          <a:p>
            <a:pPr lvl="1"/>
            <a:r>
              <a:rPr lang="en-US" altLang="zh-CN" dirty="0"/>
              <a:t>Yoyo</a:t>
            </a:r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积分、可分性</a:t>
            </a:r>
            <a:endParaRPr lang="en-US" altLang="zh-CN" dirty="0"/>
          </a:p>
          <a:p>
            <a:pPr lvl="1"/>
            <a:r>
              <a:rPr lang="zh-CN" altLang="en-US" dirty="0"/>
              <a:t>滑动、旋转</a:t>
            </a:r>
            <a:endParaRPr lang="en-US" altLang="zh-CN" dirty="0"/>
          </a:p>
          <a:p>
            <a:pPr lvl="1"/>
            <a:r>
              <a:rPr lang="zh-CN" altLang="en-US" dirty="0"/>
              <a:t>不变子空间、非线性不变量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Sponge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猜测确定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4CD0E-1026-4214-8F6C-5B01E9EE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64" y="606047"/>
            <a:ext cx="7319270" cy="2686821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346FFDE-2A29-4C7E-A527-3C13494BD28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68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6A2C-0F20-4624-8C42-4E08716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CE90-3AC1-4A67-90C1-0B0E77BF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Alzette</a:t>
            </a:r>
            <a:endParaRPr lang="en-US" altLang="zh-CN" dirty="0"/>
          </a:p>
          <a:p>
            <a:pPr lvl="1"/>
            <a:r>
              <a:rPr lang="zh-CN" altLang="en-US" dirty="0"/>
              <a:t>差分（</a:t>
            </a:r>
            <a:r>
              <a:rPr lang="en-US" altLang="zh-CN" dirty="0"/>
              <a:t>Matsui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轮</a:t>
            </a:r>
            <a:r>
              <a:rPr lang="en-US" altLang="zh-CN" dirty="0"/>
              <a:t>26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&gt;31</a:t>
            </a:r>
          </a:p>
          <a:p>
            <a:pPr lvl="1"/>
            <a:r>
              <a:rPr lang="zh-CN" altLang="en-US" dirty="0"/>
              <a:t>线性（</a:t>
            </a:r>
            <a:r>
              <a:rPr lang="en-US" altLang="zh-CN" dirty="0"/>
              <a:t>MILP</a:t>
            </a:r>
            <a:r>
              <a:rPr lang="zh-CN" altLang="en-US" dirty="0"/>
              <a:t>、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17</a:t>
            </a:r>
          </a:p>
          <a:p>
            <a:pPr lvl="1"/>
            <a:r>
              <a:rPr lang="zh-CN" altLang="en-US" dirty="0"/>
              <a:t>不变子空间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59</a:t>
            </a:r>
            <a:r>
              <a:rPr lang="zh-CN" altLang="en-US" dirty="0"/>
              <a:t>维</a:t>
            </a:r>
            <a:endParaRPr lang="en-US" altLang="zh-CN" dirty="0"/>
          </a:p>
          <a:p>
            <a:pPr lvl="1"/>
            <a:r>
              <a:rPr lang="zh-CN" altLang="en-US" dirty="0"/>
              <a:t>非线性不变量</a:t>
            </a:r>
            <a:endParaRPr lang="en-US" altLang="zh-CN" dirty="0"/>
          </a:p>
          <a:p>
            <a:pPr lvl="1"/>
            <a:r>
              <a:rPr lang="zh-CN" altLang="en-US" dirty="0"/>
              <a:t>线性化</a:t>
            </a:r>
          </a:p>
        </p:txBody>
      </p:sp>
    </p:spTree>
    <p:extLst>
      <p:ext uri="{BB962C8B-B14F-4D97-AF65-F5344CB8AC3E}">
        <p14:creationId xmlns:p14="http://schemas.microsoft.com/office/powerpoint/2010/main" val="4224512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FDE8-5290-4485-8596-B08D954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E4970-A181-4BA5-8F14-6555A8F8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2734" cy="4351338"/>
          </a:xfrm>
        </p:spPr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384</a:t>
            </a:r>
            <a:r>
              <a:rPr lang="zh-CN" altLang="en-US" dirty="0"/>
              <a:t>轮</a:t>
            </a:r>
            <a:r>
              <a:rPr lang="en-US" altLang="zh-CN" dirty="0"/>
              <a:t>70.68&gt;64</a:t>
            </a:r>
            <a:r>
              <a:rPr lang="zh-CN" altLang="en-US" dirty="0"/>
              <a:t>（考虑聚集）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384</a:t>
            </a:r>
            <a:r>
              <a:rPr lang="zh-CN" altLang="en-US" dirty="0"/>
              <a:t>轮偏差</a:t>
            </a:r>
            <a:r>
              <a:rPr lang="en-US" altLang="zh-CN" dirty="0"/>
              <a:t>41</a:t>
            </a:r>
          </a:p>
          <a:p>
            <a:r>
              <a:rPr lang="zh-CN" altLang="en-US" dirty="0"/>
              <a:t>代数</a:t>
            </a:r>
            <a:endParaRPr lang="en-US" altLang="zh-CN" dirty="0"/>
          </a:p>
          <a:p>
            <a:r>
              <a:rPr lang="zh-CN" altLang="en-US" dirty="0"/>
              <a:t>滑动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8918ED9-8DD9-4A66-B445-2AB7577E791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009" y="122872"/>
            <a:ext cx="7820025" cy="3686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34" y="4102100"/>
            <a:ext cx="8039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9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Grain-128AEAD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线性逼近</a:t>
            </a:r>
            <a:endParaRPr lang="en-US" altLang="zh-CN" dirty="0"/>
          </a:p>
          <a:p>
            <a:pPr lvl="1"/>
            <a:r>
              <a:rPr lang="zh-CN" altLang="en-US" dirty="0"/>
              <a:t>偏差</a:t>
            </a:r>
            <a:r>
              <a:rPr lang="en-US" altLang="zh-CN" dirty="0"/>
              <a:t>&gt;77</a:t>
            </a:r>
          </a:p>
          <a:p>
            <a:r>
              <a:rPr lang="zh-CN" altLang="en-US" dirty="0"/>
              <a:t>快速相关攻击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AE</a:t>
            </a:r>
            <a:r>
              <a:rPr lang="zh-CN" altLang="en-US" dirty="0"/>
              <a:t>模式下不成立</a:t>
            </a:r>
            <a:endParaRPr lang="en-US" altLang="zh-CN" dirty="0"/>
          </a:p>
          <a:p>
            <a:pPr lvl="1"/>
            <a:r>
              <a:rPr lang="zh-CN" altLang="en-US" dirty="0"/>
              <a:t>复杂度</a:t>
            </a:r>
            <a:r>
              <a:rPr lang="en-US" altLang="zh-CN" dirty="0"/>
              <a:t>114</a:t>
            </a:r>
            <a:r>
              <a:rPr lang="zh-CN" altLang="en-US" dirty="0"/>
              <a:t>，要求同</a:t>
            </a:r>
            <a:r>
              <a:rPr lang="en-US" altLang="zh-CN" dirty="0"/>
              <a:t>key</a:t>
            </a:r>
            <a:r>
              <a:rPr lang="zh-CN" altLang="en-US" dirty="0"/>
              <a:t>同</a:t>
            </a:r>
            <a:r>
              <a:rPr lang="en-US" altLang="zh-CN" dirty="0"/>
              <a:t>nonce</a:t>
            </a:r>
            <a:r>
              <a:rPr lang="zh-CN" altLang="en-US" dirty="0"/>
              <a:t>。而</a:t>
            </a:r>
            <a:r>
              <a:rPr lang="en-US" altLang="zh-CN" dirty="0"/>
              <a:t>AE</a:t>
            </a:r>
            <a:r>
              <a:rPr lang="zh-CN" altLang="en-US" dirty="0"/>
              <a:t>方案要求同</a:t>
            </a:r>
            <a:r>
              <a:rPr lang="en-US" altLang="zh-CN" dirty="0"/>
              <a:t>key</a:t>
            </a:r>
            <a:r>
              <a:rPr lang="zh-CN" altLang="en-US" dirty="0"/>
              <a:t>同</a:t>
            </a:r>
            <a:r>
              <a:rPr lang="en-US" altLang="zh-CN" dirty="0"/>
              <a:t>nonce</a:t>
            </a:r>
            <a:r>
              <a:rPr lang="zh-CN" altLang="en-US" dirty="0"/>
              <a:t>的数据限制在</a:t>
            </a:r>
            <a:r>
              <a:rPr lang="en-US" altLang="zh-CN" dirty="0"/>
              <a:t>80</a:t>
            </a:r>
            <a:r>
              <a:rPr lang="zh-CN" altLang="en-US" dirty="0"/>
              <a:t>以内。</a:t>
            </a:r>
            <a:endParaRPr lang="en-US" altLang="zh-CN" dirty="0"/>
          </a:p>
          <a:p>
            <a:r>
              <a:rPr lang="zh-CN" altLang="en-US" dirty="0"/>
              <a:t>条件差分，动态立方（基于可分性），相关密钥</a:t>
            </a:r>
            <a:endParaRPr lang="en-US" altLang="zh-CN" dirty="0"/>
          </a:p>
          <a:p>
            <a:pPr lvl="1"/>
            <a:r>
              <a:rPr lang="zh-CN" altLang="en-US" dirty="0"/>
              <a:t>能攻</a:t>
            </a:r>
            <a:r>
              <a:rPr lang="en-US" altLang="zh-CN" dirty="0"/>
              <a:t>Grain-128a</a:t>
            </a:r>
            <a:r>
              <a:rPr lang="zh-CN" altLang="en-US" dirty="0"/>
              <a:t>，但还不能攻此</a:t>
            </a:r>
            <a:r>
              <a:rPr lang="en-US" altLang="zh-CN" dirty="0"/>
              <a:t>AE</a:t>
            </a:r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422D94B-2FB8-4971-8504-5AFD7ABDB3D3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58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SPN</a:t>
            </a:r>
          </a:p>
          <a:p>
            <a:pPr lvl="1"/>
            <a:r>
              <a:rPr lang="zh-CN" altLang="en-US" dirty="0"/>
              <a:t>对扩散层强的，包括</a:t>
            </a:r>
            <a:r>
              <a:rPr lang="en-US" altLang="zh-CN" dirty="0" err="1"/>
              <a:t>Ascon</a:t>
            </a:r>
            <a:r>
              <a:rPr lang="zh-CN" altLang="en-US" dirty="0"/>
              <a:t>、</a:t>
            </a:r>
            <a:r>
              <a:rPr lang="en-US" altLang="zh-CN" dirty="0"/>
              <a:t>Keccak</a:t>
            </a:r>
            <a:r>
              <a:rPr lang="zh-CN" altLang="en-US" dirty="0"/>
              <a:t>、</a:t>
            </a:r>
            <a:r>
              <a:rPr lang="en-US" altLang="zh-CN" dirty="0"/>
              <a:t>PHOTON</a:t>
            </a:r>
            <a:r>
              <a:rPr lang="zh-CN" altLang="en-US" dirty="0"/>
              <a:t>，积分类的分析更强。</a:t>
            </a:r>
            <a:endParaRPr lang="en-US" altLang="zh-CN" dirty="0"/>
          </a:p>
          <a:p>
            <a:pPr lvl="1"/>
            <a:r>
              <a:rPr lang="zh-CN" altLang="en-US" dirty="0"/>
              <a:t>对扩散层较弱的，包括</a:t>
            </a:r>
            <a:r>
              <a:rPr lang="en-US" altLang="zh-CN" dirty="0"/>
              <a:t>GIFT</a:t>
            </a:r>
            <a:r>
              <a:rPr lang="zh-CN" altLang="en-US" dirty="0"/>
              <a:t>、</a:t>
            </a:r>
            <a:r>
              <a:rPr lang="en-US" altLang="zh-CN" dirty="0" err="1"/>
              <a:t>Spongent</a:t>
            </a:r>
            <a:r>
              <a:rPr lang="zh-CN" altLang="en-US" dirty="0"/>
              <a:t>，差分</a:t>
            </a:r>
            <a:r>
              <a:rPr lang="en-US" altLang="zh-CN" dirty="0"/>
              <a:t>/</a:t>
            </a:r>
            <a:r>
              <a:rPr lang="zh-CN" altLang="en-US" dirty="0"/>
              <a:t>线性类的分析更强。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Skinny</a:t>
            </a:r>
            <a:r>
              <a:rPr lang="zh-CN" altLang="en-US" dirty="0"/>
              <a:t>，由于是</a:t>
            </a:r>
            <a:r>
              <a:rPr lang="en-US" altLang="zh-CN" dirty="0"/>
              <a:t>TBC</a:t>
            </a:r>
            <a:r>
              <a:rPr lang="zh-CN" altLang="en-US" dirty="0"/>
              <a:t>，最好的攻击是在</a:t>
            </a:r>
            <a:r>
              <a:rPr lang="en-US" altLang="zh-CN" dirty="0"/>
              <a:t>related-tweak</a:t>
            </a:r>
            <a:r>
              <a:rPr lang="zh-CN" altLang="en-US" dirty="0"/>
              <a:t>攻击模型下的。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83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3533-E8F7-492C-82C0-DEAC92A7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C37-5851-4958-BA75-B888F466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D2F41-2AAB-46FC-BC82-F34EFAA2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17" y="365125"/>
            <a:ext cx="7949983" cy="431355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25E6FBE-AAA3-469F-975A-B0EBEFAB35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7018-0899-4916-8C3D-16FC570C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C6E8D-8647-4250-BD2B-AADED571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21B8A-2B47-49C4-BAA6-723B5990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2" y="1436266"/>
            <a:ext cx="2514951" cy="3038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FADF2-3DF3-4963-A760-EFAC7C01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006" y="1161896"/>
            <a:ext cx="2581635" cy="297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A11D1-955D-4B20-BD49-1B26ABEB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444" y="365125"/>
            <a:ext cx="5591955" cy="3753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CB3E10-8D24-4096-A121-78CCEB4DE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66" y="4269048"/>
            <a:ext cx="5725324" cy="2305372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6E65989-7D87-4A40-AD27-218CCA19937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8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12384</TotalTime>
  <Words>1476</Words>
  <Application>Microsoft Office PowerPoint</Application>
  <PresentationFormat>宽屏</PresentationFormat>
  <Paragraphs>408</Paragraphs>
  <Slides>54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8" baseType="lpstr">
      <vt:lpstr>等线</vt:lpstr>
      <vt:lpstr>等线 Light</vt:lpstr>
      <vt:lpstr>Arial</vt:lpstr>
      <vt:lpstr>Office 主题​​</vt:lpstr>
      <vt:lpstr>Results of security analysis of LWC finalists</vt:lpstr>
      <vt:lpstr>Contents</vt:lpstr>
      <vt:lpstr>Summary</vt:lpstr>
      <vt:lpstr>Summary</vt:lpstr>
      <vt:lpstr>Summary</vt:lpstr>
      <vt:lpstr>Summary</vt:lpstr>
      <vt:lpstr>Specifications</vt:lpstr>
      <vt:lpstr>Ascon-p</vt:lpstr>
      <vt:lpstr>Keccak-p</vt:lpstr>
      <vt:lpstr>Xoodyak</vt:lpstr>
      <vt:lpstr>Spongent</vt:lpstr>
      <vt:lpstr>PHOTON</vt:lpstr>
      <vt:lpstr>GIFT-128</vt:lpstr>
      <vt:lpstr>Skinny</vt:lpstr>
      <vt:lpstr>SPARKLE</vt:lpstr>
      <vt:lpstr>TinyJambu</vt:lpstr>
      <vt:lpstr>Grain-128</vt:lpstr>
      <vt:lpstr>Cryptanalysis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Keccak</vt:lpstr>
      <vt:lpstr>Keccak</vt:lpstr>
      <vt:lpstr>Keccak</vt:lpstr>
      <vt:lpstr>Keccak</vt:lpstr>
      <vt:lpstr>Keccak</vt:lpstr>
      <vt:lpstr>Xoodyak</vt:lpstr>
      <vt:lpstr>Spongent</vt:lpstr>
      <vt:lpstr>Spongent</vt:lpstr>
      <vt:lpstr>Spongent</vt:lpstr>
      <vt:lpstr>Spongent</vt:lpstr>
      <vt:lpstr>Spongent</vt:lpstr>
      <vt:lpstr>Spongent</vt:lpstr>
      <vt:lpstr>PHOTON-256</vt:lpstr>
      <vt:lpstr>PHOTON-256</vt:lpstr>
      <vt:lpstr>PHOTON-256</vt:lpstr>
      <vt:lpstr>Rebound</vt:lpstr>
      <vt:lpstr>PHOTON-256</vt:lpstr>
      <vt:lpstr>GIFT-128</vt:lpstr>
      <vt:lpstr>GIFT-128</vt:lpstr>
      <vt:lpstr>Skinny-128-384</vt:lpstr>
      <vt:lpstr>Skinny-128</vt:lpstr>
      <vt:lpstr>SPARKLE</vt:lpstr>
      <vt:lpstr>SPARKLE</vt:lpstr>
      <vt:lpstr>TinyJAMBU</vt:lpstr>
      <vt:lpstr>Grain-128AEAD</vt:lpstr>
      <vt:lpstr>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security analysis of LWC finalists</dc:title>
  <dc:creator>20180828</dc:creator>
  <cp:lastModifiedBy>D TY</cp:lastModifiedBy>
  <cp:revision>117</cp:revision>
  <dcterms:created xsi:type="dcterms:W3CDTF">2021-06-04T09:15:13Z</dcterms:created>
  <dcterms:modified xsi:type="dcterms:W3CDTF">2021-06-17T19:28:33Z</dcterms:modified>
</cp:coreProperties>
</file>