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08" r:id="rId3"/>
    <p:sldId id="317" r:id="rId4"/>
    <p:sldId id="319" r:id="rId5"/>
    <p:sldId id="320" r:id="rId6"/>
    <p:sldId id="318" r:id="rId7"/>
    <p:sldId id="257" r:id="rId8"/>
    <p:sldId id="258" r:id="rId9"/>
    <p:sldId id="261" r:id="rId10"/>
    <p:sldId id="259" r:id="rId11"/>
    <p:sldId id="263" r:id="rId12"/>
    <p:sldId id="264" r:id="rId13"/>
    <p:sldId id="265" r:id="rId14"/>
    <p:sldId id="266" r:id="rId15"/>
    <p:sldId id="260" r:id="rId16"/>
    <p:sldId id="312" r:id="rId17"/>
    <p:sldId id="313" r:id="rId18"/>
    <p:sldId id="270" r:id="rId19"/>
    <p:sldId id="271" r:id="rId20"/>
    <p:sldId id="272" r:id="rId21"/>
    <p:sldId id="311" r:id="rId22"/>
    <p:sldId id="273" r:id="rId23"/>
    <p:sldId id="275" r:id="rId24"/>
    <p:sldId id="276" r:id="rId25"/>
    <p:sldId id="277" r:id="rId26"/>
    <p:sldId id="278" r:id="rId27"/>
    <p:sldId id="279" r:id="rId28"/>
    <p:sldId id="314" r:id="rId29"/>
    <p:sldId id="284" r:id="rId30"/>
    <p:sldId id="287" r:id="rId31"/>
    <p:sldId id="286" r:id="rId32"/>
    <p:sldId id="288" r:id="rId33"/>
    <p:sldId id="269" r:id="rId34"/>
    <p:sldId id="280" r:id="rId35"/>
    <p:sldId id="283" r:id="rId36"/>
    <p:sldId id="281" r:id="rId37"/>
    <p:sldId id="290" r:id="rId38"/>
    <p:sldId id="292" r:id="rId39"/>
    <p:sldId id="285" r:id="rId40"/>
    <p:sldId id="291" r:id="rId41"/>
    <p:sldId id="289" r:id="rId42"/>
    <p:sldId id="293" r:id="rId43"/>
    <p:sldId id="294" r:id="rId44"/>
    <p:sldId id="296" r:id="rId45"/>
    <p:sldId id="297" r:id="rId46"/>
    <p:sldId id="315" r:id="rId47"/>
    <p:sldId id="316" r:id="rId48"/>
    <p:sldId id="298" r:id="rId49"/>
    <p:sldId id="302" r:id="rId50"/>
    <p:sldId id="303" r:id="rId51"/>
    <p:sldId id="305" r:id="rId52"/>
    <p:sldId id="306" r:id="rId53"/>
    <p:sldId id="307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0BD0E-5109-46F8-A5B6-62A588708CC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05A78-41C6-49AA-BA04-CA0A1A96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6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0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9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6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91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4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2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0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3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60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2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4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0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9FF0-3023-43B6-9AAB-81DD03F4275D}" type="datetimeFigureOut">
              <a:rPr lang="zh-CN" altLang="en-US" smtClean="0"/>
              <a:t>2021/6/11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FE82-6766-4F3F-815B-EC705DD7DB8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48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reference/Tez16.pdf" TargetMode="External"/><Relationship Id="rId2" Type="http://schemas.openxmlformats.org/officeDocument/2006/relationships/hyperlink" Target="reference/DEM15_heuristic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ference/Tez20.pdf" TargetMode="External"/><Relationship Id="rId5" Type="http://schemas.openxmlformats.org/officeDocument/2006/relationships/hyperlink" Target="reference/BDKW19_DLCT.pdf" TargetMode="External"/><Relationship Id="rId4" Type="http://schemas.openxmlformats.org/officeDocument/2006/relationships/hyperlink" Target="reference/DEMS15_ca_ascon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reference/PSL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reference/LDW17_ascon_cube.pdf" TargetMode="External"/><Relationship Id="rId3" Type="http://schemas.openxmlformats.org/officeDocument/2006/relationships/hyperlink" Target="reference/BCD11.pdf" TargetMode="External"/><Relationship Id="rId7" Type="http://schemas.openxmlformats.org/officeDocument/2006/relationships/hyperlink" Target="reference/RHSS21_ascon_cube.pdf" TargetMode="External"/><Relationship Id="rId2" Type="http://schemas.openxmlformats.org/officeDocument/2006/relationships/hyperlink" Target="reference/BC1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ference/YLWY18_ascon_zerosum.pdf" TargetMode="External"/><Relationship Id="rId5" Type="http://schemas.openxmlformats.org/officeDocument/2006/relationships/hyperlink" Target="reference/GRW19.pdf" TargetMode="External"/><Relationship Id="rId4" Type="http://schemas.openxmlformats.org/officeDocument/2006/relationships/hyperlink" Target="reference/Tod15.pdf" TargetMode="External"/><Relationship Id="rId9" Type="http://schemas.openxmlformats.org/officeDocument/2006/relationships/hyperlink" Target="reference/LZWW16_CryptanalysisOfRound-reducedAS.pdf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reference/LQT19_keccack_diff.pdf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reference/HLY21_keccak_preimage.pdf" TargetMode="External"/><Relationship Id="rId2" Type="http://schemas.openxmlformats.org/officeDocument/2006/relationships/hyperlink" Target="reference/BNR21_keccak_collis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ference/Raj19_keccak_nls.pdf" TargetMode="External"/><Relationship Id="rId5" Type="http://schemas.openxmlformats.org/officeDocument/2006/relationships/hyperlink" Target="reference/SSS20_symsum.pdf" TargetMode="External"/><Relationship Id="rId4" Type="http://schemas.openxmlformats.org/officeDocument/2006/relationships/hyperlink" Target="reference/LIMY20_keccak_preimage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reference/LSLW17_keccak_cls.pdf" TargetMode="External"/><Relationship Id="rId2" Type="http://schemas.openxmlformats.org/officeDocument/2006/relationships/hyperlink" Target="reference/LS19_allocating.pdf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reference/A12.pdf" TargetMode="External"/><Relationship Id="rId2" Type="http://schemas.openxmlformats.org/officeDocument/2006/relationships/hyperlink" Target="reference/ZL1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BKLT11_spongent.pdf" TargetMode="External"/><Relationship Id="rId4" Type="http://schemas.openxmlformats.org/officeDocument/2006/relationships/hyperlink" Target="reference/BKLT12_spongent.pdf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reference/SWW16_dp.pdf" TargetMode="External"/><Relationship Id="rId2" Type="http://schemas.openxmlformats.org/officeDocument/2006/relationships/hyperlink" Target="reference/SWW20_d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SLRL15_links.pdf" TargetMode="External"/><Relationship Id="rId4" Type="http://schemas.openxmlformats.org/officeDocument/2006/relationships/hyperlink" Target="reference/EKKT18_integral.pdf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reference/jPP12_grostl.pdf" TargetMode="External"/><Relationship Id="rId2" Type="http://schemas.openxmlformats.org/officeDocument/2006/relationships/hyperlink" Target="reference/GPP11_photo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WGR17_photon_zs.pdf" TargetMode="External"/><Relationship Id="rId4" Type="http://schemas.openxmlformats.org/officeDocument/2006/relationships/hyperlink" Target="reference/CCMS18_Cui2018_Article_StatisticalIntegralDistinguish.pdf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reference/JPP13.pdf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reference/ZDY18_gift_diff.pdf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reference/LGS16_skinny_rt.pdf" TargetMode="External"/><Relationship Id="rId2" Type="http://schemas.openxmlformats.org/officeDocument/2006/relationships/hyperlink" Target="reference/BJKL16_skinny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SMB16_skinny_ca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reference/LMRR09_rebound.pdf" TargetMode="External"/><Relationship Id="rId2" Type="http://schemas.openxmlformats.org/officeDocument/2006/relationships/hyperlink" Target="reference/GP09_supersbox.pdf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reference/jPP12_grostl.pdf" TargetMode="External"/><Relationship Id="rId2" Type="http://schemas.openxmlformats.org/officeDocument/2006/relationships/hyperlink" Target="reference/GPP11_photo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WGR17_photon_zs.pdf" TargetMode="External"/><Relationship Id="rId4" Type="http://schemas.openxmlformats.org/officeDocument/2006/relationships/hyperlink" Target="reference/CCMS18_Cui2018_Article_StatisticalIntegralDistinguish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Results of security analysis of LWC finalists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GIFT-COFB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Boomerang</a:t>
            </a:r>
            <a:r>
              <a:rPr lang="zh-CN" altLang="en-US" dirty="0"/>
              <a:t>，</a:t>
            </a:r>
            <a:r>
              <a:rPr lang="en-US" altLang="zh-CN" dirty="0"/>
              <a:t>Rectangle</a:t>
            </a:r>
            <a:r>
              <a:rPr lang="zh-CN" altLang="en-US" dirty="0"/>
              <a:t>（</a:t>
            </a:r>
            <a:r>
              <a:rPr lang="en-US" altLang="zh-CN" dirty="0"/>
              <a:t>RK setting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r>
              <a:rPr lang="zh-CN" altLang="en-US" dirty="0"/>
              <a:t>中间相遇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9CC778-9F32-4135-9B87-BD749B4E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986" y="294457"/>
            <a:ext cx="4358673" cy="42247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16AA25-F059-420C-BDE7-76C7D2E7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985" y="4841123"/>
            <a:ext cx="4358673" cy="157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8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3EFA3-4BC7-4224-8785-F872122B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Romulus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B1978-EACC-4482-8053-AF8160FF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Skinny</a:t>
            </a:r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线性、中间相遇、不可能差分、积分、滑动、不变子空间、代数</a:t>
            </a:r>
            <a:endParaRPr lang="en-US" altLang="zh-CN" dirty="0"/>
          </a:p>
          <a:p>
            <a:pPr lvl="1"/>
            <a:r>
              <a:rPr lang="zh-CN" altLang="en-US" dirty="0"/>
              <a:t>相关调柄不可能差分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Romulus-H</a:t>
            </a:r>
          </a:p>
          <a:p>
            <a:pPr lvl="1"/>
            <a:r>
              <a:rPr lang="zh-CN" altLang="en-US" dirty="0"/>
              <a:t>原像</a:t>
            </a:r>
          </a:p>
        </p:txBody>
      </p:sp>
    </p:spTree>
    <p:extLst>
      <p:ext uri="{BB962C8B-B14F-4D97-AF65-F5344CB8AC3E}">
        <p14:creationId xmlns:p14="http://schemas.microsoft.com/office/powerpoint/2010/main" val="390956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7A4E6-A302-43D2-8AC4-D3F4B006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A775B-FFF2-44E8-9921-7D4BE7CB5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433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对置换</a:t>
            </a:r>
            <a:endParaRPr lang="en-US" altLang="zh-CN" dirty="0"/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线性，截断差分</a:t>
            </a:r>
            <a:endParaRPr lang="en-US" altLang="zh-CN" dirty="0"/>
          </a:p>
          <a:p>
            <a:pPr lvl="1"/>
            <a:r>
              <a:rPr lang="zh-CN" altLang="en-US" dirty="0"/>
              <a:t>飞去来器</a:t>
            </a:r>
            <a:endParaRPr lang="en-US" altLang="zh-CN" dirty="0"/>
          </a:p>
          <a:p>
            <a:pPr lvl="1"/>
            <a:r>
              <a:rPr lang="en-US" altLang="zh-CN" dirty="0"/>
              <a:t>Yoyo</a:t>
            </a:r>
          </a:p>
          <a:p>
            <a:pPr lvl="1"/>
            <a:r>
              <a:rPr lang="zh-CN" altLang="en-US" dirty="0"/>
              <a:t>不可能差分、零相关</a:t>
            </a:r>
            <a:endParaRPr lang="en-US" altLang="zh-CN" dirty="0"/>
          </a:p>
          <a:p>
            <a:pPr lvl="1"/>
            <a:r>
              <a:rPr lang="zh-CN" altLang="en-US" dirty="0"/>
              <a:t>积分、可分性</a:t>
            </a:r>
            <a:endParaRPr lang="en-US" altLang="zh-CN" dirty="0"/>
          </a:p>
          <a:p>
            <a:pPr lvl="1"/>
            <a:r>
              <a:rPr lang="zh-CN" altLang="en-US" dirty="0"/>
              <a:t>滑动、旋转</a:t>
            </a:r>
            <a:endParaRPr lang="en-US" altLang="zh-CN" dirty="0"/>
          </a:p>
          <a:p>
            <a:pPr lvl="1"/>
            <a:r>
              <a:rPr lang="zh-CN" altLang="en-US" dirty="0"/>
              <a:t>不变子空间、非线性不变量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Sponge</a:t>
            </a:r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不可能差分、零相关</a:t>
            </a:r>
            <a:endParaRPr lang="en-US" altLang="zh-CN" dirty="0"/>
          </a:p>
          <a:p>
            <a:pPr lvl="1"/>
            <a:r>
              <a:rPr lang="zh-CN" altLang="en-US" dirty="0"/>
              <a:t>猜测确定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44CD0E-1026-4214-8F6C-5B01E9EE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188036"/>
            <a:ext cx="7319270" cy="26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7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4FDE8-5290-4485-8596-B08D954B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E4970-A181-4BA5-8F14-6555A8F8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r>
              <a:rPr lang="zh-CN" altLang="en-US" dirty="0"/>
              <a:t>代数</a:t>
            </a:r>
            <a:endParaRPr lang="en-US" altLang="zh-CN" dirty="0"/>
          </a:p>
          <a:p>
            <a:r>
              <a:rPr lang="zh-CN" altLang="en-US" dirty="0"/>
              <a:t>滑动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10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A5C1D-C18F-45CB-97BA-94D4CD0E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DE413-A8E8-46CE-9788-6F6342B3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立方</a:t>
            </a:r>
            <a:endParaRPr lang="en-US" altLang="zh-CN" dirty="0"/>
          </a:p>
          <a:p>
            <a:r>
              <a:rPr lang="zh-CN" altLang="en-US" dirty="0"/>
              <a:t>条件立方</a:t>
            </a:r>
            <a:endParaRPr lang="en-US" altLang="zh-CN" dirty="0"/>
          </a:p>
          <a:p>
            <a:r>
              <a:rPr lang="zh-CN" altLang="en-US" dirty="0"/>
              <a:t>零和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64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Grain-128AEAD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线性逼近</a:t>
            </a:r>
            <a:endParaRPr lang="en-US" altLang="zh-CN" dirty="0"/>
          </a:p>
          <a:p>
            <a:r>
              <a:rPr lang="zh-CN" altLang="en-US" dirty="0"/>
              <a:t>相关性</a:t>
            </a:r>
            <a:endParaRPr lang="en-US" altLang="zh-CN" dirty="0"/>
          </a:p>
          <a:p>
            <a:r>
              <a:rPr lang="zh-CN" altLang="en-US" dirty="0"/>
              <a:t>动态立方</a:t>
            </a:r>
            <a:endParaRPr lang="en-US" altLang="zh-CN" dirty="0"/>
          </a:p>
          <a:p>
            <a:pPr lvl="1"/>
            <a:r>
              <a:rPr lang="zh-CN" altLang="en-US" dirty="0"/>
              <a:t>可分性</a:t>
            </a:r>
          </a:p>
        </p:txBody>
      </p:sp>
    </p:spTree>
    <p:extLst>
      <p:ext uri="{BB962C8B-B14F-4D97-AF65-F5344CB8AC3E}">
        <p14:creationId xmlns:p14="http://schemas.microsoft.com/office/powerpoint/2010/main" val="2822257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54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13533-E8F7-492C-82C0-DEAC92A7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Ascon-p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08C37-5851-4958-BA75-B888F466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1D2F41-2AAB-46FC-BC82-F34EFAA2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008" y="1690688"/>
            <a:ext cx="7949983" cy="431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53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67018-0899-4916-8C3D-16FC570C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Keccak-p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C6E8D-8647-4250-BD2B-AADED571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C21B8A-2B47-49C4-BAA6-723B5990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42" y="1436266"/>
            <a:ext cx="2514951" cy="30388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3FADF2-3DF3-4963-A760-EFAC7C01A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493" y="1134068"/>
            <a:ext cx="2581635" cy="29722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8A11D1-955D-4B20-BD49-1B26ABEB3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444" y="365125"/>
            <a:ext cx="5591955" cy="37533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CB3E10-8D24-4096-A121-78CCEB4DE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4466" y="4269048"/>
            <a:ext cx="5725324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8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7A89A-31FC-42FC-B014-1F77CB0B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DA31FAC-2F2D-4500-9E02-ADB3318BD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455094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2112202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167484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29213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Primitive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Scheme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89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Ascon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Ascon, ISAP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4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Keccak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Elephant, ISAP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9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Spongent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Elephant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9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GIFT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GIFT-COFB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" action="ppaction://hlinksldjump"/>
                        </a:rPr>
                        <a:t>PHOTON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PHOTON-BEETLE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9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Skinny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Romulus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2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SPARKLE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SPARKLE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00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TinyJAMBU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TinyJAMBU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Xoodyak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Xoodyak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Grain-128AEAD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6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87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D417D-F268-4273-9EC9-5F261FC7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Spongent-160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99364-5945-4A9F-B3FA-E407C147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2EFD87-7DDB-4013-AA2D-A89FFA03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478" y="2328075"/>
            <a:ext cx="8123043" cy="277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38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62" y="1523674"/>
            <a:ext cx="10987271" cy="2756282"/>
          </a:xfrm>
          <a:prstGeom prst="rect">
            <a:avLst/>
          </a:prstGeom>
        </p:spPr>
      </p:pic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140" y="4414893"/>
            <a:ext cx="9695717" cy="23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91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B1600-F0AB-42A5-AE76-36A219D6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6FD9B-DF54-4819-AAAD-DE7A0869C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2B7FAD-E5FF-4B37-A9E5-841DD8D0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84" y="681037"/>
            <a:ext cx="6249272" cy="5191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2A3558-91C9-464B-9DC6-42A5FDF4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72" y="2452202"/>
            <a:ext cx="3153215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36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B7E66-8C6A-4A0A-B1C4-C9D5D182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EB6D7-3844-4430-818A-21075DF6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ED72F5-E955-473E-88B7-E18F0A8A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66" y="2605584"/>
            <a:ext cx="10031268" cy="25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08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D95FE-484F-4301-90BE-672ADEDD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96870-370B-4F6D-926A-B18F1038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E2F072-E59F-4B4A-A3F5-725DE20D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93" y="527850"/>
            <a:ext cx="4353533" cy="56491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FE97AA-F636-42FB-BE0A-49B622FA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0828"/>
            <a:ext cx="5153744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5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6C77-B7BB-4048-886C-E97BBD29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3B3F-A545-42E8-9DD3-A774E5B5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16829A-9D50-4FB6-8F52-DA5B5B6C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48" y="2629073"/>
            <a:ext cx="611590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8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A76A4-FED2-44B6-B506-7EE932D3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26DDF-371A-4431-B694-053655DD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4FE17B-62CA-4B97-B025-B89A8423A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03" y="1438711"/>
            <a:ext cx="3686689" cy="2562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BEAD64-202C-41D7-9C40-8C0736DC0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816" y="277898"/>
            <a:ext cx="2962688" cy="33151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B5686C-546C-4538-8CB3-28E3743E5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492" y="1438711"/>
            <a:ext cx="3600953" cy="23625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B3759B-46E9-4BDD-9A4D-7C2B8B3C2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961" y="4025872"/>
            <a:ext cx="5811061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91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823F4-7FFC-42A1-A75F-EC55B01A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748F6-25A0-4757-BD53-C413FF2C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11448E-00BF-4030-A5A5-6CC37CD8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85" y="1825625"/>
            <a:ext cx="5763429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34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61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11E2F1-A5BC-463C-8CEA-9D2B677A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49EDA-4897-4AF2-808A-C653B776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 特征</a:t>
            </a:r>
            <a:endParaRPr lang="en-US" altLang="zh-CN" dirty="0"/>
          </a:p>
          <a:p>
            <a:pPr lvl="1"/>
            <a:r>
              <a:rPr lang="en-US" altLang="zh-CN" sz="2600" dirty="0">
                <a:hlinkClick r:id="rId2" action="ppaction://hlinkfile"/>
              </a:rPr>
              <a:t>Heuristic Tool for Linear Cryptanalysis with Applications to CAESAR Candidates</a:t>
            </a:r>
            <a:endParaRPr lang="en-US" altLang="zh-CN" sz="2600" dirty="0"/>
          </a:p>
          <a:p>
            <a:r>
              <a:rPr lang="zh-CN" altLang="en-US" dirty="0"/>
              <a:t>截断差分</a:t>
            </a:r>
            <a:endParaRPr lang="en-US" altLang="zh-CN" dirty="0"/>
          </a:p>
          <a:p>
            <a:pPr lvl="1"/>
            <a:r>
              <a:rPr lang="en-US" altLang="zh-CN" sz="2600" dirty="0">
                <a:hlinkClick r:id="rId3" action="ppaction://hlinkfile"/>
              </a:rPr>
              <a:t>Truncated, Impossible, and Improbable Differential Analysis of Ascon</a:t>
            </a:r>
            <a:endParaRPr lang="en-US" altLang="zh-CN" dirty="0"/>
          </a:p>
          <a:p>
            <a:r>
              <a:rPr lang="zh-CN" altLang="en-US" dirty="0"/>
              <a:t>差分线性</a:t>
            </a:r>
            <a:endParaRPr lang="en-US" altLang="zh-CN" dirty="0"/>
          </a:p>
          <a:p>
            <a:pPr lvl="1"/>
            <a:r>
              <a:rPr lang="en-US" altLang="zh-CN" sz="2600" dirty="0">
                <a:hlinkClick r:id="rId4" action="ppaction://hlinkfile"/>
              </a:rPr>
              <a:t>Cryptanalysis of Ascon</a:t>
            </a:r>
            <a:endParaRPr lang="en-US" altLang="zh-CN" sz="2600" dirty="0"/>
          </a:p>
          <a:p>
            <a:pPr lvl="1"/>
            <a:r>
              <a:rPr lang="en-US" altLang="zh-CN" sz="2600" dirty="0">
                <a:hlinkClick r:id="rId5" action="ppaction://hlinkfile"/>
              </a:rPr>
              <a:t>DLCT: A New Tool for Differential-Linear Cryptanalysis</a:t>
            </a:r>
            <a:endParaRPr lang="en-US" altLang="zh-CN" sz="2600" dirty="0"/>
          </a:p>
          <a:p>
            <a:pPr lvl="1"/>
            <a:r>
              <a:rPr lang="en-US" altLang="zh-CN" sz="2600" dirty="0">
                <a:hlinkClick r:id="rId6" action="ppaction://hlinkfile"/>
              </a:rPr>
              <a:t>Analysis of Ascon, </a:t>
            </a:r>
            <a:r>
              <a:rPr lang="en-US" altLang="zh-CN" sz="2600" dirty="0" err="1">
                <a:hlinkClick r:id="rId6" action="ppaction://hlinkfile"/>
              </a:rPr>
              <a:t>DryGASCON</a:t>
            </a:r>
            <a:r>
              <a:rPr lang="en-US" altLang="zh-CN" sz="2600" dirty="0">
                <a:hlinkClick r:id="rId6" action="ppaction://hlinkfile"/>
              </a:rPr>
              <a:t>, and Shamash Permutations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1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036-3634-4C4A-9118-0C2CB0D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8322E-A1B9-4A0F-9FF4-66705660C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0215"/>
            <a:ext cx="10515600" cy="936748"/>
          </a:xfrm>
        </p:spPr>
        <p:txBody>
          <a:bodyPr/>
          <a:lstStyle/>
          <a:p>
            <a:pPr lvl="1"/>
            <a:r>
              <a:rPr lang="en-US" altLang="zh-CN" dirty="0">
                <a:hlinkClick r:id="rId2" action="ppaction://hlinkfile"/>
              </a:rPr>
              <a:t>Improving the Upper Bound on the Maximum Differential and the Maximum Linear Hull Probability for SPN Structures and AES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31" y="1946385"/>
            <a:ext cx="11119338" cy="2849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115" y="321231"/>
            <a:ext cx="7687773" cy="11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20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11E2F1-A5BC-463C-8CEA-9D2B677A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49EDA-4897-4AF2-808A-C653B776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代数估计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A zero-sum property for the KECCAK-f permutation with 18 rounds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Higher-order differential properties of Keccak and Luffa</a:t>
            </a:r>
            <a:endParaRPr lang="en-US" altLang="zh-CN" dirty="0"/>
          </a:p>
          <a:p>
            <a:r>
              <a:rPr lang="zh-CN" altLang="en-US" dirty="0"/>
              <a:t>可分性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Structural Evaluation by Generalized Integral Property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file"/>
              </a:rPr>
              <a:t>On the division property of S-boxes</a:t>
            </a:r>
            <a:endParaRPr lang="en-US" altLang="zh-CN" dirty="0"/>
          </a:p>
          <a:p>
            <a:r>
              <a:rPr lang="zh-CN" altLang="en-US" dirty="0"/>
              <a:t>零和</a:t>
            </a:r>
            <a:endParaRPr lang="en-US" altLang="zh-CN" dirty="0"/>
          </a:p>
          <a:p>
            <a:pPr lvl="1"/>
            <a:r>
              <a:rPr lang="en-US" altLang="zh-CN" dirty="0">
                <a:hlinkClick r:id="rId6" action="ppaction://hlinkfile"/>
              </a:rPr>
              <a:t>New zero-sum distinguishers on full 24-round Keccak -f using the division property</a:t>
            </a:r>
            <a:endParaRPr lang="en-US" altLang="zh-CN" dirty="0"/>
          </a:p>
          <a:p>
            <a:r>
              <a:rPr lang="zh-CN" altLang="en-US" dirty="0"/>
              <a:t>立方攻击</a:t>
            </a:r>
            <a:endParaRPr lang="en-US" altLang="zh-CN" dirty="0"/>
          </a:p>
          <a:p>
            <a:pPr lvl="1"/>
            <a:r>
              <a:rPr lang="en-US" altLang="zh-CN" dirty="0">
                <a:hlinkClick r:id="rId7" action="ppaction://hlinkfile"/>
              </a:rPr>
              <a:t>Misuse-Free Key-Recovery and Distinguishing Attacks on 7-Round Ascon</a:t>
            </a:r>
            <a:endParaRPr lang="en-US" altLang="zh-CN" dirty="0"/>
          </a:p>
          <a:p>
            <a:pPr lvl="1"/>
            <a:r>
              <a:rPr lang="en-US" altLang="zh-CN" dirty="0">
                <a:hlinkClick r:id="rId8" action="ppaction://hlinkfile"/>
              </a:rPr>
              <a:t>Conditional Cube Attack on Round-Reduced ASCON</a:t>
            </a:r>
            <a:endParaRPr lang="en-US" altLang="zh-CN" dirty="0"/>
          </a:p>
          <a:p>
            <a:pPr lvl="1"/>
            <a:r>
              <a:rPr lang="en-US" altLang="zh-CN" dirty="0">
                <a:hlinkClick r:id="rId9" action="ppaction://hlinkfile"/>
              </a:rPr>
              <a:t>Cryptanalysis of round-reduced ASCON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68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3013-D66F-4B22-BF24-627BEB0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66A64-79A0-4239-AEB1-B108A76C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3DED94-BF3F-440D-AA1A-D8383FCF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2281077"/>
            <a:ext cx="10431331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16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ED5F7-044B-455E-9FC9-C5CD6C45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BD8B8-D2C6-4B9A-AB9A-E244E19C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04891B-8A6E-4CD6-9930-14FA0A9DB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9" y="2281077"/>
            <a:ext cx="1011696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0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F2B1C-F421-4486-B8CB-90D9C3E4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19007A-4A78-41D3-83D9-3F9EB896B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7640" cy="4351338"/>
          </a:xfrm>
        </p:spPr>
        <p:txBody>
          <a:bodyPr/>
          <a:lstStyle/>
          <a:p>
            <a:r>
              <a:rPr lang="zh-CN" altLang="en-US" dirty="0"/>
              <a:t>搜索方法：</a:t>
            </a:r>
            <a:r>
              <a:rPr lang="en-US" altLang="zh-CN" dirty="0"/>
              <a:t>stack-based heuristic search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CA5D5B-5004-4E51-88E6-8517770A1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248" y="53728"/>
            <a:ext cx="7754432" cy="17718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57EA06-609F-4F82-9BCF-971B90D0C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320" y="2002085"/>
            <a:ext cx="6944360" cy="46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5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D5207-C920-4EAA-9AC5-177CBDC4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C774D-C1AA-485C-81B0-BC6B0742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51645" cy="4351338"/>
          </a:xfrm>
        </p:spPr>
        <p:txBody>
          <a:bodyPr/>
          <a:lstStyle/>
          <a:p>
            <a:r>
              <a:rPr lang="zh-CN" altLang="en-US" dirty="0"/>
              <a:t>有约束</a:t>
            </a:r>
            <a:endParaRPr lang="en-US" altLang="zh-CN" dirty="0"/>
          </a:p>
          <a:p>
            <a:pPr lvl="1"/>
            <a:r>
              <a:rPr lang="en-US" altLang="zh-CN" dirty="0"/>
              <a:t>Collision</a:t>
            </a:r>
          </a:p>
          <a:p>
            <a:pPr lvl="2"/>
            <a:r>
              <a:rPr lang="zh-CN" altLang="en-US" dirty="0"/>
              <a:t>输入、输出差分</a:t>
            </a:r>
            <a:r>
              <a:rPr lang="en-US" altLang="zh-CN" dirty="0"/>
              <a:t>capacity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Forgery</a:t>
            </a:r>
          </a:p>
          <a:p>
            <a:pPr lvl="2"/>
            <a:r>
              <a:rPr lang="zh-CN" altLang="en-US" dirty="0"/>
              <a:t>输入差分</a:t>
            </a:r>
            <a:r>
              <a:rPr lang="en-US" altLang="zh-CN" dirty="0"/>
              <a:t>capacity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2EC258-FC85-4449-855D-09310442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845" y="272182"/>
            <a:ext cx="7449590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74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5CBC2-E5F3-4D3D-9311-CF8D28B8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99488-3887-4ED5-AECE-6FAF9801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截断差分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undisturbed bits</a:t>
            </a:r>
            <a:r>
              <a:rPr lang="zh-CN" altLang="en-US" dirty="0"/>
              <a:t>推断</a:t>
            </a:r>
          </a:p>
        </p:txBody>
      </p:sp>
    </p:spTree>
    <p:extLst>
      <p:ext uri="{BB962C8B-B14F-4D97-AF65-F5344CB8AC3E}">
        <p14:creationId xmlns:p14="http://schemas.microsoft.com/office/powerpoint/2010/main" val="4294920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6CE1D-4AC5-4140-A2C2-E181E72D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91817-5897-4B76-A73A-DC92A6E1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automated search tool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3404AC-BEFA-4D29-B942-EC488129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38" y="2656606"/>
            <a:ext cx="1047896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3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49772-7A63-429F-952E-603F9373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B778B-7487-4A9A-800D-D7338201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New Techniques for Searching Differential Trails in Keccak</a:t>
            </a:r>
            <a:endParaRPr lang="en-US" altLang="zh-CN" dirty="0"/>
          </a:p>
          <a:p>
            <a:pPr lvl="1"/>
            <a:r>
              <a:rPr lang="en-US" altLang="zh-CN" dirty="0"/>
              <a:t>New techniques for trail bounds and application to differential trails in Keccak</a:t>
            </a:r>
          </a:p>
          <a:p>
            <a:pPr lvl="1"/>
            <a:r>
              <a:rPr lang="en-US" altLang="zh-CN" dirty="0"/>
              <a:t>Internal Differential Boomerangs: Practical Analysis of the Round-Reduced Keccak-f Permutation</a:t>
            </a:r>
          </a:p>
          <a:p>
            <a:pPr lvl="1"/>
            <a:r>
              <a:rPr lang="en-US" altLang="zh-CN" dirty="0"/>
              <a:t>Differential Biases in Reduced-Round Keccak</a:t>
            </a:r>
          </a:p>
          <a:p>
            <a:pPr lvl="1"/>
            <a:r>
              <a:rPr lang="en-US" altLang="zh-CN" dirty="0"/>
              <a:t>Differential Cryptanalysis of Keccak Variants</a:t>
            </a:r>
          </a:p>
          <a:p>
            <a:pPr lvl="1"/>
            <a:r>
              <a:rPr lang="en-US" altLang="zh-CN" dirty="0"/>
              <a:t>Differential Propagation Analysis of Keccak</a:t>
            </a:r>
          </a:p>
          <a:p>
            <a:pPr lvl="1"/>
            <a:r>
              <a:rPr lang="en-US" altLang="zh-CN" dirty="0"/>
              <a:t>Collision Attacks on Up to 5 Rounds of SHA-3 Using Generalized Internal Differentials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253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D46F3-EB79-49ED-9ACA-47E9298E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2E478-F980-4080-8149-48EBE46E8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Rotational Cryptanalysis of Round-Reduced Keccak</a:t>
            </a:r>
          </a:p>
          <a:p>
            <a:r>
              <a:rPr lang="en-US" altLang="zh-CN" dirty="0"/>
              <a:t>Unaligned Rebound Attack: Application to Keccak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209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DFD1C-9B63-4F4C-B2E8-E4C04FFE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F7BC6-195D-4D9F-8E7E-486AA829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>
                <a:hlinkClick r:id="rId2" action="ppaction://hlinkfile"/>
              </a:rPr>
              <a:t>Algebraic Collision Attacks on Keccak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Improved Preimage Attacks on 4-Round Keccak-224/256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Algebraic Attacks on Round-Reduced Keccak/</a:t>
            </a:r>
            <a:r>
              <a:rPr lang="en-US" altLang="zh-CN" dirty="0" err="1">
                <a:hlinkClick r:id="rId4" action="ppaction://hlinkfile"/>
              </a:rPr>
              <a:t>Xoodoo</a:t>
            </a:r>
            <a:endParaRPr lang="en-US" altLang="zh-CN" dirty="0"/>
          </a:p>
          <a:p>
            <a:r>
              <a:rPr lang="en-US" altLang="zh-CN" dirty="0">
                <a:hlinkClick r:id="rId5" action="ppaction://hlinkfile"/>
              </a:rPr>
              <a:t>New Results on the </a:t>
            </a:r>
            <a:r>
              <a:rPr lang="en-US" altLang="zh-CN" dirty="0" err="1">
                <a:hlinkClick r:id="rId5" action="ppaction://hlinkfile"/>
              </a:rPr>
              <a:t>SymSum</a:t>
            </a:r>
            <a:r>
              <a:rPr lang="en-US" altLang="zh-CN" dirty="0">
                <a:hlinkClick r:id="rId5" action="ppaction://hlinkfile"/>
              </a:rPr>
              <a:t> Distinguisher on Round-Reduced SHA3</a:t>
            </a:r>
            <a:endParaRPr lang="en-US" altLang="zh-CN" dirty="0"/>
          </a:p>
          <a:p>
            <a:r>
              <a:rPr lang="en-US" altLang="zh-CN" dirty="0">
                <a:hlinkClick r:id="rId6" action="ppaction://hlinkfile"/>
              </a:rPr>
              <a:t>Cryptanalysis of Round-Reduced KECCAK Using Non-linear Structures</a:t>
            </a:r>
            <a:endParaRPr lang="en-US" altLang="zh-CN" dirty="0"/>
          </a:p>
          <a:p>
            <a:r>
              <a:rPr lang="en-US" altLang="zh-CN" dirty="0"/>
              <a:t>Distinguishing Property for Full Round KECCAK-f Permutation</a:t>
            </a:r>
          </a:p>
          <a:p>
            <a:r>
              <a:rPr lang="en-US" altLang="zh-CN" dirty="0"/>
              <a:t>Non-full </a:t>
            </a:r>
            <a:r>
              <a:rPr lang="en-US" altLang="zh-CN" dirty="0" err="1"/>
              <a:t>Sbox</a:t>
            </a:r>
            <a:r>
              <a:rPr lang="en-US" altLang="zh-CN" dirty="0"/>
              <a:t> Linearization: Applications to Collision Attacks on Round-Reduced Keccak</a:t>
            </a:r>
          </a:p>
          <a:p>
            <a:r>
              <a:rPr lang="en-US" altLang="zh-CN" dirty="0"/>
              <a:t>New Collision Attacks on Round-Reduced Keccak</a:t>
            </a:r>
          </a:p>
          <a:p>
            <a:r>
              <a:rPr lang="en-US" altLang="zh-CN" dirty="0"/>
              <a:t>Linear Structures: Applications to Cryptanalysis of Round-Reduced Keccak</a:t>
            </a:r>
          </a:p>
          <a:p>
            <a:r>
              <a:rPr lang="en-US" altLang="zh-CN" dirty="0"/>
              <a:t>Practical Distinguishers against 6-Round Keccak-f Exploiting Self-Symmetry</a:t>
            </a:r>
          </a:p>
          <a:p>
            <a:r>
              <a:rPr lang="en-US" altLang="zh-CN" dirty="0"/>
              <a:t>New Attacks on Keccak-224 and Keccak-256</a:t>
            </a:r>
          </a:p>
          <a:p>
            <a:r>
              <a:rPr lang="en-US" altLang="zh-CN" dirty="0"/>
              <a:t>State-Recovery Attacks on Modified </a:t>
            </a:r>
            <a:r>
              <a:rPr lang="en-US" altLang="zh-CN" dirty="0" err="1"/>
              <a:t>Ketje</a:t>
            </a:r>
            <a:r>
              <a:rPr lang="en-US" altLang="zh-CN" dirty="0"/>
              <a:t> Jr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28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6" y="3173291"/>
            <a:ext cx="11380128" cy="32234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9" y="610892"/>
            <a:ext cx="7217019" cy="18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05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08F36-6FCD-4045-8819-61FE6FCE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F6CE9-616E-4625-BBFE-A2851EE4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Preimage Attacks on Round-Reduced Keccak-224/256 via an Allocating Approach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Preimage Attacks on the Round-reduced Keccak with Cross-linear Structures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548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6B429-4E62-4E3F-A23A-051483D2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333C4-4F43-41C8-BAE3-60AB2FDD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立方</a:t>
            </a:r>
            <a:endParaRPr lang="en-US" altLang="zh-CN" dirty="0"/>
          </a:p>
          <a:p>
            <a:pPr lvl="1"/>
            <a:r>
              <a:rPr lang="en-US" altLang="zh-CN" dirty="0"/>
              <a:t>New Conditional Cube Attack on Keccak Keyed Modes</a:t>
            </a:r>
          </a:p>
          <a:p>
            <a:pPr lvl="1"/>
            <a:r>
              <a:rPr lang="en-US" altLang="zh-CN" dirty="0"/>
              <a:t>MILP-aided cube-attack-like cryptanalysis on Keccak Keyed modes</a:t>
            </a:r>
          </a:p>
          <a:p>
            <a:pPr lvl="1"/>
            <a:r>
              <a:rPr lang="en-US" altLang="zh-CN" dirty="0"/>
              <a:t>Finding Ordinary Cube Variables for Keccak-MAC with Greedy Algorithm</a:t>
            </a:r>
          </a:p>
          <a:p>
            <a:pPr lvl="1"/>
            <a:r>
              <a:rPr lang="en-US" altLang="zh-CN" dirty="0"/>
              <a:t>Practical Key-recovery Attacks on Round-Reduced </a:t>
            </a:r>
            <a:r>
              <a:rPr lang="en-US" altLang="zh-CN" dirty="0" err="1"/>
              <a:t>Ketje</a:t>
            </a:r>
            <a:r>
              <a:rPr lang="en-US" altLang="zh-CN" dirty="0"/>
              <a:t> Jr, </a:t>
            </a:r>
            <a:r>
              <a:rPr lang="en-US" altLang="zh-CN" dirty="0" err="1"/>
              <a:t>Xoodoo</a:t>
            </a:r>
            <a:r>
              <a:rPr lang="en-US" altLang="zh-CN" dirty="0"/>
              <a:t>-AE and </a:t>
            </a:r>
            <a:r>
              <a:rPr lang="en-US" altLang="zh-CN" dirty="0" err="1"/>
              <a:t>Xoodyak</a:t>
            </a:r>
            <a:endParaRPr lang="en-US" altLang="zh-CN" dirty="0"/>
          </a:p>
          <a:p>
            <a:pPr lvl="1"/>
            <a:r>
              <a:rPr lang="en-US" altLang="zh-CN" dirty="0"/>
              <a:t>Cube-Attack-Like Cryptanalysis of Round-Reduced Keccak Using MILP</a:t>
            </a:r>
          </a:p>
          <a:p>
            <a:pPr lvl="1"/>
            <a:r>
              <a:rPr lang="en-US" altLang="zh-CN" dirty="0"/>
              <a:t>New MILP Modeling: Improved Conditional Cube Attacks on Keccak-Based Constructions</a:t>
            </a:r>
          </a:p>
          <a:p>
            <a:pPr lvl="1"/>
            <a:r>
              <a:rPr lang="en-US" altLang="zh-CN" dirty="0"/>
              <a:t>Improved Conditional Cube Attacks on Keccak Keyed Modes with MILP Method</a:t>
            </a:r>
          </a:p>
          <a:p>
            <a:pPr lvl="1"/>
            <a:r>
              <a:rPr lang="en-US" altLang="zh-CN" dirty="0"/>
              <a:t>Conditional Cube Attack on Reduced-Round Keccak Sponge Function</a:t>
            </a:r>
          </a:p>
          <a:p>
            <a:pPr lvl="1"/>
            <a:r>
              <a:rPr lang="en-US" altLang="zh-CN" dirty="0"/>
              <a:t>Cube Attacks and Cube-Attack-Like Cryptanalysis on the Round-Reduced Keccak Sponge Function</a:t>
            </a:r>
          </a:p>
          <a:p>
            <a:pPr lvl="1"/>
            <a:r>
              <a:rPr lang="en-US" altLang="zh-CN" dirty="0"/>
              <a:t>Conditional</a:t>
            </a:r>
          </a:p>
          <a:p>
            <a:pPr lvl="1"/>
            <a:r>
              <a:rPr lang="en-US" altLang="zh-CN" dirty="0"/>
              <a:t>cube attack on round-reduced River </a:t>
            </a:r>
            <a:r>
              <a:rPr lang="en-US" altLang="zh-CN" dirty="0" err="1"/>
              <a:t>Keyak</a:t>
            </a:r>
            <a:endParaRPr lang="en-US" altLang="zh-CN" dirty="0"/>
          </a:p>
          <a:p>
            <a:pPr lvl="1"/>
            <a:r>
              <a:rPr lang="en-US" altLang="zh-CN" dirty="0"/>
              <a:t>Cube-like Attack on</a:t>
            </a:r>
          </a:p>
          <a:p>
            <a:pPr lvl="1"/>
            <a:r>
              <a:rPr lang="en-US" altLang="zh-CN" dirty="0"/>
              <a:t>Round-Reduced Initialization of </a:t>
            </a:r>
            <a:r>
              <a:rPr lang="en-US" altLang="zh-CN" dirty="0" err="1"/>
              <a:t>Ketje</a:t>
            </a:r>
            <a:r>
              <a:rPr lang="en-US" altLang="zh-CN" dirty="0"/>
              <a:t> Sr</a:t>
            </a:r>
          </a:p>
        </p:txBody>
      </p:sp>
    </p:spTree>
    <p:extLst>
      <p:ext uri="{BB962C8B-B14F-4D97-AF65-F5344CB8AC3E}">
        <p14:creationId xmlns:p14="http://schemas.microsoft.com/office/powerpoint/2010/main" val="3945667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45826-8EDB-4A49-A7FD-BE59964A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7E563-2AD3-4ADD-82E9-57CCD771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零和</a:t>
            </a:r>
            <a:endParaRPr lang="en-US" altLang="zh-CN" dirty="0"/>
          </a:p>
          <a:p>
            <a:pPr lvl="1"/>
            <a:r>
              <a:rPr lang="en-US" altLang="zh-CN" dirty="0"/>
              <a:t>Higher-Order Differential Properties of Keccak and Luffa</a:t>
            </a:r>
          </a:p>
          <a:p>
            <a:pPr lvl="1"/>
            <a:r>
              <a:rPr lang="en-US" altLang="zh-CN" dirty="0"/>
              <a:t>A zero-sum property for the Keccak- f permutation with 18 rounds</a:t>
            </a:r>
          </a:p>
          <a:p>
            <a:pPr lvl="1"/>
            <a:r>
              <a:rPr lang="en-US" altLang="zh-CN" dirty="0"/>
              <a:t>Zero-Sum Distinguishers for Iterated Permutations and Application to Keccak- f and Hamsi-256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228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7CC26-9478-419C-B851-3B761B19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3824E-DBBA-4FDD-A56C-D4329E88B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46</a:t>
            </a:r>
            <a:r>
              <a:rPr lang="zh-CN" altLang="en-US" dirty="0"/>
              <a:t>轮截断差分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A distinguisher on PRESENT-like permutations with application to SPONGENT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Estimating the Probabilities of Low-Weight Differential and Linear Approximations on PRESENT-Like Ciphers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SPONGENT: The Design Space of Lightweight Cryptographic Hashing</a:t>
            </a:r>
            <a:endParaRPr lang="en-US" altLang="zh-CN" dirty="0"/>
          </a:p>
          <a:p>
            <a:r>
              <a:rPr lang="en-US" altLang="zh-CN" dirty="0">
                <a:hlinkClick r:id="rId5" action="ppaction://hlinkfile"/>
              </a:rPr>
              <a:t>Spongent: A Lightweight Hash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21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FE717-9D4E-45E4-85C7-B6CB345F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06A8E-9D3F-4C31-B61A-3498EDDD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可分性，不超过</a:t>
            </a:r>
            <a:r>
              <a:rPr lang="en-US" altLang="zh-CN" dirty="0"/>
              <a:t>12</a:t>
            </a:r>
            <a:r>
              <a:rPr lang="zh-CN" altLang="en-US" dirty="0"/>
              <a:t>轮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MILP-aided bit-based division property for primitives with non-bit-permutation linear layers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MILP-Aided Bit-Based Division Property for Primitives with Non-Bit-Permutation Linear Layers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Finding Integral Distinguishers with Ease</a:t>
            </a:r>
            <a:endParaRPr lang="en-US" altLang="zh-CN" dirty="0"/>
          </a:p>
          <a:p>
            <a:r>
              <a:rPr lang="zh-CN" altLang="en-US" dirty="0"/>
              <a:t>零和，</a:t>
            </a:r>
            <a:r>
              <a:rPr lang="en-US" altLang="zh-CN" dirty="0"/>
              <a:t>21</a:t>
            </a:r>
            <a:r>
              <a:rPr lang="zh-CN" altLang="en-US" dirty="0"/>
              <a:t>轮</a:t>
            </a:r>
            <a:endParaRPr lang="en-US" altLang="zh-CN" dirty="0"/>
          </a:p>
          <a:p>
            <a:r>
              <a:rPr lang="zh-CN" altLang="en-US" dirty="0"/>
              <a:t>零相关，推出一个积分区分器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file"/>
              </a:rPr>
              <a:t>Links Among Impossible Differential, Integral and Zero Correlation Linear Cryptanalysis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372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C8960-3197-4A6E-BD85-2F295ACB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96B3F-30D5-44B5-9023-F6A367A1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Rebound</a:t>
            </a:r>
          </a:p>
        </p:txBody>
      </p:sp>
    </p:spTree>
    <p:extLst>
      <p:ext uri="{BB962C8B-B14F-4D97-AF65-F5344CB8AC3E}">
        <p14:creationId xmlns:p14="http://schemas.microsoft.com/office/powerpoint/2010/main" val="669571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036-3634-4C4A-9118-0C2CB0D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8322E-A1B9-4A0F-9FF4-66705660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PHOTON specification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The PHOTON family of lightweight hash functions</a:t>
            </a:r>
            <a:endParaRPr lang="en-US" altLang="zh-CN" dirty="0"/>
          </a:p>
          <a:p>
            <a:r>
              <a:rPr lang="en-US" altLang="zh-CN" dirty="0"/>
              <a:t>Rebound-like</a:t>
            </a:r>
          </a:p>
          <a:p>
            <a:pPr lvl="1"/>
            <a:r>
              <a:rPr lang="en-US" altLang="zh-CN" dirty="0">
                <a:hlinkClick r:id="rId3" action="ppaction://hlinkfile"/>
              </a:rPr>
              <a:t>Improved rebound attack on the finalist </a:t>
            </a:r>
            <a:r>
              <a:rPr lang="en-US" altLang="zh-CN" dirty="0" err="1">
                <a:hlinkClick r:id="rId3" action="ppaction://hlinkfile"/>
              </a:rPr>
              <a:t>grøstl</a:t>
            </a:r>
            <a:endParaRPr lang="en-US" altLang="zh-CN" dirty="0"/>
          </a:p>
          <a:p>
            <a:r>
              <a:rPr lang="zh-CN" altLang="en-US" dirty="0"/>
              <a:t>统计积分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Statistical integral distinguisher with multi-structure and its application on AES</a:t>
            </a:r>
            <a:endParaRPr lang="en-US" altLang="zh-CN" dirty="0"/>
          </a:p>
          <a:p>
            <a:r>
              <a:rPr lang="zh-CN" altLang="en-US" dirty="0"/>
              <a:t>零和划分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file"/>
              </a:rPr>
              <a:t>Zero-sum partitions of PHOTON permutations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310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680CE-245D-4534-B443-4D08DE76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F61D7-DD6B-4A50-97D7-265AB639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Multiple limited-birthday distinguishers and applications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24665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F84CC-07C0-4AF0-B807-EF38A735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ED691-DB77-4FE0-ADE2-0E71197F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en-US" altLang="zh-CN" dirty="0"/>
              <a:t>18</a:t>
            </a:r>
            <a:r>
              <a:rPr lang="zh-CN" altLang="en-US" dirty="0"/>
              <a:t>轮，</a:t>
            </a:r>
            <a:r>
              <a:rPr lang="en-US" altLang="zh-CN" dirty="0"/>
              <a:t>109</a:t>
            </a:r>
            <a:r>
              <a:rPr lang="zh-CN" altLang="en-US" dirty="0"/>
              <a:t>，</a:t>
            </a:r>
            <a:r>
              <a:rPr lang="en-US" altLang="zh-CN" dirty="0"/>
              <a:t>23</a:t>
            </a:r>
            <a:r>
              <a:rPr lang="zh-CN" altLang="en-US" dirty="0"/>
              <a:t>轮恢复密钥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MILP-based Differential Attack on Round-reduced GIFT</a:t>
            </a:r>
            <a:endParaRPr lang="en-US" altLang="zh-CN" dirty="0"/>
          </a:p>
          <a:p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9</a:t>
            </a:r>
            <a:r>
              <a:rPr lang="zh-CN" altLang="en-US" dirty="0"/>
              <a:t>轮，</a:t>
            </a:r>
            <a:r>
              <a:rPr lang="en-US" altLang="zh-CN" dirty="0"/>
              <a:t>45.99</a:t>
            </a:r>
            <a:r>
              <a:rPr lang="zh-CN" altLang="en-US" dirty="0"/>
              <a:t>（聚集）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pPr lvl="1"/>
            <a:r>
              <a:rPr lang="en-US" altLang="zh-CN" dirty="0"/>
              <a:t>11</a:t>
            </a:r>
            <a:r>
              <a:rPr lang="zh-CN" altLang="en-US" dirty="0"/>
              <a:t>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72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688EE-60F0-4B57-A4C1-5A84DC44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A6422-A0B0-4E66-BDF7-EA922E0D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The SKINNY Family of Block Ciphers and Its Low-Latency Variant MANTIS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Security Analysis of SKINNY under Related-</a:t>
            </a:r>
            <a:r>
              <a:rPr lang="en-US" altLang="zh-CN" dirty="0" err="1">
                <a:hlinkClick r:id="rId3" action="ppaction://hlinkfile"/>
              </a:rPr>
              <a:t>Tweakey</a:t>
            </a:r>
            <a:r>
              <a:rPr lang="en-US" altLang="zh-CN" dirty="0">
                <a:hlinkClick r:id="rId3" action="ppaction://hlinkfile"/>
              </a:rPr>
              <a:t> Settings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Cryptanalysis of Reduced round SKINNY Block Cipher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4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Rebound</a:t>
            </a:r>
          </a:p>
          <a:p>
            <a:pPr lvl="1"/>
            <a:r>
              <a:rPr lang="en-US" altLang="zh-CN" dirty="0"/>
              <a:t>The Rebound Attack: Cryptanalysis of Reduced Whirlpool and </a:t>
            </a:r>
            <a:r>
              <a:rPr lang="en-US" altLang="zh-CN" dirty="0" err="1"/>
              <a:t>Grøstl</a:t>
            </a:r>
            <a:endParaRPr lang="en-US" altLang="zh-CN" dirty="0"/>
          </a:p>
          <a:p>
            <a:r>
              <a:rPr lang="en-US" altLang="zh-CN" dirty="0"/>
              <a:t>Super-</a:t>
            </a:r>
            <a:r>
              <a:rPr lang="en-US" altLang="zh-CN" dirty="0" err="1"/>
              <a:t>Sbox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Super-</a:t>
            </a:r>
            <a:r>
              <a:rPr lang="en-US" altLang="zh-CN" dirty="0" err="1">
                <a:hlinkClick r:id="rId2" action="ppaction://hlinkfile"/>
              </a:rPr>
              <a:t>Sbox</a:t>
            </a:r>
            <a:r>
              <a:rPr lang="en-US" altLang="zh-CN" dirty="0">
                <a:hlinkClick r:id="rId2" action="ppaction://hlinkfile"/>
              </a:rPr>
              <a:t> Cryptanalysis: Improved Attacks for AES-Like Permutations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Rebound Distinguishers: Results on the Full Whirlpool Compression Function</a:t>
            </a:r>
            <a:endParaRPr lang="en-US" altLang="zh-CN" dirty="0"/>
          </a:p>
          <a:p>
            <a:r>
              <a:rPr lang="en-US" altLang="zh-CN" dirty="0"/>
              <a:t>Non-full active diff path</a:t>
            </a:r>
          </a:p>
          <a:p>
            <a:pPr lvl="1"/>
            <a:r>
              <a:rPr lang="en-US" altLang="zh-CN" dirty="0"/>
              <a:t>Non-full-active Super-</a:t>
            </a:r>
            <a:r>
              <a:rPr lang="en-US" altLang="zh-CN" dirty="0" err="1"/>
              <a:t>Sbox</a:t>
            </a:r>
            <a:r>
              <a:rPr lang="en-US" altLang="zh-CN" dirty="0"/>
              <a:t> Analysis: Applications to ECHO and </a:t>
            </a:r>
            <a:r>
              <a:rPr lang="en-US" altLang="zh-CN" dirty="0" err="1"/>
              <a:t>Grøstl</a:t>
            </a:r>
            <a:endParaRPr lang="en-US" altLang="zh-CN" dirty="0"/>
          </a:p>
          <a:p>
            <a:r>
              <a:rPr lang="en-US" altLang="zh-CN" dirty="0"/>
              <a:t>Start-from-the-middle</a:t>
            </a:r>
          </a:p>
          <a:p>
            <a:pPr lvl="1"/>
            <a:r>
              <a:rPr lang="en-US" altLang="zh-CN" dirty="0"/>
              <a:t>Improved Cryptanalysis of the Reduced </a:t>
            </a:r>
            <a:r>
              <a:rPr lang="en-US" altLang="zh-CN" dirty="0" err="1"/>
              <a:t>Grøstl</a:t>
            </a:r>
            <a:r>
              <a:rPr lang="en-US" altLang="zh-CN" dirty="0"/>
              <a:t> Compression Function, ECHO Permutation and AES Block Cipher</a:t>
            </a:r>
          </a:p>
        </p:txBody>
      </p:sp>
    </p:spTree>
    <p:extLst>
      <p:ext uri="{BB962C8B-B14F-4D97-AF65-F5344CB8AC3E}">
        <p14:creationId xmlns:p14="http://schemas.microsoft.com/office/powerpoint/2010/main" val="1457916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46A2C-0F20-4624-8C42-4E08716C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DCE90-3AC1-4A67-90C1-0B0E77BF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Alzette</a:t>
            </a:r>
            <a:endParaRPr lang="en-US" altLang="zh-CN" dirty="0"/>
          </a:p>
          <a:p>
            <a:pPr lvl="1"/>
            <a:r>
              <a:rPr lang="zh-CN" altLang="en-US" dirty="0"/>
              <a:t>差分（</a:t>
            </a:r>
            <a:r>
              <a:rPr lang="en-US" altLang="zh-CN" dirty="0"/>
              <a:t>Matsui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7</a:t>
            </a:r>
            <a:r>
              <a:rPr lang="zh-CN" altLang="en-US" dirty="0"/>
              <a:t>轮</a:t>
            </a:r>
            <a:r>
              <a:rPr lang="en-US" altLang="zh-CN" dirty="0"/>
              <a:t>26</a:t>
            </a:r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轮</a:t>
            </a:r>
            <a:r>
              <a:rPr lang="en-US" altLang="zh-CN" dirty="0"/>
              <a:t>&gt;31</a:t>
            </a:r>
          </a:p>
          <a:p>
            <a:pPr lvl="1"/>
            <a:r>
              <a:rPr lang="zh-CN" altLang="en-US" dirty="0"/>
              <a:t>线性（</a:t>
            </a:r>
            <a:r>
              <a:rPr lang="en-US" altLang="zh-CN" dirty="0"/>
              <a:t>MILP</a:t>
            </a:r>
            <a:r>
              <a:rPr lang="zh-CN" altLang="en-US" dirty="0"/>
              <a:t>、</a:t>
            </a:r>
            <a:r>
              <a:rPr lang="en-US" altLang="zh-CN" dirty="0"/>
              <a:t>SAT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轮</a:t>
            </a:r>
            <a:r>
              <a:rPr lang="en-US" altLang="zh-CN" dirty="0"/>
              <a:t>17</a:t>
            </a:r>
          </a:p>
          <a:p>
            <a:pPr lvl="1"/>
            <a:r>
              <a:rPr lang="zh-CN" altLang="en-US" dirty="0"/>
              <a:t>不变子空间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轮</a:t>
            </a:r>
            <a:r>
              <a:rPr lang="en-US" altLang="zh-CN" dirty="0"/>
              <a:t>59</a:t>
            </a:r>
            <a:r>
              <a:rPr lang="zh-CN" altLang="en-US" dirty="0"/>
              <a:t>维</a:t>
            </a:r>
            <a:endParaRPr lang="en-US" altLang="zh-CN" dirty="0"/>
          </a:p>
          <a:p>
            <a:pPr lvl="1"/>
            <a:r>
              <a:rPr lang="zh-CN" altLang="en-US" dirty="0"/>
              <a:t>非线性不变量</a:t>
            </a:r>
            <a:endParaRPr lang="en-US" altLang="zh-CN" dirty="0"/>
          </a:p>
          <a:p>
            <a:pPr lvl="1"/>
            <a:r>
              <a:rPr lang="zh-CN" altLang="en-US" dirty="0"/>
              <a:t>线性化</a:t>
            </a:r>
          </a:p>
        </p:txBody>
      </p:sp>
    </p:spTree>
    <p:extLst>
      <p:ext uri="{BB962C8B-B14F-4D97-AF65-F5344CB8AC3E}">
        <p14:creationId xmlns:p14="http://schemas.microsoft.com/office/powerpoint/2010/main" val="4224512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030FE-AB15-48FB-86A6-A8E44130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1C618-1C6E-4D00-A4D7-F779843A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r>
              <a:rPr lang="zh-CN" altLang="en-US" dirty="0"/>
              <a:t>线性</a:t>
            </a:r>
            <a:endParaRPr lang="en-US" altLang="zh-CN" dirty="0"/>
          </a:p>
          <a:p>
            <a:r>
              <a:rPr lang="zh-CN" altLang="en-US" dirty="0"/>
              <a:t>代数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390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B7F1F-F198-4EE7-BBBC-84EF2EF0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A9342-E928-42D4-B948-E49E4893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811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D0FA1-6D31-44BA-883A-302DA015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EBE9-11E8-42E1-8EE0-EDEB96C4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5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036-3634-4C4A-9118-0C2CB0D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8322E-A1B9-4A0F-9FF4-66705660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PHOTON specification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The PHOTON family of lightweight hash functions</a:t>
            </a:r>
            <a:endParaRPr lang="en-US" altLang="zh-CN" dirty="0"/>
          </a:p>
          <a:p>
            <a:r>
              <a:rPr lang="en-US" altLang="zh-CN" dirty="0"/>
              <a:t>Rebound-like</a:t>
            </a:r>
          </a:p>
          <a:p>
            <a:pPr lvl="1"/>
            <a:r>
              <a:rPr lang="en-US" altLang="zh-CN" dirty="0">
                <a:hlinkClick r:id="rId3" action="ppaction://hlinkfile"/>
              </a:rPr>
              <a:t>Improved rebound attack on the finalist </a:t>
            </a:r>
            <a:r>
              <a:rPr lang="en-US" altLang="zh-CN" dirty="0" err="1">
                <a:hlinkClick r:id="rId3" action="ppaction://hlinkfile"/>
              </a:rPr>
              <a:t>grøstl</a:t>
            </a:r>
            <a:endParaRPr lang="en-US" altLang="zh-CN" dirty="0"/>
          </a:p>
          <a:p>
            <a:r>
              <a:rPr lang="zh-CN" altLang="en-US" dirty="0"/>
              <a:t>统计积分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Statistical integral distinguisher with multi-structure and its application on AES</a:t>
            </a:r>
            <a:endParaRPr lang="en-US" altLang="zh-CN" dirty="0"/>
          </a:p>
          <a:p>
            <a:r>
              <a:rPr lang="zh-CN" altLang="en-US" dirty="0"/>
              <a:t>零和划分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file"/>
              </a:rPr>
              <a:t>Zero-sum partitions of PHOTON permutations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42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截断差分</a:t>
            </a:r>
            <a:endParaRPr lang="en-US" altLang="zh-CN" dirty="0"/>
          </a:p>
          <a:p>
            <a:pPr lvl="1"/>
            <a:r>
              <a:rPr lang="zh-CN" altLang="en-US" dirty="0"/>
              <a:t>零相关、不可能差分</a:t>
            </a:r>
            <a:endParaRPr lang="en-US" altLang="zh-CN" dirty="0"/>
          </a:p>
          <a:p>
            <a:pPr lvl="1"/>
            <a:r>
              <a:rPr lang="zh-CN" altLang="en-US" dirty="0"/>
              <a:t>子空间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pPr lvl="1"/>
            <a:r>
              <a:rPr lang="zh-CN" altLang="en-US" dirty="0"/>
              <a:t>零和</a:t>
            </a:r>
            <a:endParaRPr lang="en-US" altLang="zh-CN" dirty="0"/>
          </a:p>
          <a:p>
            <a:pPr lvl="1"/>
            <a:r>
              <a:rPr lang="zh-CN" altLang="en-US" dirty="0"/>
              <a:t>立方</a:t>
            </a:r>
            <a:endParaRPr lang="en-US" altLang="zh-CN" dirty="0"/>
          </a:p>
          <a:p>
            <a:pPr lvl="1"/>
            <a:r>
              <a:rPr lang="zh-CN" altLang="en-US" dirty="0"/>
              <a:t>代数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298" y="139211"/>
            <a:ext cx="4486364" cy="65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Elephant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插值</a:t>
            </a:r>
            <a:endParaRPr lang="en-US" altLang="zh-CN" dirty="0"/>
          </a:p>
          <a:p>
            <a:r>
              <a:rPr lang="en-US" altLang="zh-CN" dirty="0"/>
              <a:t>Spongent</a:t>
            </a:r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积分</a:t>
            </a:r>
            <a:endParaRPr lang="en-US" altLang="zh-CN" dirty="0"/>
          </a:p>
          <a:p>
            <a:r>
              <a:rPr lang="en-US" altLang="zh-CN" dirty="0"/>
              <a:t>Keccak</a:t>
            </a:r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代数</a:t>
            </a:r>
          </a:p>
        </p:txBody>
      </p:sp>
    </p:spTree>
    <p:extLst>
      <p:ext uri="{BB962C8B-B14F-4D97-AF65-F5344CB8AC3E}">
        <p14:creationId xmlns:p14="http://schemas.microsoft.com/office/powerpoint/2010/main" val="389012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23C59-984A-47FE-B799-9D6A5E1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00AA5-9611-451E-9693-B624C910C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Keccak-p</a:t>
            </a:r>
          </a:p>
          <a:p>
            <a:r>
              <a:rPr lang="en-US" altLang="zh-CN" dirty="0"/>
              <a:t>Ascon-p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33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7497</TotalTime>
  <Words>1009</Words>
  <Application>Microsoft Office PowerPoint</Application>
  <PresentationFormat>宽屏</PresentationFormat>
  <Paragraphs>271</Paragraphs>
  <Slides>53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7" baseType="lpstr">
      <vt:lpstr>等线</vt:lpstr>
      <vt:lpstr>等线 Light</vt:lpstr>
      <vt:lpstr>Arial</vt:lpstr>
      <vt:lpstr>Office 主题​​</vt:lpstr>
      <vt:lpstr>Results of security analysis of LWC finalists</vt:lpstr>
      <vt:lpstr>分类</vt:lpstr>
      <vt:lpstr>PHOTON-256</vt:lpstr>
      <vt:lpstr>PHOTON-256</vt:lpstr>
      <vt:lpstr>PowerPoint 演示文稿</vt:lpstr>
      <vt:lpstr>PHOTON-256</vt:lpstr>
      <vt:lpstr>Ascon</vt:lpstr>
      <vt:lpstr>Elephant</vt:lpstr>
      <vt:lpstr>ISAP</vt:lpstr>
      <vt:lpstr>GIFT-COFB</vt:lpstr>
      <vt:lpstr>Romulus</vt:lpstr>
      <vt:lpstr>SPARKLE</vt:lpstr>
      <vt:lpstr>TinyJAMBU</vt:lpstr>
      <vt:lpstr>Xoodyak</vt:lpstr>
      <vt:lpstr>Grain-128AEAD</vt:lpstr>
      <vt:lpstr>完</vt:lpstr>
      <vt:lpstr>Specifications</vt:lpstr>
      <vt:lpstr>Ascon-p</vt:lpstr>
      <vt:lpstr>Keccak-p</vt:lpstr>
      <vt:lpstr>Spongent-160</vt:lpstr>
      <vt:lpstr>PHOTON</vt:lpstr>
      <vt:lpstr>GIFT-128</vt:lpstr>
      <vt:lpstr>Skinny</vt:lpstr>
      <vt:lpstr>SPARKLE</vt:lpstr>
      <vt:lpstr>TinyJambu</vt:lpstr>
      <vt:lpstr>Xoodyak</vt:lpstr>
      <vt:lpstr>Grain-128</vt:lpstr>
      <vt:lpstr>Additional</vt:lpstr>
      <vt:lpstr>Ascon</vt:lpstr>
      <vt:lpstr>Ascon</vt:lpstr>
      <vt:lpstr>Ascon</vt:lpstr>
      <vt:lpstr>Ascon</vt:lpstr>
      <vt:lpstr>Ascon</vt:lpstr>
      <vt:lpstr>Ascon</vt:lpstr>
      <vt:lpstr>Ascon</vt:lpstr>
      <vt:lpstr>Ascon</vt:lpstr>
      <vt:lpstr>Keccak</vt:lpstr>
      <vt:lpstr>Keccak</vt:lpstr>
      <vt:lpstr>Keccak</vt:lpstr>
      <vt:lpstr>Keccak</vt:lpstr>
      <vt:lpstr>Keccak</vt:lpstr>
      <vt:lpstr>Keccak</vt:lpstr>
      <vt:lpstr>Spongent</vt:lpstr>
      <vt:lpstr>Spongent</vt:lpstr>
      <vt:lpstr>Spongent</vt:lpstr>
      <vt:lpstr>PHOTON-256</vt:lpstr>
      <vt:lpstr>PHOTON-256</vt:lpstr>
      <vt:lpstr>GIFT-128</vt:lpstr>
      <vt:lpstr>Skinny</vt:lpstr>
      <vt:lpstr>SPARKLE</vt:lpstr>
      <vt:lpstr>TinyJambu</vt:lpstr>
      <vt:lpstr>Xoodyak</vt:lpstr>
      <vt:lpstr>Grain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of security analysis of LWC finalists</dc:title>
  <dc:creator>20180828</dc:creator>
  <cp:lastModifiedBy>D TY</cp:lastModifiedBy>
  <cp:revision>72</cp:revision>
  <dcterms:created xsi:type="dcterms:W3CDTF">2021-06-04T09:15:13Z</dcterms:created>
  <dcterms:modified xsi:type="dcterms:W3CDTF">2021-06-11T05:33:20Z</dcterms:modified>
</cp:coreProperties>
</file>