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8" r:id="rId3"/>
    <p:sldId id="317" r:id="rId4"/>
    <p:sldId id="319" r:id="rId5"/>
    <p:sldId id="320" r:id="rId6"/>
    <p:sldId id="318" r:id="rId7"/>
    <p:sldId id="257" r:id="rId8"/>
    <p:sldId id="258" r:id="rId9"/>
    <p:sldId id="261" r:id="rId10"/>
    <p:sldId id="259" r:id="rId11"/>
    <p:sldId id="263" r:id="rId12"/>
    <p:sldId id="264" r:id="rId13"/>
    <p:sldId id="265" r:id="rId14"/>
    <p:sldId id="266" r:id="rId15"/>
    <p:sldId id="260" r:id="rId16"/>
    <p:sldId id="312" r:id="rId17"/>
    <p:sldId id="313" r:id="rId18"/>
    <p:sldId id="270" r:id="rId19"/>
    <p:sldId id="271" r:id="rId20"/>
    <p:sldId id="272" r:id="rId21"/>
    <p:sldId id="311" r:id="rId22"/>
    <p:sldId id="273" r:id="rId23"/>
    <p:sldId id="275" r:id="rId24"/>
    <p:sldId id="276" r:id="rId25"/>
    <p:sldId id="277" r:id="rId26"/>
    <p:sldId id="278" r:id="rId27"/>
    <p:sldId id="279" r:id="rId28"/>
    <p:sldId id="314" r:id="rId29"/>
    <p:sldId id="284" r:id="rId30"/>
    <p:sldId id="287" r:id="rId31"/>
    <p:sldId id="286" r:id="rId32"/>
    <p:sldId id="288" r:id="rId33"/>
    <p:sldId id="269" r:id="rId34"/>
    <p:sldId id="280" r:id="rId35"/>
    <p:sldId id="283" r:id="rId36"/>
    <p:sldId id="281" r:id="rId37"/>
    <p:sldId id="290" r:id="rId38"/>
    <p:sldId id="292" r:id="rId39"/>
    <p:sldId id="285" r:id="rId40"/>
    <p:sldId id="291" r:id="rId41"/>
    <p:sldId id="289" r:id="rId42"/>
    <p:sldId id="293" r:id="rId43"/>
    <p:sldId id="294" r:id="rId44"/>
    <p:sldId id="296" r:id="rId45"/>
    <p:sldId id="297" r:id="rId46"/>
    <p:sldId id="315" r:id="rId47"/>
    <p:sldId id="316" r:id="rId48"/>
    <p:sldId id="298" r:id="rId49"/>
    <p:sldId id="302" r:id="rId50"/>
    <p:sldId id="303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reference/Tez16.pdf" TargetMode="External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Tez20.pdf" TargetMode="External"/><Relationship Id="rId5" Type="http://schemas.openxmlformats.org/officeDocument/2006/relationships/hyperlink" Target="reference/BDKW19_DLCT.pdf" TargetMode="External"/><Relationship Id="rId4" Type="http://schemas.openxmlformats.org/officeDocument/2006/relationships/hyperlink" Target="reference/DEMS15_ca_asco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reference/LDW17_ascon_cube.pdf" TargetMode="External"/><Relationship Id="rId3" Type="http://schemas.openxmlformats.org/officeDocument/2006/relationships/hyperlink" Target="reference/BCD11.pdf" TargetMode="External"/><Relationship Id="rId7" Type="http://schemas.openxmlformats.org/officeDocument/2006/relationships/hyperlink" Target="reference/RHSS21_ascon_cube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YLWY18_ascon_zerosum.pdf" TargetMode="External"/><Relationship Id="rId5" Type="http://schemas.openxmlformats.org/officeDocument/2006/relationships/hyperlink" Target="reference/GRW19.pdf" TargetMode="External"/><Relationship Id="rId4" Type="http://schemas.openxmlformats.org/officeDocument/2006/relationships/hyperlink" Target="reference/Tod15.pdf" TargetMode="External"/><Relationship Id="rId9" Type="http://schemas.openxmlformats.org/officeDocument/2006/relationships/hyperlink" Target="reference/LZWW16_CryptanalysisOfRound-reducedAS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HLY21_keccak_preimage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reference/LSLW17_keccak_cls.pdf" TargetMode="External"/><Relationship Id="rId2" Type="http://schemas.openxmlformats.org/officeDocument/2006/relationships/hyperlink" Target="reference/LS19_allocating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reference/A12.pdf" TargetMode="External"/><Relationship Id="rId2" Type="http://schemas.openxmlformats.org/officeDocument/2006/relationships/hyperlink" Target="reference/ZL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BKLT11_spongent.pdf" TargetMode="External"/><Relationship Id="rId4" Type="http://schemas.openxmlformats.org/officeDocument/2006/relationships/hyperlink" Target="reference/BKLT12_spongent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WGR17_photon_zs.pdf" TargetMode="External"/><Relationship Id="rId4" Type="http://schemas.openxmlformats.org/officeDocument/2006/relationships/hyperlink" Target="reference/CCMS18_Cui2018_Article_StatisticalIntegralDistinguish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reference/JPP13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reference/LGS16_skinny_rt.pdf" TargetMode="External"/><Relationship Id="rId2" Type="http://schemas.openxmlformats.org/officeDocument/2006/relationships/hyperlink" Target="reference/BJKL16_skinn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SMB16_skinny_ca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eference/LMRR09_rebound.pdf" TargetMode="External"/><Relationship Id="rId2" Type="http://schemas.openxmlformats.org/officeDocument/2006/relationships/hyperlink" Target="reference/GP09_supersbox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WGR17_photon_zs.pdf" TargetMode="External"/><Relationship Id="rId4" Type="http://schemas.openxmlformats.org/officeDocument/2006/relationships/hyperlink" Target="reference/CCMS18_Cui2018_Article_StatisticalIntegralDistinguish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GIFT-COFB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pPr lvl="1"/>
            <a:r>
              <a:rPr lang="zh-CN" altLang="en-US" dirty="0"/>
              <a:t>相关调柄不可能差分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Romulus-H</a:t>
            </a:r>
          </a:p>
          <a:p>
            <a:pPr lvl="1"/>
            <a:r>
              <a:rPr lang="zh-CN" altLang="en-US" dirty="0"/>
              <a:t>原像</a:t>
            </a:r>
          </a:p>
        </p:txBody>
      </p:sp>
    </p:spTree>
    <p:extLst>
      <p:ext uri="{BB962C8B-B14F-4D97-AF65-F5344CB8AC3E}">
        <p14:creationId xmlns:p14="http://schemas.microsoft.com/office/powerpoint/2010/main" val="39095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88036"/>
            <a:ext cx="7319270" cy="2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r>
              <a:rPr lang="zh-CN" altLang="en-US" dirty="0"/>
              <a:t>条件立方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r>
              <a:rPr lang="zh-CN" altLang="en-US" dirty="0"/>
              <a:t>相关性</a:t>
            </a:r>
            <a:endParaRPr lang="en-US" altLang="zh-CN" dirty="0"/>
          </a:p>
          <a:p>
            <a:r>
              <a:rPr lang="zh-CN" altLang="en-US" dirty="0"/>
              <a:t>动态立方</a:t>
            </a:r>
            <a:endParaRPr lang="en-US" altLang="zh-CN" dirty="0"/>
          </a:p>
          <a:p>
            <a:pPr lvl="1"/>
            <a:r>
              <a:rPr lang="zh-CN" altLang="en-US" dirty="0"/>
              <a:t>可分性</a:t>
            </a:r>
          </a:p>
        </p:txBody>
      </p:sp>
    </p:spTree>
    <p:extLst>
      <p:ext uri="{BB962C8B-B14F-4D97-AF65-F5344CB8AC3E}">
        <p14:creationId xmlns:p14="http://schemas.microsoft.com/office/powerpoint/2010/main" val="282225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08" y="1690688"/>
            <a:ext cx="7949983" cy="43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93" y="1134068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5509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Keccak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Spongent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sldjump"/>
                        </a:rPr>
                        <a:t>PHOTON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Skinny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Grain-128AEAD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Spongent-160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9364-5945-4A9F-B3FA-E407C147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EFD87-7DDB-4013-AA2D-A89FFA03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8" y="2328075"/>
            <a:ext cx="8123043" cy="27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2" y="1523674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40" y="4414893"/>
            <a:ext cx="9695717" cy="23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B6D7-3844-4430-818A-21075DF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605584"/>
            <a:ext cx="10031268" cy="25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sz="2600" dirty="0"/>
          </a:p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5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6" action="ppaction://hlinkfile"/>
              </a:rPr>
              <a:t>Analysis of Ascon, </a:t>
            </a:r>
            <a:r>
              <a:rPr lang="en-US" altLang="zh-CN" sz="2600" dirty="0" err="1">
                <a:hlinkClick r:id="rId6" action="ppaction://hlinkfile"/>
              </a:rPr>
              <a:t>DryGASCON</a:t>
            </a:r>
            <a:r>
              <a:rPr lang="en-US" altLang="zh-CN" sz="2600" dirty="0">
                <a:hlinkClick r:id="rId6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</a:t>
            </a:r>
            <a:r>
              <a:rPr lang="en-US" altLang="zh-CN" dirty="0" smtClean="0">
                <a:hlinkClick r:id="rId2" action="ppaction://hlinkfile"/>
              </a:rPr>
              <a:t>Maximum Differential </a:t>
            </a:r>
            <a:r>
              <a:rPr lang="en-US" altLang="zh-CN" dirty="0">
                <a:hlinkClick r:id="rId2" action="ppaction://hlinkfile"/>
              </a:rPr>
              <a:t>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代数估计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On the division property of S-boxes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2281077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2281077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1645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</a:p>
        </p:txBody>
      </p:sp>
    </p:spTree>
    <p:extLst>
      <p:ext uri="{BB962C8B-B14F-4D97-AF65-F5344CB8AC3E}">
        <p14:creationId xmlns:p14="http://schemas.microsoft.com/office/powerpoint/2010/main" val="429492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automated search tool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Internal Differential Boomerangs: Practical Analysis of the Round-Reduced Keccak-f Permutation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46F3-EB79-49ED-9ACA-47E9298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2E478-F980-4080-8149-48EBE46E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09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8F36-6FCD-4045-8819-61FE6FC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F6CE9-616E-4625-BBFE-A2851EE4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4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/>
              <a:t>Practical Key-recovery Attacks on Round-Reduced </a:t>
            </a:r>
            <a:r>
              <a:rPr lang="en-US" altLang="zh-CN" dirty="0" err="1"/>
              <a:t>Ketje</a:t>
            </a:r>
            <a:r>
              <a:rPr lang="en-US" altLang="zh-CN" dirty="0"/>
              <a:t> Jr, </a:t>
            </a:r>
            <a:r>
              <a:rPr lang="en-US" altLang="zh-CN" dirty="0" err="1"/>
              <a:t>Xoodoo</a:t>
            </a:r>
            <a:r>
              <a:rPr lang="en-US" altLang="zh-CN" dirty="0"/>
              <a:t>-AE and </a:t>
            </a:r>
            <a:r>
              <a:rPr lang="en-US" altLang="zh-CN" dirty="0" err="1"/>
              <a:t>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</a:t>
            </a:r>
          </a:p>
          <a:p>
            <a:pPr lvl="1"/>
            <a:r>
              <a:rPr lang="en-US" altLang="zh-CN" dirty="0"/>
              <a:t>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</a:t>
            </a:r>
          </a:p>
          <a:p>
            <a:pPr lvl="1"/>
            <a:r>
              <a:rPr lang="en-US" altLang="zh-CN" dirty="0"/>
              <a:t>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SPONGENT: The Design Space of Lightweight Cryptographic Hashing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Spongent: A Lightweight Hash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零相关，推出一个积分区分器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C8960-3197-4A6E-BD85-2F295AC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6B3F-30D5-44B5-9023-F6A367A1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</a:p>
        </p:txBody>
      </p:sp>
    </p:spTree>
    <p:extLst>
      <p:ext uri="{BB962C8B-B14F-4D97-AF65-F5344CB8AC3E}">
        <p14:creationId xmlns:p14="http://schemas.microsoft.com/office/powerpoint/2010/main" val="669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PHOTON specification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 smtClean="0"/>
          </a:p>
          <a:p>
            <a:r>
              <a:rPr lang="en-US" altLang="zh-CN" dirty="0" smtClean="0"/>
              <a:t>Rebound-like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 smtClean="0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 action="ppaction://hlinkfile"/>
              </a:rPr>
              <a:t>Statistical integral distinguisher with multi-structure and its application on </a:t>
            </a:r>
            <a:r>
              <a:rPr lang="en-US" altLang="zh-CN" dirty="0" smtClean="0">
                <a:hlinkClick r:id="rId4" action="ppaction://hlinkfile"/>
              </a:rPr>
              <a:t>AES</a:t>
            </a:r>
            <a:endParaRPr lang="en-US" altLang="zh-CN" dirty="0" smtClean="0"/>
          </a:p>
          <a:p>
            <a:r>
              <a:rPr lang="zh-CN" altLang="en-US" dirty="0" smtClean="0"/>
              <a:t>零</a:t>
            </a:r>
            <a:r>
              <a:rPr lang="zh-CN" altLang="en-US" dirty="0"/>
              <a:t>和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 action="ppaction://hlinkfile"/>
              </a:rPr>
              <a:t>Zero-sum partitions of PHOTON permutations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80CE-245D-4534-B443-4D08DE7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61D7-DD6B-4A50-97D7-265AB639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Multiple </a:t>
            </a:r>
            <a:r>
              <a:rPr lang="en-US" altLang="zh-CN" dirty="0">
                <a:hlinkClick r:id="rId2" action="ppaction://hlinkfile"/>
              </a:rPr>
              <a:t>limited-birthday distinguishers and </a:t>
            </a:r>
            <a:r>
              <a:rPr lang="en-US" altLang="zh-CN" dirty="0" smtClean="0">
                <a:hlinkClick r:id="rId2" action="ppaction://hlinkfile"/>
              </a:rPr>
              <a:t>applications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4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SKINNY Family of Block Ciphers and Its Low-Latency Variant MANTIS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Security Analysis of SKINNY under Related-</a:t>
            </a:r>
            <a:r>
              <a:rPr lang="en-US" altLang="zh-CN" dirty="0" err="1">
                <a:hlinkClick r:id="rId3" action="ppaction://hlinkfile"/>
              </a:rPr>
              <a:t>Tweakey</a:t>
            </a:r>
            <a:r>
              <a:rPr lang="en-US" altLang="zh-CN" dirty="0">
                <a:hlinkClick r:id="rId3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Cryptanalysis of Reduced round SKINNY Block Cipher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Rebound</a:t>
            </a:r>
          </a:p>
          <a:p>
            <a:pPr lvl="1"/>
            <a:r>
              <a:rPr lang="en-US" altLang="zh-CN" dirty="0"/>
              <a:t>The Rebound Attack: Cryptanalysis of Reduced Whirlpool and </a:t>
            </a:r>
            <a:r>
              <a:rPr lang="en-US" altLang="zh-CN" dirty="0" err="1" smtClean="0"/>
              <a:t>Grøstl</a:t>
            </a:r>
            <a:endParaRPr lang="en-US" altLang="zh-CN" dirty="0" smtClean="0"/>
          </a:p>
          <a:p>
            <a:r>
              <a:rPr lang="en-US" altLang="zh-CN" dirty="0" smtClean="0"/>
              <a:t>Super-</a:t>
            </a:r>
            <a:r>
              <a:rPr lang="en-US" altLang="zh-CN" dirty="0" err="1" smtClean="0"/>
              <a:t>Sbox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Super-</a:t>
            </a:r>
            <a:r>
              <a:rPr lang="en-US" altLang="zh-CN" dirty="0" err="1" smtClean="0">
                <a:hlinkClick r:id="rId2" action="ppaction://hlinkfile"/>
              </a:rPr>
              <a:t>Sbox</a:t>
            </a:r>
            <a:r>
              <a:rPr lang="en-US" altLang="zh-CN" dirty="0" smtClean="0">
                <a:hlinkClick r:id="rId2" action="ppaction://hlinkfile"/>
              </a:rPr>
              <a:t> </a:t>
            </a:r>
            <a:r>
              <a:rPr lang="en-US" altLang="zh-CN" dirty="0">
                <a:hlinkClick r:id="rId2" action="ppaction://hlinkfile"/>
              </a:rPr>
              <a:t>Cryptanalysis: Improved Attacks for AES-Like </a:t>
            </a:r>
            <a:r>
              <a:rPr lang="en-US" altLang="zh-CN" dirty="0" smtClean="0">
                <a:hlinkClick r:id="rId2" action="ppaction://hlinkfile"/>
              </a:rPr>
              <a:t>Permutations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 action="ppaction://hlinkfile"/>
              </a:rPr>
              <a:t>Rebound Distinguishers: Results on the Full Whirlpool Compression </a:t>
            </a:r>
            <a:r>
              <a:rPr lang="en-US" altLang="zh-CN" dirty="0" smtClean="0">
                <a:hlinkClick r:id="rId3" action="ppaction://hlinkfile"/>
              </a:rPr>
              <a:t>Function</a:t>
            </a:r>
            <a:endParaRPr lang="en-US" altLang="zh-CN" dirty="0" smtClean="0"/>
          </a:p>
          <a:p>
            <a:r>
              <a:rPr lang="en-US" altLang="zh-CN" dirty="0" smtClean="0"/>
              <a:t>Non-full active diff path</a:t>
            </a:r>
          </a:p>
          <a:p>
            <a:pPr lvl="1"/>
            <a:r>
              <a:rPr lang="en-US" altLang="zh-CN" dirty="0" smtClean="0"/>
              <a:t>Non-full-active </a:t>
            </a:r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 smtClean="0"/>
              <a:t>Grøstl</a:t>
            </a:r>
            <a:endParaRPr lang="en-US" altLang="zh-CN" dirty="0" smtClean="0"/>
          </a:p>
          <a:p>
            <a:r>
              <a:rPr lang="en-US" altLang="zh-CN" dirty="0" smtClean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7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30FE-AB15-48FB-86A6-A8E4413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C618-1C6E-4D00-A4D7-F77984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9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7F1F-F198-4EE7-BBBC-84EF2EF0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A9342-E928-42D4-B948-E49E489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0FA1-6D31-44BA-883A-302DA01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EBE9-11E8-42E1-8EE0-EDEB96C4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PHOTON specification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 smtClean="0"/>
          </a:p>
          <a:p>
            <a:r>
              <a:rPr lang="en-US" altLang="zh-CN" dirty="0" smtClean="0"/>
              <a:t>Rebound-like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 smtClean="0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 action="ppaction://hlinkfile"/>
              </a:rPr>
              <a:t>Statistical integral distinguisher with multi-structure and its application on </a:t>
            </a:r>
            <a:r>
              <a:rPr lang="en-US" altLang="zh-CN" dirty="0" smtClean="0">
                <a:hlinkClick r:id="rId4" action="ppaction://hlinkfile"/>
              </a:rPr>
              <a:t>AES</a:t>
            </a:r>
            <a:endParaRPr lang="en-US" altLang="zh-CN" dirty="0" smtClean="0"/>
          </a:p>
          <a:p>
            <a:r>
              <a:rPr lang="zh-CN" altLang="en-US" dirty="0" smtClean="0"/>
              <a:t>零</a:t>
            </a:r>
            <a:r>
              <a:rPr lang="zh-CN" altLang="en-US" dirty="0"/>
              <a:t>和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 action="ppaction://hlinkfile"/>
              </a:rPr>
              <a:t>Zero-sum partitions of PHOTON permutations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4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8" y="139211"/>
            <a:ext cx="4486364" cy="65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Elephant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/>
              <a:t>Spongent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积分</a:t>
            </a:r>
            <a:endParaRPr lang="en-US" altLang="zh-CN" dirty="0"/>
          </a:p>
          <a:p>
            <a:r>
              <a:rPr lang="en-US" altLang="zh-CN" dirty="0"/>
              <a:t>Keccak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38901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3C59-984A-47FE-B799-9D6A5E1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0AA5-9611-451E-9693-B624C91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</a:p>
          <a:p>
            <a:r>
              <a:rPr lang="en-US" altLang="zh-CN" dirty="0"/>
              <a:t>Ascon-p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6835</TotalTime>
  <Words>1007</Words>
  <Application>Microsoft Office PowerPoint</Application>
  <PresentationFormat>宽屏</PresentationFormat>
  <Paragraphs>271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等线</vt:lpstr>
      <vt:lpstr>等线 Light</vt:lpstr>
      <vt:lpstr>Arial</vt:lpstr>
      <vt:lpstr>Office 主题​​</vt:lpstr>
      <vt:lpstr>Results of security analysis of LWC finalists</vt:lpstr>
      <vt:lpstr>分类</vt:lpstr>
      <vt:lpstr>PHOTON-256</vt:lpstr>
      <vt:lpstr>PHOTON-256</vt:lpstr>
      <vt:lpstr>PowerPoint 演示文稿</vt:lpstr>
      <vt:lpstr>PHOTON-256</vt:lpstr>
      <vt:lpstr>Ascon</vt:lpstr>
      <vt:lpstr>Elephant</vt:lpstr>
      <vt:lpstr>ISAP</vt:lpstr>
      <vt:lpstr>GIFT-COFB</vt:lpstr>
      <vt:lpstr>Romulus</vt:lpstr>
      <vt:lpstr>SPARKLE</vt:lpstr>
      <vt:lpstr>TinyJAMBU</vt:lpstr>
      <vt:lpstr>Xoodyak</vt:lpstr>
      <vt:lpstr>Grain-128AEAD</vt:lpstr>
      <vt:lpstr>完</vt:lpstr>
      <vt:lpstr>Specifications</vt:lpstr>
      <vt:lpstr>Ascon-p</vt:lpstr>
      <vt:lpstr>Keccak-p</vt:lpstr>
      <vt:lpstr>Spongent-160</vt:lpstr>
      <vt:lpstr>PHOTON</vt:lpstr>
      <vt:lpstr>GIFT-128</vt:lpstr>
      <vt:lpstr>Skinny</vt:lpstr>
      <vt:lpstr>SPARKLE</vt:lpstr>
      <vt:lpstr>TinyJambu</vt:lpstr>
      <vt:lpstr>Xoodyak</vt:lpstr>
      <vt:lpstr>Grain-128</vt:lpstr>
      <vt:lpstr>Additional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Keccak</vt:lpstr>
      <vt:lpstr>Spongent</vt:lpstr>
      <vt:lpstr>Spongent</vt:lpstr>
      <vt:lpstr>Spongent</vt:lpstr>
      <vt:lpstr>PHOTON-256</vt:lpstr>
      <vt:lpstr>PHOTON-256</vt:lpstr>
      <vt:lpstr>GIFT-128</vt:lpstr>
      <vt:lpstr>Skinny</vt:lpstr>
      <vt:lpstr>SPARKLE</vt:lpstr>
      <vt:lpstr>TinyJambu</vt:lpstr>
      <vt:lpstr>Xoodyak</vt:lpstr>
      <vt:lpstr>Grain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20180828</cp:lastModifiedBy>
  <cp:revision>69</cp:revision>
  <dcterms:created xsi:type="dcterms:W3CDTF">2021-06-04T09:15:13Z</dcterms:created>
  <dcterms:modified xsi:type="dcterms:W3CDTF">2021-06-10T12:20:44Z</dcterms:modified>
</cp:coreProperties>
</file>