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8" r:id="rId3"/>
    <p:sldId id="323" r:id="rId4"/>
    <p:sldId id="313" r:id="rId5"/>
    <p:sldId id="270" r:id="rId6"/>
    <p:sldId id="271" r:id="rId7"/>
    <p:sldId id="278" r:id="rId8"/>
    <p:sldId id="272" r:id="rId9"/>
    <p:sldId id="311" r:id="rId10"/>
    <p:sldId id="273" r:id="rId11"/>
    <p:sldId id="275" r:id="rId12"/>
    <p:sldId id="276" r:id="rId13"/>
    <p:sldId id="277" r:id="rId14"/>
    <p:sldId id="279" r:id="rId15"/>
    <p:sldId id="314" r:id="rId16"/>
    <p:sldId id="257" r:id="rId17"/>
    <p:sldId id="269" r:id="rId18"/>
    <p:sldId id="280" r:id="rId19"/>
    <p:sldId id="283" r:id="rId20"/>
    <p:sldId id="284" r:id="rId21"/>
    <p:sldId id="281" r:id="rId22"/>
    <p:sldId id="288" r:id="rId23"/>
    <p:sldId id="286" r:id="rId24"/>
    <p:sldId id="287" r:id="rId25"/>
    <p:sldId id="322" r:id="rId26"/>
    <p:sldId id="321" r:id="rId27"/>
    <p:sldId id="290" r:id="rId28"/>
    <p:sldId id="293" r:id="rId29"/>
    <p:sldId id="289" r:id="rId30"/>
    <p:sldId id="285" r:id="rId31"/>
    <p:sldId id="266" r:id="rId32"/>
    <p:sldId id="294" r:id="rId33"/>
    <p:sldId id="296" r:id="rId34"/>
    <p:sldId id="317" r:id="rId35"/>
    <p:sldId id="319" r:id="rId36"/>
    <p:sldId id="320" r:id="rId37"/>
    <p:sldId id="318" r:id="rId38"/>
    <p:sldId id="259" r:id="rId39"/>
    <p:sldId id="298" r:id="rId40"/>
    <p:sldId id="263" r:id="rId41"/>
    <p:sldId id="302" r:id="rId42"/>
    <p:sldId id="264" r:id="rId43"/>
    <p:sldId id="303" r:id="rId44"/>
    <p:sldId id="265" r:id="rId45"/>
    <p:sldId id="260" r:id="rId46"/>
    <p:sldId id="31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373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reference/BKLT11_spongent.pdf" TargetMode="External"/><Relationship Id="rId18" Type="http://schemas.openxmlformats.org/officeDocument/2006/relationships/slide" Target="slide10.xml"/><Relationship Id="rId26" Type="http://schemas.openxmlformats.org/officeDocument/2006/relationships/slide" Target="slide11.xml"/><Relationship Id="rId3" Type="http://schemas.openxmlformats.org/officeDocument/2006/relationships/hyperlink" Target="documents/isapv20.pdf" TargetMode="External"/><Relationship Id="rId21" Type="http://schemas.openxmlformats.org/officeDocument/2006/relationships/hyperlink" Target="documents/PHOTON-Beetle_Specification_update_17May2021.pdf" TargetMode="External"/><Relationship Id="rId34" Type="http://schemas.openxmlformats.org/officeDocument/2006/relationships/slide" Target="slide14.xml"/><Relationship Id="rId7" Type="http://schemas.openxmlformats.org/officeDocument/2006/relationships/hyperlink" Target="documents/elephantv2.pdf" TargetMode="External"/><Relationship Id="rId12" Type="http://schemas.openxmlformats.org/officeDocument/2006/relationships/slide" Target="slide31.xml"/><Relationship Id="rId17" Type="http://schemas.openxmlformats.org/officeDocument/2006/relationships/hyperlink" Target="documents/GIFT-COFB_v1.1.pdf" TargetMode="External"/><Relationship Id="rId25" Type="http://schemas.openxmlformats.org/officeDocument/2006/relationships/hyperlink" Target="documents/00_Romulus.pdf" TargetMode="External"/><Relationship Id="rId33" Type="http://schemas.openxmlformats.org/officeDocument/2006/relationships/hyperlink" Target="documents/NIST_submission__Grain_128AEADv2.pdf" TargetMode="External"/><Relationship Id="rId2" Type="http://schemas.openxmlformats.org/officeDocument/2006/relationships/hyperlink" Target="documents/asconv12.pdf" TargetMode="External"/><Relationship Id="rId16" Type="http://schemas.openxmlformats.org/officeDocument/2006/relationships/hyperlink" Target="reference/GIFT.pdf" TargetMode="External"/><Relationship Id="rId20" Type="http://schemas.openxmlformats.org/officeDocument/2006/relationships/hyperlink" Target="reference/GPP11_photon.pdf" TargetMode="External"/><Relationship Id="rId29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Keccak-reference-3.0.pdf" TargetMode="External"/><Relationship Id="rId11" Type="http://schemas.openxmlformats.org/officeDocument/2006/relationships/slide" Target="slide22.xml"/><Relationship Id="rId24" Type="http://schemas.openxmlformats.org/officeDocument/2006/relationships/hyperlink" Target="reference/BJKL16_skinny.pdf" TargetMode="External"/><Relationship Id="rId32" Type="http://schemas.openxmlformats.org/officeDocument/2006/relationships/slide" Target="slide13.xml"/><Relationship Id="rId5" Type="http://schemas.openxmlformats.org/officeDocument/2006/relationships/slide" Target="slide17.xml"/><Relationship Id="rId15" Type="http://schemas.openxmlformats.org/officeDocument/2006/relationships/slide" Target="slide32.xml"/><Relationship Id="rId23" Type="http://schemas.openxmlformats.org/officeDocument/2006/relationships/slide" Target="slide34.xml"/><Relationship Id="rId28" Type="http://schemas.openxmlformats.org/officeDocument/2006/relationships/hyperlink" Target="documents/SPARKLE-specification-Round3.pdf" TargetMode="External"/><Relationship Id="rId10" Type="http://schemas.openxmlformats.org/officeDocument/2006/relationships/hyperlink" Target="documents/Xoodyak-submission.pdf" TargetMode="External"/><Relationship Id="rId19" Type="http://schemas.openxmlformats.org/officeDocument/2006/relationships/slide" Target="slide38.xml"/><Relationship Id="rId31" Type="http://schemas.openxmlformats.org/officeDocument/2006/relationships/hyperlink" Target="documents/TinyJAMBU_v2_17May2021.pdf" TargetMode="Externa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8.xml"/><Relationship Id="rId22" Type="http://schemas.openxmlformats.org/officeDocument/2006/relationships/slide" Target="slide9.xml"/><Relationship Id="rId27" Type="http://schemas.openxmlformats.org/officeDocument/2006/relationships/slide" Target="slide40.xml"/><Relationship Id="rId30" Type="http://schemas.openxmlformats.org/officeDocument/2006/relationships/slide" Target="slide42.xml"/><Relationship Id="rId8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reference/YLWY18_ascon_zerosum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reference/LTW18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reference/LSLW17_keccak_cls.pdf" TargetMode="External"/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19_allocating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74196B6-B399-4922-8047-3A8621D4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31351A-FE33-40B1-949C-CB4E66DE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42" y="452438"/>
            <a:ext cx="6457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代数、零和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2" y="144340"/>
            <a:ext cx="4486364" cy="6569319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40DF35-16D2-483A-8031-AC6464B94BF7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9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727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2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file"/>
                        </a:rPr>
                        <a:t>Ascon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hlinkClick r:id="rId3" action="ppaction://hlinkfile"/>
                        </a:rPr>
                        <a:t>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6" action="ppaction://hlinkfile"/>
                        </a:rPr>
                        <a:t>Keccak</a:t>
                      </a:r>
                      <a:r>
                        <a:rPr lang="en-US" altLang="zh-CN" dirty="0"/>
                        <a:t>-f[200], Keccak-f[400]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 action="ppaction://hlinkfile"/>
                        </a:rPr>
                        <a:t>Elephant</a:t>
                      </a:r>
                      <a:r>
                        <a:rPr lang="en-US" altLang="zh-CN" dirty="0"/>
                        <a:t>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0" action="ppaction://hlinkfile"/>
                        </a:rPr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1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3" action="ppaction://hlinkfile"/>
                        </a:rPr>
                        <a:t>Spongent</a:t>
                      </a:r>
                      <a:r>
                        <a:rPr lang="en-US" altLang="zh-CN" dirty="0"/>
                        <a:t>-Π[160,176]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6" action="ppaction://hlinkfile"/>
                        </a:rPr>
                        <a:t>GIFT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 action="ppaction://hlinkfile"/>
                        </a:rPr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8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9" action="ppaction://hlinksldjump"/>
                        </a:rPr>
                        <a:t>Slide 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0" action="ppaction://hlinkfile"/>
                        </a:rPr>
                        <a:t>PHOTON</a:t>
                      </a:r>
                      <a:r>
                        <a:rPr lang="en-US" altLang="zh-CN" dirty="0"/>
                        <a:t>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 action="ppaction://hlinkfile"/>
                        </a:rPr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22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4" action="ppaction://hlinkfile"/>
                        </a:rPr>
                        <a:t>Skinny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 action="ppaction://hlinkfile"/>
                        </a:rPr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8" action="ppaction://hlinkfile"/>
                        </a:rPr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0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1" action="ppaction://hlinkfile"/>
                        </a:rPr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Grain-128a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3" action="ppaction://hlinkfile"/>
                        </a:rPr>
                        <a:t>Grain-128AEADv2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15F-511A-46D7-B8FF-36DD35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1486-4AC0-448C-9BF8-DAA0A79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1-linear structures</a:t>
            </a:r>
            <a:r>
              <a:rPr lang="zh-CN" altLang="en-US" dirty="0"/>
              <a:t>得到正向</a:t>
            </a:r>
            <a:r>
              <a:rPr lang="en-US" altLang="zh-CN" dirty="0"/>
              <a:t>3</a:t>
            </a:r>
            <a:r>
              <a:rPr lang="zh-CN" altLang="en-US" dirty="0"/>
              <a:t>轮（</a:t>
            </a:r>
            <a:r>
              <a:rPr lang="en-US" altLang="zh-CN" dirty="0"/>
              <a:t>298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Searching for Subspace Trails and Truncated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5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37813"/>
              </p:ext>
            </p:extLst>
          </p:nvPr>
        </p:nvGraphicFramePr>
        <p:xfrm>
          <a:off x="327648" y="2230037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b=800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b=1600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[56,63]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[56,104]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[56,134]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[58,89]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[58,147]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[58,247]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[58,372]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[108,142]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[108,278]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[108,556]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[108,1112]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8475"/>
              </p:ext>
            </p:extLst>
          </p:nvPr>
        </p:nvGraphicFramePr>
        <p:xfrm>
          <a:off x="838200" y="3889526"/>
          <a:ext cx="360743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最优重量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  <p:sp>
        <p:nvSpPr>
          <p:cNvPr id="8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9380C-8CFC-4E15-9687-0F2B5B3A279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division </a:t>
            </a:r>
            <a:r>
              <a:rPr lang="en-US" altLang="zh-CN" dirty="0" err="1">
                <a:hlinkClick r:id="rId2"/>
              </a:rPr>
              <a:t>propertyNew</a:t>
            </a:r>
            <a:r>
              <a:rPr lang="en-US" altLang="zh-CN" dirty="0">
                <a:hlinkClick r:id="rId2"/>
              </a:rPr>
              <a:t> zero-sum distinguishers on full 24-round Keccak-f using the division 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/>
              <a:t>Practical Key-recovery Attacks on Round-Reduced </a:t>
            </a:r>
            <a:r>
              <a:rPr lang="en-US" altLang="zh-CN" dirty="0" err="1"/>
              <a:t>Ketje</a:t>
            </a:r>
            <a:r>
              <a:rPr lang="en-US" altLang="zh-CN" dirty="0"/>
              <a:t> Jr, </a:t>
            </a:r>
            <a:r>
              <a:rPr lang="en-US" altLang="zh-CN" dirty="0" err="1"/>
              <a:t>Xoodoo</a:t>
            </a:r>
            <a:r>
              <a:rPr lang="en-US" altLang="zh-CN" dirty="0"/>
              <a:t>-AE and Xoodyak</a:t>
            </a:r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9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/>
              <a:t>Symmetric-Sum Distinguishers Against Round Reduced SHA3</a:t>
            </a:r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7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r>
              <a:rPr lang="zh-CN" altLang="en-US" dirty="0"/>
              <a:t>条件立方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0A0F22-E0F3-4253-A6AE-843F2EFBE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7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45FC01-A14C-4DE0-B932-5BE906FB4F36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9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r>
              <a:rPr lang="zh-CN" altLang="en-US" dirty="0"/>
              <a:t>相关调柄不可能差分</a:t>
            </a:r>
            <a:endParaRPr lang="en-US" altLang="zh-CN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B56FC-CC2C-4C4C-96EA-C00FD753B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18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Cipher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88036"/>
            <a:ext cx="7319270" cy="2686821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46FFDE-2A29-4C7E-A527-3C13494BD28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918ED9-8DD9-4A66-B445-2AB7577E791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9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r>
              <a:rPr lang="zh-CN" altLang="en-US" dirty="0"/>
              <a:t>相关性</a:t>
            </a:r>
            <a:endParaRPr lang="en-US" altLang="zh-CN" dirty="0"/>
          </a:p>
          <a:p>
            <a:r>
              <a:rPr lang="zh-CN" altLang="en-US" dirty="0"/>
              <a:t>动态立方</a:t>
            </a:r>
            <a:endParaRPr lang="en-US" altLang="zh-CN" dirty="0"/>
          </a:p>
          <a:p>
            <a:pPr lvl="1"/>
            <a:r>
              <a:rPr lang="zh-CN" altLang="en-US" dirty="0"/>
              <a:t>可分性</a:t>
            </a:r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2D94B-2FB8-4971-8504-5AFD7ABDB3D3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8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93" y="1134068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Spongent-160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EFD87-7DDB-4013-AA2D-A89FFA03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8" y="2042877"/>
            <a:ext cx="8123043" cy="277224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D7FEE8-B0E9-43A9-B4B2-1F395CFC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11611</TotalTime>
  <Words>1129</Words>
  <Application>Microsoft Office PowerPoint</Application>
  <PresentationFormat>宽屏</PresentationFormat>
  <Paragraphs>309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Results of security analysis of LWC finalists</vt:lpstr>
      <vt:lpstr>Contents</vt:lpstr>
      <vt:lpstr>Differential</vt:lpstr>
      <vt:lpstr>Specifications</vt:lpstr>
      <vt:lpstr>Ascon-p</vt:lpstr>
      <vt:lpstr>Keccak-p</vt:lpstr>
      <vt:lpstr>Xoodyak</vt:lpstr>
      <vt:lpstr>Spongent-160</vt:lpstr>
      <vt:lpstr>PHOTON</vt:lpstr>
      <vt:lpstr>GIFT-128</vt:lpstr>
      <vt:lpstr>Skinny</vt:lpstr>
      <vt:lpstr>SPARKLE</vt:lpstr>
      <vt:lpstr>TinyJambu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Xoodyak</vt:lpstr>
      <vt:lpstr>Spongent</vt:lpstr>
      <vt:lpstr>Spongent</vt:lpstr>
      <vt:lpstr>PHOTON-256</vt:lpstr>
      <vt:lpstr>PHOTON-256</vt:lpstr>
      <vt:lpstr>PHOTON-256</vt:lpstr>
      <vt:lpstr>PHOTON-256</vt:lpstr>
      <vt:lpstr>GIFT-128</vt:lpstr>
      <vt:lpstr>GIFT-128</vt:lpstr>
      <vt:lpstr>Skinny-128</vt:lpstr>
      <vt:lpstr>Skinny-128</vt:lpstr>
      <vt:lpstr>SPARKLE</vt:lpstr>
      <vt:lpstr>SPARKLE</vt:lpstr>
      <vt:lpstr>TinyJAMBU</vt:lpstr>
      <vt:lpstr>Grain-128AEAD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102</cp:revision>
  <dcterms:created xsi:type="dcterms:W3CDTF">2021-06-04T09:15:13Z</dcterms:created>
  <dcterms:modified xsi:type="dcterms:W3CDTF">2021-06-16T23:44:49Z</dcterms:modified>
</cp:coreProperties>
</file>