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308" r:id="rId3"/>
    <p:sldId id="330" r:id="rId4"/>
    <p:sldId id="323" r:id="rId5"/>
    <p:sldId id="324" r:id="rId6"/>
    <p:sldId id="325" r:id="rId7"/>
    <p:sldId id="313" r:id="rId8"/>
    <p:sldId id="270" r:id="rId9"/>
    <p:sldId id="271" r:id="rId10"/>
    <p:sldId id="278" r:id="rId11"/>
    <p:sldId id="272" r:id="rId12"/>
    <p:sldId id="311" r:id="rId13"/>
    <p:sldId id="273" r:id="rId14"/>
    <p:sldId id="275" r:id="rId15"/>
    <p:sldId id="276" r:id="rId16"/>
    <p:sldId id="277" r:id="rId17"/>
    <p:sldId id="279" r:id="rId18"/>
    <p:sldId id="314" r:id="rId19"/>
    <p:sldId id="257" r:id="rId20"/>
    <p:sldId id="269" r:id="rId21"/>
    <p:sldId id="280" r:id="rId22"/>
    <p:sldId id="283" r:id="rId23"/>
    <p:sldId id="284" r:id="rId24"/>
    <p:sldId id="281" r:id="rId25"/>
    <p:sldId id="288" r:id="rId26"/>
    <p:sldId id="286" r:id="rId27"/>
    <p:sldId id="287" r:id="rId28"/>
    <p:sldId id="322" r:id="rId29"/>
    <p:sldId id="321" r:id="rId30"/>
    <p:sldId id="290" r:id="rId31"/>
    <p:sldId id="293" r:id="rId32"/>
    <p:sldId id="289" r:id="rId33"/>
    <p:sldId id="285" r:id="rId34"/>
    <p:sldId id="266" r:id="rId35"/>
    <p:sldId id="294" r:id="rId36"/>
    <p:sldId id="326" r:id="rId37"/>
    <p:sldId id="327" r:id="rId38"/>
    <p:sldId id="329" r:id="rId39"/>
    <p:sldId id="296" r:id="rId40"/>
    <p:sldId id="328" r:id="rId41"/>
    <p:sldId id="317" r:id="rId42"/>
    <p:sldId id="319" r:id="rId43"/>
    <p:sldId id="320" r:id="rId44"/>
    <p:sldId id="318" r:id="rId45"/>
    <p:sldId id="259" r:id="rId46"/>
    <p:sldId id="298" r:id="rId47"/>
    <p:sldId id="263" r:id="rId48"/>
    <p:sldId id="302" r:id="rId49"/>
    <p:sldId id="264" r:id="rId50"/>
    <p:sldId id="303" r:id="rId51"/>
    <p:sldId id="265" r:id="rId52"/>
    <p:sldId id="260" r:id="rId53"/>
    <p:sldId id="312" r:id="rId5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9" autoAdjust="0"/>
    <p:restoredTop sz="94373" autoAdjust="0"/>
  </p:normalViewPr>
  <p:slideViewPr>
    <p:cSldViewPr snapToGrid="0">
      <p:cViewPr>
        <p:scale>
          <a:sx n="75" d="100"/>
          <a:sy n="75" d="100"/>
        </p:scale>
        <p:origin x="6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20180828\Desktop\LWC_finalists\round3_cryptanalysi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20180828\Desktop\LWC_finalists\round3_crypt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summarize!$A$2</c:f>
              <c:strCache>
                <c:ptCount val="1"/>
                <c:pt idx="0">
                  <c:v>Ascon-p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summarize!$C$1:$G$1</c:f>
              <c:strCache>
                <c:ptCount val="5"/>
                <c:pt idx="0">
                  <c:v>diff</c:v>
                </c:pt>
                <c:pt idx="1">
                  <c:v>linear</c:v>
                </c:pt>
                <c:pt idx="2">
                  <c:v>integral</c:v>
                </c:pt>
                <c:pt idx="3">
                  <c:v>zero-sum</c:v>
                </c:pt>
                <c:pt idx="4">
                  <c:v>cube</c:v>
                </c:pt>
              </c:strCache>
            </c:strRef>
          </c:cat>
          <c:val>
            <c:numRef>
              <c:f>summarize!$C$2:$G$2</c:f>
              <c:numCache>
                <c:formatCode>General</c:formatCode>
                <c:ptCount val="5"/>
                <c:pt idx="0">
                  <c:v>5</c:v>
                </c:pt>
                <c:pt idx="1">
                  <c:v>5</c:v>
                </c:pt>
                <c:pt idx="2">
                  <c:v>11</c:v>
                </c:pt>
                <c:pt idx="3">
                  <c:v>12</c:v>
                </c:pt>
                <c:pt idx="4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2D-489E-93F3-37B7DF1F8776}"/>
            </c:ext>
          </c:extLst>
        </c:ser>
        <c:ser>
          <c:idx val="1"/>
          <c:order val="1"/>
          <c:tx>
            <c:strRef>
              <c:f>summarize!$A$3</c:f>
              <c:strCache>
                <c:ptCount val="1"/>
                <c:pt idx="0">
                  <c:v>Keccak-f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summarize!$C$3:$G$3</c:f>
              <c:numCache>
                <c:formatCode>General</c:formatCode>
                <c:ptCount val="5"/>
                <c:pt idx="0">
                  <c:v>8</c:v>
                </c:pt>
                <c:pt idx="1">
                  <c:v>4</c:v>
                </c:pt>
                <c:pt idx="2">
                  <c:v>0</c:v>
                </c:pt>
                <c:pt idx="3">
                  <c:v>24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2D-489E-93F3-37B7DF1F8776}"/>
            </c:ext>
          </c:extLst>
        </c:ser>
        <c:ser>
          <c:idx val="2"/>
          <c:order val="2"/>
          <c:tx>
            <c:strRef>
              <c:f>summarize!$A$5</c:f>
              <c:strCache>
                <c:ptCount val="1"/>
                <c:pt idx="0">
                  <c:v>Spongent-Π[160]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summarize!$C$5:$G$5</c:f>
              <c:numCache>
                <c:formatCode>General</c:formatCode>
                <c:ptCount val="5"/>
                <c:pt idx="0">
                  <c:v>46</c:v>
                </c:pt>
                <c:pt idx="1">
                  <c:v>80</c:v>
                </c:pt>
                <c:pt idx="2">
                  <c:v>11</c:v>
                </c:pt>
                <c:pt idx="3">
                  <c:v>21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12D-489E-93F3-37B7DF1F8776}"/>
            </c:ext>
          </c:extLst>
        </c:ser>
        <c:ser>
          <c:idx val="3"/>
          <c:order val="3"/>
          <c:tx>
            <c:strRef>
              <c:f>summarize!$A$6</c:f>
              <c:strCache>
                <c:ptCount val="1"/>
                <c:pt idx="0">
                  <c:v>GIFT-128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summarize!$C$6:$G$6</c:f>
              <c:numCache>
                <c:formatCode>General</c:formatCode>
                <c:ptCount val="5"/>
                <c:pt idx="0">
                  <c:v>27</c:v>
                </c:pt>
                <c:pt idx="1">
                  <c:v>22</c:v>
                </c:pt>
                <c:pt idx="2">
                  <c:v>11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12D-489E-93F3-37B7DF1F8776}"/>
            </c:ext>
          </c:extLst>
        </c:ser>
        <c:ser>
          <c:idx val="4"/>
          <c:order val="4"/>
          <c:tx>
            <c:strRef>
              <c:f>summarize!$A$7</c:f>
              <c:strCache>
                <c:ptCount val="1"/>
                <c:pt idx="0">
                  <c:v>PHOTON-256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val>
            <c:numRef>
              <c:f>summarize!$C$7:$G$7</c:f>
              <c:numCache>
                <c:formatCode>General</c:formatCode>
                <c:ptCount val="5"/>
                <c:pt idx="0">
                  <c:v>5</c:v>
                </c:pt>
                <c:pt idx="1">
                  <c:v>5</c:v>
                </c:pt>
                <c:pt idx="2">
                  <c:v>10</c:v>
                </c:pt>
                <c:pt idx="3">
                  <c:v>12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12D-489E-93F3-37B7DF1F8776}"/>
            </c:ext>
          </c:extLst>
        </c:ser>
        <c:ser>
          <c:idx val="5"/>
          <c:order val="5"/>
          <c:tx>
            <c:strRef>
              <c:f>summarize!$A$9</c:f>
              <c:strCache>
                <c:ptCount val="1"/>
                <c:pt idx="0">
                  <c:v>SPARKLE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val>
            <c:numRef>
              <c:f>summarize!$C$9:$G$9</c:f>
              <c:numCache>
                <c:formatCode>General</c:formatCode>
                <c:ptCount val="5"/>
                <c:pt idx="0">
                  <c:v>6</c:v>
                </c:pt>
                <c:pt idx="1">
                  <c:v>6</c:v>
                </c:pt>
                <c:pt idx="2">
                  <c:v>4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12D-489E-93F3-37B7DF1F87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1605408"/>
        <c:axId val="338497584"/>
      </c:radarChart>
      <c:catAx>
        <c:axId val="341605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338497584"/>
        <c:crosses val="autoZero"/>
        <c:auto val="1"/>
        <c:lblAlgn val="ctr"/>
        <c:lblOffset val="100"/>
        <c:noMultiLvlLbl val="0"/>
      </c:catAx>
      <c:valAx>
        <c:axId val="338497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3416054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6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radarChart>
        <c:radarStyle val="marker"/>
        <c:varyColors val="0"/>
        <c:ser>
          <c:idx val="6"/>
          <c:order val="0"/>
          <c:tx>
            <c:strRef>
              <c:f>summarize!$A$2</c:f>
              <c:strCache>
                <c:ptCount val="1"/>
                <c:pt idx="0">
                  <c:v>Ascon-p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9525">
                <a:solidFill>
                  <a:srgbClr val="00B0F0"/>
                </a:solidFill>
              </a:ln>
              <a:effectLst/>
            </c:spPr>
          </c:marker>
          <c:cat>
            <c:strRef>
              <c:f>summarize!$C$1:$G$1</c:f>
              <c:strCache>
                <c:ptCount val="5"/>
                <c:pt idx="0">
                  <c:v>diff</c:v>
                </c:pt>
                <c:pt idx="1">
                  <c:v>linear</c:v>
                </c:pt>
                <c:pt idx="2">
                  <c:v>integral</c:v>
                </c:pt>
                <c:pt idx="3">
                  <c:v>zero-sum</c:v>
                </c:pt>
                <c:pt idx="4">
                  <c:v>cube</c:v>
                </c:pt>
              </c:strCache>
            </c:strRef>
          </c:cat>
          <c:val>
            <c:numRef>
              <c:f>summarize!$N$2:$R$2</c:f>
              <c:numCache>
                <c:formatCode>General</c:formatCode>
                <c:ptCount val="5"/>
                <c:pt idx="0">
                  <c:v>0.41666666666666669</c:v>
                </c:pt>
                <c:pt idx="1">
                  <c:v>0.41666666666666669</c:v>
                </c:pt>
                <c:pt idx="2">
                  <c:v>0.91666666666666663</c:v>
                </c:pt>
                <c:pt idx="3">
                  <c:v>1</c:v>
                </c:pt>
                <c:pt idx="4">
                  <c:v>0.58333333333333337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B5-4EFF-9C4D-45C7627D9189}"/>
            </c:ext>
          </c:extLst>
        </c:ser>
        <c:ser>
          <c:idx val="7"/>
          <c:order val="1"/>
          <c:tx>
            <c:strRef>
              <c:f>summarize!$A$3</c:f>
              <c:strCache>
                <c:ptCount val="1"/>
                <c:pt idx="0">
                  <c:v>Keccak-f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summarize!$N$3:$R$3</c:f>
              <c:numCache>
                <c:formatCode>General</c:formatCode>
                <c:ptCount val="5"/>
                <c:pt idx="0">
                  <c:v>0.5</c:v>
                </c:pt>
                <c:pt idx="1">
                  <c:v>0.25</c:v>
                </c:pt>
                <c:pt idx="2">
                  <c:v>0</c:v>
                </c:pt>
                <c:pt idx="3">
                  <c:v>1.5</c:v>
                </c:pt>
                <c:pt idx="4">
                  <c:v>0.5625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8B5-4EFF-9C4D-45C7627D9189}"/>
            </c:ext>
          </c:extLst>
        </c:ser>
        <c:ser>
          <c:idx val="8"/>
          <c:order val="2"/>
          <c:tx>
            <c:strRef>
              <c:f>summarize!$A$5</c:f>
              <c:strCache>
                <c:ptCount val="1"/>
                <c:pt idx="0">
                  <c:v>Spongent-Π[160]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val>
            <c:numRef>
              <c:f>summarize!$N$5:$R$5</c:f>
              <c:numCache>
                <c:formatCode>General</c:formatCode>
                <c:ptCount val="5"/>
                <c:pt idx="0">
                  <c:v>0.57499999999999996</c:v>
                </c:pt>
                <c:pt idx="1">
                  <c:v>1</c:v>
                </c:pt>
                <c:pt idx="2">
                  <c:v>0.13750000000000001</c:v>
                </c:pt>
                <c:pt idx="3">
                  <c:v>0.26250000000000001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8B5-4EFF-9C4D-45C7627D9189}"/>
            </c:ext>
          </c:extLst>
        </c:ser>
        <c:ser>
          <c:idx val="9"/>
          <c:order val="3"/>
          <c:tx>
            <c:strRef>
              <c:f>summarize!$A$6</c:f>
              <c:strCache>
                <c:ptCount val="1"/>
                <c:pt idx="0">
                  <c:v>GIFT-128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9525">
                <a:solidFill>
                  <a:srgbClr val="FFC000"/>
                </a:solidFill>
              </a:ln>
              <a:effectLst/>
            </c:spPr>
          </c:marker>
          <c:val>
            <c:numRef>
              <c:f>summarize!$N$6:$R$6</c:f>
              <c:numCache>
                <c:formatCode>General</c:formatCode>
                <c:ptCount val="5"/>
                <c:pt idx="0">
                  <c:v>0.67500000000000004</c:v>
                </c:pt>
                <c:pt idx="1">
                  <c:v>0.55000000000000004</c:v>
                </c:pt>
                <c:pt idx="2">
                  <c:v>0.27500000000000002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8B5-4EFF-9C4D-45C7627D9189}"/>
            </c:ext>
          </c:extLst>
        </c:ser>
        <c:ser>
          <c:idx val="10"/>
          <c:order val="4"/>
          <c:tx>
            <c:strRef>
              <c:f>summarize!$A$7</c:f>
              <c:strCache>
                <c:ptCount val="1"/>
                <c:pt idx="0">
                  <c:v>PHOTON-256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val>
            <c:numRef>
              <c:f>summarize!$N$7:$R$7</c:f>
              <c:numCache>
                <c:formatCode>General</c:formatCode>
                <c:ptCount val="5"/>
                <c:pt idx="0">
                  <c:v>0.41666666666666669</c:v>
                </c:pt>
                <c:pt idx="1">
                  <c:v>0.41666666666666669</c:v>
                </c:pt>
                <c:pt idx="2">
                  <c:v>0.83333333333333337</c:v>
                </c:pt>
                <c:pt idx="3">
                  <c:v>1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8B5-4EFF-9C4D-45C7627D9189}"/>
            </c:ext>
          </c:extLst>
        </c:ser>
        <c:ser>
          <c:idx val="11"/>
          <c:order val="5"/>
          <c:tx>
            <c:strRef>
              <c:f>summarize!$A$9</c:f>
              <c:strCache>
                <c:ptCount val="1"/>
                <c:pt idx="0">
                  <c:v>SPARKLE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val>
            <c:numRef>
              <c:f>summarize!$N$9:$R$9</c:f>
              <c:numCache>
                <c:formatCode>General</c:formatCode>
                <c:ptCount val="5"/>
                <c:pt idx="0">
                  <c:v>0.8571428571428571</c:v>
                </c:pt>
                <c:pt idx="1">
                  <c:v>0.8571428571428571</c:v>
                </c:pt>
                <c:pt idx="2">
                  <c:v>0.5714285714285714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8B5-4EFF-9C4D-45C7627D91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1605408"/>
        <c:axId val="338497584"/>
      </c:radarChart>
      <c:catAx>
        <c:axId val="341605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38497584"/>
        <c:crosses val="autoZero"/>
        <c:auto val="1"/>
        <c:lblAlgn val="ctr"/>
        <c:lblOffset val="100"/>
        <c:noMultiLvlLbl val="0"/>
      </c:catAx>
      <c:valAx>
        <c:axId val="338497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41605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ysClr val="windowText" lastClr="000000"/>
          </a:solidFill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0BD0E-5109-46F8-A5B6-62A588708CC4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05A78-41C6-49AA-BA04-CA0A1A96DB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561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05A78-41C6-49AA-BA04-CA0A1A96DB6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809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05A78-41C6-49AA-BA04-CA0A1A96DB6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895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05A78-41C6-49AA-BA04-CA0A1A96DB6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601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05A78-41C6-49AA-BA04-CA0A1A96DB6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864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9FF0-3023-43B6-9AAB-81DD03F4275D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FE82-6766-4F3F-815B-EC705DD7D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910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9FF0-3023-43B6-9AAB-81DD03F4275D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FE82-6766-4F3F-815B-EC705DD7D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0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9FF0-3023-43B6-9AAB-81DD03F4275D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FE82-6766-4F3F-815B-EC705DD7D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64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9FF0-3023-43B6-9AAB-81DD03F4275D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FE82-6766-4F3F-815B-EC705DD7D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82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9FF0-3023-43B6-9AAB-81DD03F4275D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FE82-6766-4F3F-815B-EC705DD7D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82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9FF0-3023-43B6-9AAB-81DD03F4275D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FE82-6766-4F3F-815B-EC705DD7D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006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9FF0-3023-43B6-9AAB-81DD03F4275D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FE82-6766-4F3F-815B-EC705DD7D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33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9FF0-3023-43B6-9AAB-81DD03F4275D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FE82-6766-4F3F-815B-EC705DD7D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60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9FF0-3023-43B6-9AAB-81DD03F4275D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FE82-6766-4F3F-815B-EC705DD7D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323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9FF0-3023-43B6-9AAB-81DD03F4275D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FE82-6766-4F3F-815B-EC705DD7D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148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9FF0-3023-43B6-9AAB-81DD03F4275D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FE82-6766-4F3F-815B-EC705DD7D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80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29FF0-3023-43B6-9AAB-81DD03F4275D}" type="datetimeFigureOut">
              <a:rPr lang="zh-CN" altLang="en-US" smtClean="0"/>
              <a:t>2021/6/17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BFE82-6766-4F3F-815B-EC705DD7DB8E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2489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slide" Target="slide34.xml"/><Relationship Id="rId18" Type="http://schemas.openxmlformats.org/officeDocument/2006/relationships/hyperlink" Target="documents/GIFT-COFB_v1.1.pdf" TargetMode="External"/><Relationship Id="rId26" Type="http://schemas.openxmlformats.org/officeDocument/2006/relationships/hyperlink" Target="documents/00_Romulus.pdf" TargetMode="External"/><Relationship Id="rId21" Type="http://schemas.openxmlformats.org/officeDocument/2006/relationships/hyperlink" Target="reference/GPP11_photon.pdf" TargetMode="External"/><Relationship Id="rId34" Type="http://schemas.openxmlformats.org/officeDocument/2006/relationships/slide" Target="slide51.xml"/><Relationship Id="rId7" Type="http://schemas.openxmlformats.org/officeDocument/2006/relationships/hyperlink" Target="documents/elephantv2.pdf" TargetMode="External"/><Relationship Id="rId12" Type="http://schemas.openxmlformats.org/officeDocument/2006/relationships/slide" Target="slide25.xml"/><Relationship Id="rId17" Type="http://schemas.openxmlformats.org/officeDocument/2006/relationships/hyperlink" Target="reference/GIFT.pdf" TargetMode="External"/><Relationship Id="rId25" Type="http://schemas.openxmlformats.org/officeDocument/2006/relationships/hyperlink" Target="reference/BJKL16_skinny.pdf" TargetMode="External"/><Relationship Id="rId33" Type="http://schemas.openxmlformats.org/officeDocument/2006/relationships/slide" Target="slide16.xml"/><Relationship Id="rId2" Type="http://schemas.openxmlformats.org/officeDocument/2006/relationships/hyperlink" Target="documents/asconv12.pdf" TargetMode="External"/><Relationship Id="rId16" Type="http://schemas.openxmlformats.org/officeDocument/2006/relationships/slide" Target="slide35.xml"/><Relationship Id="rId20" Type="http://schemas.openxmlformats.org/officeDocument/2006/relationships/slide" Target="slide45.xml"/><Relationship Id="rId29" Type="http://schemas.openxmlformats.org/officeDocument/2006/relationships/hyperlink" Target="documents/SPARKLE-specification-Round3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reference/Keccak-reference-3.0.pdf" TargetMode="External"/><Relationship Id="rId11" Type="http://schemas.openxmlformats.org/officeDocument/2006/relationships/hyperlink" Target="documents/Xoodyak-submission.pdf" TargetMode="External"/><Relationship Id="rId24" Type="http://schemas.openxmlformats.org/officeDocument/2006/relationships/slide" Target="slide41.xml"/><Relationship Id="rId32" Type="http://schemas.openxmlformats.org/officeDocument/2006/relationships/hyperlink" Target="documents/TinyJAMBU_v2_17May2021.pdf" TargetMode="External"/><Relationship Id="rId37" Type="http://schemas.openxmlformats.org/officeDocument/2006/relationships/slide" Target="slide52.xml"/><Relationship Id="rId5" Type="http://schemas.openxmlformats.org/officeDocument/2006/relationships/slide" Target="slide20.xml"/><Relationship Id="rId15" Type="http://schemas.openxmlformats.org/officeDocument/2006/relationships/slide" Target="slide11.xml"/><Relationship Id="rId23" Type="http://schemas.openxmlformats.org/officeDocument/2006/relationships/slide" Target="slide12.xml"/><Relationship Id="rId28" Type="http://schemas.openxmlformats.org/officeDocument/2006/relationships/slide" Target="slide47.xml"/><Relationship Id="rId36" Type="http://schemas.openxmlformats.org/officeDocument/2006/relationships/slide" Target="slide17.xml"/><Relationship Id="rId10" Type="http://schemas.openxmlformats.org/officeDocument/2006/relationships/hyperlink" Target="reference/The%20design%20of%20Xoodoo%20and%20Xoofff.pdf" TargetMode="External"/><Relationship Id="rId19" Type="http://schemas.openxmlformats.org/officeDocument/2006/relationships/slide" Target="slide13.xml"/><Relationship Id="rId31" Type="http://schemas.openxmlformats.org/officeDocument/2006/relationships/slide" Target="slide49.xml"/><Relationship Id="rId4" Type="http://schemas.openxmlformats.org/officeDocument/2006/relationships/slide" Target="slide8.xml"/><Relationship Id="rId9" Type="http://schemas.openxmlformats.org/officeDocument/2006/relationships/slide" Target="slide29.xml"/><Relationship Id="rId14" Type="http://schemas.openxmlformats.org/officeDocument/2006/relationships/hyperlink" Target="reference/BKLT11_spongent.pdf" TargetMode="External"/><Relationship Id="rId22" Type="http://schemas.openxmlformats.org/officeDocument/2006/relationships/hyperlink" Target="documents/PHOTON-Beetle_Specification_update_17May2021.pdf" TargetMode="External"/><Relationship Id="rId27" Type="http://schemas.openxmlformats.org/officeDocument/2006/relationships/slide" Target="slide14.xml"/><Relationship Id="rId30" Type="http://schemas.openxmlformats.org/officeDocument/2006/relationships/slide" Target="slide15.xml"/><Relationship Id="rId35" Type="http://schemas.openxmlformats.org/officeDocument/2006/relationships/hyperlink" Target="documents/NIST_submission__Grain_128AEADv2.pdf" TargetMode="External"/><Relationship Id="rId8" Type="http://schemas.openxmlformats.org/officeDocument/2006/relationships/slide" Target="slide9.xml"/><Relationship Id="rId3" Type="http://schemas.openxmlformats.org/officeDocument/2006/relationships/hyperlink" Target="documents/isapv20.pdf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reference/DEM15_heuristic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reference/Tez16.pdf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reference/BDKW19_DLCT.pdf" TargetMode="External"/><Relationship Id="rId2" Type="http://schemas.openxmlformats.org/officeDocument/2006/relationships/hyperlink" Target="reference/DEMS15_ca_ascon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reference/Tez20.pdf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reference/GRW19.pdf" TargetMode="External"/><Relationship Id="rId2" Type="http://schemas.openxmlformats.org/officeDocument/2006/relationships/hyperlink" Target="reference/Tod15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reference/BCD11.pdf" TargetMode="External"/><Relationship Id="rId2" Type="http://schemas.openxmlformats.org/officeDocument/2006/relationships/hyperlink" Target="reference/BC10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hyperlink" Target="reference/YLWY18_ascon_zerosum.pdf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reference/LDW17_ascon_cube.pdf" TargetMode="External"/><Relationship Id="rId2" Type="http://schemas.openxmlformats.org/officeDocument/2006/relationships/hyperlink" Target="reference/RHSS21_ascon_cube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reference/LZWW16_CryptanalysisOfRound-reducedAS.pdf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reference/LTW18.pdf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reference/JN15_idb_keccak.pdf" TargetMode="External"/><Relationship Id="rId2" Type="http://schemas.openxmlformats.org/officeDocument/2006/relationships/hyperlink" Target="reference/LQT19_keccack_diff.pdf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ietresearch.onlinelibrary.wiley.com/doi/epdf/10.1049/iet-ifs.2018.5263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reference/ZLDJ19.pdf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reference/LSLW17_keccak_cls.pdf" TargetMode="External"/><Relationship Id="rId3" Type="http://schemas.openxmlformats.org/officeDocument/2006/relationships/hyperlink" Target="reference/HLY21_keccak_preimage.pdf" TargetMode="External"/><Relationship Id="rId7" Type="http://schemas.openxmlformats.org/officeDocument/2006/relationships/hyperlink" Target="reference/LS19_allocating.pdf" TargetMode="External"/><Relationship Id="rId2" Type="http://schemas.openxmlformats.org/officeDocument/2006/relationships/hyperlink" Target="reference/BNR21_keccak_collision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reference/Raj19_keccak_nls.pdf" TargetMode="External"/><Relationship Id="rId5" Type="http://schemas.openxmlformats.org/officeDocument/2006/relationships/hyperlink" Target="reference/SSS20_symsum.pdf" TargetMode="External"/><Relationship Id="rId4" Type="http://schemas.openxmlformats.org/officeDocument/2006/relationships/hyperlink" Target="reference/LIMY20_keccak_preimage.pdf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reference/BN15_links_td_ml.pdf" TargetMode="External"/><Relationship Id="rId2" Type="http://schemas.openxmlformats.org/officeDocument/2006/relationships/hyperlink" Target="reference/A12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hyperlink" Target="reference/ZL16.pdf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reference/SWW16_dp.pdf" TargetMode="External"/><Relationship Id="rId2" Type="http://schemas.openxmlformats.org/officeDocument/2006/relationships/hyperlink" Target="reference/SWW20_dp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reference/SLRL15_links.pdf" TargetMode="External"/><Relationship Id="rId4" Type="http://schemas.openxmlformats.org/officeDocument/2006/relationships/hyperlink" Target="reference/EKKT18_integral.pdf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reference/PSLL03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3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reference/jPP12_grostl.pdf" TargetMode="External"/><Relationship Id="rId2" Type="http://schemas.openxmlformats.org/officeDocument/2006/relationships/hyperlink" Target="reference/MRST09_rebound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reference/LMRR09_rebound.pdf" TargetMode="External"/><Relationship Id="rId4" Type="http://schemas.openxmlformats.org/officeDocument/2006/relationships/hyperlink" Target="reference/GP09_supersbox.pdf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reference/WGR17_photon_zs.pdf" TargetMode="External"/><Relationship Id="rId2" Type="http://schemas.openxmlformats.org/officeDocument/2006/relationships/hyperlink" Target="reference/CCMS18_Cui2018_Article_StatisticalIntegralDistinguish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reference/JPP13.pdf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reference/ZDY18_gift_diff.pdf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reference/SMB16_skinny_ca.pdf" TargetMode="External"/><Relationship Id="rId2" Type="http://schemas.openxmlformats.org/officeDocument/2006/relationships/hyperlink" Target="reference/LGS16_skinny_rt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reference/ZDMJ19_rk_rectangle.pdf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Results of security analysis of LWC finalists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305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A76A4-FED2-44B6-B506-7EE932D3E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Xoodyak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D26DDF-371A-4431-B694-053655DD6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94FE17B-62CA-4B97-B025-B89A8423A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803" y="1438711"/>
            <a:ext cx="3686689" cy="25625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DBEAD64-202C-41D7-9C40-8C0736DC0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8816" y="277898"/>
            <a:ext cx="2962688" cy="331516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1B5686C-546C-4538-8CB3-28E3743E53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6492" y="1438711"/>
            <a:ext cx="3600953" cy="236253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1B3759B-46E9-4BDD-9A4D-7C2B8B3C2C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0961" y="4025872"/>
            <a:ext cx="5811061" cy="2495898"/>
          </a:xfrm>
          <a:prstGeom prst="rect">
            <a:avLst/>
          </a:prstGeom>
        </p:spPr>
      </p:pic>
      <p:sp>
        <p:nvSpPr>
          <p:cNvPr id="8" name="动作按钮: 第一张 4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7A4BE520-E1B7-47C4-A053-CED7659F739B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991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D417D-F268-4273-9EC9-5F261FC76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Spongent</a:t>
            </a:r>
            <a:endParaRPr lang="zh-CN" altLang="en-US" dirty="0"/>
          </a:p>
        </p:txBody>
      </p:sp>
      <p:sp>
        <p:nvSpPr>
          <p:cNvPr id="6" name="动作按钮: 第一张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FF9DE4D5-878D-48D9-A616-E856879E5651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7737" y="5689826"/>
            <a:ext cx="6286500" cy="10191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8175" y="4417967"/>
            <a:ext cx="6905625" cy="11049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3754" y="76881"/>
            <a:ext cx="8146280" cy="417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638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PHOTON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64" y="2554332"/>
            <a:ext cx="10987271" cy="2756282"/>
          </a:xfrm>
          <a:prstGeom prst="rect">
            <a:avLst/>
          </a:prstGeom>
        </p:spPr>
      </p:pic>
      <p:sp>
        <p:nvSpPr>
          <p:cNvPr id="5" name="动作按钮: 第一张 4">
            <a:hlinkClick r:id="rId3" action="ppaction://hlinksldjump" highlightClick="1"/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7644" y="365125"/>
            <a:ext cx="7366156" cy="1806582"/>
          </a:xfrm>
          <a:prstGeom prst="rect">
            <a:avLst/>
          </a:prstGeom>
        </p:spPr>
      </p:pic>
      <p:sp>
        <p:nvSpPr>
          <p:cNvPr id="8" name="内容占位符 7">
            <a:extLst>
              <a:ext uri="{FF2B5EF4-FFF2-40B4-BE49-F238E27FC236}">
                <a16:creationId xmlns:a16="http://schemas.microsoft.com/office/drawing/2014/main" id="{7AD7FEE8-B0E9-43A9-B4B2-1F395CFCD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391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B1600-F0AB-42A5-AE76-36A219D67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GIFT-128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16FD9B-DF54-4819-AAAD-DE7A0869C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2B7FAD-E5FF-4B37-A9E5-841DD8D0B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084" y="681037"/>
            <a:ext cx="6249272" cy="51918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E2A3558-91C9-464B-9DC6-42A5FDF42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072" y="2452202"/>
            <a:ext cx="3153215" cy="2400635"/>
          </a:xfrm>
          <a:prstGeom prst="rect">
            <a:avLst/>
          </a:prstGeom>
        </p:spPr>
      </p:pic>
      <p:sp>
        <p:nvSpPr>
          <p:cNvPr id="6" name="动作按钮: 第一张 4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D652C751-20C7-4F2C-A3CD-BF519630586D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736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B7E66-8C6A-4A0A-B1C4-C9D5D182F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Skinny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ED72F5-E955-473E-88B7-E18F0A8A7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366" y="2148136"/>
            <a:ext cx="10031268" cy="2535375"/>
          </a:xfrm>
          <a:prstGeom prst="rect">
            <a:avLst/>
          </a:prstGeom>
        </p:spPr>
      </p:pic>
      <p:sp>
        <p:nvSpPr>
          <p:cNvPr id="6" name="动作按钮: 第一张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9DBAF890-6492-4E0A-B86C-B64F16437D20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174196B6-B399-4922-8047-3A8621D40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A31351A-FE33-40B1-949C-CB4E66DE6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7942" y="452438"/>
            <a:ext cx="64579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108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7D95FE-484F-4301-90BE-672ADEDDF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C96870-370B-4F6D-926A-B18F1038C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E2F072-E59F-4B4A-A3F5-725DE20DD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193" y="527850"/>
            <a:ext cx="4353533" cy="564911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3FE97AA-F636-42FB-BE0A-49B622FAA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40828"/>
            <a:ext cx="5153744" cy="1962424"/>
          </a:xfrm>
          <a:prstGeom prst="rect">
            <a:avLst/>
          </a:prstGeom>
        </p:spPr>
      </p:pic>
      <p:sp>
        <p:nvSpPr>
          <p:cNvPr id="6" name="动作按钮: 第一张 4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931118C6-E2DA-437C-B0DE-73A76AFCDB34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95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C6C77-B7BB-4048-886C-E97BBD29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TinyJambu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8E3B3F-A545-42E8-9DD3-A774E5B5F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16829A-9D50-4FB6-8F52-DA5B5B6C3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048" y="2629073"/>
            <a:ext cx="6115904" cy="2067213"/>
          </a:xfrm>
          <a:prstGeom prst="rect">
            <a:avLst/>
          </a:prstGeom>
        </p:spPr>
      </p:pic>
      <p:sp>
        <p:nvSpPr>
          <p:cNvPr id="6" name="动作按钮: 第一张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B41F49E6-0B1E-40AE-B074-7C9165684BBF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78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1823F4-7FFC-42A1-A75F-EC55B01A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Grain-128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D748F6-25A0-4757-BD53-C413FF2CA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11448E-00BF-4030-A5A5-6CC37CD82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285" y="1825625"/>
            <a:ext cx="5763429" cy="3848637"/>
          </a:xfrm>
          <a:prstGeom prst="rect">
            <a:avLst/>
          </a:prstGeom>
        </p:spPr>
      </p:pic>
      <p:sp>
        <p:nvSpPr>
          <p:cNvPr id="6" name="动作按钮: 第一张 4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DE1B096C-CF73-41B5-9E30-1A2B6924F22F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834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Cryptanalysis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561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Ascon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差分</a:t>
            </a:r>
            <a:r>
              <a:rPr lang="en-US" altLang="zh-CN" dirty="0"/>
              <a:t>/</a:t>
            </a:r>
            <a:r>
              <a:rPr lang="zh-CN" altLang="en-US" dirty="0"/>
              <a:t>线性</a:t>
            </a:r>
            <a:endParaRPr lang="en-US" altLang="zh-CN" dirty="0"/>
          </a:p>
          <a:p>
            <a:pPr lvl="1"/>
            <a:r>
              <a:rPr lang="zh-CN" altLang="en-US" dirty="0"/>
              <a:t>截断差分</a:t>
            </a:r>
            <a:endParaRPr lang="en-US" altLang="zh-CN" dirty="0"/>
          </a:p>
          <a:p>
            <a:pPr lvl="1"/>
            <a:r>
              <a:rPr lang="zh-CN" altLang="en-US" dirty="0"/>
              <a:t>零相关、不可能差分</a:t>
            </a:r>
            <a:endParaRPr lang="en-US" altLang="zh-CN" dirty="0"/>
          </a:p>
          <a:p>
            <a:pPr lvl="1"/>
            <a:r>
              <a:rPr lang="zh-CN" altLang="en-US" dirty="0"/>
              <a:t>子空间</a:t>
            </a:r>
            <a:endParaRPr lang="en-US" altLang="zh-CN" dirty="0"/>
          </a:p>
          <a:p>
            <a:r>
              <a:rPr lang="zh-CN" altLang="en-US" dirty="0"/>
              <a:t>积分</a:t>
            </a:r>
            <a:endParaRPr lang="en-US" altLang="zh-CN" dirty="0"/>
          </a:p>
          <a:p>
            <a:pPr lvl="1"/>
            <a:r>
              <a:rPr lang="zh-CN" altLang="en-US" dirty="0"/>
              <a:t>代数、零和</a:t>
            </a:r>
            <a:endParaRPr lang="en-US" altLang="zh-CN" dirty="0"/>
          </a:p>
          <a:p>
            <a:pPr lvl="1"/>
            <a:r>
              <a:rPr lang="zh-CN" altLang="en-US" dirty="0"/>
              <a:t>立方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372" y="144340"/>
            <a:ext cx="4486364" cy="6569319"/>
          </a:xfrm>
          <a:prstGeom prst="rect">
            <a:avLst/>
          </a:prstGeom>
        </p:spPr>
      </p:pic>
      <p:sp>
        <p:nvSpPr>
          <p:cNvPr id="5" name="动作按钮: 第一张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E940DF35-16D2-483A-8031-AC6464B94BF7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59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E7A89A-31FC-42FC-B014-1F77CB0B7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EDA31FAC-2F2D-4500-9E02-ADB3318BD5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0165059"/>
              </p:ext>
            </p:extLst>
          </p:nvPr>
        </p:nvGraphicFramePr>
        <p:xfrm>
          <a:off x="838200" y="1825625"/>
          <a:ext cx="1051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6852">
                  <a:extLst>
                    <a:ext uri="{9D8B030D-6E8A-4147-A177-3AD203B41FA5}">
                      <a16:colId xmlns:a16="http://schemas.microsoft.com/office/drawing/2014/main" val="4211220278"/>
                    </a:ext>
                  </a:extLst>
                </a:gridCol>
                <a:gridCol w="2050742">
                  <a:extLst>
                    <a:ext uri="{9D8B030D-6E8A-4147-A177-3AD203B41FA5}">
                      <a16:colId xmlns:a16="http://schemas.microsoft.com/office/drawing/2014/main" val="3016748458"/>
                    </a:ext>
                  </a:extLst>
                </a:gridCol>
                <a:gridCol w="1796002">
                  <a:extLst>
                    <a:ext uri="{9D8B030D-6E8A-4147-A177-3AD203B41FA5}">
                      <a16:colId xmlns:a16="http://schemas.microsoft.com/office/drawing/2014/main" val="3829213361"/>
                    </a:ext>
                  </a:extLst>
                </a:gridCol>
                <a:gridCol w="1796002">
                  <a:extLst>
                    <a:ext uri="{9D8B030D-6E8A-4147-A177-3AD203B41FA5}">
                      <a16:colId xmlns:a16="http://schemas.microsoft.com/office/drawing/2014/main" val="171270466"/>
                    </a:ext>
                  </a:extLst>
                </a:gridCol>
                <a:gridCol w="1796002">
                  <a:extLst>
                    <a:ext uri="{9D8B030D-6E8A-4147-A177-3AD203B41FA5}">
                      <a16:colId xmlns:a16="http://schemas.microsoft.com/office/drawing/2014/main" val="3727028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Primitive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Scheme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Specification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Cryptanalysis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894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Ascon-p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hlinkClick r:id="rId2" action="ppaction://hlinkfile"/>
                        </a:rPr>
                        <a:t>Ascon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>
                          <a:hlinkClick r:id="rId3" action="ppaction://hlinkfile"/>
                        </a:rPr>
                        <a:t>ISAP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SPN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  <a:hlinkClick r:id="rId4" action="ppaction://hlinksldjump"/>
                        </a:rPr>
                        <a:t>Slide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  <a:hlinkClick r:id="rId5" action="ppaction://hlinksldjump"/>
                        </a:rPr>
                        <a:t>Slide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649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hlinkClick r:id="rId6" action="ppaction://hlinkfile"/>
                        </a:rPr>
                        <a:t>Keccak</a:t>
                      </a:r>
                      <a:r>
                        <a:rPr lang="en-US" altLang="zh-CN" dirty="0" smtClean="0"/>
                        <a:t>-f[200,400]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hlinkClick r:id="rId7" action="ppaction://hlinkfile"/>
                        </a:rPr>
                        <a:t>Elephant</a:t>
                      </a:r>
                      <a:r>
                        <a:rPr lang="en-US" altLang="zh-CN" dirty="0"/>
                        <a:t>, ISAP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SPN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  <a:hlinkClick r:id="rId8" action="ppaction://hlinksldjump"/>
                        </a:rPr>
                        <a:t>Slide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  <a:hlinkClick r:id="rId9" action="ppaction://hlinksldjump"/>
                        </a:rPr>
                        <a:t>Slide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199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hlinkClick r:id="rId10" action="ppaction://hlinkfile"/>
                        </a:rPr>
                        <a:t>XOODOO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hlinkClick r:id="rId11" action="ppaction://hlinkfile"/>
                        </a:rPr>
                        <a:t>Xoodyak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SPN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  <a:hlinkClick r:id="rId12" action="ppaction://hlinksldjump"/>
                        </a:rPr>
                        <a:t>Slide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  <a:hlinkClick r:id="rId13" action="ppaction://hlinksldjump"/>
                        </a:rPr>
                        <a:t>Slide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608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hlinkClick r:id="rId14" action="ppaction://hlinkfile"/>
                        </a:rPr>
                        <a:t>Spongent</a:t>
                      </a:r>
                      <a:r>
                        <a:rPr lang="en-US" altLang="zh-CN" dirty="0"/>
                        <a:t>-Π[160,176]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Elephant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SPN (PRESENT)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  <a:hlinkClick r:id="rId15" action="ppaction://hlinksldjump"/>
                        </a:rPr>
                        <a:t>Slide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  <a:hlinkClick r:id="rId16" action="ppaction://hlinksldjump"/>
                        </a:rPr>
                        <a:t>Slide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97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hlinkClick r:id="rId17" action="ppaction://hlinkfile"/>
                        </a:rPr>
                        <a:t>GIFT</a:t>
                      </a:r>
                      <a:r>
                        <a:rPr lang="en-US" altLang="zh-CN" dirty="0"/>
                        <a:t>-128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hlinkClick r:id="rId18" action="ppaction://hlinkfile"/>
                        </a:rPr>
                        <a:t>GIFT-COFB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SPN (PRESENT)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hlinkClick r:id="rId19" action="ppaction://hlinksldjump"/>
                        </a:rPr>
                        <a:t>Slide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  <a:hlinkClick r:id="rId20" action="ppaction://hlinksldjump"/>
                        </a:rPr>
                        <a:t>Slide 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17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hlinkClick r:id="rId21" action="ppaction://hlinkfile"/>
                        </a:rPr>
                        <a:t>PHOTON</a:t>
                      </a:r>
                      <a:r>
                        <a:rPr lang="en-US" altLang="zh-CN" dirty="0"/>
                        <a:t>-256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hlinkClick r:id="rId22" action="ppaction://hlinkfile"/>
                        </a:rPr>
                        <a:t>PHOTON-BEETLE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SPN (AES)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hlinkClick r:id="rId23" action="ppaction://hlinksldjump"/>
                        </a:rPr>
                        <a:t>Slide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  <a:hlinkClick r:id="rId24" action="ppaction://hlinksldjump"/>
                        </a:rPr>
                        <a:t>Slide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193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hlinkClick r:id="rId25" action="ppaction://hlinkfile"/>
                        </a:rPr>
                        <a:t>Skinny</a:t>
                      </a:r>
                      <a:r>
                        <a:rPr lang="en-US" altLang="zh-CN" dirty="0"/>
                        <a:t>-128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hlinkClick r:id="rId26" action="ppaction://hlinkfile"/>
                        </a:rPr>
                        <a:t>Romulus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SPN (AES)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  <a:hlinkClick r:id="rId27" action="ppaction://hlinksldjump"/>
                        </a:rPr>
                        <a:t>Slide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  <a:hlinkClick r:id="rId28" action="ppaction://hlinksldjump"/>
                        </a:rPr>
                        <a:t>Slide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529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SPARKLE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hlinkClick r:id="rId29" action="ppaction://hlinkfile"/>
                        </a:rPr>
                        <a:t>SPARKLE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ARX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  <a:hlinkClick r:id="rId30" action="ppaction://hlinksldjump"/>
                        </a:rPr>
                        <a:t>Slide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  <a:hlinkClick r:id="rId31" action="ppaction://hlinksldjump"/>
                        </a:rPr>
                        <a:t>Slide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002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TinyJAMBU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hlinkClick r:id="rId32" action="ppaction://hlinkfile"/>
                        </a:rPr>
                        <a:t>TinyJAMBU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Stream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  <a:hlinkClick r:id="rId33" action="ppaction://hlinksldjump"/>
                        </a:rPr>
                        <a:t>Slide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  <a:hlinkClick r:id="rId34" action="ppaction://hlinksldjump"/>
                        </a:rPr>
                        <a:t>Slide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18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Modified Grain-128a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hlinkClick r:id="rId35" action="ppaction://hlinkfile"/>
                        </a:rPr>
                        <a:t>Grain-128AEADv2</a:t>
                      </a:r>
                      <a:r>
                        <a:rPr lang="en-US" altLang="zh-CN" dirty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Stream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  <a:hlinkClick r:id="rId36" action="ppaction://hlinksldjump"/>
                        </a:rPr>
                        <a:t>Slide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  <a:hlinkClick r:id="rId37" action="ppaction://hlinksldjump"/>
                        </a:rPr>
                        <a:t>Slide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367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874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F2B1C-F421-4486-B8CB-90D9C3E45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Ascon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419007A-4A78-41D3-83D9-3F9EB896B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77640" cy="4351338"/>
          </a:xfrm>
        </p:spPr>
        <p:txBody>
          <a:bodyPr/>
          <a:lstStyle/>
          <a:p>
            <a:r>
              <a:rPr lang="zh-CN" altLang="en-US" dirty="0"/>
              <a:t>差分</a:t>
            </a:r>
            <a:r>
              <a:rPr lang="en-US" altLang="zh-CN" dirty="0"/>
              <a:t>/</a:t>
            </a:r>
            <a:r>
              <a:rPr lang="zh-CN" altLang="en-US" dirty="0"/>
              <a:t>线性 特征</a:t>
            </a:r>
            <a:endParaRPr lang="en-US" altLang="zh-CN" dirty="0"/>
          </a:p>
          <a:p>
            <a:pPr lvl="1"/>
            <a:r>
              <a:rPr lang="zh-CN" altLang="en-US" dirty="0"/>
              <a:t>搜索方法：</a:t>
            </a:r>
            <a:r>
              <a:rPr lang="en-US" altLang="zh-CN" dirty="0"/>
              <a:t>stack-based heuristic search</a:t>
            </a:r>
          </a:p>
          <a:p>
            <a:pPr lvl="1"/>
            <a:r>
              <a:rPr lang="en-US" altLang="zh-CN" dirty="0">
                <a:hlinkClick r:id="rId2" action="ppaction://hlinkfile"/>
              </a:rPr>
              <a:t>Heuristic Tool for Linear Cryptanalysis with Applications to CAESAR Candidates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4CA5D5B-5004-4E51-88E6-8517770A1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248" y="53728"/>
            <a:ext cx="7754432" cy="17718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E57EA06-609F-4F82-9BCF-971B90D0C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3320" y="2002085"/>
            <a:ext cx="6944360" cy="463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32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0D5207-C920-4EAA-9AC5-177CBDC41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Ascon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4C774D-C1AA-485C-81B0-BC6B0742B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2863788" cy="4351338"/>
          </a:xfrm>
        </p:spPr>
        <p:txBody>
          <a:bodyPr/>
          <a:lstStyle/>
          <a:p>
            <a:r>
              <a:rPr lang="zh-CN" altLang="en-US" dirty="0"/>
              <a:t>有约束</a:t>
            </a:r>
            <a:endParaRPr lang="en-US" altLang="zh-CN" dirty="0"/>
          </a:p>
          <a:p>
            <a:pPr lvl="1"/>
            <a:r>
              <a:rPr lang="en-US" altLang="zh-CN" dirty="0"/>
              <a:t>Collision</a:t>
            </a:r>
          </a:p>
          <a:p>
            <a:pPr lvl="2"/>
            <a:r>
              <a:rPr lang="zh-CN" altLang="en-US" dirty="0"/>
              <a:t>输入、输出差分</a:t>
            </a:r>
            <a:r>
              <a:rPr lang="en-US" altLang="zh-CN" dirty="0"/>
              <a:t>capacity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</a:p>
          <a:p>
            <a:pPr lvl="1"/>
            <a:r>
              <a:rPr lang="en-US" altLang="zh-CN" dirty="0"/>
              <a:t>Forgery</a:t>
            </a:r>
          </a:p>
          <a:p>
            <a:pPr lvl="2"/>
            <a:r>
              <a:rPr lang="zh-CN" altLang="en-US" dirty="0"/>
              <a:t>输入差分</a:t>
            </a:r>
            <a:r>
              <a:rPr lang="en-US" altLang="zh-CN" dirty="0"/>
              <a:t>capacity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2EC258-FC85-4449-855D-093104420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845" y="272182"/>
            <a:ext cx="7449590" cy="622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81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5CBC2-E5F3-4D3D-9311-CF8D28B8F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Ascon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A99488-3887-4ED5-AECE-6FAF98016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截断差分</a:t>
            </a:r>
            <a:endParaRPr lang="en-US" altLang="zh-CN" dirty="0"/>
          </a:p>
          <a:p>
            <a:pPr lvl="1"/>
            <a:r>
              <a:rPr lang="zh-CN" altLang="en-US" dirty="0"/>
              <a:t>根据</a:t>
            </a:r>
            <a:r>
              <a:rPr lang="en-US" altLang="zh-CN" dirty="0"/>
              <a:t>undisturbed bits</a:t>
            </a:r>
            <a:r>
              <a:rPr lang="zh-CN" altLang="en-US" dirty="0"/>
              <a:t>推断</a:t>
            </a:r>
            <a:endParaRPr lang="en-US" altLang="zh-CN" dirty="0"/>
          </a:p>
          <a:p>
            <a:pPr lvl="1"/>
            <a:r>
              <a:rPr lang="en-US" altLang="zh-CN" sz="2400" dirty="0">
                <a:hlinkClick r:id="rId2" action="ppaction://hlinkfile"/>
              </a:rPr>
              <a:t>Truncated, Impossible, and Improbable Differential Analysis of Ascon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4015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C11E2F1-A5BC-463C-8CEA-9D2B677AA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Ascon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949EDA-4897-4AF2-808A-C653B7767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差分线性</a:t>
            </a:r>
            <a:endParaRPr lang="en-US" altLang="zh-CN" dirty="0"/>
          </a:p>
          <a:p>
            <a:pPr lvl="1"/>
            <a:r>
              <a:rPr lang="en-US" altLang="zh-CN" sz="2600" dirty="0">
                <a:hlinkClick r:id="rId2" action="ppaction://hlinkfile"/>
              </a:rPr>
              <a:t>Cryptanalysis of Ascon</a:t>
            </a:r>
            <a:endParaRPr lang="en-US" altLang="zh-CN" sz="2600" dirty="0"/>
          </a:p>
          <a:p>
            <a:pPr lvl="1"/>
            <a:r>
              <a:rPr lang="en-US" altLang="zh-CN" sz="2600" dirty="0">
                <a:hlinkClick r:id="rId3" action="ppaction://hlinkfile"/>
              </a:rPr>
              <a:t>DLCT: A New Tool for Differential-Linear Cryptanalysis</a:t>
            </a:r>
            <a:endParaRPr lang="en-US" altLang="zh-CN" sz="2600" dirty="0"/>
          </a:p>
          <a:p>
            <a:pPr lvl="1"/>
            <a:r>
              <a:rPr lang="en-US" altLang="zh-CN" sz="2600" dirty="0">
                <a:hlinkClick r:id="rId4" action="ppaction://hlinkfile"/>
              </a:rPr>
              <a:t>Analysis of Ascon, </a:t>
            </a:r>
            <a:r>
              <a:rPr lang="en-US" altLang="zh-CN" sz="2600" dirty="0" err="1">
                <a:hlinkClick r:id="rId4" action="ppaction://hlinkfile"/>
              </a:rPr>
              <a:t>DryGASCON</a:t>
            </a:r>
            <a:r>
              <a:rPr lang="en-US" altLang="zh-CN" sz="2600" dirty="0">
                <a:hlinkClick r:id="rId4" action="ppaction://hlinkfile"/>
              </a:rPr>
              <a:t>, and Shamash Permutations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511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6CE1D-4AC5-4140-A2C2-E181E72DC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Ascon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B91817-5897-4B76-A73A-DC92A6E13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不可能差分</a:t>
            </a:r>
            <a:r>
              <a:rPr lang="en-US" altLang="zh-CN" dirty="0"/>
              <a:t>/</a:t>
            </a:r>
            <a:r>
              <a:rPr lang="zh-CN" altLang="en-US" dirty="0"/>
              <a:t>零相关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3404AC-BEFA-4D29-B942-EC4881299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838" y="2656606"/>
            <a:ext cx="10478962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33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ED5F7-044B-455E-9FC9-C5CD6C455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Ascon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4BD8B8-D2C6-4B9A-AB9A-E244E19CD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可分性</a:t>
            </a:r>
            <a:endParaRPr lang="en-US" altLang="zh-CN" dirty="0"/>
          </a:p>
          <a:p>
            <a:pPr lvl="1"/>
            <a:r>
              <a:rPr lang="en-US" altLang="zh-CN" dirty="0">
                <a:hlinkClick r:id="rId2" action="ppaction://hlinkfile"/>
              </a:rPr>
              <a:t>Structural Evaluation by Generalized Integral Property</a:t>
            </a:r>
            <a:endParaRPr lang="en-US" altLang="zh-CN" dirty="0"/>
          </a:p>
          <a:p>
            <a:pPr lvl="1"/>
            <a:r>
              <a:rPr lang="en-US" altLang="zh-CN" dirty="0">
                <a:hlinkClick r:id="rId3" action="ppaction://hlinkfile"/>
              </a:rPr>
              <a:t>On the division property of S-boxes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04891B-8A6E-4CD6-9930-14FA0A9DB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519" y="3783464"/>
            <a:ext cx="10116962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970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83013-D66F-4B22-BF24-627BEB04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Ascon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966A64-79A0-4239-AEB1-B108A76CF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代数估计与零和区分器</a:t>
            </a:r>
            <a:endParaRPr lang="en-US" altLang="zh-CN" dirty="0"/>
          </a:p>
          <a:p>
            <a:pPr lvl="1"/>
            <a:r>
              <a:rPr lang="en-US" altLang="zh-CN" dirty="0"/>
              <a:t>S</a:t>
            </a:r>
            <a:r>
              <a:rPr lang="zh-CN" altLang="en-US" dirty="0"/>
              <a:t>盒使用</a:t>
            </a:r>
            <a:r>
              <a:rPr lang="en-US" altLang="zh-CN" dirty="0"/>
              <a:t>Keccak</a:t>
            </a:r>
            <a:r>
              <a:rPr lang="zh-CN" altLang="en-US" dirty="0"/>
              <a:t>的</a:t>
            </a:r>
            <a:r>
              <a:rPr lang="en-US" altLang="zh-CN" dirty="0"/>
              <a:t>S</a:t>
            </a:r>
            <a:r>
              <a:rPr lang="zh-CN" altLang="en-US" dirty="0"/>
              <a:t>盒的仿射变换</a:t>
            </a:r>
            <a:endParaRPr lang="en-US" altLang="zh-CN" dirty="0"/>
          </a:p>
          <a:p>
            <a:pPr lvl="1"/>
            <a:r>
              <a:rPr lang="en-US" altLang="zh-CN" dirty="0">
                <a:hlinkClick r:id="rId2" action="ppaction://hlinkfile"/>
              </a:rPr>
              <a:t>A zero-sum property for the KECCAK-f permutation with 18 rounds</a:t>
            </a:r>
            <a:endParaRPr lang="en-US" altLang="zh-CN" dirty="0"/>
          </a:p>
          <a:p>
            <a:pPr lvl="1"/>
            <a:r>
              <a:rPr lang="en-US" altLang="zh-CN" dirty="0">
                <a:hlinkClick r:id="rId3" action="ppaction://hlinkfile"/>
              </a:rPr>
              <a:t>Higher-order differential properties of Keccak and Luffa</a:t>
            </a:r>
            <a:endParaRPr lang="en-US" altLang="zh-CN" dirty="0"/>
          </a:p>
          <a:p>
            <a:pPr lvl="1"/>
            <a:r>
              <a:rPr lang="en-US" altLang="zh-CN" dirty="0">
                <a:hlinkClick r:id="rId4" action="ppaction://hlinkfile"/>
              </a:rPr>
              <a:t>New zero-sum distinguishers on full 24-round Keccak -f using the division property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3DED94-BF3F-440D-AA1A-D8383FCF5D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334" y="4393962"/>
            <a:ext cx="10431331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0164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C11E2F1-A5BC-463C-8CEA-9D2B677AA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Ascon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949EDA-4897-4AF2-808A-C653B7767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立方攻击</a:t>
            </a:r>
            <a:endParaRPr lang="en-US" altLang="zh-CN" dirty="0"/>
          </a:p>
          <a:p>
            <a:pPr lvl="1"/>
            <a:r>
              <a:rPr lang="en-US" altLang="zh-CN" dirty="0"/>
              <a:t>7</a:t>
            </a:r>
            <a:r>
              <a:rPr lang="zh-CN" altLang="en-US" dirty="0"/>
              <a:t>轮</a:t>
            </a:r>
            <a:endParaRPr lang="en-US" altLang="zh-CN" dirty="0"/>
          </a:p>
          <a:p>
            <a:pPr lvl="1"/>
            <a:r>
              <a:rPr lang="en-US" altLang="zh-CN" dirty="0">
                <a:hlinkClick r:id="rId2" action="ppaction://hlinkfile"/>
              </a:rPr>
              <a:t>Misuse-Free Key-Recovery and Distinguishing Attacks on 7-Round Ascon</a:t>
            </a:r>
            <a:endParaRPr lang="en-US" altLang="zh-CN" dirty="0"/>
          </a:p>
          <a:p>
            <a:pPr lvl="1"/>
            <a:r>
              <a:rPr lang="en-US" altLang="zh-CN" dirty="0">
                <a:hlinkClick r:id="rId3" action="ppaction://hlinkfile"/>
              </a:rPr>
              <a:t>Conditional Cube Attack on Round-Reduced ASCON</a:t>
            </a:r>
            <a:endParaRPr lang="en-US" altLang="zh-CN" dirty="0"/>
          </a:p>
          <a:p>
            <a:pPr lvl="1"/>
            <a:r>
              <a:rPr lang="en-US" altLang="zh-CN" dirty="0">
                <a:hlinkClick r:id="rId4" action="ppaction://hlinkfile"/>
              </a:rPr>
              <a:t>Cryptanalysis of round-reduced ASCON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8684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39B15F-511A-46D7-B8FF-36DD35FE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Ascon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691486-4AC0-448C-9BF8-DAA0A795D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子空间</a:t>
            </a:r>
            <a:endParaRPr lang="en-US" altLang="zh-CN" dirty="0"/>
          </a:p>
          <a:p>
            <a:pPr lvl="1"/>
            <a:r>
              <a:rPr lang="zh-CN" altLang="en-US" dirty="0"/>
              <a:t>用</a:t>
            </a:r>
            <a:r>
              <a:rPr lang="en-US" altLang="zh-CN" dirty="0"/>
              <a:t>1-linear structures</a:t>
            </a:r>
            <a:r>
              <a:rPr lang="zh-CN" altLang="en-US" dirty="0"/>
              <a:t>得到正向</a:t>
            </a:r>
            <a:r>
              <a:rPr lang="en-US" altLang="zh-CN" dirty="0"/>
              <a:t>3</a:t>
            </a:r>
            <a:r>
              <a:rPr lang="zh-CN" altLang="en-US" dirty="0"/>
              <a:t>轮（</a:t>
            </a:r>
            <a:r>
              <a:rPr lang="en-US" altLang="zh-CN" dirty="0"/>
              <a:t>298</a:t>
            </a:r>
            <a:r>
              <a:rPr lang="zh-CN" altLang="en-US" dirty="0"/>
              <a:t>维）</a:t>
            </a:r>
            <a:endParaRPr lang="en-US" altLang="zh-CN" dirty="0"/>
          </a:p>
          <a:p>
            <a:pPr lvl="1"/>
            <a:r>
              <a:rPr lang="en-US" altLang="zh-CN" dirty="0">
                <a:hlinkClick r:id="rId2" action="ppaction://hlinkfile"/>
              </a:rPr>
              <a:t>Searching for Subspace Trails and Truncated Differentials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91527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6B48F-39BF-4C84-9F2E-32FFDD1D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Keccak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F432D4-E8C8-4D0E-A514-F8F3074EB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198A57-A126-4BA8-9047-D2A0A6E7D03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80745" y="149225"/>
            <a:ext cx="5267325" cy="308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34FDBCF-0C26-4331-BB21-FEDD84C5707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76300" y="3448050"/>
            <a:ext cx="5271770" cy="334581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A1EB804D-2FEE-4E0A-962F-F113941690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1037813"/>
              </p:ext>
            </p:extLst>
          </p:nvPr>
        </p:nvGraphicFramePr>
        <p:xfrm>
          <a:off x="327648" y="2230037"/>
          <a:ext cx="5411470" cy="11201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2040">
                  <a:extLst>
                    <a:ext uri="{9D8B030D-6E8A-4147-A177-3AD203B41FA5}">
                      <a16:colId xmlns:a16="http://schemas.microsoft.com/office/drawing/2014/main" val="1306326395"/>
                    </a:ext>
                  </a:extLst>
                </a:gridCol>
                <a:gridCol w="1082040">
                  <a:extLst>
                    <a:ext uri="{9D8B030D-6E8A-4147-A177-3AD203B41FA5}">
                      <a16:colId xmlns:a16="http://schemas.microsoft.com/office/drawing/2014/main" val="357330081"/>
                    </a:ext>
                  </a:extLst>
                </a:gridCol>
                <a:gridCol w="1082040">
                  <a:extLst>
                    <a:ext uri="{9D8B030D-6E8A-4147-A177-3AD203B41FA5}">
                      <a16:colId xmlns:a16="http://schemas.microsoft.com/office/drawing/2014/main" val="1164066815"/>
                    </a:ext>
                  </a:extLst>
                </a:gridCol>
                <a:gridCol w="1082675">
                  <a:extLst>
                    <a:ext uri="{9D8B030D-6E8A-4147-A177-3AD203B41FA5}">
                      <a16:colId xmlns:a16="http://schemas.microsoft.com/office/drawing/2014/main" val="4019431912"/>
                    </a:ext>
                  </a:extLst>
                </a:gridCol>
                <a:gridCol w="1082675">
                  <a:extLst>
                    <a:ext uri="{9D8B030D-6E8A-4147-A177-3AD203B41FA5}">
                      <a16:colId xmlns:a16="http://schemas.microsoft.com/office/drawing/2014/main" val="8445833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 dirty="0">
                          <a:effectLst/>
                        </a:rPr>
                        <a:t>Rounds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b=200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b=400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b=800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b=1600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6949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09861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412197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20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24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32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32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12478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46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[56,63]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[56,104]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[56,134]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75179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[58,89]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[58,147]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[58,247]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[58,372]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973006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[108,142]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[108,278]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[108,556]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 dirty="0">
                          <a:effectLst/>
                        </a:rPr>
                        <a:t>[108,1112]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4515714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4E36A6F-7C5B-4FCE-AD9E-8C81D81D5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358475"/>
              </p:ext>
            </p:extLst>
          </p:nvPr>
        </p:nvGraphicFramePr>
        <p:xfrm>
          <a:off x="838200" y="3889526"/>
          <a:ext cx="3607435" cy="8001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3400">
                  <a:extLst>
                    <a:ext uri="{9D8B030D-6E8A-4147-A177-3AD203B41FA5}">
                      <a16:colId xmlns:a16="http://schemas.microsoft.com/office/drawing/2014/main" val="2240874112"/>
                    </a:ext>
                  </a:extLst>
                </a:gridCol>
                <a:gridCol w="1804035">
                  <a:extLst>
                    <a:ext uri="{9D8B030D-6E8A-4147-A177-3AD203B41FA5}">
                      <a16:colId xmlns:a16="http://schemas.microsoft.com/office/drawing/2014/main" val="7850290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 dirty="0">
                          <a:effectLst/>
                        </a:rPr>
                        <a:t>Round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最优重量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118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86769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 dirty="0">
                          <a:effectLst/>
                        </a:rPr>
                        <a:t>2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620713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 dirty="0">
                          <a:effectLst/>
                        </a:rPr>
                        <a:t>3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823694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 dirty="0">
                          <a:effectLst/>
                        </a:rPr>
                        <a:t>4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 dirty="0">
                          <a:effectLst/>
                        </a:rPr>
                        <a:t>49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70975748"/>
                  </a:ext>
                </a:extLst>
              </a:tr>
            </a:tbl>
          </a:graphicData>
        </a:graphic>
      </p:graphicFrame>
      <p:sp>
        <p:nvSpPr>
          <p:cNvPr id="8" name="动作按钮: 第一张 4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2769380C-8CFC-4E15-9687-0F2B5B3A279A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21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2283470"/>
              </p:ext>
            </p:extLst>
          </p:nvPr>
        </p:nvGraphicFramePr>
        <p:xfrm>
          <a:off x="1812854" y="2362201"/>
          <a:ext cx="8566291" cy="2666994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230927">
                  <a:extLst>
                    <a:ext uri="{9D8B030D-6E8A-4147-A177-3AD203B41FA5}">
                      <a16:colId xmlns:a16="http://schemas.microsoft.com/office/drawing/2014/main" val="1806965639"/>
                    </a:ext>
                  </a:extLst>
                </a:gridCol>
                <a:gridCol w="905052">
                  <a:extLst>
                    <a:ext uri="{9D8B030D-6E8A-4147-A177-3AD203B41FA5}">
                      <a16:colId xmlns:a16="http://schemas.microsoft.com/office/drawing/2014/main" val="2576694649"/>
                    </a:ext>
                  </a:extLst>
                </a:gridCol>
                <a:gridCol w="905052">
                  <a:extLst>
                    <a:ext uri="{9D8B030D-6E8A-4147-A177-3AD203B41FA5}">
                      <a16:colId xmlns:a16="http://schemas.microsoft.com/office/drawing/2014/main" val="3461480839"/>
                    </a:ext>
                  </a:extLst>
                </a:gridCol>
                <a:gridCol w="905052">
                  <a:extLst>
                    <a:ext uri="{9D8B030D-6E8A-4147-A177-3AD203B41FA5}">
                      <a16:colId xmlns:a16="http://schemas.microsoft.com/office/drawing/2014/main" val="643786109"/>
                    </a:ext>
                  </a:extLst>
                </a:gridCol>
                <a:gridCol w="905052">
                  <a:extLst>
                    <a:ext uri="{9D8B030D-6E8A-4147-A177-3AD203B41FA5}">
                      <a16:colId xmlns:a16="http://schemas.microsoft.com/office/drawing/2014/main" val="1088354787"/>
                    </a:ext>
                  </a:extLst>
                </a:gridCol>
                <a:gridCol w="905052">
                  <a:extLst>
                    <a:ext uri="{9D8B030D-6E8A-4147-A177-3AD203B41FA5}">
                      <a16:colId xmlns:a16="http://schemas.microsoft.com/office/drawing/2014/main" val="3303972790"/>
                    </a:ext>
                  </a:extLst>
                </a:gridCol>
                <a:gridCol w="905052">
                  <a:extLst>
                    <a:ext uri="{9D8B030D-6E8A-4147-A177-3AD203B41FA5}">
                      <a16:colId xmlns:a16="http://schemas.microsoft.com/office/drawing/2014/main" val="2269283172"/>
                    </a:ext>
                  </a:extLst>
                </a:gridCol>
                <a:gridCol w="905052">
                  <a:extLst>
                    <a:ext uri="{9D8B030D-6E8A-4147-A177-3AD203B41FA5}">
                      <a16:colId xmlns:a16="http://schemas.microsoft.com/office/drawing/2014/main" val="1116327281"/>
                    </a:ext>
                  </a:extLst>
                </a:gridCol>
              </a:tblGrid>
              <a:tr h="242454"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full rounds</a:t>
                      </a:r>
                      <a:endParaRPr lang="en-US" sz="1500" b="0" i="0" u="none" strike="noStrike" dirty="0">
                        <a:solidFill>
                          <a:srgbClr val="0070C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diff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linear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integral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zero-sum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cube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rebound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extLst>
                  <a:ext uri="{0D108BD9-81ED-4DB2-BD59-A6C34878D82A}">
                    <a16:rowId xmlns:a16="http://schemas.microsoft.com/office/drawing/2014/main" val="1964848020"/>
                  </a:ext>
                </a:extLst>
              </a:tr>
              <a:tr h="24245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Ascon-p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12</a:t>
                      </a:r>
                      <a:endParaRPr lang="en-US" altLang="zh-CN" sz="1500" b="0" i="0" u="none" strike="noStrike" dirty="0">
                        <a:solidFill>
                          <a:srgbClr val="0070C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5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5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11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12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7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extLst>
                  <a:ext uri="{0D108BD9-81ED-4DB2-BD59-A6C34878D82A}">
                    <a16:rowId xmlns:a16="http://schemas.microsoft.com/office/drawing/2014/main" val="1774165910"/>
                  </a:ext>
                </a:extLst>
              </a:tr>
              <a:tr h="24245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Keccak-f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16</a:t>
                      </a:r>
                      <a:endParaRPr lang="en-US" altLang="zh-CN" sz="1500" b="0" i="0" u="none" strike="noStrike" dirty="0">
                        <a:solidFill>
                          <a:srgbClr val="0070C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8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4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24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9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8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extLst>
                  <a:ext uri="{0D108BD9-81ED-4DB2-BD59-A6C34878D82A}">
                    <a16:rowId xmlns:a16="http://schemas.microsoft.com/office/drawing/2014/main" val="3853182109"/>
                  </a:ext>
                </a:extLst>
              </a:tr>
              <a:tr h="24245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XOODOO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12</a:t>
                      </a:r>
                      <a:endParaRPr lang="en-US" altLang="zh-CN" sz="1500" b="0" i="0" u="none" strike="noStrike" dirty="0">
                        <a:solidFill>
                          <a:srgbClr val="0070C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3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3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12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extLst>
                  <a:ext uri="{0D108BD9-81ED-4DB2-BD59-A6C34878D82A}">
                    <a16:rowId xmlns:a16="http://schemas.microsoft.com/office/drawing/2014/main" val="821588384"/>
                  </a:ext>
                </a:extLst>
              </a:tr>
              <a:tr h="24245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Spongent-</a:t>
                      </a:r>
                      <a:r>
                        <a:rPr lang="el-GR" sz="1500" u="none" strike="noStrike">
                          <a:effectLst/>
                        </a:rPr>
                        <a:t>Π[160]</a:t>
                      </a:r>
                      <a:endParaRPr lang="el-GR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80</a:t>
                      </a:r>
                      <a:endParaRPr lang="en-US" altLang="zh-CN" sz="1500" b="0" i="0" u="none" strike="noStrike" dirty="0">
                        <a:solidFill>
                          <a:srgbClr val="0070C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46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80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11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21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19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extLst>
                  <a:ext uri="{0D108BD9-81ED-4DB2-BD59-A6C34878D82A}">
                    <a16:rowId xmlns:a16="http://schemas.microsoft.com/office/drawing/2014/main" val="1289728599"/>
                  </a:ext>
                </a:extLst>
              </a:tr>
              <a:tr h="24245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GIFT-128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40</a:t>
                      </a:r>
                      <a:endParaRPr lang="en-US" altLang="zh-CN" sz="1500" b="0" i="0" u="none" strike="noStrike" dirty="0">
                        <a:solidFill>
                          <a:srgbClr val="0070C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27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22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11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15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extLst>
                  <a:ext uri="{0D108BD9-81ED-4DB2-BD59-A6C34878D82A}">
                    <a16:rowId xmlns:a16="http://schemas.microsoft.com/office/drawing/2014/main" val="2596567472"/>
                  </a:ext>
                </a:extLst>
              </a:tr>
              <a:tr h="24245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PHOTON-256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12</a:t>
                      </a:r>
                      <a:endParaRPr lang="en-US" altLang="zh-CN" sz="1500" b="0" i="0" u="none" strike="noStrike" dirty="0">
                        <a:solidFill>
                          <a:srgbClr val="0070C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5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5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10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12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8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extLst>
                  <a:ext uri="{0D108BD9-81ED-4DB2-BD59-A6C34878D82A}">
                    <a16:rowId xmlns:a16="http://schemas.microsoft.com/office/drawing/2014/main" val="2334137370"/>
                  </a:ext>
                </a:extLst>
              </a:tr>
              <a:tr h="24245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Skinny-128-384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56</a:t>
                      </a:r>
                      <a:endParaRPr lang="en-US" altLang="zh-CN" sz="1500" b="0" i="0" u="none" strike="noStrike" dirty="0">
                        <a:solidFill>
                          <a:srgbClr val="0070C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28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15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11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22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extLst>
                  <a:ext uri="{0D108BD9-81ED-4DB2-BD59-A6C34878D82A}">
                    <a16:rowId xmlns:a16="http://schemas.microsoft.com/office/drawing/2014/main" val="1852162678"/>
                  </a:ext>
                </a:extLst>
              </a:tr>
              <a:tr h="24245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SPARKLE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7</a:t>
                      </a:r>
                      <a:endParaRPr lang="en-US" altLang="zh-CN" sz="1500" b="0" i="0" u="none" strike="noStrike" dirty="0">
                        <a:solidFill>
                          <a:srgbClr val="0070C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6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6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4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extLst>
                  <a:ext uri="{0D108BD9-81ED-4DB2-BD59-A6C34878D82A}">
                    <a16:rowId xmlns:a16="http://schemas.microsoft.com/office/drawing/2014/main" val="3786715065"/>
                  </a:ext>
                </a:extLst>
              </a:tr>
              <a:tr h="24245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TinyJAMBU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384</a:t>
                      </a:r>
                      <a:endParaRPr lang="en-US" altLang="zh-CN" sz="1500" b="0" i="0" u="none" strike="noStrike" dirty="0">
                        <a:solidFill>
                          <a:srgbClr val="0070C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338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extLst>
                  <a:ext uri="{0D108BD9-81ED-4DB2-BD59-A6C34878D82A}">
                    <a16:rowId xmlns:a16="http://schemas.microsoft.com/office/drawing/2014/main" val="4129775953"/>
                  </a:ext>
                </a:extLst>
              </a:tr>
              <a:tr h="24245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Grain-128AEADv2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512</a:t>
                      </a:r>
                      <a:endParaRPr lang="en-US" altLang="zh-CN" sz="1500" b="0" i="0" u="none" strike="noStrike" dirty="0">
                        <a:solidFill>
                          <a:srgbClr val="0070C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184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extLst>
                  <a:ext uri="{0D108BD9-81ED-4DB2-BD59-A6C34878D82A}">
                    <a16:rowId xmlns:a16="http://schemas.microsoft.com/office/drawing/2014/main" val="800612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54473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49772-7A63-429F-952E-603F93734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Keccak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0B778B-7487-4A9A-800D-D7338201B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差分</a:t>
            </a:r>
            <a:endParaRPr lang="en-US" altLang="zh-CN" dirty="0"/>
          </a:p>
          <a:p>
            <a:pPr lvl="1"/>
            <a:r>
              <a:rPr lang="en-US" altLang="zh-CN" dirty="0">
                <a:hlinkClick r:id="rId2" action="ppaction://hlinkfile"/>
              </a:rPr>
              <a:t>New Techniques for Searching Differential Trails in Keccak</a:t>
            </a:r>
            <a:endParaRPr lang="en-US" altLang="zh-CN" dirty="0"/>
          </a:p>
          <a:p>
            <a:pPr lvl="1"/>
            <a:r>
              <a:rPr lang="en-US" altLang="zh-CN" dirty="0"/>
              <a:t>New techniques for trail bounds and application to differential trails in Keccak</a:t>
            </a:r>
          </a:p>
          <a:p>
            <a:pPr lvl="1"/>
            <a:r>
              <a:rPr lang="en-US" altLang="zh-CN" dirty="0"/>
              <a:t>Differential Biases in Reduced-Round Keccak</a:t>
            </a:r>
          </a:p>
          <a:p>
            <a:pPr lvl="1"/>
            <a:r>
              <a:rPr lang="en-US" altLang="zh-CN" dirty="0"/>
              <a:t>Differential Cryptanalysis of Keccak Variants</a:t>
            </a:r>
          </a:p>
          <a:p>
            <a:pPr lvl="1"/>
            <a:r>
              <a:rPr lang="en-US" altLang="zh-CN" dirty="0"/>
              <a:t>Differential Propagation Analysis of Keccak</a:t>
            </a:r>
          </a:p>
          <a:p>
            <a:pPr lvl="1"/>
            <a:r>
              <a:rPr lang="en-US" altLang="zh-CN" dirty="0"/>
              <a:t>Collision Attacks on Up to 5 Rounds of SHA-3 Using Generalized Internal Differentials</a:t>
            </a:r>
          </a:p>
          <a:p>
            <a:r>
              <a:rPr lang="en-US" altLang="zh-CN" dirty="0">
                <a:hlinkClick r:id="rId3" action="ppaction://hlinkfile"/>
              </a:rPr>
              <a:t>Internal Differential Boomerangs: Practical Analysis of the Round-Reduced Keccak-f Permutation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622535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C45826-8EDB-4A49-A7FD-BE59964AF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Keccak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97E563-2AD3-4ADD-82E9-57CCD771B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零和</a:t>
            </a:r>
            <a:endParaRPr lang="en-US" altLang="zh-CN" dirty="0"/>
          </a:p>
          <a:p>
            <a:pPr lvl="1"/>
            <a:r>
              <a:rPr lang="zh-CN" altLang="en-US" dirty="0"/>
              <a:t>根据可分性：</a:t>
            </a:r>
            <a:r>
              <a:rPr lang="en-US" altLang="zh-CN" dirty="0"/>
              <a:t>24</a:t>
            </a:r>
            <a:r>
              <a:rPr lang="zh-CN" altLang="en-US" dirty="0"/>
              <a:t>轮</a:t>
            </a:r>
            <a:r>
              <a:rPr lang="en-US" altLang="zh-CN" dirty="0"/>
              <a:t>1573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Higher-Order Differential Properties of Keccak and Luffa</a:t>
            </a:r>
          </a:p>
          <a:p>
            <a:pPr lvl="1"/>
            <a:r>
              <a:rPr lang="en-US" altLang="zh-CN" dirty="0"/>
              <a:t>A zero-sum property for the Keccak- f permutation with 18 rounds</a:t>
            </a:r>
          </a:p>
          <a:p>
            <a:pPr lvl="1"/>
            <a:r>
              <a:rPr lang="en-US" altLang="zh-CN" dirty="0"/>
              <a:t>Zero-Sum Distinguishers for Iterated Permutations and Application to Keccak- f and Hamsi-256</a:t>
            </a:r>
          </a:p>
          <a:p>
            <a:pPr lvl="1"/>
            <a:r>
              <a:rPr lang="en-US" altLang="zh-CN" dirty="0">
                <a:hlinkClick r:id="rId2"/>
              </a:rPr>
              <a:t>New zero-sum distinguishers on full 24-round Keccak-f using the division </a:t>
            </a:r>
            <a:r>
              <a:rPr lang="en-US" altLang="zh-CN" dirty="0" err="1">
                <a:hlinkClick r:id="rId2"/>
              </a:rPr>
              <a:t>propertyNew</a:t>
            </a:r>
            <a:r>
              <a:rPr lang="en-US" altLang="zh-CN" dirty="0">
                <a:hlinkClick r:id="rId2"/>
              </a:rPr>
              <a:t> zero-sum distinguishers on full 24-round Keccak-f using the division property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62284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6B429-4E62-4E3F-A23A-051483D24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Keccak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D333C4-4F43-41C8-BAE3-60AB2FDD2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立方</a:t>
            </a:r>
            <a:endParaRPr lang="en-US" altLang="zh-CN" dirty="0"/>
          </a:p>
          <a:p>
            <a:pPr lvl="1"/>
            <a:r>
              <a:rPr lang="en-US" altLang="zh-CN" dirty="0"/>
              <a:t>New Conditional Cube Attack on Keccak Keyed Modes</a:t>
            </a:r>
          </a:p>
          <a:p>
            <a:pPr lvl="1"/>
            <a:r>
              <a:rPr lang="en-US" altLang="zh-CN" dirty="0"/>
              <a:t>MILP-aided cube-attack-like cryptanalysis on Keccak Keyed modes</a:t>
            </a:r>
          </a:p>
          <a:p>
            <a:pPr lvl="1"/>
            <a:r>
              <a:rPr lang="en-US" altLang="zh-CN" dirty="0"/>
              <a:t>Finding Ordinary Cube Variables for Keccak-MAC with Greedy Algorithm</a:t>
            </a:r>
          </a:p>
          <a:p>
            <a:pPr lvl="1"/>
            <a:r>
              <a:rPr lang="en-US" altLang="zh-CN" dirty="0">
                <a:hlinkClick r:id="rId2" action="ppaction://hlinkfile"/>
              </a:rPr>
              <a:t>Practical Key-recovery Attacks on Round-Reduced </a:t>
            </a:r>
            <a:r>
              <a:rPr lang="en-US" altLang="zh-CN" dirty="0" err="1">
                <a:hlinkClick r:id="rId2" action="ppaction://hlinkfile"/>
              </a:rPr>
              <a:t>Ketje</a:t>
            </a:r>
            <a:r>
              <a:rPr lang="en-US" altLang="zh-CN" dirty="0">
                <a:hlinkClick r:id="rId2" action="ppaction://hlinkfile"/>
              </a:rPr>
              <a:t> Jr, </a:t>
            </a:r>
            <a:r>
              <a:rPr lang="en-US" altLang="zh-CN" dirty="0" err="1">
                <a:hlinkClick r:id="rId2" action="ppaction://hlinkfile"/>
              </a:rPr>
              <a:t>Xoodoo</a:t>
            </a:r>
            <a:r>
              <a:rPr lang="en-US" altLang="zh-CN" dirty="0">
                <a:hlinkClick r:id="rId2" action="ppaction://hlinkfile"/>
              </a:rPr>
              <a:t>-AE and Xoodyak</a:t>
            </a:r>
            <a:endParaRPr lang="en-US" altLang="zh-CN" dirty="0"/>
          </a:p>
          <a:p>
            <a:pPr lvl="1"/>
            <a:r>
              <a:rPr lang="en-US" altLang="zh-CN" dirty="0"/>
              <a:t>Cube-Attack-Like Cryptanalysis of Round-Reduced Keccak Using MILP</a:t>
            </a:r>
          </a:p>
          <a:p>
            <a:pPr lvl="1"/>
            <a:r>
              <a:rPr lang="en-US" altLang="zh-CN" dirty="0"/>
              <a:t>New MILP Modeling: Improved Conditional Cube Attacks on Keccak-Based Constructions</a:t>
            </a:r>
          </a:p>
          <a:p>
            <a:pPr lvl="1"/>
            <a:r>
              <a:rPr lang="en-US" altLang="zh-CN" dirty="0"/>
              <a:t>Improved Conditional Cube Attacks on Keccak Keyed Modes with MILP Method</a:t>
            </a:r>
          </a:p>
          <a:p>
            <a:pPr lvl="1"/>
            <a:r>
              <a:rPr lang="en-US" altLang="zh-CN" dirty="0"/>
              <a:t>Conditional Cube Attack on Reduced-Round Keccak Sponge Function</a:t>
            </a:r>
          </a:p>
          <a:p>
            <a:pPr lvl="1"/>
            <a:r>
              <a:rPr lang="en-US" altLang="zh-CN" dirty="0"/>
              <a:t>Cube Attacks and Cube-Attack-Like Cryptanalysis on the Round-Reduced Keccak Sponge Function</a:t>
            </a:r>
          </a:p>
          <a:p>
            <a:pPr lvl="1"/>
            <a:r>
              <a:rPr lang="en-US" altLang="zh-CN" dirty="0"/>
              <a:t>Conditional cube attack on round-reduced River </a:t>
            </a:r>
            <a:r>
              <a:rPr lang="en-US" altLang="zh-CN" dirty="0" err="1"/>
              <a:t>Keyak</a:t>
            </a:r>
            <a:endParaRPr lang="en-US" altLang="zh-CN" dirty="0"/>
          </a:p>
          <a:p>
            <a:pPr lvl="1"/>
            <a:r>
              <a:rPr lang="en-US" altLang="zh-CN" dirty="0"/>
              <a:t>Cube-like Attack on Round-Reduced Initialization of </a:t>
            </a:r>
            <a:r>
              <a:rPr lang="en-US" altLang="zh-CN" dirty="0" err="1"/>
              <a:t>Ketje</a:t>
            </a:r>
            <a:r>
              <a:rPr lang="en-US" altLang="zh-CN" dirty="0"/>
              <a:t> Sr</a:t>
            </a:r>
          </a:p>
          <a:p>
            <a:pPr lvl="1"/>
            <a:r>
              <a:rPr lang="en-US" altLang="zh-CN" dirty="0"/>
              <a:t>New Distinguisher on Reduced-Round Keccak Sponge Function</a:t>
            </a:r>
          </a:p>
        </p:txBody>
      </p:sp>
    </p:spTree>
    <p:extLst>
      <p:ext uri="{BB962C8B-B14F-4D97-AF65-F5344CB8AC3E}">
        <p14:creationId xmlns:p14="http://schemas.microsoft.com/office/powerpoint/2010/main" val="39456674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DFD1C-9B63-4F4C-B2E8-E4C04FFEF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Keccak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6F7BC6-195D-4D9F-8E7E-486AA8295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CN" dirty="0">
                <a:hlinkClick r:id="rId2" action="ppaction://hlinkfile"/>
              </a:rPr>
              <a:t>Algebraic Collision Attacks on Keccak</a:t>
            </a:r>
            <a:endParaRPr lang="en-US" altLang="zh-CN" dirty="0"/>
          </a:p>
          <a:p>
            <a:r>
              <a:rPr lang="en-US" altLang="zh-CN" dirty="0">
                <a:hlinkClick r:id="rId3" action="ppaction://hlinkfile"/>
              </a:rPr>
              <a:t>Improved Preimage Attacks on 4-Round Keccak-224/256</a:t>
            </a:r>
            <a:endParaRPr lang="en-US" altLang="zh-CN" dirty="0"/>
          </a:p>
          <a:p>
            <a:r>
              <a:rPr lang="en-US" altLang="zh-CN" dirty="0">
                <a:hlinkClick r:id="rId4" action="ppaction://hlinkfile"/>
              </a:rPr>
              <a:t>Algebraic Attacks on Round-Reduced Keccak/</a:t>
            </a:r>
            <a:r>
              <a:rPr lang="en-US" altLang="zh-CN" dirty="0" err="1">
                <a:hlinkClick r:id="rId4" action="ppaction://hlinkfile"/>
              </a:rPr>
              <a:t>Xoodoo</a:t>
            </a:r>
            <a:endParaRPr lang="en-US" altLang="zh-CN" dirty="0"/>
          </a:p>
          <a:p>
            <a:r>
              <a:rPr lang="en-US" altLang="zh-CN" dirty="0"/>
              <a:t>Symmetric-Sum Distinguishers Against Round Reduced SHA3</a:t>
            </a:r>
          </a:p>
          <a:p>
            <a:r>
              <a:rPr lang="en-US" altLang="zh-CN" dirty="0">
                <a:hlinkClick r:id="rId5" action="ppaction://hlinkfile"/>
              </a:rPr>
              <a:t>New Results on the </a:t>
            </a:r>
            <a:r>
              <a:rPr lang="en-US" altLang="zh-CN" dirty="0" err="1">
                <a:hlinkClick r:id="rId5" action="ppaction://hlinkfile"/>
              </a:rPr>
              <a:t>SymSum</a:t>
            </a:r>
            <a:r>
              <a:rPr lang="en-US" altLang="zh-CN" dirty="0">
                <a:hlinkClick r:id="rId5" action="ppaction://hlinkfile"/>
              </a:rPr>
              <a:t> Distinguisher on Round-Reduced SHA3</a:t>
            </a:r>
            <a:endParaRPr lang="en-US" altLang="zh-CN" dirty="0"/>
          </a:p>
          <a:p>
            <a:r>
              <a:rPr lang="en-US" altLang="zh-CN" dirty="0">
                <a:hlinkClick r:id="rId6" action="ppaction://hlinkfile"/>
              </a:rPr>
              <a:t>Cryptanalysis of Round-Reduced KECCAK Using Non-linear Structures</a:t>
            </a:r>
            <a:endParaRPr lang="en-US" altLang="zh-CN" dirty="0"/>
          </a:p>
          <a:p>
            <a:r>
              <a:rPr lang="en-US" altLang="zh-CN" dirty="0"/>
              <a:t>Distinguishing Property for Full Round KECCAK-f Permutation</a:t>
            </a:r>
          </a:p>
          <a:p>
            <a:r>
              <a:rPr lang="en-US" altLang="zh-CN" dirty="0"/>
              <a:t>Non-full </a:t>
            </a:r>
            <a:r>
              <a:rPr lang="en-US" altLang="zh-CN" dirty="0" err="1"/>
              <a:t>Sbox</a:t>
            </a:r>
            <a:r>
              <a:rPr lang="en-US" altLang="zh-CN" dirty="0"/>
              <a:t> Linearization: Applications to Collision Attacks on Round-Reduced Keccak</a:t>
            </a:r>
          </a:p>
          <a:p>
            <a:r>
              <a:rPr lang="en-US" altLang="zh-CN" dirty="0"/>
              <a:t>New Collision Attacks on Round-Reduced Keccak</a:t>
            </a:r>
          </a:p>
          <a:p>
            <a:r>
              <a:rPr lang="en-US" altLang="zh-CN" dirty="0"/>
              <a:t>Linear Structures: Applications to Cryptanalysis of Round-Reduced Keccak</a:t>
            </a:r>
          </a:p>
          <a:p>
            <a:r>
              <a:rPr lang="en-US" altLang="zh-CN" dirty="0"/>
              <a:t>Practical Distinguishers against 6-Round Keccak-f Exploiting Self-Symmetry</a:t>
            </a:r>
          </a:p>
          <a:p>
            <a:r>
              <a:rPr lang="en-US" altLang="zh-CN" dirty="0"/>
              <a:t>New Attacks on Keccak-224 and Keccak-256</a:t>
            </a:r>
          </a:p>
          <a:p>
            <a:r>
              <a:rPr lang="en-US" altLang="zh-CN" dirty="0"/>
              <a:t>State-Recovery Attacks on Modified </a:t>
            </a:r>
            <a:r>
              <a:rPr lang="en-US" altLang="zh-CN" dirty="0" err="1"/>
              <a:t>Ketje</a:t>
            </a:r>
            <a:r>
              <a:rPr lang="en-US" altLang="zh-CN" dirty="0"/>
              <a:t> Jr</a:t>
            </a:r>
          </a:p>
          <a:p>
            <a:r>
              <a:rPr lang="en-US" altLang="zh-CN" dirty="0">
                <a:hlinkClick r:id="rId7" action="ppaction://hlinkfile"/>
              </a:rPr>
              <a:t>Preimage Attacks on Round-Reduced Keccak-224/256 via an Allocating Approach</a:t>
            </a:r>
            <a:endParaRPr lang="en-US" altLang="zh-CN" dirty="0"/>
          </a:p>
          <a:p>
            <a:r>
              <a:rPr lang="en-US" altLang="zh-CN" dirty="0">
                <a:hlinkClick r:id="rId8" action="ppaction://hlinkfile"/>
              </a:rPr>
              <a:t>Preimage Attacks on the Round-reduced Keccak with Cross-linear Structures</a:t>
            </a:r>
            <a:endParaRPr lang="en-US" altLang="zh-CN" dirty="0"/>
          </a:p>
          <a:p>
            <a:r>
              <a:rPr lang="en-US" altLang="zh-CN" dirty="0"/>
              <a:t>Rotational Cryptanalysis of Round-Reduced Keccak</a:t>
            </a:r>
          </a:p>
          <a:p>
            <a:r>
              <a:rPr lang="en-US" altLang="zh-CN" dirty="0"/>
              <a:t>Unaligned Rebound Attack: Application to Keccak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52802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A5C1D-C18F-45CB-97BA-94D4CD0E0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Xoodyak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1DE413-A8E8-46CE-9788-6F6342B33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条件</a:t>
            </a:r>
            <a:r>
              <a:rPr lang="zh-CN" altLang="en-US" dirty="0"/>
              <a:t>立方</a:t>
            </a:r>
            <a:endParaRPr lang="en-US" altLang="zh-CN" dirty="0"/>
          </a:p>
          <a:p>
            <a:pPr lvl="1"/>
            <a:r>
              <a:rPr lang="en-US" altLang="zh-CN" dirty="0"/>
              <a:t>6</a:t>
            </a:r>
            <a:r>
              <a:rPr lang="zh-CN" altLang="en-US" dirty="0"/>
              <a:t>轮</a:t>
            </a:r>
            <a:endParaRPr lang="en-US" altLang="zh-CN" dirty="0"/>
          </a:p>
          <a:p>
            <a:r>
              <a:rPr lang="zh-CN" altLang="en-US" dirty="0"/>
              <a:t>零</a:t>
            </a:r>
            <a:r>
              <a:rPr lang="zh-CN" altLang="en-US" dirty="0" smtClean="0"/>
              <a:t>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12</a:t>
            </a:r>
            <a:r>
              <a:rPr lang="zh-CN" altLang="en-US" dirty="0" smtClean="0"/>
              <a:t>轮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动作按钮: 第一张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330A0F22-E0F3-4253-A6AE-843F2EFBE3B0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1878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7CC26-9478-419C-B851-3B761B19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Spongent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93824E-DBBA-4FDD-A56C-D4329E88B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差分</a:t>
            </a:r>
            <a:r>
              <a:rPr lang="en-US" altLang="zh-CN" dirty="0"/>
              <a:t>/</a:t>
            </a:r>
            <a:r>
              <a:rPr lang="zh-CN" altLang="en-US" dirty="0"/>
              <a:t>线性</a:t>
            </a:r>
            <a:endParaRPr lang="en-US" altLang="zh-CN" dirty="0"/>
          </a:p>
          <a:p>
            <a:pPr lvl="1"/>
            <a:r>
              <a:rPr lang="en-US" altLang="zh-CN" dirty="0">
                <a:hlinkClick r:id="rId2" action="ppaction://hlinkfile"/>
              </a:rPr>
              <a:t>Estimating the Probabilities of Low-Weight Differential and Linear Approximations on PRESENT-Like Ciphers</a:t>
            </a:r>
            <a:endParaRPr lang="en-US" altLang="zh-CN" dirty="0"/>
          </a:p>
          <a:p>
            <a:r>
              <a:rPr lang="en-US" altLang="zh-CN" dirty="0"/>
              <a:t>46</a:t>
            </a:r>
            <a:r>
              <a:rPr lang="zh-CN" altLang="en-US" dirty="0"/>
              <a:t>轮截断差分</a:t>
            </a:r>
            <a:endParaRPr lang="en-US" altLang="zh-CN" dirty="0"/>
          </a:p>
          <a:p>
            <a:pPr lvl="1"/>
            <a:r>
              <a:rPr lang="en-US" altLang="zh-CN" dirty="0">
                <a:hlinkClick r:id="rId3" action="ppaction://hlinkfile"/>
              </a:rPr>
              <a:t>Links between Truncated Differential and Multidimensional Linear Properties of Block Ciphers and Underlying Attack Complexities</a:t>
            </a:r>
            <a:endParaRPr lang="en-US" altLang="zh-CN" dirty="0"/>
          </a:p>
          <a:p>
            <a:pPr lvl="1"/>
            <a:r>
              <a:rPr lang="en-US" altLang="zh-CN" dirty="0">
                <a:hlinkClick r:id="rId4" action="ppaction://hlinkfile"/>
              </a:rPr>
              <a:t>A distinguisher on PRESENT-like permutations with application to SPONGENT</a:t>
            </a:r>
            <a:endParaRPr lang="en-US" altLang="zh-CN" dirty="0"/>
          </a:p>
          <a:p>
            <a:pPr lvl="1"/>
            <a:r>
              <a:rPr lang="zh-CN" altLang="en-US" dirty="0"/>
              <a:t>多维线性→截断差分→</a:t>
            </a:r>
            <a:r>
              <a:rPr lang="en-US" altLang="zh-CN" dirty="0"/>
              <a:t>MitM</a:t>
            </a:r>
            <a:r>
              <a:rPr lang="zh-CN" altLang="en-US" dirty="0"/>
              <a:t>扩展</a:t>
            </a:r>
            <a:endParaRPr lang="en-US" altLang="zh-CN" dirty="0"/>
          </a:p>
        </p:txBody>
      </p:sp>
      <p:sp>
        <p:nvSpPr>
          <p:cNvPr id="4" name="动作按钮: 第一张 4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A0129F6E-0E07-47FD-A6F0-924BE898F601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7218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Spongent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" y="1553369"/>
            <a:ext cx="1204912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0322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Spongent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501" y="147637"/>
            <a:ext cx="6905625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445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Spongent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243251" cy="4351338"/>
          </a:xfrm>
        </p:spPr>
        <p:txBody>
          <a:bodyPr/>
          <a:lstStyle/>
          <a:p>
            <a:r>
              <a:rPr lang="en-US" altLang="zh-CN" dirty="0" smtClean="0"/>
              <a:t>S</a:t>
            </a:r>
            <a:r>
              <a:rPr lang="zh-CN" altLang="en-US" dirty="0" smtClean="0"/>
              <a:t>盒设计使得一个线性逼近只包含一条线性迹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287" y="1162118"/>
            <a:ext cx="7118713" cy="449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6237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FE717-9D4E-45E4-85C7-B6CB345F5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Spongent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806A8E-9D3F-4C31-B61A-3498EDDDC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可分性，不超过</a:t>
            </a:r>
            <a:r>
              <a:rPr lang="en-US" altLang="zh-CN" dirty="0"/>
              <a:t>12</a:t>
            </a:r>
            <a:r>
              <a:rPr lang="zh-CN" altLang="en-US" dirty="0"/>
              <a:t>轮</a:t>
            </a:r>
            <a:endParaRPr lang="en-US" altLang="zh-CN" dirty="0"/>
          </a:p>
          <a:p>
            <a:pPr lvl="1"/>
            <a:r>
              <a:rPr lang="en-US" altLang="zh-CN" dirty="0">
                <a:hlinkClick r:id="rId2" action="ppaction://hlinkfile"/>
              </a:rPr>
              <a:t>MILP-aided bit-based division property for primitives with non-bit-permutation linear layers</a:t>
            </a:r>
            <a:endParaRPr lang="en-US" altLang="zh-CN" dirty="0"/>
          </a:p>
          <a:p>
            <a:pPr lvl="1"/>
            <a:r>
              <a:rPr lang="en-US" altLang="zh-CN" dirty="0">
                <a:hlinkClick r:id="rId3" action="ppaction://hlinkfile"/>
              </a:rPr>
              <a:t>MILP-Aided Bit-Based Division Property for Primitives with Non-Bit-Permutation Linear Layers</a:t>
            </a:r>
            <a:endParaRPr lang="en-US" altLang="zh-CN" dirty="0"/>
          </a:p>
          <a:p>
            <a:pPr lvl="1"/>
            <a:r>
              <a:rPr lang="en-US" altLang="zh-CN" dirty="0">
                <a:hlinkClick r:id="rId4" action="ppaction://hlinkfile"/>
              </a:rPr>
              <a:t>Finding Integral Distinguishers with Ease</a:t>
            </a:r>
            <a:endParaRPr lang="en-US" altLang="zh-CN" dirty="0"/>
          </a:p>
          <a:p>
            <a:r>
              <a:rPr lang="zh-CN" altLang="en-US" dirty="0"/>
              <a:t>零和，</a:t>
            </a:r>
            <a:r>
              <a:rPr lang="en-US" altLang="zh-CN" dirty="0"/>
              <a:t>21</a:t>
            </a:r>
            <a:r>
              <a:rPr lang="zh-CN" altLang="en-US" dirty="0"/>
              <a:t>轮</a:t>
            </a:r>
            <a:endParaRPr lang="en-US" altLang="zh-CN" dirty="0"/>
          </a:p>
          <a:p>
            <a:r>
              <a:rPr lang="zh-CN" altLang="en-US" dirty="0"/>
              <a:t>零相关推出积分区分器</a:t>
            </a:r>
            <a:endParaRPr lang="en-US" altLang="zh-CN" dirty="0"/>
          </a:p>
          <a:p>
            <a:pPr lvl="1"/>
            <a:r>
              <a:rPr lang="en-US" altLang="zh-CN" dirty="0">
                <a:hlinkClick r:id="rId5" action="ppaction://hlinkfile"/>
              </a:rPr>
              <a:t>Links Among Impossible Differential, Integral and Zero Correlation Linear Cryptanalysis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1372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3A8540-7EA6-42C4-8F18-A40EC18E4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D3B504F1-4181-4AEC-A5E3-9AF41EF92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30189" cy="4351338"/>
          </a:xfrm>
        </p:spPr>
        <p:txBody>
          <a:bodyPr/>
          <a:lstStyle/>
          <a:p>
            <a:r>
              <a:rPr lang="zh-CN" altLang="en-US" dirty="0" smtClean="0"/>
              <a:t>每个算法被每种密码分析攻击到的最长轮数</a:t>
            </a:r>
            <a:endParaRPr lang="zh-CN" altLang="en-US" dirty="0"/>
          </a:p>
        </p:txBody>
      </p:sp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590149"/>
              </p:ext>
            </p:extLst>
          </p:nvPr>
        </p:nvGraphicFramePr>
        <p:xfrm>
          <a:off x="4936610" y="210426"/>
          <a:ext cx="7255390" cy="43732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064999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Spongent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5" y="557620"/>
            <a:ext cx="6734175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8110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AF036-3634-4C4A-9118-0C2CB0D57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PHOTON-256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98322E-A1B9-4A0F-9FF4-66705660C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40215"/>
            <a:ext cx="10515600" cy="936748"/>
          </a:xfrm>
        </p:spPr>
        <p:txBody>
          <a:bodyPr/>
          <a:lstStyle/>
          <a:p>
            <a:pPr lvl="1"/>
            <a:r>
              <a:rPr lang="en-US" altLang="zh-CN" dirty="0">
                <a:hlinkClick r:id="rId2" action="ppaction://hlinkfile"/>
              </a:rPr>
              <a:t>Improving the Upper Bound on the Maximum Differential and the Maximum Linear Hull Probability for SPN Structures and AES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31" y="1946385"/>
            <a:ext cx="11119338" cy="28493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0115" y="321231"/>
            <a:ext cx="7687773" cy="1180654"/>
          </a:xfrm>
          <a:prstGeom prst="rect">
            <a:avLst/>
          </a:prstGeom>
        </p:spPr>
      </p:pic>
      <p:sp>
        <p:nvSpPr>
          <p:cNvPr id="7" name="动作按钮: 第一张 4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12D1535E-D69C-4F9E-A119-D12A8CCA9D7A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3360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PHOTON-256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36" y="3173291"/>
            <a:ext cx="11380128" cy="322347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599" y="610892"/>
            <a:ext cx="7217019" cy="188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743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PHOTON-256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Rebound</a:t>
            </a:r>
          </a:p>
          <a:p>
            <a:pPr lvl="1"/>
            <a:r>
              <a:rPr lang="en-US" altLang="zh-CN" dirty="0">
                <a:hlinkClick r:id="rId2" action="ppaction://hlinkfile"/>
              </a:rPr>
              <a:t>The Rebound Attack: Cryptanalysis of Reduced Whirlpool and </a:t>
            </a:r>
            <a:r>
              <a:rPr lang="en-US" altLang="zh-CN" dirty="0" err="1">
                <a:hlinkClick r:id="rId2" action="ppaction://hlinkfile"/>
              </a:rPr>
              <a:t>Grøstl</a:t>
            </a:r>
            <a:endParaRPr lang="en-US" altLang="zh-CN" dirty="0"/>
          </a:p>
          <a:p>
            <a:pPr lvl="1"/>
            <a:r>
              <a:rPr lang="en-US" altLang="zh-CN" dirty="0">
                <a:hlinkClick r:id="rId3" action="ppaction://hlinkfile"/>
              </a:rPr>
              <a:t>Improved rebound attack on the finalist </a:t>
            </a:r>
            <a:r>
              <a:rPr lang="en-US" altLang="zh-CN" dirty="0" err="1">
                <a:hlinkClick r:id="rId3" action="ppaction://hlinkfile"/>
              </a:rPr>
              <a:t>grøstl</a:t>
            </a:r>
            <a:endParaRPr lang="en-US" altLang="zh-CN" dirty="0"/>
          </a:p>
          <a:p>
            <a:r>
              <a:rPr lang="en-US" altLang="zh-CN" dirty="0"/>
              <a:t>Super-</a:t>
            </a:r>
            <a:r>
              <a:rPr lang="en-US" altLang="zh-CN" dirty="0" err="1"/>
              <a:t>Sbox</a:t>
            </a:r>
            <a:endParaRPr lang="en-US" altLang="zh-CN" dirty="0"/>
          </a:p>
          <a:p>
            <a:pPr lvl="1"/>
            <a:r>
              <a:rPr lang="en-US" altLang="zh-CN" dirty="0">
                <a:hlinkClick r:id="rId4" action="ppaction://hlinkfile"/>
              </a:rPr>
              <a:t>Super-</a:t>
            </a:r>
            <a:r>
              <a:rPr lang="en-US" altLang="zh-CN" dirty="0" err="1">
                <a:hlinkClick r:id="rId4" action="ppaction://hlinkfile"/>
              </a:rPr>
              <a:t>Sbox</a:t>
            </a:r>
            <a:r>
              <a:rPr lang="en-US" altLang="zh-CN" dirty="0">
                <a:hlinkClick r:id="rId4" action="ppaction://hlinkfile"/>
              </a:rPr>
              <a:t> Cryptanalysis: Improved Attacks for AES-Like Permutations</a:t>
            </a:r>
            <a:endParaRPr lang="en-US" altLang="zh-CN" dirty="0"/>
          </a:p>
          <a:p>
            <a:pPr lvl="1"/>
            <a:r>
              <a:rPr lang="en-US" altLang="zh-CN" dirty="0">
                <a:hlinkClick r:id="rId5" action="ppaction://hlinkfile"/>
              </a:rPr>
              <a:t>Rebound Distinguishers: Results on the Full Whirlpool Compression Function</a:t>
            </a:r>
            <a:endParaRPr lang="en-US" altLang="zh-CN" dirty="0"/>
          </a:p>
          <a:p>
            <a:r>
              <a:rPr lang="en-US" altLang="zh-CN" dirty="0"/>
              <a:t>Non-full active diff path</a:t>
            </a:r>
          </a:p>
          <a:p>
            <a:pPr lvl="1"/>
            <a:r>
              <a:rPr lang="en-US" altLang="zh-CN" dirty="0"/>
              <a:t>Non-full-active Super-</a:t>
            </a:r>
            <a:r>
              <a:rPr lang="en-US" altLang="zh-CN" dirty="0" err="1"/>
              <a:t>Sbox</a:t>
            </a:r>
            <a:r>
              <a:rPr lang="en-US" altLang="zh-CN" dirty="0"/>
              <a:t> Analysis: Applications to ECHO and </a:t>
            </a:r>
            <a:r>
              <a:rPr lang="en-US" altLang="zh-CN" dirty="0" err="1"/>
              <a:t>Grøstl</a:t>
            </a:r>
            <a:endParaRPr lang="en-US" altLang="zh-CN" dirty="0"/>
          </a:p>
          <a:p>
            <a:r>
              <a:rPr lang="en-US" altLang="zh-CN" dirty="0"/>
              <a:t>Start-from-the-middle</a:t>
            </a:r>
          </a:p>
          <a:p>
            <a:pPr lvl="1"/>
            <a:r>
              <a:rPr lang="en-US" altLang="zh-CN" dirty="0"/>
              <a:t>Improved Cryptanalysis of the Reduced </a:t>
            </a:r>
            <a:r>
              <a:rPr lang="en-US" altLang="zh-CN" dirty="0" err="1"/>
              <a:t>Grøstl</a:t>
            </a:r>
            <a:r>
              <a:rPr lang="en-US" altLang="zh-CN" dirty="0"/>
              <a:t> Compression Function, ECHO Permutation and AES Block Cipher</a:t>
            </a:r>
          </a:p>
        </p:txBody>
      </p:sp>
    </p:spTree>
    <p:extLst>
      <p:ext uri="{BB962C8B-B14F-4D97-AF65-F5344CB8AC3E}">
        <p14:creationId xmlns:p14="http://schemas.microsoft.com/office/powerpoint/2010/main" val="9062356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AF036-3634-4C4A-9118-0C2CB0D57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PHOTON-256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98322E-A1B9-4A0F-9FF4-66705660C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统计积分</a:t>
            </a:r>
            <a:endParaRPr lang="en-US" altLang="zh-CN" dirty="0"/>
          </a:p>
          <a:p>
            <a:pPr lvl="1"/>
            <a:r>
              <a:rPr lang="en-US" altLang="zh-CN" dirty="0">
                <a:hlinkClick r:id="rId2" action="ppaction://hlinkfile"/>
              </a:rPr>
              <a:t>Statistical integral distinguisher with multi-structure and its application on AES</a:t>
            </a:r>
            <a:endParaRPr lang="en-US" altLang="zh-CN" dirty="0"/>
          </a:p>
          <a:p>
            <a:r>
              <a:rPr lang="zh-CN" altLang="en-US" dirty="0"/>
              <a:t>零和划分</a:t>
            </a:r>
            <a:endParaRPr lang="en-US" altLang="zh-CN" dirty="0"/>
          </a:p>
          <a:p>
            <a:pPr lvl="1"/>
            <a:r>
              <a:rPr lang="en-US" altLang="zh-CN" dirty="0">
                <a:hlinkClick r:id="rId3" action="ppaction://hlinkfile"/>
              </a:rPr>
              <a:t>Zero-sum partitions of PHOTON permutations</a:t>
            </a:r>
            <a:endParaRPr lang="en-US" altLang="zh-CN" dirty="0"/>
          </a:p>
          <a:p>
            <a:r>
              <a:rPr lang="en-US" altLang="zh-CN" dirty="0">
                <a:hlinkClick r:id="rId4" action="ppaction://hlinkfile"/>
              </a:rPr>
              <a:t>Multiple limited-birthday distinguishers and applications</a:t>
            </a:r>
            <a:endParaRPr lang="en-US" altLang="zh-CN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33898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GIFT-128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差分</a:t>
            </a:r>
            <a:r>
              <a:rPr lang="en-US" altLang="zh-CN" dirty="0"/>
              <a:t>/</a:t>
            </a:r>
            <a:r>
              <a:rPr lang="zh-CN" altLang="en-US" dirty="0"/>
              <a:t>线性</a:t>
            </a:r>
            <a:endParaRPr lang="en-US" altLang="zh-CN" dirty="0"/>
          </a:p>
          <a:p>
            <a:pPr lvl="1"/>
            <a:r>
              <a:rPr lang="en-US" altLang="zh-CN" dirty="0"/>
              <a:t>Boomerang</a:t>
            </a:r>
            <a:r>
              <a:rPr lang="zh-CN" altLang="en-US" dirty="0"/>
              <a:t>，</a:t>
            </a:r>
            <a:r>
              <a:rPr lang="en-US" altLang="zh-CN" dirty="0"/>
              <a:t>Rectangle</a:t>
            </a:r>
            <a:r>
              <a:rPr lang="zh-CN" altLang="en-US" dirty="0"/>
              <a:t>（</a:t>
            </a:r>
            <a:r>
              <a:rPr lang="en-US" altLang="zh-CN" dirty="0"/>
              <a:t>RK setting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积分</a:t>
            </a:r>
            <a:endParaRPr lang="en-US" altLang="zh-CN" dirty="0"/>
          </a:p>
          <a:p>
            <a:r>
              <a:rPr lang="zh-CN" altLang="en-US" dirty="0"/>
              <a:t>中间相遇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9CC778-9F32-4135-9B87-BD749B4EA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986" y="294457"/>
            <a:ext cx="4358673" cy="422478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416AA25-F059-420C-BDE7-76C7D2E78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9985" y="4841123"/>
            <a:ext cx="4358673" cy="1578907"/>
          </a:xfrm>
          <a:prstGeom prst="rect">
            <a:avLst/>
          </a:prstGeom>
        </p:spPr>
      </p:pic>
      <p:sp>
        <p:nvSpPr>
          <p:cNvPr id="6" name="动作按钮: 第一张 4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0545FC01-A14C-4DE0-B932-5BE906FB4F36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8496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CF84CC-07C0-4AF0-B807-EF38A735E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GIFT-128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CED691-DB77-4FE0-ADE2-0E71197F3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差分</a:t>
            </a:r>
            <a:endParaRPr lang="en-US" altLang="zh-CN" dirty="0"/>
          </a:p>
          <a:p>
            <a:pPr lvl="1"/>
            <a:r>
              <a:rPr lang="en-US" altLang="zh-CN" dirty="0"/>
              <a:t>18</a:t>
            </a:r>
            <a:r>
              <a:rPr lang="zh-CN" altLang="en-US" dirty="0"/>
              <a:t>轮，</a:t>
            </a:r>
            <a:r>
              <a:rPr lang="en-US" altLang="zh-CN" dirty="0"/>
              <a:t>109</a:t>
            </a:r>
            <a:r>
              <a:rPr lang="zh-CN" altLang="en-US" dirty="0"/>
              <a:t>，</a:t>
            </a:r>
            <a:r>
              <a:rPr lang="en-US" altLang="zh-CN" dirty="0"/>
              <a:t>23</a:t>
            </a:r>
            <a:r>
              <a:rPr lang="zh-CN" altLang="en-US" dirty="0"/>
              <a:t>轮恢复</a:t>
            </a:r>
            <a:r>
              <a:rPr lang="zh-CN" altLang="en-US" dirty="0" smtClean="0"/>
              <a:t>密钥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考虑聚集，</a:t>
            </a:r>
            <a:r>
              <a:rPr lang="en-US" altLang="zh-CN" dirty="0" smtClean="0"/>
              <a:t>26</a:t>
            </a:r>
            <a:r>
              <a:rPr lang="zh-CN" altLang="en-US" dirty="0" smtClean="0"/>
              <a:t>轮，</a:t>
            </a:r>
            <a:r>
              <a:rPr lang="en-US" altLang="zh-CN" dirty="0" smtClean="0"/>
              <a:t>123.245</a:t>
            </a:r>
            <a:endParaRPr lang="en-US" altLang="zh-CN" dirty="0"/>
          </a:p>
          <a:p>
            <a:pPr lvl="1"/>
            <a:r>
              <a:rPr lang="en-US" altLang="zh-CN" dirty="0">
                <a:hlinkClick r:id="rId2" action="ppaction://hlinkfile"/>
              </a:rPr>
              <a:t>MILP-based Differential Attack on Round-reduced GIFT</a:t>
            </a:r>
            <a:endParaRPr lang="en-US" altLang="zh-CN" dirty="0"/>
          </a:p>
          <a:p>
            <a:r>
              <a:rPr lang="zh-CN" altLang="en-US" dirty="0"/>
              <a:t>线性</a:t>
            </a:r>
            <a:endParaRPr lang="en-US" altLang="zh-CN" dirty="0"/>
          </a:p>
          <a:p>
            <a:pPr lvl="1"/>
            <a:r>
              <a:rPr lang="en-US" altLang="zh-CN" dirty="0"/>
              <a:t>9</a:t>
            </a:r>
            <a:r>
              <a:rPr lang="zh-CN" altLang="en-US" dirty="0"/>
              <a:t>轮，</a:t>
            </a:r>
            <a:r>
              <a:rPr lang="en-US" altLang="zh-CN" dirty="0"/>
              <a:t>45.99</a:t>
            </a:r>
            <a:r>
              <a:rPr lang="zh-CN" altLang="en-US" dirty="0"/>
              <a:t>（聚集）</a:t>
            </a:r>
            <a:endParaRPr lang="en-US" altLang="zh-CN" dirty="0"/>
          </a:p>
          <a:p>
            <a:r>
              <a:rPr lang="zh-CN" altLang="en-US" dirty="0"/>
              <a:t>积分</a:t>
            </a:r>
            <a:endParaRPr lang="en-US" altLang="zh-CN" dirty="0"/>
          </a:p>
          <a:p>
            <a:pPr lvl="1"/>
            <a:r>
              <a:rPr lang="en-US" altLang="zh-CN" dirty="0"/>
              <a:t>11</a:t>
            </a:r>
            <a:r>
              <a:rPr lang="zh-CN" altLang="en-US" dirty="0"/>
              <a:t>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472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3EFA3-4BC7-4224-8785-F872122B0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Skinny-128-384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4B1978-EACC-4482-8053-AF8160FFA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差分</a:t>
            </a:r>
            <a:r>
              <a:rPr lang="en-US" altLang="zh-CN" dirty="0"/>
              <a:t>/</a:t>
            </a:r>
            <a:r>
              <a:rPr lang="zh-CN" altLang="en-US" dirty="0"/>
              <a:t>线性、中间相遇、不可能差分、积分、滑动、不变子空间、代数</a:t>
            </a:r>
            <a:endParaRPr lang="en-US" altLang="zh-CN" dirty="0"/>
          </a:p>
          <a:p>
            <a:r>
              <a:rPr lang="en-US" altLang="zh-CN" dirty="0" smtClean="0"/>
              <a:t>RK-</a:t>
            </a:r>
            <a:r>
              <a:rPr lang="zh-CN" altLang="en-US" dirty="0" smtClean="0"/>
              <a:t>不可能差分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n-n/128</a:t>
            </a:r>
          </a:p>
          <a:p>
            <a:pPr lvl="2"/>
            <a:r>
              <a:rPr lang="en-US" altLang="zh-CN" dirty="0" smtClean="0"/>
              <a:t>19</a:t>
            </a:r>
            <a:r>
              <a:rPr lang="zh-CN" altLang="en-US" dirty="0" smtClean="0"/>
              <a:t>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n-2n/128</a:t>
            </a:r>
          </a:p>
          <a:p>
            <a:pPr lvl="2"/>
            <a:r>
              <a:rPr lang="en-US" altLang="zh-CN" dirty="0" smtClean="0"/>
              <a:t>23</a:t>
            </a:r>
            <a:r>
              <a:rPr lang="zh-CN" altLang="en-US" dirty="0" smtClean="0"/>
              <a:t>轮</a:t>
            </a:r>
            <a:endParaRPr lang="en-US" altLang="zh-CN" dirty="0" smtClean="0"/>
          </a:p>
          <a:p>
            <a:r>
              <a:rPr lang="en-US" altLang="zh-CN" dirty="0" smtClean="0"/>
              <a:t>RK-Rectangle</a:t>
            </a:r>
          </a:p>
          <a:p>
            <a:pPr lvl="1"/>
            <a:r>
              <a:rPr lang="en-US" altLang="zh-CN" dirty="0" smtClean="0"/>
              <a:t>28</a:t>
            </a:r>
            <a:r>
              <a:rPr lang="zh-CN" altLang="en-US" dirty="0" smtClean="0"/>
              <a:t>轮</a:t>
            </a:r>
            <a:endParaRPr lang="en-US" altLang="zh-CN" dirty="0"/>
          </a:p>
        </p:txBody>
      </p:sp>
      <p:sp>
        <p:nvSpPr>
          <p:cNvPr id="4" name="动作按钮: 第一张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B10B56FC-CC2C-4C4C-96EA-C00FD753B3B0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943" y="2772704"/>
            <a:ext cx="6204103" cy="376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5184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688EE-60F0-4B57-A4C1-5A84DC446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Skinny-128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0A6422-A0B0-4E66-BDF7-EA922E0D0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 action="ppaction://hlinkfile"/>
              </a:rPr>
              <a:t>Security Analysis of SKINNY under Related-</a:t>
            </a:r>
            <a:r>
              <a:rPr lang="en-US" altLang="zh-CN" dirty="0" err="1">
                <a:hlinkClick r:id="rId2" action="ppaction://hlinkfile"/>
              </a:rPr>
              <a:t>Tweakey</a:t>
            </a:r>
            <a:r>
              <a:rPr lang="en-US" altLang="zh-CN" dirty="0">
                <a:hlinkClick r:id="rId2" action="ppaction://hlinkfile"/>
              </a:rPr>
              <a:t> Settings</a:t>
            </a:r>
            <a:endParaRPr lang="en-US" altLang="zh-CN" dirty="0"/>
          </a:p>
          <a:p>
            <a:r>
              <a:rPr lang="en-US" altLang="zh-CN" dirty="0">
                <a:hlinkClick r:id="rId3" action="ppaction://hlinkfile"/>
              </a:rPr>
              <a:t>Cryptanalysis of Reduced round SKINNY Block </a:t>
            </a:r>
            <a:r>
              <a:rPr lang="en-US" altLang="zh-CN" dirty="0" smtClean="0">
                <a:hlinkClick r:id="rId3" action="ppaction://hlinkfile"/>
              </a:rPr>
              <a:t>Cipher</a:t>
            </a:r>
            <a:endParaRPr lang="zh-CN" altLang="en-US" dirty="0"/>
          </a:p>
          <a:p>
            <a:r>
              <a:rPr lang="en-US" altLang="zh-CN" dirty="0">
                <a:hlinkClick r:id="rId4" action="ppaction://hlinkfile"/>
              </a:rPr>
              <a:t>Generalized Related-Key Rectangle Attacks on Block Ciphers </a:t>
            </a:r>
            <a:r>
              <a:rPr lang="en-US" altLang="zh-CN" dirty="0" smtClean="0">
                <a:hlinkClick r:id="rId4" action="ppaction://hlinkfile"/>
              </a:rPr>
              <a:t>with Linear </a:t>
            </a:r>
            <a:r>
              <a:rPr lang="en-US" altLang="zh-CN" dirty="0">
                <a:hlinkClick r:id="rId4" action="ppaction://hlinkfile"/>
              </a:rPr>
              <a:t>Key Schedule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2454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07A4E6-A302-43D2-8AC4-D3F4B006B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A775B-FFF2-44E8-9921-7D4BE7CB5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4339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对置换</a:t>
            </a:r>
            <a:endParaRPr lang="en-US" altLang="zh-CN" dirty="0"/>
          </a:p>
          <a:p>
            <a:pPr lvl="1"/>
            <a:r>
              <a:rPr lang="zh-CN" altLang="en-US" dirty="0"/>
              <a:t>差分</a:t>
            </a:r>
            <a:r>
              <a:rPr lang="en-US" altLang="zh-CN" dirty="0"/>
              <a:t>/</a:t>
            </a:r>
            <a:r>
              <a:rPr lang="zh-CN" altLang="en-US" dirty="0"/>
              <a:t>线性，截断差分</a:t>
            </a:r>
            <a:endParaRPr lang="en-US" altLang="zh-CN" dirty="0"/>
          </a:p>
          <a:p>
            <a:pPr lvl="1"/>
            <a:r>
              <a:rPr lang="zh-CN" altLang="en-US" dirty="0"/>
              <a:t>飞去来器</a:t>
            </a:r>
            <a:endParaRPr lang="en-US" altLang="zh-CN" dirty="0"/>
          </a:p>
          <a:p>
            <a:pPr lvl="1"/>
            <a:r>
              <a:rPr lang="en-US" altLang="zh-CN" dirty="0"/>
              <a:t>Yoyo</a:t>
            </a:r>
          </a:p>
          <a:p>
            <a:pPr lvl="1"/>
            <a:r>
              <a:rPr lang="zh-CN" altLang="en-US" dirty="0"/>
              <a:t>不可能差分、零相关</a:t>
            </a:r>
            <a:endParaRPr lang="en-US" altLang="zh-CN" dirty="0"/>
          </a:p>
          <a:p>
            <a:pPr lvl="1"/>
            <a:r>
              <a:rPr lang="zh-CN" altLang="en-US" dirty="0"/>
              <a:t>积分、可分性</a:t>
            </a:r>
            <a:endParaRPr lang="en-US" altLang="zh-CN" dirty="0"/>
          </a:p>
          <a:p>
            <a:pPr lvl="1"/>
            <a:r>
              <a:rPr lang="zh-CN" altLang="en-US" dirty="0"/>
              <a:t>滑动、旋转</a:t>
            </a:r>
            <a:endParaRPr lang="en-US" altLang="zh-CN" dirty="0"/>
          </a:p>
          <a:p>
            <a:pPr lvl="1"/>
            <a:r>
              <a:rPr lang="zh-CN" altLang="en-US" dirty="0"/>
              <a:t>不变子空间、非线性不变量</a:t>
            </a:r>
            <a:endParaRPr lang="en-US" altLang="zh-CN" dirty="0"/>
          </a:p>
          <a:p>
            <a:r>
              <a:rPr lang="zh-CN" altLang="en-US" dirty="0"/>
              <a:t>对</a:t>
            </a:r>
            <a:r>
              <a:rPr lang="en-US" altLang="zh-CN" dirty="0"/>
              <a:t>Sponge</a:t>
            </a:r>
          </a:p>
          <a:p>
            <a:pPr lvl="1"/>
            <a:r>
              <a:rPr lang="zh-CN" altLang="en-US" dirty="0"/>
              <a:t>差分</a:t>
            </a:r>
            <a:r>
              <a:rPr lang="en-US" altLang="zh-CN" dirty="0"/>
              <a:t>/</a:t>
            </a:r>
            <a:r>
              <a:rPr lang="zh-CN" altLang="en-US" dirty="0"/>
              <a:t>线性</a:t>
            </a:r>
            <a:endParaRPr lang="en-US" altLang="zh-CN" dirty="0"/>
          </a:p>
          <a:p>
            <a:pPr lvl="1"/>
            <a:r>
              <a:rPr lang="zh-CN" altLang="en-US" dirty="0"/>
              <a:t>不可能差分、零相关</a:t>
            </a:r>
            <a:endParaRPr lang="en-US" altLang="zh-CN" dirty="0"/>
          </a:p>
          <a:p>
            <a:pPr lvl="1"/>
            <a:r>
              <a:rPr lang="zh-CN" altLang="en-US" dirty="0"/>
              <a:t>猜测确定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44CD0E-1026-4214-8F6C-5B01E9EEA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764" y="606047"/>
            <a:ext cx="7319270" cy="2686821"/>
          </a:xfrm>
          <a:prstGeom prst="rect">
            <a:avLst/>
          </a:prstGeom>
        </p:spPr>
      </p:pic>
      <p:sp>
        <p:nvSpPr>
          <p:cNvPr id="6" name="动作按钮: 第一张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C346FFDE-2A29-4C7E-A527-3C13494BD28A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668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3A8540-7EA6-42C4-8F18-A40EC18E4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D3B504F1-4181-4AEC-A5E3-9AF41EF92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30189" cy="4351338"/>
          </a:xfrm>
        </p:spPr>
        <p:txBody>
          <a:bodyPr/>
          <a:lstStyle/>
          <a:p>
            <a:r>
              <a:rPr lang="zh-CN" altLang="en-US" dirty="0" smtClean="0"/>
              <a:t>每个算法被每种密码分析攻击到的最长轮数</a:t>
            </a:r>
            <a:r>
              <a:rPr lang="en-US" altLang="zh-CN" dirty="0" smtClean="0"/>
              <a:t>/</a:t>
            </a:r>
            <a:r>
              <a:rPr lang="zh-CN" altLang="en-US" dirty="0" smtClean="0"/>
              <a:t>全轮轮数</a:t>
            </a:r>
            <a:endParaRPr lang="zh-CN" altLang="en-US" dirty="0"/>
          </a:p>
        </p:txBody>
      </p:sp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9160808"/>
              </p:ext>
            </p:extLst>
          </p:nvPr>
        </p:nvGraphicFramePr>
        <p:xfrm>
          <a:off x="4663693" y="0"/>
          <a:ext cx="7253733" cy="43732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804320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546A2C-0F20-4624-8C42-4E08716C2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4DCE90-3AC1-4A67-90C1-0B0E77BFC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Alzette</a:t>
            </a:r>
            <a:endParaRPr lang="en-US" altLang="zh-CN" dirty="0"/>
          </a:p>
          <a:p>
            <a:pPr lvl="1"/>
            <a:r>
              <a:rPr lang="zh-CN" altLang="en-US" dirty="0"/>
              <a:t>差分（</a:t>
            </a:r>
            <a:r>
              <a:rPr lang="en-US" altLang="zh-CN" dirty="0"/>
              <a:t>Matsui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en-US" altLang="zh-CN" dirty="0"/>
              <a:t>7</a:t>
            </a:r>
            <a:r>
              <a:rPr lang="zh-CN" altLang="en-US" dirty="0"/>
              <a:t>轮</a:t>
            </a:r>
            <a:r>
              <a:rPr lang="en-US" altLang="zh-CN" dirty="0"/>
              <a:t>26</a:t>
            </a:r>
          </a:p>
          <a:p>
            <a:pPr lvl="2"/>
            <a:r>
              <a:rPr lang="en-US" altLang="zh-CN" dirty="0"/>
              <a:t>8</a:t>
            </a:r>
            <a:r>
              <a:rPr lang="zh-CN" altLang="en-US" dirty="0"/>
              <a:t>轮</a:t>
            </a:r>
            <a:r>
              <a:rPr lang="en-US" altLang="zh-CN" dirty="0"/>
              <a:t>&gt;31</a:t>
            </a:r>
          </a:p>
          <a:p>
            <a:pPr lvl="1"/>
            <a:r>
              <a:rPr lang="zh-CN" altLang="en-US" dirty="0"/>
              <a:t>线性（</a:t>
            </a:r>
            <a:r>
              <a:rPr lang="en-US" altLang="zh-CN" dirty="0"/>
              <a:t>MILP</a:t>
            </a:r>
            <a:r>
              <a:rPr lang="zh-CN" altLang="en-US" dirty="0"/>
              <a:t>、</a:t>
            </a:r>
            <a:r>
              <a:rPr lang="en-US" altLang="zh-CN" dirty="0"/>
              <a:t>SAT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en-US" altLang="zh-CN" dirty="0"/>
              <a:t>8</a:t>
            </a:r>
            <a:r>
              <a:rPr lang="zh-CN" altLang="en-US" dirty="0"/>
              <a:t>轮</a:t>
            </a:r>
            <a:r>
              <a:rPr lang="en-US" altLang="zh-CN" dirty="0"/>
              <a:t>17</a:t>
            </a:r>
          </a:p>
          <a:p>
            <a:pPr lvl="1"/>
            <a:r>
              <a:rPr lang="zh-CN" altLang="en-US" dirty="0"/>
              <a:t>不变子空间</a:t>
            </a:r>
            <a:endParaRPr lang="en-US" altLang="zh-CN" dirty="0"/>
          </a:p>
          <a:p>
            <a:pPr lvl="2"/>
            <a:r>
              <a:rPr lang="en-US" altLang="zh-CN" dirty="0"/>
              <a:t>2</a:t>
            </a:r>
            <a:r>
              <a:rPr lang="zh-CN" altLang="en-US" dirty="0"/>
              <a:t>轮</a:t>
            </a:r>
            <a:r>
              <a:rPr lang="en-US" altLang="zh-CN" dirty="0"/>
              <a:t>59</a:t>
            </a:r>
            <a:r>
              <a:rPr lang="zh-CN" altLang="en-US" dirty="0"/>
              <a:t>维</a:t>
            </a:r>
            <a:endParaRPr lang="en-US" altLang="zh-CN" dirty="0"/>
          </a:p>
          <a:p>
            <a:pPr lvl="1"/>
            <a:r>
              <a:rPr lang="zh-CN" altLang="en-US" dirty="0"/>
              <a:t>非线性不变量</a:t>
            </a:r>
            <a:endParaRPr lang="en-US" altLang="zh-CN" dirty="0"/>
          </a:p>
          <a:p>
            <a:pPr lvl="1"/>
            <a:r>
              <a:rPr lang="zh-CN" altLang="en-US" dirty="0"/>
              <a:t>线性化</a:t>
            </a:r>
          </a:p>
        </p:txBody>
      </p:sp>
    </p:spTree>
    <p:extLst>
      <p:ext uri="{BB962C8B-B14F-4D97-AF65-F5344CB8AC3E}">
        <p14:creationId xmlns:p14="http://schemas.microsoft.com/office/powerpoint/2010/main" val="42245121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4FDE8-5290-4485-8596-B08D954B6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TinyJAMBU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E4970-A181-4BA5-8F14-6555A8F86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22734" cy="4351338"/>
          </a:xfrm>
        </p:spPr>
        <p:txBody>
          <a:bodyPr/>
          <a:lstStyle/>
          <a:p>
            <a:r>
              <a:rPr lang="zh-CN" altLang="en-US" dirty="0" smtClean="0"/>
              <a:t>差分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384</a:t>
            </a:r>
            <a:r>
              <a:rPr lang="zh-CN" altLang="en-US" dirty="0" smtClean="0"/>
              <a:t>轮</a:t>
            </a:r>
            <a:r>
              <a:rPr lang="en-US" altLang="zh-CN" dirty="0" smtClean="0"/>
              <a:t>70.68&gt;64</a:t>
            </a:r>
            <a:r>
              <a:rPr lang="zh-CN" altLang="en-US" dirty="0" smtClean="0"/>
              <a:t>（考虑聚集）</a:t>
            </a:r>
            <a:endParaRPr lang="en-US" altLang="zh-CN" dirty="0" smtClean="0"/>
          </a:p>
          <a:p>
            <a:r>
              <a:rPr lang="zh-CN" altLang="en-US" dirty="0" smtClean="0"/>
              <a:t>线性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384</a:t>
            </a:r>
            <a:r>
              <a:rPr lang="zh-CN" altLang="en-US" dirty="0" smtClean="0"/>
              <a:t>轮偏差</a:t>
            </a:r>
            <a:r>
              <a:rPr lang="en-US" altLang="zh-CN" dirty="0" smtClean="0"/>
              <a:t>41</a:t>
            </a:r>
            <a:endParaRPr lang="en-US" altLang="zh-CN" dirty="0"/>
          </a:p>
          <a:p>
            <a:r>
              <a:rPr lang="zh-CN" altLang="en-US" dirty="0"/>
              <a:t>代数</a:t>
            </a:r>
            <a:endParaRPr lang="en-US" altLang="zh-CN" dirty="0"/>
          </a:p>
          <a:p>
            <a:r>
              <a:rPr lang="zh-CN" altLang="en-US" dirty="0"/>
              <a:t>滑动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动作按钮: 第一张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88918ED9-8DD9-4A66-B445-2AB7577E791B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009" y="122872"/>
            <a:ext cx="7820025" cy="36861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934" y="4102100"/>
            <a:ext cx="80391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094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Grain-128AEAD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线性逼近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偏差</a:t>
            </a:r>
            <a:r>
              <a:rPr lang="en-US" altLang="zh-CN" dirty="0" smtClean="0"/>
              <a:t>&gt;77</a:t>
            </a:r>
            <a:endParaRPr lang="en-US" altLang="zh-CN" dirty="0"/>
          </a:p>
          <a:p>
            <a:r>
              <a:rPr lang="zh-CN" altLang="en-US" dirty="0" smtClean="0"/>
              <a:t>快速相关攻击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AE</a:t>
            </a:r>
            <a:r>
              <a:rPr lang="zh-CN" altLang="en-US" dirty="0" smtClean="0"/>
              <a:t>模式下不成立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复杂度</a:t>
            </a:r>
            <a:r>
              <a:rPr lang="en-US" altLang="zh-CN" dirty="0" smtClean="0"/>
              <a:t>114</a:t>
            </a:r>
            <a:r>
              <a:rPr lang="zh-CN" altLang="en-US" dirty="0" smtClean="0"/>
              <a:t>，要求同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同</a:t>
            </a:r>
            <a:r>
              <a:rPr lang="en-US" altLang="zh-CN" dirty="0" smtClean="0"/>
              <a:t>nonce</a:t>
            </a:r>
            <a:r>
              <a:rPr lang="zh-CN" altLang="en-US" dirty="0" smtClean="0"/>
              <a:t>。而</a:t>
            </a:r>
            <a:r>
              <a:rPr lang="en-US" altLang="zh-CN" dirty="0" smtClean="0"/>
              <a:t>AE</a:t>
            </a:r>
            <a:r>
              <a:rPr lang="zh-CN" altLang="en-US" dirty="0"/>
              <a:t>方案要求同</a:t>
            </a:r>
            <a:r>
              <a:rPr lang="en-US" altLang="zh-CN" dirty="0"/>
              <a:t>key</a:t>
            </a:r>
            <a:r>
              <a:rPr lang="zh-CN" altLang="en-US" dirty="0"/>
              <a:t>同</a:t>
            </a:r>
            <a:r>
              <a:rPr lang="en-US" altLang="zh-CN" dirty="0" smtClean="0"/>
              <a:t>nonce</a:t>
            </a:r>
            <a:r>
              <a:rPr lang="zh-CN" altLang="en-US" dirty="0" smtClean="0"/>
              <a:t>的数据限制在</a:t>
            </a:r>
            <a:r>
              <a:rPr lang="en-US" altLang="zh-CN" dirty="0" smtClean="0"/>
              <a:t>80</a:t>
            </a:r>
            <a:r>
              <a:rPr lang="zh-CN" altLang="en-US" dirty="0" smtClean="0"/>
              <a:t>以内。</a:t>
            </a:r>
            <a:endParaRPr lang="en-US" altLang="zh-CN" dirty="0" smtClean="0"/>
          </a:p>
          <a:p>
            <a:r>
              <a:rPr lang="zh-CN" altLang="en-US" dirty="0"/>
              <a:t>条件</a:t>
            </a:r>
            <a:r>
              <a:rPr lang="zh-CN" altLang="en-US" dirty="0" smtClean="0"/>
              <a:t>差分，动态立方（基于可分性），相关密钥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能攻</a:t>
            </a:r>
            <a:r>
              <a:rPr lang="en-US" altLang="zh-CN" dirty="0" smtClean="0"/>
              <a:t>Grain-128a</a:t>
            </a:r>
            <a:r>
              <a:rPr lang="zh-CN" altLang="en-US" dirty="0" smtClean="0"/>
              <a:t>，但还不能攻此</a:t>
            </a:r>
            <a:r>
              <a:rPr lang="en-US" altLang="zh-CN" dirty="0" smtClean="0"/>
              <a:t>AE</a:t>
            </a:r>
            <a:endParaRPr lang="zh-CN" altLang="en-US" dirty="0"/>
          </a:p>
        </p:txBody>
      </p:sp>
      <p:sp>
        <p:nvSpPr>
          <p:cNvPr id="4" name="动作按钮: 第一张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6422D94B-2FB8-4971-8504-5AFD7ABDB3D3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3585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76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</a:t>
            </a:r>
            <a:r>
              <a:rPr lang="en-US" altLang="zh-CN" dirty="0" smtClean="0"/>
              <a:t>SPN</a:t>
            </a:r>
          </a:p>
          <a:p>
            <a:pPr lvl="1"/>
            <a:r>
              <a:rPr lang="zh-CN" altLang="en-US" dirty="0" smtClean="0"/>
              <a:t>对扩散层强的，包括</a:t>
            </a:r>
            <a:r>
              <a:rPr lang="en-US" altLang="zh-CN" dirty="0" err="1" smtClean="0"/>
              <a:t>Ascon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Keccak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PHOTON</a:t>
            </a:r>
            <a:r>
              <a:rPr lang="zh-CN" altLang="en-US" dirty="0" smtClean="0"/>
              <a:t>，积分类的分析更强。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对扩散层较弱的，包括</a:t>
            </a:r>
            <a:r>
              <a:rPr lang="en-US" altLang="zh-CN" dirty="0" smtClean="0"/>
              <a:t>GIFT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Spongent</a:t>
            </a:r>
            <a:r>
              <a:rPr lang="zh-CN" altLang="en-US" dirty="0" smtClean="0"/>
              <a:t>，差分</a:t>
            </a:r>
            <a:r>
              <a:rPr lang="en-US" altLang="zh-CN" dirty="0" smtClean="0"/>
              <a:t>/</a:t>
            </a:r>
            <a:r>
              <a:rPr lang="zh-CN" altLang="en-US" dirty="0" smtClean="0"/>
              <a:t>线性类的分析更强。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</a:t>
            </a:r>
            <a:r>
              <a:rPr lang="en-US" altLang="zh-CN" dirty="0" smtClean="0"/>
              <a:t>Skinny</a:t>
            </a:r>
            <a:r>
              <a:rPr lang="zh-CN" altLang="en-US" dirty="0" smtClean="0"/>
              <a:t>，由于是</a:t>
            </a:r>
            <a:r>
              <a:rPr lang="en-US" altLang="zh-CN" dirty="0" smtClean="0"/>
              <a:t>TBC</a:t>
            </a:r>
            <a:r>
              <a:rPr lang="zh-CN" altLang="en-US" dirty="0" smtClean="0"/>
              <a:t>，最好的攻击是在</a:t>
            </a:r>
            <a:r>
              <a:rPr lang="en-US" altLang="zh-CN" dirty="0" smtClean="0"/>
              <a:t>related-tweak</a:t>
            </a:r>
            <a:r>
              <a:rPr lang="zh-CN" altLang="en-US" dirty="0" smtClean="0"/>
              <a:t>攻击模型下的。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7832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Specifications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254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13533-E8F7-492C-82C0-DEAC92A79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Ascon-p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D08C37-5851-4958-BA75-B888F4662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1D2F41-2AAB-46FC-BC82-F34EFAA26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817" y="365125"/>
            <a:ext cx="7949983" cy="4313555"/>
          </a:xfrm>
          <a:prstGeom prst="rect">
            <a:avLst/>
          </a:prstGeom>
        </p:spPr>
      </p:pic>
      <p:sp>
        <p:nvSpPr>
          <p:cNvPr id="6" name="动作按钮: 第一张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525E6FBE-AAA3-469F-975A-B0EBEFAB356D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953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67018-0899-4916-8C3D-16FC570C1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Keccak-p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AC6E8D-8647-4250-BD2B-AADED5714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C21B8A-2B47-49C4-BAA6-723B59908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42" y="1436266"/>
            <a:ext cx="2514951" cy="303889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03FADF2-3DF3-4963-A760-EFAC7C01AE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6006" y="1161896"/>
            <a:ext cx="2581635" cy="297221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E8A11D1-955D-4B20-BD49-1B26ABEB3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0444" y="365125"/>
            <a:ext cx="5591955" cy="375337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2CB3E10-8D24-4096-A121-78CCEB4DEF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4466" y="4269048"/>
            <a:ext cx="5725324" cy="2305372"/>
          </a:xfrm>
          <a:prstGeom prst="rect">
            <a:avLst/>
          </a:prstGeom>
        </p:spPr>
      </p:pic>
      <p:sp>
        <p:nvSpPr>
          <p:cNvPr id="8" name="动作按钮: 第一张 4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B6E65989-7D87-4A40-AD27-218CCA19937F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387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12072</TotalTime>
  <Words>1376</Words>
  <Application>Microsoft Office PowerPoint</Application>
  <PresentationFormat>宽屏</PresentationFormat>
  <Paragraphs>401</Paragraphs>
  <Slides>53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58" baseType="lpstr">
      <vt:lpstr>等线</vt:lpstr>
      <vt:lpstr>等线 Light</vt:lpstr>
      <vt:lpstr>Arial</vt:lpstr>
      <vt:lpstr>Times New Roman</vt:lpstr>
      <vt:lpstr>Office 主题​​</vt:lpstr>
      <vt:lpstr>Results of security analysis of LWC finalists</vt:lpstr>
      <vt:lpstr>Contents</vt:lpstr>
      <vt:lpstr>Summary</vt:lpstr>
      <vt:lpstr>Summary</vt:lpstr>
      <vt:lpstr>Summary</vt:lpstr>
      <vt:lpstr>Summary</vt:lpstr>
      <vt:lpstr>Specifications</vt:lpstr>
      <vt:lpstr>Ascon-p</vt:lpstr>
      <vt:lpstr>Keccak-p</vt:lpstr>
      <vt:lpstr>Xoodyak</vt:lpstr>
      <vt:lpstr>Spongent</vt:lpstr>
      <vt:lpstr>PHOTON</vt:lpstr>
      <vt:lpstr>GIFT-128</vt:lpstr>
      <vt:lpstr>Skinny</vt:lpstr>
      <vt:lpstr>SPARKLE</vt:lpstr>
      <vt:lpstr>TinyJambu</vt:lpstr>
      <vt:lpstr>Grain-128</vt:lpstr>
      <vt:lpstr>Cryptanalysis</vt:lpstr>
      <vt:lpstr>Ascon</vt:lpstr>
      <vt:lpstr>Ascon</vt:lpstr>
      <vt:lpstr>Ascon</vt:lpstr>
      <vt:lpstr>Ascon</vt:lpstr>
      <vt:lpstr>Ascon</vt:lpstr>
      <vt:lpstr>Ascon</vt:lpstr>
      <vt:lpstr>Ascon</vt:lpstr>
      <vt:lpstr>Ascon</vt:lpstr>
      <vt:lpstr>Ascon</vt:lpstr>
      <vt:lpstr>Ascon</vt:lpstr>
      <vt:lpstr>Keccak</vt:lpstr>
      <vt:lpstr>Keccak</vt:lpstr>
      <vt:lpstr>Keccak</vt:lpstr>
      <vt:lpstr>Keccak</vt:lpstr>
      <vt:lpstr>Keccak</vt:lpstr>
      <vt:lpstr>Xoodyak</vt:lpstr>
      <vt:lpstr>Spongent</vt:lpstr>
      <vt:lpstr>Spongent</vt:lpstr>
      <vt:lpstr>Spongent</vt:lpstr>
      <vt:lpstr>Spongent</vt:lpstr>
      <vt:lpstr>Spongent</vt:lpstr>
      <vt:lpstr>Spongent</vt:lpstr>
      <vt:lpstr>PHOTON-256</vt:lpstr>
      <vt:lpstr>PHOTON-256</vt:lpstr>
      <vt:lpstr>PHOTON-256</vt:lpstr>
      <vt:lpstr>PHOTON-256</vt:lpstr>
      <vt:lpstr>GIFT-128</vt:lpstr>
      <vt:lpstr>GIFT-128</vt:lpstr>
      <vt:lpstr>Skinny-128-384</vt:lpstr>
      <vt:lpstr>Skinny-128</vt:lpstr>
      <vt:lpstr>SPARKLE</vt:lpstr>
      <vt:lpstr>SPARKLE</vt:lpstr>
      <vt:lpstr>TinyJAMBU</vt:lpstr>
      <vt:lpstr>Grain-128AEAD</vt:lpstr>
      <vt:lpstr>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 of security analysis of LWC finalists</dc:title>
  <dc:creator>20180828</dc:creator>
  <cp:lastModifiedBy>20180828</cp:lastModifiedBy>
  <cp:revision>116</cp:revision>
  <dcterms:created xsi:type="dcterms:W3CDTF">2021-06-04T09:15:13Z</dcterms:created>
  <dcterms:modified xsi:type="dcterms:W3CDTF">2021-06-17T08:23:05Z</dcterms:modified>
</cp:coreProperties>
</file>