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61" r:id="rId3"/>
    <p:sldId id="258" r:id="rId4"/>
    <p:sldId id="283" r:id="rId5"/>
    <p:sldId id="259" r:id="rId6"/>
    <p:sldId id="263" r:id="rId7"/>
    <p:sldId id="268" r:id="rId8"/>
    <p:sldId id="264" r:id="rId9"/>
    <p:sldId id="265" r:id="rId10"/>
    <p:sldId id="266" r:id="rId11"/>
    <p:sldId id="267" r:id="rId12"/>
    <p:sldId id="275" r:id="rId13"/>
    <p:sldId id="270" r:id="rId14"/>
    <p:sldId id="279" r:id="rId15"/>
    <p:sldId id="280" r:id="rId16"/>
    <p:sldId id="273" r:id="rId17"/>
    <p:sldId id="274" r:id="rId18"/>
    <p:sldId id="278" r:id="rId19"/>
    <p:sldId id="281" r:id="rId20"/>
    <p:sldId id="286" r:id="rId21"/>
    <p:sldId id="284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7B18BA-48CE-4D7B-B607-A124ECE5E436}">
          <p14:sldIdLst>
            <p14:sldId id="256"/>
          </p14:sldIdLst>
        </p14:section>
        <p14:section name="Introduction" id="{A91E9C2C-D9F2-4C65-AE9F-C2E66715D4B5}">
          <p14:sldIdLst>
            <p14:sldId id="261"/>
            <p14:sldId id="258"/>
          </p14:sldIdLst>
        </p14:section>
        <p14:section name="Results overview" id="{6C26DD87-D5E6-42EC-9FA0-0CA901A31CA0}">
          <p14:sldIdLst>
            <p14:sldId id="283"/>
          </p14:sldIdLst>
        </p14:section>
        <p14:section name="Outline" id="{F3ADDDA4-07FF-4D1B-88FD-FFAC949E0BCA}">
          <p14:sldIdLst>
            <p14:sldId id="259"/>
          </p14:sldIdLst>
        </p14:section>
        <p14:section name="What's so hard about overflows" id="{1E5BD720-861C-4DEA-9C16-F6ECE6A66B71}">
          <p14:sldIdLst>
            <p14:sldId id="263"/>
            <p14:sldId id="268"/>
            <p14:sldId id="264"/>
            <p14:sldId id="265"/>
            <p14:sldId id="266"/>
          </p14:sldIdLst>
        </p14:section>
        <p14:section name="Overflow Taxonomy" id="{D4C8FC66-7CB3-41F6-B1C2-92E2839CB399}">
          <p14:sldIdLst>
            <p14:sldId id="267"/>
          </p14:sldIdLst>
        </p14:section>
        <p14:section name="Tool support" id="{785858CA-0998-4BDD-83CF-54BAD4610504}">
          <p14:sldIdLst>
            <p14:sldId id="275"/>
          </p14:sldIdLst>
        </p14:section>
        <p14:section name="CINT2000 Study" id="{23B42E9D-755B-41A3-BAF1-E1F96BDFA551}">
          <p14:sldIdLst>
            <p14:sldId id="270"/>
            <p14:sldId id="279"/>
            <p14:sldId id="280"/>
          </p14:sldIdLst>
        </p14:section>
        <p14:section name="Other studies" id="{7C482C3C-D712-47C5-8F00-11254145F803}">
          <p14:sldIdLst>
            <p14:sldId id="273"/>
            <p14:sldId id="274"/>
          </p14:sldIdLst>
        </p14:section>
        <p14:section name="Conclusion" id="{204358E3-7741-4346-BB7E-0F9EF0FAE673}">
          <p14:sldIdLst>
            <p14:sldId id="278"/>
          </p14:sldIdLst>
        </p14:section>
        <p14:section name="FAQ / Backup Slides" id="{CFF52D79-6A33-40C0-96C5-0480F61296A3}">
          <p14:sldIdLst>
            <p14:sldId id="281"/>
            <p14:sldId id="286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7059" autoAdjust="0"/>
  </p:normalViewPr>
  <p:slideViewPr>
    <p:cSldViewPr showGuides="1">
      <p:cViewPr varScale="1">
        <p:scale>
          <a:sx n="68" d="100"/>
          <a:sy n="68" d="100"/>
        </p:scale>
        <p:origin x="-954" y="-90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Static Locations</a:t>
            </a:r>
            <a:r>
              <a:rPr lang="en-US" baseline="0" dirty="0" smtClean="0"/>
              <a:t> of Overflow by Benchmark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Overflow Count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164.gzip</c:v>
                </c:pt>
                <c:pt idx="1">
                  <c:v>175.vpr</c:v>
                </c:pt>
                <c:pt idx="2">
                  <c:v>176.gcc</c:v>
                </c:pt>
                <c:pt idx="3">
                  <c:v>186.crafty</c:v>
                </c:pt>
                <c:pt idx="4">
                  <c:v>197.parser</c:v>
                </c:pt>
                <c:pt idx="5">
                  <c:v>253.perlbmk</c:v>
                </c:pt>
                <c:pt idx="6">
                  <c:v>254.gap</c:v>
                </c:pt>
                <c:pt idx="7">
                  <c:v>255.vortex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</c:v>
                </c:pt>
                <c:pt idx="1">
                  <c:v>5</c:v>
                </c:pt>
                <c:pt idx="2">
                  <c:v>48</c:v>
                </c:pt>
                <c:pt idx="3">
                  <c:v>4</c:v>
                </c:pt>
                <c:pt idx="4">
                  <c:v>27</c:v>
                </c:pt>
                <c:pt idx="5">
                  <c:v>85</c:v>
                </c:pt>
                <c:pt idx="6">
                  <c:v>41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041600"/>
        <c:axId val="70043136"/>
      </c:barChart>
      <c:catAx>
        <c:axId val="700416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1740000"/>
          <a:lstStyle/>
          <a:p>
            <a:pPr>
              <a:defRPr/>
            </a:pPr>
            <a:endParaRPr lang="en-US"/>
          </a:p>
        </c:txPr>
        <c:crossAx val="70043136"/>
        <c:crosses val="autoZero"/>
        <c:auto val="1"/>
        <c:lblAlgn val="ctr"/>
        <c:lblOffset val="100"/>
        <c:noMultiLvlLbl val="0"/>
      </c:catAx>
      <c:valAx>
        <c:axId val="70043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00416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Overflow</a:t>
            </a:r>
            <a:r>
              <a:rPr lang="en-US" baseline="0" dirty="0" smtClean="0"/>
              <a:t>s by </a:t>
            </a:r>
            <a:r>
              <a:rPr lang="en-US" baseline="0" dirty="0" err="1" smtClean="0"/>
              <a:t>Definedness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Type</c:v>
                </c:pt>
              </c:strCache>
            </c:strRef>
          </c:tx>
          <c:dLbls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Undefined</c:v>
                </c:pt>
                <c:pt idx="1">
                  <c:v>Defined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</c:v>
                </c:pt>
                <c:pt idx="1">
                  <c:v>148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Top Overflow Idioms in CINT2000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Overflows by Idiom</c:v>
                </c:pt>
              </c:strCache>
            </c:strRef>
          </c:tx>
          <c:dLbls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Hashing</c:v>
                </c:pt>
                <c:pt idx="1">
                  <c:v>Overflow check</c:v>
                </c:pt>
                <c:pt idx="2">
                  <c:v>Bit manipulation</c:v>
                </c:pt>
                <c:pt idx="3">
                  <c:v>Random Num Gen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128</c:v>
                </c:pt>
                <c:pt idx="1">
                  <c:v>37</c:v>
                </c:pt>
                <c:pt idx="2">
                  <c:v>25</c:v>
                </c:pt>
                <c:pt idx="3">
                  <c:v>6</c:v>
                </c:pt>
                <c:pt idx="4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>
        <c:manualLayout>
          <c:xMode val="edge"/>
          <c:yMode val="edge"/>
          <c:x val="0"/>
          <c:y val="0.79767160460874598"/>
          <c:w val="1"/>
          <c:h val="0.1514809377641354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70E48-E173-42E5-A21B-010F46B80B85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D8742-D694-40CA-BBC9-590D1D73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5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D8742-D694-40CA-BBC9-590D1D7378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4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Challenge: How to determine programmer intent?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D8742-D694-40CA-BBC9-590D1D7378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27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valgrind</a:t>
            </a:r>
            <a:r>
              <a:rPr lang="en-US" dirty="0" smtClean="0"/>
              <a:t> argument?</a:t>
            </a:r>
          </a:p>
          <a:p>
            <a:endParaRPr lang="en-US" dirty="0" smtClean="0"/>
          </a:p>
          <a:p>
            <a:r>
              <a:rPr lang="en-US" baseline="0" dirty="0" smtClean="0"/>
              <a:t>No one today accepts memory unsafe behavior in their programs</a:t>
            </a:r>
          </a:p>
          <a:p>
            <a:r>
              <a:rPr lang="en-US" baseline="0" dirty="0" smtClean="0"/>
              <a:t>Why do we accept unintentional overflows?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Motivate tool for use beyond our own studies!</a:t>
            </a:r>
          </a:p>
          <a:p>
            <a:r>
              <a:rPr lang="en-US" baseline="0" dirty="0" smtClean="0"/>
              <a:t>TODO: Highlight that as a dynamic checker, it only reports overflows that occur on a particular execution (can’t prove no overflows exist on some untested input)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713D1-8474-41A7-A4E7-87305C122F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**Have useful things to say about this data**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Undefined (signed) overflows more common than expected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Full list of idioms used in paper!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D8742-D694-40CA-BBC9-590D1D7378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Overflows happen frequently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D8742-D694-40CA-BBC9-590D1D7378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73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answers “Why do these overflows exist?  What was the programmer trying to do?”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 only explain one of the “other” ones</a:t>
            </a:r>
          </a:p>
          <a:p>
            <a:r>
              <a:rPr lang="en-US" baseline="0" dirty="0" smtClean="0"/>
              <a:t>** clarify idiom classification is subjective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D8742-D694-40CA-BBC9-590D1D7378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8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baseline="0" dirty="0" smtClean="0"/>
              <a:t>“Only three”: All of which have had quite a few security vulnerabilities in the past</a:t>
            </a:r>
          </a:p>
          <a:p>
            <a:pPr marL="0" indent="0">
              <a:buFont typeface="Arial" charset="0"/>
              <a:buNone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TODO: How many bugs fixed?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TODO: “only three” begs for “out of how many”!  Answer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D8742-D694-40CA-BBC9-590D1D7378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65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713D1-8474-41A7-A4E7-87305C122F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03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713D1-8474-41A7-A4E7-87305C122F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3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baseline="0" dirty="0" smtClean="0"/>
              <a:t>Why C/C++? =&gt; Safety-critical, security-critical, /unforgiving/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** </a:t>
            </a:r>
            <a:r>
              <a:rPr lang="en-US" baseline="0" dirty="0" err="1" smtClean="0"/>
              <a:t>Ariane</a:t>
            </a:r>
            <a:r>
              <a:rPr lang="en-US" baseline="0" dirty="0" smtClean="0"/>
              <a:t> 5: Truncation error on cast of floating point value to 16-bit integer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(about 30s after launch, self-destructed shortly thereafter)</a:t>
            </a:r>
          </a:p>
          <a:p>
            <a:pPr marL="0" indent="0">
              <a:buFont typeface="Arial" charset="0"/>
              <a:buNone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What can we do? =&gt; Ongoing research, but in order to build a solution we need to first understand the *nature* of overflow in real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D8742-D694-40CA-BBC9-590D1D7378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15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...Unfortunately</a:t>
            </a:r>
            <a:r>
              <a:rPr lang="en-US" baseline="0" dirty="0" smtClean="0"/>
              <a:t> we couldn’t find sufficient data in the literature, </a:t>
            </a:r>
            <a:r>
              <a:rPr lang="en-US" dirty="0" smtClean="0"/>
              <a:t> and so we set out to build</a:t>
            </a:r>
            <a:r>
              <a:rPr lang="en-US" baseline="0" dirty="0" smtClean="0"/>
              <a:t> that understanding.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D8742-D694-40CA-BBC9-590D1D7378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6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“widely</a:t>
            </a:r>
            <a:r>
              <a:rPr lang="en-US" baseline="0" dirty="0" smtClean="0"/>
              <a:t> used, and generally well-respected software such as”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D8742-D694-40CA-BBC9-590D1D7378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What’s /really/ happening here?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Two extension operations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Full-width signed addition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Truncation/wraparound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D8742-D694-40CA-BBC9-590D1D7378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21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D8742-D694-40CA-BBC9-590D1D7378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02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</a:t>
            </a:r>
            <a:r>
              <a:rPr lang="en-US" baseline="0" dirty="0" smtClean="0"/>
              <a:t> seem artificial, but code like this is not at all uncommon with function </a:t>
            </a:r>
            <a:r>
              <a:rPr lang="en-US" baseline="0" dirty="0" err="1" smtClean="0"/>
              <a:t>inlining</a:t>
            </a:r>
            <a:r>
              <a:rPr lang="en-US" baseline="0" dirty="0" smtClean="0"/>
              <a:t>, macro expansion, </a:t>
            </a:r>
            <a:r>
              <a:rPr lang="en-US" baseline="0" dirty="0" err="1" smtClean="0"/>
              <a:t>etc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dirty="0" smtClean="0"/>
              <a:t>Expression “INT_MAX + 1 &gt; INT_MAX” evaluated twice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D8742-D694-40CA-BBC9-590D1D7378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Integer sign matters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Platform-specific </a:t>
            </a:r>
            <a:r>
              <a:rPr lang="en-US" baseline="0" dirty="0" err="1" smtClean="0"/>
              <a:t>dataype</a:t>
            </a:r>
            <a:r>
              <a:rPr lang="en-US" baseline="0" dirty="0" smtClean="0"/>
              <a:t> size matters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Standard used matters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…what? </a:t>
            </a:r>
            <a:r>
              <a:rPr lang="en-US" baseline="0" dirty="0" smtClean="0">
                <a:sym typeface="Wingdings" pitchFamily="2" charset="2"/>
              </a:rPr>
              <a:t>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>
              <a:sym typeface="Wingdings" pitchFamily="2" charset="2"/>
            </a:endParaRPr>
          </a:p>
          <a:p>
            <a:pPr marL="0" indent="0">
              <a:buFont typeface="Arial" charset="0"/>
              <a:buNone/>
            </a:pPr>
            <a:r>
              <a:rPr lang="en-US" baseline="0" dirty="0" smtClean="0">
                <a:sym typeface="Wingdings" pitchFamily="2" charset="2"/>
              </a:rPr>
              <a:t>** Most developers don’t know these </a:t>
            </a:r>
            <a:r>
              <a:rPr lang="en-US" baseline="0" smtClean="0">
                <a:sym typeface="Wingdings" pitchFamily="2" charset="2"/>
              </a:rPr>
              <a:t>rules ** (don’t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TODO: Redo table as animated bits (across multiple slides?) using the code snippet</a:t>
            </a:r>
            <a:r>
              <a:rPr lang="en-US" baseline="0" dirty="0" smtClean="0"/>
              <a:t> styling used elsewhere</a:t>
            </a:r>
          </a:p>
          <a:p>
            <a:r>
              <a:rPr lang="en-US" baseline="0" dirty="0" smtClean="0"/>
              <a:t>(make bullets for the points you want to make!)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 OVERFLOW BEHAVIOR IS TRICKY!!! **</a:t>
            </a:r>
          </a:p>
          <a:p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Many non-intuitive arcane rules, many /sets/ of rules…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Many</a:t>
            </a:r>
            <a:r>
              <a:rPr lang="en-US" baseline="0" dirty="0" smtClean="0"/>
              <a:t> developers don’t know these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D8742-D694-40CA-BBC9-590D1D7378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** Mention that “w” and “d” are unsigned!</a:t>
            </a:r>
          </a:p>
          <a:p>
            <a:r>
              <a:rPr lang="en-US" baseline="0" dirty="0" smtClean="0"/>
              <a:t>** Linux kernel anecdote:</a:t>
            </a:r>
          </a:p>
          <a:p>
            <a:r>
              <a:rPr lang="en-US" baseline="0" dirty="0" smtClean="0"/>
              <a:t>“7 vulnerabilities were fixed incorrectly before we</a:t>
            </a:r>
          </a:p>
          <a:p>
            <a:r>
              <a:rPr lang="en-US" baseline="0" dirty="0" smtClean="0"/>
              <a:t>patched them --- 5 were fixed incorrectly once, 1 twice, and 1 was</a:t>
            </a:r>
          </a:p>
          <a:p>
            <a:r>
              <a:rPr lang="en-US" baseline="0" dirty="0" smtClean="0"/>
              <a:t>still wrong after three fixes.”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Transition into next slide: Overflow taxonomy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D8742-D694-40CA-BBC9-590D1D7378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7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44184"/>
            <a:ext cx="183794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905000" y="6044184"/>
            <a:ext cx="723900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8800" y="6050037"/>
            <a:ext cx="34290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57900"/>
            <a:ext cx="17526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C8B3D7C-469B-4CDF-9F37-A51039A6D656}" type="datetime1">
              <a:rPr lang="en-US" smtClean="0"/>
              <a:t>6/8/2012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Presented by Will Dietz, University of Illinois at Urbana-Champaign.  ICSE'12.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891CE5-634A-41F2-BCC5-183E9DD6CC4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6200" y="6096000"/>
            <a:ext cx="1653758" cy="579120"/>
            <a:chOff x="76200" y="6096000"/>
            <a:chExt cx="1653758" cy="57912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" y="6096000"/>
              <a:ext cx="1055077" cy="27432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" y="6400800"/>
              <a:ext cx="1653758" cy="274320"/>
            </a:xfrm>
            <a:prstGeom prst="rect">
              <a:avLst/>
            </a:prstGeom>
          </p:spPr>
        </p:pic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4E9A-F117-4E29-98D3-FFB63B8108E6}" type="datetime1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Will Dietz, University of Illinois at Urbana-Champaign.  ICSE'12.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CE5-634A-41F2-BCC5-183E9DD6CC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82D2E85-DDB5-4927-BEF4-C4778921F1AE}" type="datetime1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Presented by Will Dietz, University of Illinois at Urbana-Champaign.  ICSE'12.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891CE5-634A-41F2-BCC5-183E9DD6CC4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714D-7BFE-4C61-B696-4D53ACEE8E4C}" type="datetime1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65532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Presented by Will Dietz, University of Illinois at Urbana-Champaign.  ICSE'12.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891CE5-634A-41F2-BCC5-183E9DD6CC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62F3-25CE-4FAC-8323-5449C56F3867}" type="datetime1">
              <a:rPr lang="en-US" smtClean="0"/>
              <a:t>6/8/2012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891CE5-634A-41F2-BCC5-183E9DD6CC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65532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Presented by Will Dietz, University of Illinois at Urbana-Champaign.  ICSE'12.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A24994-059C-413B-A146-EB0D96271BC5}" type="datetime1">
              <a:rPr lang="en-US" smtClean="0"/>
              <a:t>6/8/2012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891CE5-634A-41F2-BCC5-183E9DD6CC4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65532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Presented by Will Dietz, University of Illinois at Urbana-Champaign.  ICSE'12.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50C1F1C-9E48-4B6C-8FAB-8EE1C3F72791}" type="datetime1">
              <a:rPr lang="en-US" smtClean="0"/>
              <a:t>6/8/2012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891CE5-634A-41F2-BCC5-183E9DD6CC4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65532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Presented by Will Dietz, University of Illinois at Urbana-Champaign.  ICSE'12.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13EA-D94D-4649-A774-03531260D392}" type="datetime1">
              <a:rPr lang="en-US" smtClean="0"/>
              <a:t>6/8/2012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891CE5-634A-41F2-BCC5-183E9DD6CC4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65532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Presented by Will Dietz, University of Illinois at Urbana-Champaign.  ICSE'12.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AFEB-BD51-4C86-BCCC-6A25D39E4B8E}" type="datetime1">
              <a:rPr lang="en-US" smtClean="0"/>
              <a:t>6/8/2012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891CE5-634A-41F2-BCC5-183E9DD6CC4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65532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Presented by Will Dietz, University of Illinois at Urbana-Champaign.  ICSE'12.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3A5C-62C8-4C3D-B084-2B8B5F74D81D}" type="datetime1">
              <a:rPr lang="en-US" smtClean="0"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Will Dietz, University of Illinois at Urbana-Champaign.  ICSE'12.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891CE5-634A-41F2-BCC5-183E9DD6CC4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DD7BFCA-6A7E-4820-A1C0-450524F45224}" type="datetime1">
              <a:rPr lang="en-US" smtClean="0"/>
              <a:t>6/8/2012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891CE5-634A-41F2-BCC5-183E9DD6CC4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Presented by Will Dietz, University of Illinois at Urbana-Champaign.  ICSE'12.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1524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2623B7-A307-484C-B5F5-DEC90E60A8A3}" type="datetime1">
              <a:rPr lang="en-US" smtClean="0"/>
              <a:t>6/8/2012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Presented by Will Dietz, University of Illinois at Urbana-Champaign.  ICSE'12.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891CE5-634A-41F2-BCC5-183E9DD6CC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hyperlink" Target="http://embed.cs.utah.edu/ioc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8.tiff"/><Relationship Id="rId9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hyperlink" Target="http://embed.cs.utah.edu/ioc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tiff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Integer</a:t>
            </a:r>
            <a:r>
              <a:rPr lang="en-US" baseline="0" dirty="0" smtClean="0"/>
              <a:t> Overflow in C/C++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6248400"/>
            <a:ext cx="211015" cy="274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00"/>
          <a:stretch/>
        </p:blipFill>
        <p:spPr>
          <a:xfrm>
            <a:off x="3668386" y="6248400"/>
            <a:ext cx="308082" cy="274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00"/>
          <a:stretch/>
        </p:blipFill>
        <p:spPr>
          <a:xfrm>
            <a:off x="5096258" y="6248400"/>
            <a:ext cx="308082" cy="274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72" y="6248400"/>
            <a:ext cx="211015" cy="27432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133600" y="6042660"/>
            <a:ext cx="1520718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Will Dietz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916211" y="6042660"/>
            <a:ext cx="1201615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Peng</a:t>
            </a:r>
            <a:r>
              <a:rPr lang="en-US" dirty="0" smtClean="0"/>
              <a:t> Li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334000" y="6042660"/>
            <a:ext cx="1676400" cy="685800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John </a:t>
            </a:r>
            <a:r>
              <a:rPr lang="en-US" dirty="0" err="1" smtClean="0"/>
              <a:t>Regehr</a:t>
            </a:r>
            <a:endParaRPr lang="en-US" dirty="0" smtClean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7221414" y="6042660"/>
            <a:ext cx="1770185" cy="685800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Vikram</a:t>
            </a:r>
            <a:r>
              <a:rPr lang="en-US" dirty="0" smtClean="0"/>
              <a:t> </a:t>
            </a:r>
            <a:r>
              <a:rPr lang="en-US" dirty="0" err="1" smtClean="0"/>
              <a:t>Adve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84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99"/>
    </mc:Choice>
    <mc:Fallback xmlns="">
      <p:transition xmlns:p14="http://schemas.microsoft.com/office/powerpoint/2010/main" spd="slow" advTm="1849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 bug we found in </a:t>
            </a:r>
            <a:r>
              <a:rPr lang="en-US" dirty="0" err="1" smtClean="0"/>
              <a:t>gzip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happens when d &gt; w?</a:t>
            </a:r>
          </a:p>
          <a:p>
            <a:pPr lvl="1"/>
            <a:r>
              <a:rPr lang="en-US" dirty="0" smtClean="0"/>
              <a:t>Expression overflows to large value making check pass</a:t>
            </a:r>
            <a:endParaRPr lang="en-US" dirty="0"/>
          </a:p>
          <a:p>
            <a:r>
              <a:rPr lang="en-US" dirty="0" smtClean="0"/>
              <a:t>Went 7 years undetected, fixed twice</a:t>
            </a:r>
          </a:p>
          <a:p>
            <a:r>
              <a:rPr lang="en-US" b="1" dirty="0" smtClean="0"/>
              <a:t>Overflows are tricky!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Well-defined can be bugs too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Will Dietz, University of Illinois at Urbana-Champaign.  ICSE'12.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891CE5-634A-41F2-BCC5-183E9DD6CC48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0" y="2133600"/>
            <a:ext cx="6982800" cy="2019582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1717040" y="2453640"/>
            <a:ext cx="866140" cy="34036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554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19"/>
    </mc:Choice>
    <mc:Fallback xmlns="">
      <p:transition xmlns:p14="http://schemas.microsoft.com/office/powerpoint/2010/main" spd="slow" advTm="88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Taxonomy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Will Dietz, University of Illinois at Urbana-Champaign.  ICSE'12.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891CE5-634A-41F2-BCC5-183E9DD6CC48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4572000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All 4 potentially sources of bugs…</a:t>
            </a:r>
          </a:p>
          <a:p>
            <a:pPr lvl="1"/>
            <a:r>
              <a:rPr lang="en-US" dirty="0" smtClean="0"/>
              <a:t>…but none are necessarily vulnerabilities</a:t>
            </a:r>
          </a:p>
          <a:p>
            <a:r>
              <a:rPr lang="en-US" b="1" dirty="0" smtClean="0"/>
              <a:t>How frequently do these occur in real code?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814257"/>
              </p:ext>
            </p:extLst>
          </p:nvPr>
        </p:nvGraphicFramePr>
        <p:xfrm>
          <a:off x="228600" y="1753586"/>
          <a:ext cx="7937093" cy="173736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057400"/>
                <a:gridCol w="2831692"/>
                <a:gridCol w="3048001"/>
              </a:tblGrid>
              <a:tr h="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82880" marR="11647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Undefined behavior</a:t>
                      </a:r>
                      <a:endParaRPr lang="en-US" sz="2400" dirty="0"/>
                    </a:p>
                  </a:txBody>
                  <a:tcPr marL="182880" marR="116477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Defined behavior</a:t>
                      </a:r>
                      <a:endParaRPr lang="en-US" sz="2400" dirty="0"/>
                    </a:p>
                  </a:txBody>
                  <a:tcPr marL="182880" marR="11647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Intentional</a:t>
                      </a:r>
                      <a:endParaRPr lang="en-US" sz="2400" dirty="0"/>
                    </a:p>
                  </a:txBody>
                  <a:tcPr marL="182880" marR="116477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Design error</a:t>
                      </a:r>
                    </a:p>
                    <a:p>
                      <a:r>
                        <a:rPr lang="en-US" sz="2400" dirty="0" smtClean="0"/>
                        <a:t>“Time</a:t>
                      </a:r>
                      <a:r>
                        <a:rPr lang="en-US" sz="2400" baseline="0" dirty="0" smtClean="0"/>
                        <a:t> Bomb”</a:t>
                      </a:r>
                      <a:endParaRPr lang="en-US" sz="2400" dirty="0"/>
                    </a:p>
                  </a:txBody>
                  <a:tcPr marL="182880" marR="116477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Legal</a:t>
                      </a:r>
                    </a:p>
                    <a:p>
                      <a:r>
                        <a:rPr lang="en-US" sz="2400" dirty="0" smtClean="0"/>
                        <a:t>May not be portable</a:t>
                      </a:r>
                      <a:endParaRPr lang="en-US" sz="2400" dirty="0"/>
                    </a:p>
                  </a:txBody>
                  <a:tcPr marL="182880" marR="11647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Unintentional</a:t>
                      </a:r>
                      <a:endParaRPr lang="en-US" sz="2400" dirty="0"/>
                    </a:p>
                  </a:txBody>
                  <a:tcPr marL="182880" marR="116477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Likely bug</a:t>
                      </a:r>
                      <a:endParaRPr lang="en-US" sz="2400" dirty="0"/>
                    </a:p>
                  </a:txBody>
                  <a:tcPr marL="182880" marR="116477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Implementation error</a:t>
                      </a:r>
                      <a:endParaRPr lang="en-US" sz="2400" dirty="0"/>
                    </a:p>
                  </a:txBody>
                  <a:tcPr marL="182880" marR="116477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8305800" y="2286000"/>
            <a:ext cx="0" cy="1219200"/>
          </a:xfrm>
          <a:prstGeom prst="straightConnector1">
            <a:avLst/>
          </a:prstGeom>
          <a:ln w="50800">
            <a:headEnd type="stealth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86002" y="3733800"/>
            <a:ext cx="5886448" cy="0"/>
          </a:xfrm>
          <a:prstGeom prst="straightConnector1">
            <a:avLst/>
          </a:prstGeom>
          <a:ln w="50800">
            <a:headEnd type="stealth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05800" y="271093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14800" y="3886200"/>
            <a:ext cx="2209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Defined by language</a:t>
            </a:r>
            <a:endParaRPr lang="en-US" dirty="0"/>
          </a:p>
        </p:txBody>
      </p:sp>
      <p:sp>
        <p:nvSpPr>
          <p:cNvPr id="15" name="Frame 14"/>
          <p:cNvSpPr/>
          <p:nvPr/>
        </p:nvSpPr>
        <p:spPr>
          <a:xfrm>
            <a:off x="2286001" y="2171700"/>
            <a:ext cx="2819399" cy="838200"/>
          </a:xfrm>
          <a:prstGeom prst="frame">
            <a:avLst>
              <a:gd name="adj1" fmla="val 8152"/>
            </a:avLst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2286001" y="3009900"/>
            <a:ext cx="2819399" cy="495300"/>
          </a:xfrm>
          <a:prstGeom prst="frame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5124450" y="3009900"/>
            <a:ext cx="3048000" cy="495300"/>
          </a:xfrm>
          <a:prstGeom prst="frame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5119370" y="2171700"/>
            <a:ext cx="3053080" cy="838200"/>
          </a:xfrm>
          <a:prstGeom prst="frame">
            <a:avLst>
              <a:gd name="adj1" fmla="val 8152"/>
            </a:avLst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474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430"/>
    </mc:Choice>
    <mc:Fallback xmlns="">
      <p:transition xmlns:p14="http://schemas.microsoft.com/office/powerpoint/2010/main" spd="slow" advTm="1334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  <p:bldP spid="20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Presented by Will Dietz, University of Illinois at Urbana-Champaign.  ICSE'12.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12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IOC: Integer Overflow</a:t>
            </a:r>
            <a:r>
              <a:rPr lang="en-US" baseline="0" dirty="0" smtClean="0"/>
              <a:t> Checker</a:t>
            </a:r>
          </a:p>
          <a:p>
            <a:r>
              <a:rPr lang="en-US" dirty="0" smtClean="0"/>
              <a:t>Based on Clang, LLVM’s C/C++</a:t>
            </a:r>
            <a:r>
              <a:rPr lang="en-US" baseline="0" dirty="0" smtClean="0"/>
              <a:t> frontend</a:t>
            </a:r>
          </a:p>
          <a:p>
            <a:r>
              <a:rPr lang="en-US" baseline="0" dirty="0" smtClean="0"/>
              <a:t>Automatic checking of integer behavior</a:t>
            </a:r>
          </a:p>
          <a:p>
            <a:r>
              <a:rPr lang="en-US" dirty="0" smtClean="0"/>
              <a:t>Example output from </a:t>
            </a:r>
            <a:r>
              <a:rPr lang="en-US" dirty="0" err="1" smtClean="0"/>
              <a:t>OpenSSL</a:t>
            </a:r>
            <a:r>
              <a:rPr lang="en-US" dirty="0" smtClean="0"/>
              <a:t> bug:</a:t>
            </a:r>
            <a:endParaRPr lang="en-US" baseline="0" dirty="0" smtClean="0"/>
          </a:p>
          <a:p>
            <a:endParaRPr lang="en-US" dirty="0"/>
          </a:p>
          <a:p>
            <a:endParaRPr lang="en-US" baseline="0" dirty="0" smtClean="0"/>
          </a:p>
          <a:p>
            <a:endParaRPr lang="en-US" baseline="0" dirty="0" smtClean="0"/>
          </a:p>
          <a:p>
            <a:pPr lvl="0"/>
            <a:r>
              <a:rPr lang="en-US" baseline="0" dirty="0" smtClean="0"/>
              <a:t>Download now: </a:t>
            </a:r>
            <a:r>
              <a:rPr lang="en-US" b="1" baseline="0" dirty="0" smtClean="0">
                <a:hlinkClick r:id="rId4"/>
              </a:rPr>
              <a:t>http://embed.cs.utah.edu/ioc</a:t>
            </a:r>
            <a:endParaRPr lang="en-US" b="1" baseline="0" dirty="0" smtClean="0"/>
          </a:p>
          <a:p>
            <a:pPr lvl="1"/>
            <a:r>
              <a:rPr lang="en-US" dirty="0" smtClean="0"/>
              <a:t>Coming soon to</a:t>
            </a:r>
            <a:r>
              <a:rPr lang="en-US" baseline="0" dirty="0" smtClean="0"/>
              <a:t> a Clang release near you</a:t>
            </a:r>
          </a:p>
          <a:p>
            <a:pPr lvl="0"/>
            <a:r>
              <a:rPr lang="en-US" b="1" baseline="0" dirty="0" smtClean="0"/>
              <a:t>Great for bug finding!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276" y="3295471"/>
            <a:ext cx="8289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lhash.c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(464:20)&gt; : Op: &gt;&gt;, Reason 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Unsigned Right Shift Error: Right operand is negative or is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greater than or equal to the width of the promoted left operand,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BINARY OPERATION: left (uint32): 4103048108 right (uint32): 32.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788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56"/>
    </mc:Choice>
    <mc:Fallback xmlns="">
      <p:transition xmlns:p14="http://schemas.microsoft.com/office/powerpoint/2010/main" spd="slow" advTm="705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SPEC CINT2000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Will Dietz, University of Illinois at Urbana-Champaign.  ICSE'12.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891CE5-634A-41F2-BCC5-183E9DD6CC48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Built the 12 CINT2000 benchmarks with IOC</a:t>
            </a:r>
          </a:p>
          <a:p>
            <a:pPr lvl="1"/>
            <a:r>
              <a:rPr lang="en-US" dirty="0" smtClean="0"/>
              <a:t>Ran using the “ref” data sets</a:t>
            </a:r>
          </a:p>
          <a:p>
            <a:r>
              <a:rPr lang="en-US" dirty="0" smtClean="0"/>
              <a:t>Analyzed each reported overflow by hand</a:t>
            </a:r>
          </a:p>
          <a:p>
            <a:r>
              <a:rPr lang="en-US" dirty="0"/>
              <a:t>Found </a:t>
            </a:r>
            <a:r>
              <a:rPr lang="en-US" b="1" dirty="0"/>
              <a:t>219</a:t>
            </a:r>
            <a:r>
              <a:rPr lang="en-US" dirty="0"/>
              <a:t> distinct locations of </a:t>
            </a:r>
            <a:r>
              <a:rPr lang="en-US" dirty="0" smtClean="0"/>
              <a:t>overflow: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53021115"/>
              </p:ext>
            </p:extLst>
          </p:nvPr>
        </p:nvGraphicFramePr>
        <p:xfrm>
          <a:off x="76200" y="3581400"/>
          <a:ext cx="88392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576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471"/>
    </mc:Choice>
    <mc:Fallback xmlns="">
      <p:transition xmlns:p14="http://schemas.microsoft.com/office/powerpoint/2010/main" spd="slow" advTm="664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CINT2000: Overflows by Type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Will Dietz, University of Illinois at Urbana-Champaign.  ICSE'12.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891CE5-634A-41F2-BCC5-183E9DD6CC4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07168112"/>
              </p:ext>
            </p:extLst>
          </p:nvPr>
        </p:nvGraphicFramePr>
        <p:xfrm>
          <a:off x="612775" y="1600201"/>
          <a:ext cx="8150225" cy="4219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6553200" y="1905000"/>
            <a:ext cx="1981200" cy="1676400"/>
          </a:xfrm>
          <a:prstGeom prst="wedgeRectCallout">
            <a:avLst>
              <a:gd name="adj1" fmla="val -86512"/>
              <a:gd name="adj2" fmla="val 1918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~1/3 overflows used undefined behavior!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762000" y="2209800"/>
            <a:ext cx="2057400" cy="2895600"/>
          </a:xfrm>
          <a:prstGeom prst="wedgeRectCallout">
            <a:avLst>
              <a:gd name="adj1" fmla="val 83904"/>
              <a:gd name="adj2" fmla="val 1993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Well-defined overflows occurred much more frequently than expected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205716" y="5715000"/>
            <a:ext cx="6964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Overflow of all types occurs frequently</a:t>
            </a:r>
            <a:endParaRPr lang="en-US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2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73"/>
    </mc:Choice>
    <mc:Fallback xmlns="">
      <p:transition xmlns:p14="http://schemas.microsoft.com/office/powerpoint/2010/main" spd="slow" advTm="634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uiExpand="1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CINT2000: Overflows by Idiom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Will Dietz, University of Illinois at Urbana-Champaign.  ICSE'12.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891CE5-634A-41F2-BCC5-183E9DD6CC4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25708813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6400800" y="2133600"/>
            <a:ext cx="2438400" cy="1981200"/>
          </a:xfrm>
          <a:prstGeom prst="wedgeRectCallout">
            <a:avLst>
              <a:gd name="adj1" fmla="val -71411"/>
              <a:gd name="adj2" fmla="val 4150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Hashing is by far the most common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152400" y="2286000"/>
            <a:ext cx="2971800" cy="2667000"/>
          </a:xfrm>
          <a:prstGeom prst="wedgeRectCallout">
            <a:avLst>
              <a:gd name="adj1" fmla="val 80946"/>
              <a:gd name="adj2" fmla="val -3143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Other: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Compute INT_MAX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-INT_MIN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Unused values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Type promotion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13564" y="5715000"/>
            <a:ext cx="5951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Many legitimate uses of overflow</a:t>
            </a:r>
            <a:endParaRPr lang="en-US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725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795"/>
    </mc:Choice>
    <mc:Fallback xmlns="">
      <p:transition xmlns:p14="http://schemas.microsoft.com/office/powerpoint/2010/main" spd="slow" advTm="139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category" animBg="0"/>
        </p:bldSub>
      </p:bldGraphic>
      <p:bldP spid="7" grpId="0" animBg="1"/>
      <p:bldP spid="8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 Hunting: Open Source Applications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Presented by Will Dietz, University of Illinois at Urbana-Champaign.  ICSE'12.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16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Experiment: Build applications with IOC, run “make test” or similar</a:t>
            </a:r>
          </a:p>
          <a:p>
            <a:r>
              <a:rPr lang="en-US" dirty="0" smtClean="0"/>
              <a:t>Found </a:t>
            </a:r>
            <a:r>
              <a:rPr lang="en-US" i="1" dirty="0" smtClean="0"/>
              <a:t>undefined</a:t>
            </a:r>
            <a:r>
              <a:rPr lang="en-US" dirty="0" smtClean="0"/>
              <a:t> overflows are nearly everywhere:</a:t>
            </a:r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Bug reports: well received, fixed promptly</a:t>
            </a:r>
          </a:p>
          <a:p>
            <a:r>
              <a:rPr lang="en-US" dirty="0" smtClean="0"/>
              <a:t>Only three were free of undefined overflow</a:t>
            </a:r>
          </a:p>
          <a:p>
            <a:pPr lvl="1"/>
            <a:r>
              <a:rPr lang="en-US" dirty="0" smtClean="0"/>
              <a:t>Kerberos, </a:t>
            </a:r>
            <a:r>
              <a:rPr lang="en-US" dirty="0" err="1" smtClean="0"/>
              <a:t>libpng</a:t>
            </a:r>
            <a:r>
              <a:rPr lang="en-US" dirty="0" smtClean="0"/>
              <a:t>, </a:t>
            </a:r>
            <a:r>
              <a:rPr lang="en-US" dirty="0" err="1" smtClean="0"/>
              <a:t>libjpeg</a:t>
            </a:r>
            <a:endParaRPr lang="en-US" dirty="0"/>
          </a:p>
          <a:p>
            <a:r>
              <a:rPr lang="en-US" b="1" dirty="0" smtClean="0"/>
              <a:t>Highly skilled programmers get this wrong</a:t>
            </a:r>
          </a:p>
          <a:p>
            <a:pPr lvl="1"/>
            <a:r>
              <a:rPr lang="en-US" dirty="0" smtClean="0"/>
              <a:t>Microsoft’s </a:t>
            </a:r>
            <a:r>
              <a:rPr lang="en-US" dirty="0" err="1" smtClean="0"/>
              <a:t>SafeInt</a:t>
            </a:r>
            <a:r>
              <a:rPr lang="en-US" dirty="0" smtClean="0"/>
              <a:t>, CERT’s </a:t>
            </a:r>
            <a:r>
              <a:rPr lang="en-US" dirty="0" err="1" smtClean="0"/>
              <a:t>IntegerLib</a:t>
            </a:r>
            <a:endParaRPr lang="en-US" dirty="0" smtClean="0"/>
          </a:p>
          <a:p>
            <a:r>
              <a:rPr lang="en-US" b="1" dirty="0"/>
              <a:t>Undefined Overflows are </a:t>
            </a:r>
            <a:r>
              <a:rPr lang="en-US" b="1" dirty="0" smtClean="0"/>
              <a:t>(nearly) everywhere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304800" y="2347686"/>
            <a:ext cx="8610600" cy="1386114"/>
            <a:chOff x="304800" y="1905000"/>
            <a:chExt cx="8610600" cy="13861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001" y="2113910"/>
              <a:ext cx="1155518" cy="91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153308"/>
              <a:ext cx="1905000" cy="9048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720" y="2150926"/>
              <a:ext cx="952500" cy="90963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5775" y="2031864"/>
              <a:ext cx="809625" cy="9525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765" y="1905000"/>
              <a:ext cx="1523810" cy="1079365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4285421" y="1981200"/>
              <a:ext cx="2318143" cy="1309914"/>
              <a:chOff x="4158857" y="2209800"/>
              <a:chExt cx="2318143" cy="1309914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33" t="36846" r="233" b="36842"/>
              <a:stretch/>
            </p:blipFill>
            <p:spPr>
              <a:xfrm>
                <a:off x="4362253" y="2209800"/>
                <a:ext cx="1911350" cy="502915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857" y="2736714"/>
                <a:ext cx="2318143" cy="783000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3361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361"/>
    </mc:Choice>
    <mc:Fallback xmlns="">
      <p:transition xmlns:p14="http://schemas.microsoft.com/office/powerpoint/2010/main" spd="slow" advTm="123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Bombs: SPEC 2006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7244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baseline="0" dirty="0" smtClean="0"/>
              <a:t>Experiment: Replace undefined</a:t>
            </a:r>
            <a:r>
              <a:rPr lang="en-US" dirty="0" smtClean="0"/>
              <a:t> behavior </a:t>
            </a:r>
            <a:r>
              <a:rPr lang="en-US" baseline="0" dirty="0" smtClean="0"/>
              <a:t>with random value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b="1" dirty="0" smtClean="0"/>
              <a:t>Standards-conforming compiler breaks SPEC!</a:t>
            </a:r>
          </a:p>
          <a:p>
            <a:pPr lvl="0"/>
            <a:r>
              <a:rPr lang="en-US" b="1" dirty="0" smtClean="0"/>
              <a:t>Changing standards complicate ensuring correct behavior</a:t>
            </a:r>
            <a:endParaRPr lang="en-US" b="1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Presented by Will Dietz, University of Illinois at Urbana-Champaign.  ICSE'12.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17</a:t>
            </a:fld>
            <a:endParaRPr kumimoji="0"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094973"/>
              </p:ext>
            </p:extLst>
          </p:nvPr>
        </p:nvGraphicFramePr>
        <p:xfrm>
          <a:off x="1600200" y="2057400"/>
          <a:ext cx="6096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07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Benchmark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ANSI C/C++98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C99/C++11</a:t>
                      </a:r>
                      <a:endParaRPr lang="en-US" sz="1600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400.perlbench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</a:t>
                      </a:r>
                      <a:endParaRPr lang="en-US" sz="1600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401.bzip2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Fail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403.gcc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Fail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Fail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433.milc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Fail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Fail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435.gromacs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</a:t>
                      </a:r>
                      <a:endParaRPr lang="en-US" sz="1600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436.cactusADM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Fail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445.gobmk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</a:t>
                      </a:r>
                      <a:endParaRPr lang="en-US" sz="1600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464.h264ref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Fail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482.sphix3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Fail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2038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824"/>
    </mc:Choice>
    <mc:Fallback xmlns="">
      <p:transition xmlns:p14="http://schemas.microsoft.com/office/powerpoint/2010/main" spd="slow" advTm="1028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b="1" dirty="0" smtClean="0"/>
              <a:t>Overflows are a serious source of bugs</a:t>
            </a:r>
          </a:p>
          <a:p>
            <a:pPr lvl="1"/>
            <a:r>
              <a:rPr lang="en-US" dirty="0" smtClean="0"/>
              <a:t>…but there are many legitimate uses of overflow</a:t>
            </a:r>
          </a:p>
          <a:p>
            <a:pPr lvl="0"/>
            <a:r>
              <a:rPr lang="en-US" b="1" dirty="0" smtClean="0"/>
              <a:t>Overflows of all types occur frequently in real code</a:t>
            </a:r>
          </a:p>
          <a:p>
            <a:r>
              <a:rPr lang="en-US" b="1" dirty="0" smtClean="0"/>
              <a:t>Overflow can be extremely tricky to get right</a:t>
            </a:r>
          </a:p>
          <a:p>
            <a:pPr lvl="1"/>
            <a:r>
              <a:rPr lang="en-US" dirty="0" smtClean="0"/>
              <a:t>Highly </a:t>
            </a:r>
            <a:r>
              <a:rPr lang="en-US" dirty="0"/>
              <a:t>skilled </a:t>
            </a:r>
            <a:r>
              <a:rPr lang="en-US" dirty="0" smtClean="0"/>
              <a:t>developers </a:t>
            </a:r>
            <a:r>
              <a:rPr lang="en-US" dirty="0"/>
              <a:t>get this </a:t>
            </a:r>
            <a:r>
              <a:rPr lang="en-US" dirty="0" smtClean="0"/>
              <a:t>wrong</a:t>
            </a:r>
          </a:p>
          <a:p>
            <a:r>
              <a:rPr lang="en-US" b="1" dirty="0" smtClean="0"/>
              <a:t>Check your code with IOC (or similar)</a:t>
            </a:r>
          </a:p>
          <a:p>
            <a:pPr lvl="1"/>
            <a:r>
              <a:rPr lang="en-US" dirty="0" smtClean="0"/>
              <a:t>Look forward to IOC shipping with Clang soon!</a:t>
            </a:r>
          </a:p>
          <a:p>
            <a:pPr lvl="1"/>
            <a:r>
              <a:rPr lang="en-US" dirty="0" smtClean="0">
                <a:hlinkClick r:id="rId4"/>
              </a:rPr>
              <a:t>http://embed.cs.utah.edu/ioc</a:t>
            </a:r>
            <a:endParaRPr lang="en-US" dirty="0" smtClean="0"/>
          </a:p>
          <a:p>
            <a:r>
              <a:rPr lang="en-US" b="1" dirty="0" smtClean="0"/>
              <a:t>Security solution unclear, research needed!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Presented by Will Dietz, University of Illinois at Urbana-Champaign.  ICSE'12.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18</a:t>
            </a:fld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2215265" y="5715000"/>
            <a:ext cx="4713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Thank you!  Questions?</a:t>
            </a:r>
            <a:endParaRPr lang="en-US" sz="3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368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840"/>
    </mc:Choice>
    <mc:Fallback xmlns="">
      <p:transition xmlns:p14="http://schemas.microsoft.com/office/powerpoint/2010/main" spd="slow" advTm="109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 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Will Dietz, University of Illinois at Urbana-Champaign.  ICSE'12.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891CE5-634A-41F2-BCC5-183E9DD6CC48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Why </a:t>
            </a:r>
            <a:r>
              <a:rPr lang="en-US" b="1" dirty="0"/>
              <a:t>not just use –</a:t>
            </a:r>
            <a:r>
              <a:rPr lang="en-US" b="1" dirty="0" err="1"/>
              <a:t>fwrapv</a:t>
            </a:r>
            <a:r>
              <a:rPr lang="en-US" b="1" dirty="0"/>
              <a:t>?</a:t>
            </a:r>
            <a:endParaRPr lang="en-US" b="1" dirty="0" smtClean="0"/>
          </a:p>
          <a:p>
            <a:pPr lvl="0"/>
            <a:r>
              <a:rPr lang="en-US" dirty="0" smtClean="0"/>
              <a:t>Only addresses undefined part of problem</a:t>
            </a:r>
          </a:p>
          <a:p>
            <a:pPr lvl="0"/>
            <a:r>
              <a:rPr lang="en-US" baseline="0" dirty="0" smtClean="0"/>
              <a:t>Still many bugs!</a:t>
            </a:r>
            <a:endParaRPr lang="en-US" dirty="0" smtClean="0"/>
          </a:p>
          <a:p>
            <a:pPr lvl="1"/>
            <a:r>
              <a:rPr lang="en-US" dirty="0" smtClean="0"/>
              <a:t>Data makes it clear that developers don’t know where overflows</a:t>
            </a:r>
            <a:r>
              <a:rPr lang="en-US" baseline="0" dirty="0" smtClean="0"/>
              <a:t> are occurring</a:t>
            </a:r>
            <a:endParaRPr lang="en-US" dirty="0" smtClean="0"/>
          </a:p>
          <a:p>
            <a:pPr lvl="0"/>
            <a:r>
              <a:rPr lang="en-US" dirty="0" smtClean="0"/>
              <a:t>Performance implications</a:t>
            </a:r>
          </a:p>
          <a:p>
            <a:pPr lvl="1"/>
            <a:r>
              <a:rPr lang="en-US" dirty="0" smtClean="0"/>
              <a:t>Loop</a:t>
            </a:r>
            <a:r>
              <a:rPr lang="en-US" baseline="0" dirty="0" smtClean="0"/>
              <a:t> bounds</a:t>
            </a:r>
          </a:p>
          <a:p>
            <a:pPr lvl="1"/>
            <a:r>
              <a:rPr lang="en-US" baseline="0" dirty="0" smtClean="0"/>
              <a:t>“x+1&gt;x”, “x*2/x”,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lvl="0"/>
            <a:r>
              <a:rPr lang="en-US" dirty="0" smtClean="0"/>
              <a:t>Why not use well-defined behavior?</a:t>
            </a:r>
          </a:p>
        </p:txBody>
      </p:sp>
    </p:spTree>
    <p:extLst>
      <p:ext uri="{BB962C8B-B14F-4D97-AF65-F5344CB8AC3E}">
        <p14:creationId xmlns:p14="http://schemas.microsoft.com/office/powerpoint/2010/main" val="37152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Integer Overflows in C/C++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Will Dietz, University of Illinois at Urbana-Champaign.  ICSE'12.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891CE5-634A-41F2-BCC5-183E9DD6CC48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Overflows are a serious source of bugs!</a:t>
            </a:r>
          </a:p>
          <a:p>
            <a:pPr lvl="1"/>
            <a:r>
              <a:rPr lang="en-US" dirty="0" err="1" smtClean="0"/>
              <a:t>Ariane</a:t>
            </a:r>
            <a:r>
              <a:rPr lang="en-US" dirty="0" smtClean="0"/>
              <a:t> 5 Rocket</a:t>
            </a:r>
            <a:r>
              <a:rPr lang="en-US" baseline="0" dirty="0" smtClean="0"/>
              <a:t> Explosion (‘96)</a:t>
            </a:r>
          </a:p>
          <a:p>
            <a:pPr marL="365760" lvl="1" indent="0">
              <a:buNone/>
            </a:pPr>
            <a:endParaRPr lang="en-US" baseline="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“Top </a:t>
            </a:r>
            <a:r>
              <a:rPr lang="en-US" dirty="0"/>
              <a:t>25 Most Dangerous Software Errors” ~</a:t>
            </a:r>
            <a:r>
              <a:rPr lang="en-US" dirty="0" smtClean="0"/>
              <a:t>MITRE 2011</a:t>
            </a:r>
          </a:p>
          <a:p>
            <a:r>
              <a:rPr lang="en-US" dirty="0" smtClean="0"/>
              <a:t>What can we do about this?</a:t>
            </a:r>
          </a:p>
        </p:txBody>
      </p:sp>
      <p:pic>
        <p:nvPicPr>
          <p:cNvPr id="6" name="Picture 5"/>
          <p:cNvPicPr preferRelativeResize="0"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9103"/>
          <a:stretch/>
        </p:blipFill>
        <p:spPr>
          <a:xfrm>
            <a:off x="615685" y="2667000"/>
            <a:ext cx="1826419" cy="2393170"/>
          </a:xfrm>
          <a:prstGeom prst="rect">
            <a:avLst/>
          </a:prstGeom>
        </p:spPr>
      </p:pic>
      <p:pic>
        <p:nvPicPr>
          <p:cNvPr id="7" name="Picture 6"/>
          <p:cNvPicPr preferRelativeResize="0"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2" r="33576"/>
          <a:stretch/>
        </p:blipFill>
        <p:spPr>
          <a:xfrm>
            <a:off x="3578589" y="2667000"/>
            <a:ext cx="1963272" cy="2393170"/>
          </a:xfrm>
          <a:prstGeom prst="rect">
            <a:avLst/>
          </a:prstGeom>
        </p:spPr>
      </p:pic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5" r="-1"/>
          <a:stretch/>
        </p:blipFill>
        <p:spPr>
          <a:xfrm>
            <a:off x="6678346" y="2667000"/>
            <a:ext cx="1849970" cy="239317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705547" y="3634985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805304" y="3634985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/>
          <p:cNvSpPr/>
          <p:nvPr/>
        </p:nvSpPr>
        <p:spPr>
          <a:xfrm>
            <a:off x="4076700" y="2864630"/>
            <a:ext cx="990600" cy="144780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20193" y="2819400"/>
            <a:ext cx="2903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Overflow</a:t>
            </a:r>
            <a:endParaRPr lang="en-US" sz="54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accent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793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645"/>
    </mc:Choice>
    <mc:Fallback xmlns="">
      <p:transition xmlns:p14="http://schemas.microsoft.com/office/powerpoint/2010/main" spd="slow" advTm="936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  <p:bldP spid="10" grpId="0" animBg="1"/>
      <p:bldP spid="12" grpId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FAQ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Will Dietz, University of Illinois at Urbana-Champaign.  ICSE'12.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891CE5-634A-41F2-BCC5-183E9DD6CC48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SPEC </a:t>
            </a:r>
            <a:r>
              <a:rPr lang="en-US" b="1" dirty="0"/>
              <a:t>works for everyone, are the overflows you found actual bugs?</a:t>
            </a:r>
            <a:endParaRPr lang="en-US" b="1" dirty="0" smtClean="0"/>
          </a:p>
          <a:p>
            <a:r>
              <a:rPr lang="en-US" dirty="0" smtClean="0"/>
              <a:t>Undefined behavior is bug waiting to happen</a:t>
            </a:r>
          </a:p>
          <a:p>
            <a:r>
              <a:rPr lang="en-US" dirty="0" smtClean="0"/>
              <a:t>Code should never deviate from what you intend!</a:t>
            </a:r>
          </a:p>
          <a:p>
            <a:r>
              <a:rPr lang="en-US" dirty="0" smtClean="0"/>
              <a:t>Volume of integer overflow CVE’s indicates overflows can be serious problems</a:t>
            </a:r>
          </a:p>
        </p:txBody>
      </p:sp>
    </p:spTree>
    <p:extLst>
      <p:ext uri="{BB962C8B-B14F-4D97-AF65-F5344CB8AC3E}">
        <p14:creationId xmlns:p14="http://schemas.microsoft.com/office/powerpoint/2010/main" val="3266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aseline="0" dirty="0" smtClean="0"/>
              <a:t>FAQ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Will Dietz, University of Illinois at Urbana-Champaign.  ICSE'12.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891CE5-634A-41F2-BCC5-183E9DD6CC48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SPEC experiment was subjective, isn’t that a problem? </a:t>
            </a:r>
            <a:r>
              <a:rPr lang="en-US" b="1" dirty="0" smtClean="0"/>
              <a:t>(and perhaps should have been checked by others?)</a:t>
            </a:r>
          </a:p>
          <a:p>
            <a:r>
              <a:rPr lang="en-US" baseline="0" dirty="0" smtClean="0"/>
              <a:t>No! </a:t>
            </a:r>
            <a:r>
              <a:rPr lang="en-US" baseline="0" dirty="0" smtClean="0">
                <a:sym typeface="Wingdings" pitchFamily="2" charset="2"/>
              </a:rPr>
              <a:t></a:t>
            </a:r>
          </a:p>
          <a:p>
            <a:r>
              <a:rPr lang="en-US" dirty="0" smtClean="0">
                <a:sym typeface="Wingdings" pitchFamily="2" charset="2"/>
              </a:rPr>
              <a:t>Few </a:t>
            </a:r>
            <a:r>
              <a:rPr lang="en-US" dirty="0" err="1" smtClean="0">
                <a:sym typeface="Wingdings" pitchFamily="2" charset="2"/>
              </a:rPr>
              <a:t>miscategorizations</a:t>
            </a:r>
            <a:r>
              <a:rPr lang="en-US" dirty="0" smtClean="0">
                <a:sym typeface="Wingdings" pitchFamily="2" charset="2"/>
              </a:rPr>
              <a:t> don’t change the important conclusions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Examples of ways overflows are used intentionally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There’s a variety of ways overflows are used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(Results don’t generalize anyway)</a:t>
            </a:r>
          </a:p>
          <a:p>
            <a:r>
              <a:rPr lang="en-US" dirty="0" smtClean="0">
                <a:sym typeface="Wingdings" pitchFamily="2" charset="2"/>
              </a:rPr>
              <a:t>Listing of all reported overflows in paper, full details happily available upon request.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973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FAQ 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Will Dietz, University of Illinois at Urbana-Champaign.  ICSE'12.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891CE5-634A-41F2-BCC5-183E9DD6CC48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800" b="1" dirty="0" smtClean="0"/>
              <a:t>If </a:t>
            </a:r>
            <a:r>
              <a:rPr lang="en-US" sz="2800" b="1" dirty="0"/>
              <a:t>I know the exact platform/compiler/build system/</a:t>
            </a:r>
            <a:r>
              <a:rPr lang="en-US" sz="2800" b="1" dirty="0" err="1"/>
              <a:t>etc</a:t>
            </a:r>
            <a:r>
              <a:rPr lang="en-US" sz="2800" b="1" dirty="0"/>
              <a:t>, why should I care?</a:t>
            </a:r>
            <a:endParaRPr lang="en-US" b="1" dirty="0" smtClean="0"/>
          </a:p>
          <a:p>
            <a:pPr lvl="1"/>
            <a:r>
              <a:rPr lang="en-US" dirty="0" smtClean="0"/>
              <a:t>You don’t have to, of course.</a:t>
            </a:r>
          </a:p>
          <a:p>
            <a:pPr lvl="2"/>
            <a:r>
              <a:rPr lang="en-US" dirty="0" smtClean="0"/>
              <a:t>We all have deadlines or projects that aren’t mission critical.</a:t>
            </a:r>
          </a:p>
          <a:p>
            <a:pPr lvl="1"/>
            <a:r>
              <a:rPr lang="en-US" baseline="0" dirty="0" smtClean="0"/>
              <a:t>Data indicates developers often get this wrong, even</a:t>
            </a:r>
            <a:r>
              <a:rPr lang="en-US" dirty="0" smtClean="0"/>
              <a:t> when considering it explicitly.</a:t>
            </a:r>
            <a:endParaRPr lang="en-US" dirty="0"/>
          </a:p>
          <a:p>
            <a:pPr lvl="1"/>
            <a:r>
              <a:rPr lang="en-US" dirty="0" smtClean="0"/>
              <a:t>Most code lives for a long time,  and environment often changes.  Undefined has been known to break with a compiler upgrade, for example.</a:t>
            </a:r>
          </a:p>
          <a:p>
            <a:pPr lvl="1"/>
            <a:r>
              <a:rPr lang="en-US" dirty="0" smtClean="0"/>
              <a:t>Checking your software with IOC doesn’t hurt anymore than checking with </a:t>
            </a:r>
            <a:r>
              <a:rPr lang="en-US" dirty="0" err="1" smtClean="0"/>
              <a:t>valgrind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6800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Towards an Understanding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Will Dietz, University of Illinois at Urbana-Champaign.  ICSE'12.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891CE5-634A-41F2-BCC5-183E9DD6CC48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How can we classify integer overflows?</a:t>
            </a:r>
          </a:p>
          <a:p>
            <a:pPr lvl="0"/>
            <a:r>
              <a:rPr lang="en-US" dirty="0" smtClean="0"/>
              <a:t>How common are overflows in real code?</a:t>
            </a:r>
          </a:p>
          <a:p>
            <a:pPr lvl="0"/>
            <a:r>
              <a:rPr lang="en-US" dirty="0" smtClean="0"/>
              <a:t>How common are </a:t>
            </a:r>
            <a:r>
              <a:rPr lang="en-US" i="1" dirty="0" smtClean="0"/>
              <a:t>undefined</a:t>
            </a:r>
            <a:r>
              <a:rPr lang="en-US" dirty="0" smtClean="0"/>
              <a:t> overflows?</a:t>
            </a:r>
          </a:p>
          <a:p>
            <a:pPr lvl="1"/>
            <a:r>
              <a:rPr lang="en-US" dirty="0" smtClean="0"/>
              <a:t>Undefined         Program has no meaning</a:t>
            </a:r>
          </a:p>
          <a:p>
            <a:pPr lvl="0"/>
            <a:r>
              <a:rPr lang="en-US" dirty="0" smtClean="0"/>
              <a:t>When and for what purpose is it used intentionally?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Objective: Answer these empirically for real code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895600" y="323439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338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65"/>
    </mc:Choice>
    <mc:Fallback xmlns="">
      <p:transition xmlns:p14="http://schemas.microsoft.com/office/powerpoint/2010/main" spd="slow" advTm="583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 preferRelativeResize="0"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14" y="4239900"/>
            <a:ext cx="3013586" cy="10179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Intentional overflow occurs often</a:t>
            </a:r>
          </a:p>
          <a:p>
            <a:pPr lvl="1"/>
            <a:r>
              <a:rPr lang="en-US" dirty="0" smtClean="0"/>
              <a:t>Over 200 locations in SPEC CINT2000</a:t>
            </a:r>
          </a:p>
          <a:p>
            <a:r>
              <a:rPr lang="en-US" b="1" dirty="0" smtClean="0"/>
              <a:t>Undefined overflow bugs in most programs analyzed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Even skilled developers get this wrong</a:t>
            </a:r>
          </a:p>
          <a:p>
            <a:pPr lvl="1"/>
            <a:r>
              <a:rPr lang="en-US" dirty="0"/>
              <a:t>Microsoft’s </a:t>
            </a:r>
            <a:r>
              <a:rPr lang="en-US" dirty="0" err="1"/>
              <a:t>SafeInt</a:t>
            </a:r>
            <a:r>
              <a:rPr lang="en-US" dirty="0"/>
              <a:t>, CERT’s </a:t>
            </a:r>
            <a:r>
              <a:rPr lang="en-US" dirty="0" err="1" smtClean="0"/>
              <a:t>IntegerLib</a:t>
            </a:r>
            <a:endParaRPr lang="en-US" dirty="0"/>
          </a:p>
        </p:txBody>
      </p:sp>
      <p:pic>
        <p:nvPicPr>
          <p:cNvPr id="6" name="Picture 5"/>
          <p:cNvPicPr preferRelativeResize="0"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124200"/>
            <a:ext cx="1502173" cy="1188720"/>
          </a:xfrm>
          <a:prstGeom prst="rect">
            <a:avLst/>
          </a:prstGeom>
        </p:spPr>
      </p:pic>
      <p:pic>
        <p:nvPicPr>
          <p:cNvPr id="7" name="Picture 6"/>
          <p:cNvPicPr preferRelativeResize="0"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929062"/>
            <a:ext cx="2476500" cy="1176338"/>
          </a:xfrm>
          <a:prstGeom prst="rect">
            <a:avLst/>
          </a:prstGeom>
        </p:spPr>
      </p:pic>
      <p:pic>
        <p:nvPicPr>
          <p:cNvPr id="8" name="Picture 7"/>
          <p:cNvPicPr preferRelativeResize="0"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3160871"/>
            <a:ext cx="1238250" cy="1182529"/>
          </a:xfrm>
          <a:prstGeom prst="rect">
            <a:avLst/>
          </a:prstGeom>
        </p:spPr>
      </p:pic>
      <p:pic>
        <p:nvPicPr>
          <p:cNvPr id="9" name="Picture 8"/>
          <p:cNvPicPr preferRelativeResize="0"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124200"/>
            <a:ext cx="1052513" cy="1238250"/>
          </a:xfrm>
          <a:prstGeom prst="rect">
            <a:avLst/>
          </a:prstGeom>
        </p:spPr>
      </p:pic>
      <p:pic>
        <p:nvPicPr>
          <p:cNvPr id="10" name="Picture 9"/>
          <p:cNvPicPr preferRelativeResize="0"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647" y="3778425"/>
            <a:ext cx="1980953" cy="1403175"/>
          </a:xfrm>
          <a:prstGeom prst="rect">
            <a:avLst/>
          </a:prstGeom>
        </p:spPr>
      </p:pic>
      <p:pic>
        <p:nvPicPr>
          <p:cNvPr id="12" name="Picture 11"/>
          <p:cNvPicPr preferRelativeResize="0"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" t="36846" r="233" b="36842"/>
          <a:stretch/>
        </p:blipFill>
        <p:spPr>
          <a:xfrm>
            <a:off x="4678045" y="3232410"/>
            <a:ext cx="2484755" cy="6537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Everywhere</a:t>
            </a:r>
            <a:r>
              <a:rPr lang="en-US" baseline="0" dirty="0" smtClean="0"/>
              <a:t> We </a:t>
            </a:r>
            <a:r>
              <a:rPr lang="en-US" dirty="0"/>
              <a:t>L</a:t>
            </a:r>
            <a:r>
              <a:rPr lang="en-US" baseline="0" dirty="0" smtClean="0"/>
              <a:t>ooked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Will Dietz, University of Illinois at Urbana-Champaign.  ICSE'12.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891CE5-634A-41F2-BCC5-183E9DD6CC48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144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715"/>
    </mc:Choice>
    <mc:Fallback xmlns="">
      <p:transition xmlns:p14="http://schemas.microsoft.com/office/powerpoint/2010/main" spd="slow" advTm="707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Will Dietz, University of Illinois at Urbana-Champaign.  ICSE'12.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891CE5-634A-41F2-BCC5-183E9DD6CC48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Integer Overflows in C/C++</a:t>
            </a:r>
          </a:p>
          <a:p>
            <a:r>
              <a:rPr lang="en-US" dirty="0" smtClean="0"/>
              <a:t>Overflow Taxonomy</a:t>
            </a:r>
          </a:p>
          <a:p>
            <a:r>
              <a:rPr lang="en-US" dirty="0"/>
              <a:t>IOC: Integer Overflow </a:t>
            </a:r>
            <a:r>
              <a:rPr lang="en-US" dirty="0" smtClean="0"/>
              <a:t>Checker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Case Study: SPEC CINT2000</a:t>
            </a:r>
          </a:p>
          <a:p>
            <a:pPr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kumimoji="0" lang="en-US" sz="2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Overflows in Real Applications</a:t>
            </a:r>
          </a:p>
          <a:p>
            <a:pPr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dirty="0" smtClean="0"/>
              <a:t>Time Bombs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4454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27"/>
    </mc:Choice>
    <mc:Fallback xmlns="">
      <p:transition spd="slow" advTm="3552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Simply: Value doesn’t fit in data type</a:t>
            </a:r>
          </a:p>
          <a:p>
            <a:pPr lvl="1"/>
            <a:r>
              <a:rPr lang="en-US" dirty="0" smtClean="0"/>
              <a:t>Integer Arithmetic, Shifts, Casts, …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Integer Overflow?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Will Dietz, University of Illinois at Urbana-Champaign.  ICSE'12.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891CE5-634A-41F2-BCC5-183E9DD6CC48}" type="slidenum">
              <a:rPr lang="en-US" smtClean="0"/>
              <a:t>6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621410" y="4271888"/>
            <a:ext cx="1371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66320" y="4284301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??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97" y="4047977"/>
            <a:ext cx="3972480" cy="10574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12005" y="42843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6" name="Frame 15"/>
          <p:cNvSpPr/>
          <p:nvPr/>
        </p:nvSpPr>
        <p:spPr>
          <a:xfrm>
            <a:off x="3505199" y="4314781"/>
            <a:ext cx="1845177" cy="449476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9959" y="3276600"/>
            <a:ext cx="414408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900" dirty="0" smtClean="0"/>
              <a:t>What does this code print?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190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222"/>
    </mc:Choice>
    <mc:Fallback xmlns="">
      <p:transition xmlns:p14="http://schemas.microsoft.com/office/powerpoint/2010/main" spd="slow" advTm="722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/>
      <p:bldP spid="9" grpId="1"/>
      <p:bldP spid="14" grpId="0"/>
      <p:bldP spid="16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Overflows are useful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Will Dietz, University of Illinois at Urbana-Champaign.  ICSE'12.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891CE5-634A-41F2-BCC5-183E9DD6CC48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Overflow has many legitimate uses in real code</a:t>
            </a:r>
          </a:p>
          <a:p>
            <a:r>
              <a:rPr lang="en-US" dirty="0" smtClean="0"/>
              <a:t>Hashing, PRNG, Cryptography, ...</a:t>
            </a:r>
          </a:p>
          <a:p>
            <a:r>
              <a:rPr lang="en-US" dirty="0" smtClean="0"/>
              <a:t>Example from 175.vpr: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85"/>
          <a:stretch/>
        </p:blipFill>
        <p:spPr>
          <a:xfrm>
            <a:off x="914400" y="3733800"/>
            <a:ext cx="8249802" cy="1962443"/>
          </a:xfrm>
          <a:prstGeom prst="rect">
            <a:avLst/>
          </a:prstGeom>
        </p:spPr>
      </p:pic>
      <p:sp>
        <p:nvSpPr>
          <p:cNvPr id="12" name="Frame 11"/>
          <p:cNvSpPr/>
          <p:nvPr/>
        </p:nvSpPr>
        <p:spPr>
          <a:xfrm>
            <a:off x="2524701" y="5008880"/>
            <a:ext cx="2743200" cy="4572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28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59"/>
    </mc:Choice>
    <mc:Fallback xmlns="">
      <p:transition xmlns:p14="http://schemas.microsoft.com/office/powerpoint/2010/main" spd="slow" advTm="404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does this code do?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GCC, LLVM, Intel: </a:t>
            </a:r>
            <a:r>
              <a:rPr lang="en-US" dirty="0"/>
              <a:t>P</a:t>
            </a:r>
            <a:r>
              <a:rPr lang="en-US" dirty="0" smtClean="0"/>
              <a:t>rint “0” then “1”</a:t>
            </a:r>
          </a:p>
          <a:p>
            <a:r>
              <a:rPr lang="en-US" dirty="0" smtClean="0"/>
              <a:t>Why?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always so simple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Will Dietz, University of Illinois at Urbana-Champaign.  ICSE'12.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891CE5-634A-41F2-BCC5-183E9DD6CC48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6439799" cy="3000794"/>
          </a:xfrm>
          <a:prstGeom prst="rect">
            <a:avLst/>
          </a:prstGeom>
        </p:spPr>
      </p:pic>
      <p:sp>
        <p:nvSpPr>
          <p:cNvPr id="12" name="Frame 11"/>
          <p:cNvSpPr/>
          <p:nvPr/>
        </p:nvSpPr>
        <p:spPr>
          <a:xfrm>
            <a:off x="4003040" y="3667760"/>
            <a:ext cx="3505200" cy="40132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2646680" y="2397760"/>
            <a:ext cx="16764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4058920" y="4028440"/>
            <a:ext cx="1905000" cy="3505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363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71"/>
    </mc:Choice>
    <mc:Fallback xmlns="">
      <p:transition xmlns:p14="http://schemas.microsoft.com/office/powerpoint/2010/main" spd="slow" advTm="721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Behavior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Will Dietz, University of Illinois at Urbana-Champaign.  ICSE'12.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891CE5-634A-41F2-BCC5-183E9DD6CC48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 C/C++, some integer operations are </a:t>
            </a:r>
            <a:r>
              <a:rPr lang="en-US" i="1" dirty="0" smtClean="0"/>
              <a:t>undefined</a:t>
            </a:r>
          </a:p>
          <a:p>
            <a:pPr lvl="1"/>
            <a:r>
              <a:rPr lang="en-US" dirty="0" smtClean="0"/>
              <a:t>Undefined         Program has no meaning</a:t>
            </a:r>
          </a:p>
          <a:p>
            <a:r>
              <a:rPr lang="en-US" dirty="0" smtClean="0"/>
              <a:t>What operations are undefined?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96623"/>
              </p:ext>
            </p:extLst>
          </p:nvPr>
        </p:nvGraphicFramePr>
        <p:xfrm>
          <a:off x="391735" y="3124200"/>
          <a:ext cx="8360531" cy="3139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3269"/>
                <a:gridCol w="6537262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UINT_MAX + 1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INT_MAX + 1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Undefined</a:t>
                      </a:r>
                      <a:endParaRPr lang="en-US" sz="20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SHRT_MAX + 1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SHRT_MAX+1 if INT_MAX &gt; SHRT_MAX, otherwise undefined</a:t>
                      </a:r>
                      <a:endParaRPr lang="en-US" sz="20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&lt;&lt; 31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INT_MIN in</a:t>
                      </a:r>
                      <a:r>
                        <a:rPr lang="en-US" sz="2000" baseline="0" dirty="0" smtClean="0"/>
                        <a:t> ANSI C/C++98;  Undefined in C99/C++11</a:t>
                      </a:r>
                      <a:endParaRPr lang="en-US" sz="20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&lt;&lt; 32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Undefined</a:t>
                      </a:r>
                      <a:endParaRPr lang="en-US" sz="20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INT_MIN</a:t>
                      </a:r>
                      <a:r>
                        <a:rPr lang="en-US" sz="2000" baseline="0" dirty="0" smtClean="0"/>
                        <a:t> % -1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Undefined in C11, otherwise undefined in practice</a:t>
                      </a:r>
                      <a:endParaRPr lang="en-US" sz="20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895600" y="2180304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ame 9"/>
          <p:cNvSpPr/>
          <p:nvPr/>
        </p:nvSpPr>
        <p:spPr>
          <a:xfrm>
            <a:off x="304800" y="3443748"/>
            <a:ext cx="8534400" cy="4572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304800" y="3886200"/>
            <a:ext cx="8534400" cy="4572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04800" y="4267200"/>
            <a:ext cx="8534400" cy="4572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304800" y="4648200"/>
            <a:ext cx="8534400" cy="4572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304800" y="5029200"/>
            <a:ext cx="8534400" cy="4572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304800" y="5439696"/>
            <a:ext cx="8534400" cy="4572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108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178"/>
    </mc:Choice>
    <mc:Fallback xmlns="">
      <p:transition xmlns:p14="http://schemas.microsoft.com/office/powerpoint/2010/main" spd="slow" advTm="1641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41.5|19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1|4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35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8|8.8|15.8|27.8|27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8|24|15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25.2|19.6|22.4|1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9.1|5.3|13.5|1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4.8|13.5|1.5|1|1.2|0.7|1.3|0.5|6.6|1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18|4.5|1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9.9|1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14.8|24.9|1.4|19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121|18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13.4|17.3|2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22.9|21.2|24.5|19.9|7.6|7.2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_imported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395750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median_imported</Template>
  <TotalTime>2364</TotalTime>
  <Words>1799</Words>
  <Application>Microsoft Office PowerPoint</Application>
  <PresentationFormat>On-screen Show (4:3)</PresentationFormat>
  <Paragraphs>373</Paragraphs>
  <Slides>22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median_imported</vt:lpstr>
      <vt:lpstr>Understanding Integer Overflow in C/C++</vt:lpstr>
      <vt:lpstr>Why Integer Overflows in C/C++</vt:lpstr>
      <vt:lpstr>Towards an Understanding</vt:lpstr>
      <vt:lpstr>Everywhere We Looked</vt:lpstr>
      <vt:lpstr>What’s Coming</vt:lpstr>
      <vt:lpstr>What is Integer Overflow?</vt:lpstr>
      <vt:lpstr>Overflows are useful</vt:lpstr>
      <vt:lpstr>Not always so simple</vt:lpstr>
      <vt:lpstr>Undefined Behavior</vt:lpstr>
      <vt:lpstr>Well-defined can be bugs too</vt:lpstr>
      <vt:lpstr>Overflow Taxonomy</vt:lpstr>
      <vt:lpstr>Tool Needed</vt:lpstr>
      <vt:lpstr>Case Study: SPEC CINT2000</vt:lpstr>
      <vt:lpstr>CINT2000: Overflows by Type</vt:lpstr>
      <vt:lpstr>CINT2000: Overflows by Idiom</vt:lpstr>
      <vt:lpstr>Bug Hunting: Open Source Applications</vt:lpstr>
      <vt:lpstr>Time Bombs: SPEC 2006</vt:lpstr>
      <vt:lpstr>Conclusions:</vt:lpstr>
      <vt:lpstr>FAQ 1</vt:lpstr>
      <vt:lpstr>FAQ 2</vt:lpstr>
      <vt:lpstr>FAQ 3</vt:lpstr>
      <vt:lpstr>FAQ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Integer Overflow in C/C++</dc:title>
  <dc:creator>will</dc:creator>
  <cp:lastModifiedBy>will</cp:lastModifiedBy>
  <cp:revision>1075</cp:revision>
  <dcterms:created xsi:type="dcterms:W3CDTF">2012-05-31T02:14:22Z</dcterms:created>
  <dcterms:modified xsi:type="dcterms:W3CDTF">2012-06-08T06:12:38Z</dcterms:modified>
</cp:coreProperties>
</file>