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1" r:id="rId3"/>
    <p:sldId id="360" r:id="rId4"/>
    <p:sldId id="380" r:id="rId5"/>
    <p:sldId id="379" r:id="rId6"/>
    <p:sldId id="437" r:id="rId7"/>
    <p:sldId id="375" r:id="rId8"/>
    <p:sldId id="415" r:id="rId10"/>
    <p:sldId id="438" r:id="rId11"/>
    <p:sldId id="416" r:id="rId12"/>
    <p:sldId id="430" r:id="rId13"/>
    <p:sldId id="432" r:id="rId14"/>
    <p:sldId id="412" r:id="rId15"/>
    <p:sldId id="425" r:id="rId16"/>
    <p:sldId id="439" r:id="rId17"/>
    <p:sldId id="38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426" y="-96"/>
      </p:cViewPr>
      <p:guideLst>
        <p:guide orient="horz" pos="2336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JdkDynamicAopProxy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TransactionInterceptor</a:t>
            </a:r>
            <a:endParaRPr lang="en-US" altLang="zh-CN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540635" y="1725930"/>
            <a:ext cx="68910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基于分布式思想下的RPC解决方案</a:t>
            </a:r>
            <a:endParaRPr lang="zh-CN" altLang="en-US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49059" y="5305576"/>
            <a:ext cx="4272426" cy="369332"/>
            <a:chOff x="1139058" y="5604513"/>
            <a:chExt cx="4272426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9132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QQ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5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3610" y="370840"/>
            <a:ext cx="35299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动态代理图示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05" y="576258"/>
            <a:ext cx="9065160" cy="561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902820" y="3101788"/>
            <a:ext cx="2931459" cy="308669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dash"/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7920" y="44126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J</a:t>
            </a:r>
            <a:r>
              <a:rPr lang="en-US" altLang="zh-CN" smtClean="0"/>
              <a:t>ava</a:t>
            </a:r>
            <a:endParaRPr lang="en-US" altLang="zh-CN" smtClean="0"/>
          </a:p>
          <a:p>
            <a:pPr algn="ctr"/>
            <a:r>
              <a:rPr lang="zh-CN" altLang="en-US" smtClean="0"/>
              <a:t>动态代理</a:t>
            </a: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91607" y="2917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王美丽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48603" y="33585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smtClean="0"/>
              <a:t>irl</a:t>
            </a:r>
            <a:r>
              <a:rPr lang="zh-CN" altLang="en-US" smtClean="0"/>
              <a:t>接口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75833" y="27495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王美丽的家人</a:t>
            </a:r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>
            <a:off x="9768840" y="3726180"/>
            <a:ext cx="259080" cy="2019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027920" y="3598249"/>
            <a:ext cx="1706430" cy="227516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35539" y="3129144"/>
            <a:ext cx="2866020" cy="3059343"/>
            <a:chOff x="6935539" y="3129144"/>
            <a:chExt cx="2866020" cy="3059343"/>
          </a:xfrm>
        </p:grpSpPr>
        <p:sp>
          <p:nvSpPr>
            <p:cNvPr id="6" name="矩形 5"/>
            <p:cNvSpPr/>
            <p:nvPr/>
          </p:nvSpPr>
          <p:spPr>
            <a:xfrm>
              <a:off x="6935539" y="3129144"/>
              <a:ext cx="2866020" cy="3059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60663" y="427887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动态代理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10" name="矩形 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6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52571" y="1007413"/>
            <a:ext cx="113822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远程调用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给目标对象提供一个代理对象，并由代理对象控制对目标对象的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目的：屏蔽掉具体实现的细节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通过网络通讯远程调用的增强</a:t>
            </a:r>
            <a:endParaRPr lang="zh-CN" altLang="en-US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9483" y="427756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344370" y="5385546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21489" y="550335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家人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24242" y="6190726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王美丽</a:t>
            </a:r>
            <a:endParaRPr lang="zh-CN" altLang="en-US" sz="1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实现核心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网络通讯增强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7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6" name="Freeform 9"/>
          <p:cNvSpPr/>
          <p:nvPr/>
        </p:nvSpPr>
        <p:spPr bwMode="gray">
          <a:xfrm>
            <a:off x="8923655" y="4003675"/>
            <a:ext cx="1011555" cy="2091055"/>
          </a:xfrm>
          <a:custGeom>
            <a:avLst/>
            <a:gdLst/>
            <a:ahLst/>
            <a:cxnLst>
              <a:cxn ang="0">
                <a:pos x="682" y="350"/>
              </a:cxn>
              <a:cxn ang="0">
                <a:pos x="720" y="242"/>
              </a:cxn>
              <a:cxn ang="0">
                <a:pos x="660" y="39"/>
              </a:cxn>
              <a:cxn ang="0">
                <a:pos x="409" y="118"/>
              </a:cxn>
              <a:cxn ang="0">
                <a:pos x="330" y="348"/>
              </a:cxn>
              <a:cxn ang="0">
                <a:pos x="319" y="450"/>
              </a:cxn>
              <a:cxn ang="0">
                <a:pos x="42" y="826"/>
              </a:cxn>
              <a:cxn ang="0">
                <a:pos x="126" y="994"/>
              </a:cxn>
              <a:cxn ang="0">
                <a:pos x="397" y="1105"/>
              </a:cxn>
              <a:cxn ang="0">
                <a:pos x="126" y="879"/>
              </a:cxn>
              <a:cxn ang="0">
                <a:pos x="348" y="655"/>
              </a:cxn>
              <a:cxn ang="0">
                <a:pos x="480" y="957"/>
              </a:cxn>
              <a:cxn ang="0">
                <a:pos x="336" y="1212"/>
              </a:cxn>
              <a:cxn ang="0">
                <a:pos x="343" y="1683"/>
              </a:cxn>
              <a:cxn ang="0">
                <a:pos x="462" y="2019"/>
              </a:cxn>
              <a:cxn ang="0">
                <a:pos x="427" y="2716"/>
              </a:cxn>
              <a:cxn ang="0">
                <a:pos x="354" y="2784"/>
              </a:cxn>
              <a:cxn ang="0">
                <a:pos x="376" y="3013"/>
              </a:cxn>
              <a:cxn ang="0">
                <a:pos x="402" y="2959"/>
              </a:cxn>
              <a:cxn ang="0">
                <a:pos x="430" y="2925"/>
              </a:cxn>
              <a:cxn ang="0">
                <a:pos x="628" y="3094"/>
              </a:cxn>
              <a:cxn ang="0">
                <a:pos x="636" y="3036"/>
              </a:cxn>
              <a:cxn ang="0">
                <a:pos x="604" y="2913"/>
              </a:cxn>
              <a:cxn ang="0">
                <a:pos x="619" y="2146"/>
              </a:cxn>
              <a:cxn ang="0">
                <a:pos x="639" y="1968"/>
              </a:cxn>
              <a:cxn ang="0">
                <a:pos x="724" y="1692"/>
              </a:cxn>
              <a:cxn ang="0">
                <a:pos x="772" y="1138"/>
              </a:cxn>
              <a:cxn ang="0">
                <a:pos x="712" y="816"/>
              </a:cxn>
              <a:cxn ang="0">
                <a:pos x="820" y="934"/>
              </a:cxn>
              <a:cxn ang="0">
                <a:pos x="1060" y="838"/>
              </a:cxn>
              <a:cxn ang="0">
                <a:pos x="1314" y="592"/>
              </a:cxn>
              <a:cxn ang="0">
                <a:pos x="1414" y="445"/>
              </a:cxn>
              <a:cxn ang="0">
                <a:pos x="1288" y="501"/>
              </a:cxn>
              <a:cxn ang="0">
                <a:pos x="1234" y="445"/>
              </a:cxn>
              <a:cxn ang="0">
                <a:pos x="1167" y="573"/>
              </a:cxn>
              <a:cxn ang="0">
                <a:pos x="775" y="607"/>
              </a:cxn>
              <a:cxn ang="0">
                <a:pos x="664" y="439"/>
              </a:cxn>
              <a:cxn ang="0">
                <a:pos x="609" y="378"/>
              </a:cxn>
            </a:cxnLst>
            <a:rect l="0" t="0" r="r" b="b"/>
            <a:pathLst>
              <a:path w="1416" h="3094">
                <a:moveTo>
                  <a:pt x="609" y="378"/>
                </a:moveTo>
                <a:cubicBezTo>
                  <a:pt x="609" y="378"/>
                  <a:pt x="645" y="364"/>
                  <a:pt x="682" y="350"/>
                </a:cubicBezTo>
                <a:cubicBezTo>
                  <a:pt x="672" y="314"/>
                  <a:pt x="692" y="278"/>
                  <a:pt x="692" y="278"/>
                </a:cubicBezTo>
                <a:cubicBezTo>
                  <a:pt x="698" y="260"/>
                  <a:pt x="715" y="264"/>
                  <a:pt x="720" y="242"/>
                </a:cubicBezTo>
                <a:cubicBezTo>
                  <a:pt x="746" y="212"/>
                  <a:pt x="730" y="180"/>
                  <a:pt x="720" y="146"/>
                </a:cubicBezTo>
                <a:cubicBezTo>
                  <a:pt x="732" y="106"/>
                  <a:pt x="703" y="61"/>
                  <a:pt x="660" y="39"/>
                </a:cubicBezTo>
                <a:cubicBezTo>
                  <a:pt x="617" y="10"/>
                  <a:pt x="531" y="0"/>
                  <a:pt x="483" y="16"/>
                </a:cubicBezTo>
                <a:cubicBezTo>
                  <a:pt x="435" y="32"/>
                  <a:pt x="422" y="83"/>
                  <a:pt x="409" y="118"/>
                </a:cubicBezTo>
                <a:lnTo>
                  <a:pt x="384" y="223"/>
                </a:lnTo>
                <a:cubicBezTo>
                  <a:pt x="384" y="223"/>
                  <a:pt x="376" y="324"/>
                  <a:pt x="330" y="348"/>
                </a:cubicBezTo>
                <a:cubicBezTo>
                  <a:pt x="386" y="358"/>
                  <a:pt x="415" y="391"/>
                  <a:pt x="415" y="391"/>
                </a:cubicBezTo>
                <a:lnTo>
                  <a:pt x="319" y="450"/>
                </a:lnTo>
                <a:lnTo>
                  <a:pt x="244" y="550"/>
                </a:lnTo>
                <a:lnTo>
                  <a:pt x="42" y="826"/>
                </a:lnTo>
                <a:cubicBezTo>
                  <a:pt x="2" y="886"/>
                  <a:pt x="0" y="892"/>
                  <a:pt x="4" y="907"/>
                </a:cubicBezTo>
                <a:cubicBezTo>
                  <a:pt x="8" y="922"/>
                  <a:pt x="70" y="943"/>
                  <a:pt x="126" y="994"/>
                </a:cubicBezTo>
                <a:lnTo>
                  <a:pt x="368" y="1150"/>
                </a:lnTo>
                <a:lnTo>
                  <a:pt x="397" y="1105"/>
                </a:lnTo>
                <a:lnTo>
                  <a:pt x="265" y="1008"/>
                </a:lnTo>
                <a:lnTo>
                  <a:pt x="126" y="879"/>
                </a:lnTo>
                <a:lnTo>
                  <a:pt x="147" y="841"/>
                </a:lnTo>
                <a:cubicBezTo>
                  <a:pt x="147" y="841"/>
                  <a:pt x="247" y="748"/>
                  <a:pt x="348" y="655"/>
                </a:cubicBezTo>
                <a:cubicBezTo>
                  <a:pt x="384" y="708"/>
                  <a:pt x="404" y="724"/>
                  <a:pt x="426" y="774"/>
                </a:cubicBezTo>
                <a:cubicBezTo>
                  <a:pt x="448" y="824"/>
                  <a:pt x="484" y="902"/>
                  <a:pt x="480" y="957"/>
                </a:cubicBezTo>
                <a:lnTo>
                  <a:pt x="399" y="1102"/>
                </a:lnTo>
                <a:lnTo>
                  <a:pt x="336" y="1212"/>
                </a:lnTo>
                <a:cubicBezTo>
                  <a:pt x="322" y="1244"/>
                  <a:pt x="314" y="1268"/>
                  <a:pt x="315" y="1293"/>
                </a:cubicBezTo>
                <a:cubicBezTo>
                  <a:pt x="316" y="1318"/>
                  <a:pt x="334" y="1618"/>
                  <a:pt x="343" y="1683"/>
                </a:cubicBezTo>
                <a:lnTo>
                  <a:pt x="367" y="1686"/>
                </a:lnTo>
                <a:cubicBezTo>
                  <a:pt x="367" y="1686"/>
                  <a:pt x="414" y="1852"/>
                  <a:pt x="462" y="2019"/>
                </a:cubicBezTo>
                <a:cubicBezTo>
                  <a:pt x="417" y="2130"/>
                  <a:pt x="413" y="2159"/>
                  <a:pt x="409" y="2274"/>
                </a:cubicBezTo>
                <a:cubicBezTo>
                  <a:pt x="405" y="2389"/>
                  <a:pt x="430" y="2635"/>
                  <a:pt x="427" y="2716"/>
                </a:cubicBezTo>
                <a:lnTo>
                  <a:pt x="402" y="2755"/>
                </a:lnTo>
                <a:lnTo>
                  <a:pt x="354" y="2784"/>
                </a:lnTo>
                <a:cubicBezTo>
                  <a:pt x="354" y="2784"/>
                  <a:pt x="347" y="2819"/>
                  <a:pt x="340" y="2854"/>
                </a:cubicBezTo>
                <a:cubicBezTo>
                  <a:pt x="375" y="2899"/>
                  <a:pt x="376" y="3013"/>
                  <a:pt x="376" y="3013"/>
                </a:cubicBezTo>
                <a:lnTo>
                  <a:pt x="393" y="3009"/>
                </a:lnTo>
                <a:lnTo>
                  <a:pt x="402" y="2959"/>
                </a:lnTo>
                <a:lnTo>
                  <a:pt x="424" y="2961"/>
                </a:lnTo>
                <a:lnTo>
                  <a:pt x="430" y="2925"/>
                </a:lnTo>
                <a:lnTo>
                  <a:pt x="487" y="3058"/>
                </a:lnTo>
                <a:cubicBezTo>
                  <a:pt x="520" y="3086"/>
                  <a:pt x="599" y="3091"/>
                  <a:pt x="628" y="3094"/>
                </a:cubicBezTo>
                <a:lnTo>
                  <a:pt x="661" y="3075"/>
                </a:lnTo>
                <a:lnTo>
                  <a:pt x="636" y="3036"/>
                </a:lnTo>
                <a:lnTo>
                  <a:pt x="690" y="3021"/>
                </a:lnTo>
                <a:lnTo>
                  <a:pt x="604" y="2913"/>
                </a:lnTo>
                <a:cubicBezTo>
                  <a:pt x="578" y="2861"/>
                  <a:pt x="574" y="2833"/>
                  <a:pt x="532" y="2710"/>
                </a:cubicBezTo>
                <a:cubicBezTo>
                  <a:pt x="534" y="2582"/>
                  <a:pt x="602" y="2260"/>
                  <a:pt x="619" y="2146"/>
                </a:cubicBezTo>
                <a:cubicBezTo>
                  <a:pt x="635" y="2031"/>
                  <a:pt x="634" y="2055"/>
                  <a:pt x="637" y="2025"/>
                </a:cubicBezTo>
                <a:cubicBezTo>
                  <a:pt x="640" y="1995"/>
                  <a:pt x="642" y="1980"/>
                  <a:pt x="639" y="1968"/>
                </a:cubicBezTo>
                <a:cubicBezTo>
                  <a:pt x="670" y="1830"/>
                  <a:pt x="702" y="1693"/>
                  <a:pt x="702" y="1693"/>
                </a:cubicBezTo>
                <a:lnTo>
                  <a:pt x="724" y="1692"/>
                </a:lnTo>
                <a:cubicBezTo>
                  <a:pt x="724" y="1692"/>
                  <a:pt x="763" y="1505"/>
                  <a:pt x="771" y="1413"/>
                </a:cubicBezTo>
                <a:cubicBezTo>
                  <a:pt x="779" y="1321"/>
                  <a:pt x="778" y="1218"/>
                  <a:pt x="772" y="1138"/>
                </a:cubicBezTo>
                <a:cubicBezTo>
                  <a:pt x="766" y="1082"/>
                  <a:pt x="745" y="994"/>
                  <a:pt x="735" y="934"/>
                </a:cubicBezTo>
                <a:lnTo>
                  <a:pt x="712" y="816"/>
                </a:lnTo>
                <a:lnTo>
                  <a:pt x="735" y="786"/>
                </a:lnTo>
                <a:lnTo>
                  <a:pt x="820" y="934"/>
                </a:lnTo>
                <a:cubicBezTo>
                  <a:pt x="849" y="968"/>
                  <a:pt x="867" y="1006"/>
                  <a:pt x="907" y="990"/>
                </a:cubicBezTo>
                <a:cubicBezTo>
                  <a:pt x="947" y="974"/>
                  <a:pt x="1004" y="894"/>
                  <a:pt x="1060" y="838"/>
                </a:cubicBezTo>
                <a:lnTo>
                  <a:pt x="1204" y="646"/>
                </a:lnTo>
                <a:cubicBezTo>
                  <a:pt x="1246" y="605"/>
                  <a:pt x="1286" y="608"/>
                  <a:pt x="1314" y="592"/>
                </a:cubicBezTo>
                <a:cubicBezTo>
                  <a:pt x="1342" y="576"/>
                  <a:pt x="1357" y="572"/>
                  <a:pt x="1374" y="547"/>
                </a:cubicBezTo>
                <a:cubicBezTo>
                  <a:pt x="1391" y="522"/>
                  <a:pt x="1416" y="462"/>
                  <a:pt x="1414" y="445"/>
                </a:cubicBezTo>
                <a:cubicBezTo>
                  <a:pt x="1401" y="435"/>
                  <a:pt x="1386" y="436"/>
                  <a:pt x="1365" y="445"/>
                </a:cubicBezTo>
                <a:lnTo>
                  <a:pt x="1288" y="501"/>
                </a:lnTo>
                <a:lnTo>
                  <a:pt x="1209" y="528"/>
                </a:lnTo>
                <a:lnTo>
                  <a:pt x="1234" y="445"/>
                </a:lnTo>
                <a:cubicBezTo>
                  <a:pt x="1231" y="435"/>
                  <a:pt x="1203" y="447"/>
                  <a:pt x="1192" y="468"/>
                </a:cubicBezTo>
                <a:lnTo>
                  <a:pt x="1167" y="573"/>
                </a:lnTo>
                <a:cubicBezTo>
                  <a:pt x="1117" y="639"/>
                  <a:pt x="957" y="856"/>
                  <a:pt x="892" y="862"/>
                </a:cubicBezTo>
                <a:cubicBezTo>
                  <a:pt x="852" y="790"/>
                  <a:pt x="801" y="672"/>
                  <a:pt x="775" y="607"/>
                </a:cubicBezTo>
                <a:cubicBezTo>
                  <a:pt x="751" y="543"/>
                  <a:pt x="766" y="508"/>
                  <a:pt x="747" y="480"/>
                </a:cubicBezTo>
                <a:cubicBezTo>
                  <a:pt x="728" y="449"/>
                  <a:pt x="683" y="452"/>
                  <a:pt x="664" y="439"/>
                </a:cubicBezTo>
                <a:cubicBezTo>
                  <a:pt x="645" y="426"/>
                  <a:pt x="643" y="412"/>
                  <a:pt x="634" y="402"/>
                </a:cubicBezTo>
                <a:lnTo>
                  <a:pt x="609" y="378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/>
          <a:p>
            <a:endParaRPr lang="zh-CN" altLang="en-US"/>
          </a:p>
        </p:txBody>
      </p:sp>
      <p:pic>
        <p:nvPicPr>
          <p:cNvPr id="30" name="Picture 3" descr="D:\Aeshen\TechNet 2006\12-December\Msft-longhorn-papers\TDM Deck\Windows Illustration Icons\Fe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0282" y="4017945"/>
            <a:ext cx="1539875" cy="15938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右箭头 9"/>
          <p:cNvSpPr/>
          <p:nvPr/>
        </p:nvSpPr>
        <p:spPr>
          <a:xfrm>
            <a:off x="2432685" y="4599305"/>
            <a:ext cx="1918335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443980" y="4599305"/>
            <a:ext cx="1918335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882650" y="3485515"/>
            <a:ext cx="2260600" cy="633095"/>
          </a:xfrm>
          <a:prstGeom prst="wedgeRoundRect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我想在老家找个老婆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4712970" y="3384550"/>
            <a:ext cx="2260600" cy="633095"/>
          </a:xfrm>
          <a:prstGeom prst="wedgeRoundRect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不用回来，我帮你把关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实现细节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序列化和反射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8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108585" y="1105535"/>
            <a:ext cx="10702290" cy="192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 dirty="0" smtClean="0">
                <a:latin typeface="+mn-ea"/>
                <a:cs typeface="+mn-ea"/>
                <a:sym typeface="+mn-ea"/>
              </a:rPr>
              <a:t>序列化与反序列化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mtClean="0">
                <a:sym typeface="+mn-ea"/>
              </a:rPr>
              <a:t>发送方将对象名称、方法名称、参数等对象信息变为二进制的</a:t>
            </a:r>
            <a:r>
              <a:rPr lang="en-US" altLang="zh-CN" smtClean="0">
                <a:sym typeface="+mn-ea"/>
              </a:rPr>
              <a:t>01</a:t>
            </a:r>
            <a:r>
              <a:rPr lang="zh-CN" altLang="en-US" smtClean="0">
                <a:sym typeface="+mn-ea"/>
              </a:rPr>
              <a:t>串、</a:t>
            </a:r>
            <a:endParaRPr lang="zh-CN" altLang="en-US" smtClean="0"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mtClean="0">
                <a:sym typeface="+mn-ea"/>
              </a:rPr>
              <a:t>接收方将二进制的</a:t>
            </a:r>
            <a:r>
              <a:rPr lang="en-US" altLang="zh-CN" smtClean="0">
                <a:sym typeface="+mn-ea"/>
              </a:rPr>
              <a:t>01</a:t>
            </a:r>
            <a:r>
              <a:rPr lang="zh-CN" altLang="en-US" smtClean="0">
                <a:sym typeface="+mn-ea"/>
              </a:rPr>
              <a:t>串变为本来的对象名称、方法名称、参数等对象。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742950" lvl="2" indent="-28575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endParaRPr lang="zh-CN" altLang="en-US" sz="1600" dirty="0" smtClean="0">
              <a:latin typeface="+mn-ea"/>
              <a:cs typeface="+mn-ea"/>
              <a:sym typeface="+mn-ea"/>
            </a:endParaRPr>
          </a:p>
        </p:txBody>
      </p:sp>
      <p:sp>
        <p:nvSpPr>
          <p:cNvPr id="17" name="六角星 16"/>
          <p:cNvSpPr/>
          <p:nvPr/>
        </p:nvSpPr>
        <p:spPr>
          <a:xfrm>
            <a:off x="1600200" y="3147060"/>
            <a:ext cx="600075" cy="69532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七角星 18"/>
          <p:cNvSpPr/>
          <p:nvPr/>
        </p:nvSpPr>
        <p:spPr>
          <a:xfrm>
            <a:off x="1581150" y="4051935"/>
            <a:ext cx="676275" cy="6286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114675" y="3289935"/>
            <a:ext cx="2200275" cy="1409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的序列化机制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343150" y="3575685"/>
            <a:ext cx="51435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352675" y="4118610"/>
            <a:ext cx="49530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/>
          <p:cNvSpPr/>
          <p:nvPr/>
        </p:nvSpPr>
        <p:spPr>
          <a:xfrm>
            <a:off x="5476876" y="3861435"/>
            <a:ext cx="1390650" cy="33337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0101010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000875" y="3318510"/>
            <a:ext cx="2362200" cy="1409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的序列化机制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六角星 28"/>
          <p:cNvSpPr/>
          <p:nvPr/>
        </p:nvSpPr>
        <p:spPr>
          <a:xfrm>
            <a:off x="10153650" y="3194685"/>
            <a:ext cx="600075" cy="69532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七角星 29"/>
          <p:cNvSpPr/>
          <p:nvPr/>
        </p:nvSpPr>
        <p:spPr>
          <a:xfrm>
            <a:off x="10134600" y="4099560"/>
            <a:ext cx="676275" cy="62865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9477375" y="370903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458325" y="4156710"/>
            <a:ext cx="5715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2"/>
          <p:cNvSpPr/>
          <p:nvPr/>
        </p:nvSpPr>
        <p:spPr>
          <a:xfrm>
            <a:off x="121285" y="5027295"/>
            <a:ext cx="10702290" cy="1503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 dirty="0" smtClean="0">
                <a:latin typeface="+mn-ea"/>
                <a:cs typeface="+mn-ea"/>
                <a:sym typeface="+mn-ea"/>
              </a:rPr>
              <a:t>反射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mtClean="0">
                <a:sym typeface="+mn-ea"/>
              </a:rPr>
              <a:t>在运行时才知道要操作的类是什么，并且可以在运行时获取类的完整构造，并调用对应的方法。</a:t>
            </a:r>
            <a:endParaRPr lang="zh-CN" altLang="en-US" smtClean="0"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接收方获取到对象后通过反射的方式可以</a:t>
            </a:r>
            <a:r>
              <a:rPr lang="zh-CN" altLang="en-US" sz="1600" smtClean="0">
                <a:solidFill>
                  <a:srgbClr val="FF0000"/>
                </a:solidFill>
                <a:sym typeface="+mn-ea"/>
              </a:rPr>
              <a:t>执行的对象实例</a:t>
            </a:r>
            <a:endParaRPr lang="zh-CN" altLang="en-US" sz="1600" dirty="0" smtClean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09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204470" y="1282700"/>
            <a:ext cx="11132820" cy="2183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000" dirty="0" smtClean="0">
                <a:latin typeface="+mn-ea"/>
                <a:cs typeface="+mn-ea"/>
                <a:sym typeface="+mn-ea"/>
              </a:rPr>
              <a:t>1.通讯效率</a:t>
            </a:r>
            <a:endParaRPr lang="zh-CN" altLang="en-US" sz="20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2000" dirty="0" smtClean="0">
                <a:latin typeface="+mn-ea"/>
                <a:cs typeface="+mn-ea"/>
                <a:sym typeface="+mn-ea"/>
              </a:rPr>
              <a:t>2.</a:t>
            </a:r>
            <a:r>
              <a:rPr lang="en-US" sz="2000" dirty="0" smtClean="0">
                <a:latin typeface="+mn-ea"/>
                <a:cs typeface="+mn-ea"/>
                <a:sym typeface="+mn-ea"/>
              </a:rPr>
              <a:t>IO</a:t>
            </a:r>
            <a:r>
              <a:rPr lang="zh-CN" altLang="en-US" sz="2000" dirty="0" smtClean="0">
                <a:latin typeface="+mn-ea"/>
                <a:cs typeface="+mn-ea"/>
                <a:sym typeface="+mn-ea"/>
              </a:rPr>
              <a:t>方式</a:t>
            </a:r>
            <a:endParaRPr lang="zh-CN" altLang="en-US" sz="20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2000" dirty="0" smtClean="0">
                <a:latin typeface="+mn-ea"/>
                <a:cs typeface="+mn-ea"/>
                <a:sym typeface="+mn-ea"/>
              </a:rPr>
              <a:t>3</a:t>
            </a:r>
            <a:r>
              <a:rPr lang="zh-CN" altLang="en-US" sz="2000" dirty="0" smtClean="0">
                <a:latin typeface="+mn-ea"/>
                <a:cs typeface="+mn-ea"/>
                <a:sym typeface="+mn-ea"/>
              </a:rPr>
              <a:t>.序列化速度</a:t>
            </a:r>
            <a:endParaRPr lang="zh-CN" altLang="en-US" sz="20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2000" dirty="0" smtClean="0">
                <a:latin typeface="+mn-ea"/>
                <a:cs typeface="+mn-ea"/>
                <a:sym typeface="+mn-ea"/>
              </a:rPr>
              <a:t>4.</a:t>
            </a:r>
            <a:r>
              <a:rPr lang="zh-CN" altLang="en-US" sz="2000" dirty="0" smtClean="0">
                <a:latin typeface="+mn-ea"/>
                <a:cs typeface="+mn-ea"/>
                <a:sym typeface="+mn-ea"/>
              </a:rPr>
              <a:t>服务的管理</a:t>
            </a:r>
            <a:endParaRPr lang="zh-CN" altLang="en-US" sz="2000" dirty="0" smtClean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PA_组合 20"/>
          <p:cNvGrpSpPr/>
          <p:nvPr/>
        </p:nvGrpSpPr>
        <p:grpSpPr>
          <a:xfrm>
            <a:off x="4392613" y="1500188"/>
            <a:ext cx="3406775" cy="63500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417513"/>
            <a:ext cx="1971675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 dirty="0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目  录</a:t>
            </a:r>
            <a:endParaRPr lang="en-US" altLang="zh-CN" sz="3735" b="1" noProof="1" dirty="0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 dirty="0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noProof="1" dirty="0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4" name="文本框 11"/>
          <p:cNvSpPr txBox="1"/>
          <p:nvPr/>
        </p:nvSpPr>
        <p:spPr>
          <a:xfrm>
            <a:off x="878205" y="3754755"/>
            <a:ext cx="14293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文本框 13"/>
          <p:cNvSpPr txBox="1"/>
          <p:nvPr/>
        </p:nvSpPr>
        <p:spPr>
          <a:xfrm>
            <a:off x="8808085" y="3742055"/>
            <a:ext cx="14681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"/>
          <p:cNvSpPr txBox="1"/>
          <p:nvPr/>
        </p:nvSpPr>
        <p:spPr>
          <a:xfrm>
            <a:off x="3045460" y="375475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介绍及实现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1"/>
          <p:cNvSpPr txBox="1"/>
          <p:nvPr/>
        </p:nvSpPr>
        <p:spPr>
          <a:xfrm>
            <a:off x="5885180" y="375983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7" descr="D:\PatrickWork\课件\icon\20071220104286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6645" y="2171065"/>
            <a:ext cx="1559560" cy="1559560"/>
          </a:xfrm>
          <a:prstGeom prst="rect">
            <a:avLst/>
          </a:prstGeom>
          <a:noFill/>
        </p:spPr>
      </p:pic>
      <p:pic>
        <p:nvPicPr>
          <p:cNvPr id="3082" name="Picture 10" descr="D:\PatrickWork\icon\2508shuijing\2508个水晶图\[88]水晶素材1\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077720"/>
            <a:ext cx="1565910" cy="1565910"/>
          </a:xfrm>
          <a:prstGeom prst="rect">
            <a:avLst/>
          </a:prstGeom>
          <a:noFill/>
        </p:spPr>
      </p:pic>
      <p:pic>
        <p:nvPicPr>
          <p:cNvPr id="17416" name="Picture 8" descr="D:\PatrickWork\icon\crystal-clear-icons-crystalxp.net-en-120(1)\PNG\miscellaneo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740" y="2106930"/>
            <a:ext cx="1405890" cy="1405890"/>
          </a:xfrm>
          <a:prstGeom prst="rect">
            <a:avLst/>
          </a:prstGeom>
          <a:noFill/>
        </p:spPr>
      </p:pic>
      <p:pic>
        <p:nvPicPr>
          <p:cNvPr id="12292" name="Picture 4" descr="D:\PatrickWork\icon\transparenc(r)ystal-crystalxp.net-en-5561\TransparenC(r)ystal by EnableConsole\Png\Software\Graphisme\Picas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115" y="2171065"/>
            <a:ext cx="1091565" cy="109156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8176895" y="1750695"/>
            <a:ext cx="2638425" cy="33566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96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183515" y="1099820"/>
            <a:ext cx="1103249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基于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TCP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RPC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实现</a:t>
            </a:r>
            <a:endParaRPr lang="en-US" altLang="zh-CN" dirty="0" smtClean="0">
              <a:latin typeface="+mn-ea"/>
              <a:cs typeface="+mn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en-US" altLang="zh-CN" b="1" dirty="0" smtClean="0">
                <a:latin typeface="+mn-ea"/>
                <a:cs typeface="+mn-ea"/>
                <a:sym typeface="+mn-ea"/>
              </a:rPr>
              <a:t>Dubbo:</a:t>
            </a:r>
            <a:endParaRPr lang="en-US" altLang="zh-CN" b="1" dirty="0" smtClean="0">
              <a:latin typeface="+mn-ea"/>
              <a:cs typeface="+mn-ea"/>
              <a:sym typeface="+mn-ea"/>
            </a:endParaRPr>
          </a:p>
          <a:p>
            <a:pPr marL="0" lvl="1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阿里巴巴公司开源的一个高性能优秀的服务框架，使得应用可通过高性能的RPC实现服务的输出和输入功能，可以和Spring框架无缝集成。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2" name="矩形 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10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10" name="图片 9" descr="435188-20180412214011124-18591295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370" y="2806700"/>
            <a:ext cx="5863590" cy="3657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3515" y="3562985"/>
            <a:ext cx="5429885" cy="230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 b="1"/>
              <a:t>Provider: </a:t>
            </a:r>
            <a:r>
              <a:rPr lang="zh-CN" altLang="en-US"/>
              <a:t>暴露服务的服务提供方。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 b="1"/>
              <a:t>Consumer: </a:t>
            </a:r>
            <a:r>
              <a:rPr lang="zh-CN" altLang="en-US"/>
              <a:t>调用远程服务的服务消费方。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 b="1"/>
              <a:t>Registry:</a:t>
            </a:r>
            <a:r>
              <a:rPr lang="zh-CN" altLang="en-US"/>
              <a:t> 服务注册与发现的注册中心。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 b="1"/>
              <a:t>Monitor:</a:t>
            </a:r>
            <a:r>
              <a:rPr lang="zh-CN" altLang="en-US"/>
              <a:t> 统计服务的调用次调和调用时间的监控中心。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 b="1"/>
              <a:t>Container: </a:t>
            </a:r>
            <a:r>
              <a:rPr lang="zh-CN" altLang="en-US"/>
              <a:t>服务运行容器。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PA_组合 20"/>
          <p:cNvGrpSpPr/>
          <p:nvPr/>
        </p:nvGrpSpPr>
        <p:grpSpPr>
          <a:xfrm>
            <a:off x="4392613" y="1500188"/>
            <a:ext cx="3406775" cy="63500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417513"/>
            <a:ext cx="1971675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 dirty="0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目  录</a:t>
            </a:r>
            <a:endParaRPr lang="en-US" altLang="zh-CN" sz="3735" b="1" noProof="1" dirty="0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 dirty="0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noProof="1" dirty="0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4" name="文本框 11"/>
          <p:cNvSpPr txBox="1"/>
          <p:nvPr/>
        </p:nvSpPr>
        <p:spPr>
          <a:xfrm>
            <a:off x="878205" y="3754755"/>
            <a:ext cx="14293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文本框 13"/>
          <p:cNvSpPr txBox="1"/>
          <p:nvPr/>
        </p:nvSpPr>
        <p:spPr>
          <a:xfrm>
            <a:off x="8808085" y="3742055"/>
            <a:ext cx="14681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"/>
          <p:cNvSpPr txBox="1"/>
          <p:nvPr/>
        </p:nvSpPr>
        <p:spPr>
          <a:xfrm>
            <a:off x="3045460" y="375475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介绍及实现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1"/>
          <p:cNvSpPr txBox="1"/>
          <p:nvPr/>
        </p:nvSpPr>
        <p:spPr>
          <a:xfrm>
            <a:off x="5885180" y="375983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7" descr="D:\PatrickWork\课件\icon\20071220104286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6645" y="2171065"/>
            <a:ext cx="1559560" cy="1559560"/>
          </a:xfrm>
          <a:prstGeom prst="rect">
            <a:avLst/>
          </a:prstGeom>
          <a:noFill/>
        </p:spPr>
      </p:pic>
      <p:pic>
        <p:nvPicPr>
          <p:cNvPr id="3082" name="Picture 10" descr="D:\PatrickWork\icon\2508shuijing\2508个水晶图\[88]水晶素材1\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077720"/>
            <a:ext cx="1565910" cy="1565910"/>
          </a:xfrm>
          <a:prstGeom prst="rect">
            <a:avLst/>
          </a:prstGeom>
          <a:noFill/>
        </p:spPr>
      </p:pic>
      <p:pic>
        <p:nvPicPr>
          <p:cNvPr id="17416" name="Picture 8" descr="D:\PatrickWork\icon\crystal-clear-icons-crystalxp.net-en-120(1)\PNG\miscellaneo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740" y="2106930"/>
            <a:ext cx="1405890" cy="1405890"/>
          </a:xfrm>
          <a:prstGeom prst="rect">
            <a:avLst/>
          </a:prstGeom>
          <a:noFill/>
        </p:spPr>
      </p:pic>
      <p:pic>
        <p:nvPicPr>
          <p:cNvPr id="12292" name="Picture 4" descr="D:\PatrickWork\icon\transparenc(r)ystal-crystalxp.net-en-5561\TransparenC(r)ystal by EnableConsole\Png\Software\Graphisme\Picas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115" y="2171065"/>
            <a:ext cx="1091565" cy="109156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26695" y="1420495"/>
            <a:ext cx="2638425" cy="33566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4599" y="390727"/>
            <a:ext cx="773187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</a:t>
            </a:r>
            <a:endParaRPr lang="zh-CN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0" name="右箭头 39"/>
          <p:cNvSpPr/>
          <p:nvPr/>
        </p:nvSpPr>
        <p:spPr>
          <a:xfrm>
            <a:off x="3980815" y="3401695"/>
            <a:ext cx="1474470" cy="5816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330" y="2870835"/>
            <a:ext cx="3670300" cy="141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单个</a:t>
            </a:r>
            <a:r>
              <a:rPr lang="en-US" altLang="zh-CN"/>
              <a:t>war</a:t>
            </a:r>
            <a:r>
              <a:rPr lang="zh-CN" altLang="zh-CN"/>
              <a:t>包部署</a:t>
            </a:r>
            <a:endParaRPr lang="zh-CN" altLang="en-US"/>
          </a:p>
          <a:p>
            <a:pPr algn="ctr"/>
            <a:r>
              <a:rPr lang="zh-CN" altLang="en-US"/>
              <a:t>UserControllor  -&gt; UserServiceImpl</a:t>
            </a:r>
            <a:endParaRPr lang="zh-CN" altLang="en-US"/>
          </a:p>
          <a:p>
            <a:pPr algn="ctr"/>
            <a:r>
              <a:rPr lang="zh-CN" altLang="en-US"/>
              <a:t>OrderControllor -&gt; OrderServiceImpl</a:t>
            </a:r>
            <a:endParaRPr lang="zh-CN" altLang="en-US"/>
          </a:p>
          <a:p>
            <a:pPr algn="ctr"/>
            <a:r>
              <a:rPr lang="zh-CN" altLang="en-US"/>
              <a:t>LogControllor   -&gt; LogServiceImpl</a:t>
            </a:r>
            <a:endParaRPr lang="zh-CN" altLang="en-US"/>
          </a:p>
        </p:txBody>
      </p:sp>
      <p:sp>
        <p:nvSpPr>
          <p:cNvPr id="5" name="TextBox 56"/>
          <p:cNvSpPr txBox="1"/>
          <p:nvPr/>
        </p:nvSpPr>
        <p:spPr>
          <a:xfrm>
            <a:off x="456565" y="2291715"/>
            <a:ext cx="271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商城项目</a:t>
            </a:r>
            <a:r>
              <a:rPr lang="en-US" altLang="zh-CN"/>
              <a:t>SpringMVC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095105" y="1228725"/>
            <a:ext cx="246062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9172575" y="1328420"/>
            <a:ext cx="2215515" cy="9632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用户服务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UserServiceImpl.jar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TextBox 56"/>
          <p:cNvSpPr txBox="1"/>
          <p:nvPr/>
        </p:nvSpPr>
        <p:spPr>
          <a:xfrm>
            <a:off x="3992245" y="2816225"/>
            <a:ext cx="134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分布式部署</a:t>
            </a:r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64955" y="3001645"/>
            <a:ext cx="246062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242425" y="3101340"/>
            <a:ext cx="2215515" cy="9632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订单服务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OrderServiceImpl.jar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66225" y="4900295"/>
            <a:ext cx="246062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243695" y="4999990"/>
            <a:ext cx="2215515" cy="9632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日志服务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LogServiceImpl.jar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69585" y="2912745"/>
            <a:ext cx="2393315" cy="1373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UserControllor </a:t>
            </a:r>
            <a:endParaRPr lang="zh-CN" altLang="en-US"/>
          </a:p>
          <a:p>
            <a:pPr algn="ctr"/>
            <a:r>
              <a:rPr lang="zh-CN" altLang="en-US"/>
              <a:t>OrderControllor</a:t>
            </a:r>
            <a:endParaRPr lang="zh-CN" altLang="en-US"/>
          </a:p>
          <a:p>
            <a:pPr algn="ctr"/>
            <a:r>
              <a:rPr lang="zh-CN" altLang="en-US"/>
              <a:t>LogControllor</a:t>
            </a:r>
            <a:endParaRPr lang="zh-CN" altLang="en-US"/>
          </a:p>
        </p:txBody>
      </p:sp>
      <p:cxnSp>
        <p:nvCxnSpPr>
          <p:cNvPr id="23" name="直接箭头连接符 22"/>
          <p:cNvCxnSpPr>
            <a:endCxn id="41" idx="1"/>
          </p:cNvCxnSpPr>
          <p:nvPr/>
        </p:nvCxnSpPr>
        <p:spPr>
          <a:xfrm flipV="1">
            <a:off x="7531100" y="1810385"/>
            <a:ext cx="1641475" cy="15093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1"/>
          </p:cNvCxnSpPr>
          <p:nvPr/>
        </p:nvCxnSpPr>
        <p:spPr>
          <a:xfrm flipV="1">
            <a:off x="7590790" y="3583305"/>
            <a:ext cx="165163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0" idx="1"/>
          </p:cNvCxnSpPr>
          <p:nvPr/>
        </p:nvCxnSpPr>
        <p:spPr>
          <a:xfrm>
            <a:off x="7494905" y="3837305"/>
            <a:ext cx="1671320" cy="1644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443085" y="664845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399270" y="2660015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399270" y="4474845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20660" y="1923415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RPC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180705" y="3101340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RPC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329295" y="4286885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RPC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66700" y="1292860"/>
            <a:ext cx="62636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远程过程调用</a:t>
            </a:r>
            <a:r>
              <a:rPr lang="en-US" altLang="zh-CN" sz="2000" b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0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 Procedure Call)</a:t>
            </a:r>
            <a:endParaRPr lang="en-US" altLang="zh-CN" sz="20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调用远程计算机上的服务，就像调用本地服务一样。   </a:t>
            </a:r>
            <a:r>
              <a:rPr lang="zh-CN" altLang="en-US" sz="200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endParaRPr lang="zh-CN" altLang="en-US" sz="200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866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及主体流程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54430" y="4392295"/>
            <a:ext cx="184531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OrderController</a:t>
            </a:r>
            <a:endParaRPr lang="en-US" altLang="zh-CN" smtClean="0"/>
          </a:p>
          <a:p>
            <a:pPr algn="ctr"/>
            <a:r>
              <a:rPr lang="zh-CN" altLang="en-US"/>
              <a:t>（订单处理）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30340" y="4178300"/>
            <a:ext cx="2747010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mtClean="0"/>
              <a:t>OrderServiceImpl.jar</a:t>
            </a:r>
            <a:endParaRPr lang="zh-CN" altLang="en-US" smtClean="0"/>
          </a:p>
          <a:p>
            <a:pPr algn="ctr"/>
            <a:r>
              <a:rPr lang="en-US" altLang="zh-CN" smtClean="0"/>
              <a:t>(</a:t>
            </a:r>
            <a:r>
              <a:rPr lang="zh-CN" altLang="zh-CN" smtClean="0"/>
              <a:t>订单服务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18" name="矩形 17"/>
          <p:cNvSpPr/>
          <p:nvPr/>
        </p:nvSpPr>
        <p:spPr>
          <a:xfrm>
            <a:off x="6807200" y="4970145"/>
            <a:ext cx="2628900" cy="70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mtClean="0"/>
              <a:t>UserServiceImpl.jar</a:t>
            </a:r>
            <a:endParaRPr lang="zh-CN" altLang="en-US" smtClean="0"/>
          </a:p>
          <a:p>
            <a:pPr algn="ctr"/>
            <a:r>
              <a:rPr lang="en-US" altLang="zh-CN" smtClean="0"/>
              <a:t>(</a:t>
            </a:r>
            <a:r>
              <a:rPr lang="zh-CN" altLang="zh-CN" smtClean="0"/>
              <a:t>用户服务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0" name="椭圆 19"/>
          <p:cNvSpPr/>
          <p:nvPr/>
        </p:nvSpPr>
        <p:spPr>
          <a:xfrm>
            <a:off x="3833495" y="2567940"/>
            <a:ext cx="1821180" cy="1216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mtClean="0"/>
              <a:t>注册中心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3749675" y="4899025"/>
            <a:ext cx="2434590" cy="99060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mtClean="0"/>
              <a:t>调用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7833827">
            <a:off x="5777865" y="3403600"/>
            <a:ext cx="431800" cy="100012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25820" y="324421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mtClean="0"/>
              <a:t>注册服务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2706244">
            <a:off x="3206750" y="3425190"/>
            <a:ext cx="489585" cy="110680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272031" y="3414395"/>
            <a:ext cx="113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mtClean="0"/>
              <a:t>查询服务</a:t>
            </a:r>
            <a:endParaRPr lang="zh-CN" altLang="en-US"/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2" name="矩形 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30020" y="5076190"/>
            <a:ext cx="184531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UserController</a:t>
            </a:r>
            <a:endParaRPr lang="en-US" altLang="zh-CN" smtClean="0"/>
          </a:p>
          <a:p>
            <a:pPr algn="ctr"/>
            <a:r>
              <a:rPr lang="zh-CN" altLang="en-US"/>
              <a:t>（用户处理）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625600" y="5706110"/>
            <a:ext cx="184531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LogController</a:t>
            </a:r>
            <a:endParaRPr lang="en-US" altLang="zh-CN" smtClean="0"/>
          </a:p>
          <a:p>
            <a:pPr algn="ctr"/>
            <a:r>
              <a:rPr lang="zh-CN" altLang="en-US"/>
              <a:t>（日志处理）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34200" y="5725795"/>
            <a:ext cx="2628900" cy="70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mtClean="0"/>
              <a:t>Log</a:t>
            </a:r>
            <a:r>
              <a:rPr lang="zh-CN" altLang="en-US" smtClean="0"/>
              <a:t>ServiceImpl.jar</a:t>
            </a:r>
            <a:endParaRPr lang="zh-CN" altLang="en-US" smtClean="0"/>
          </a:p>
          <a:p>
            <a:pPr algn="ctr"/>
            <a:r>
              <a:rPr lang="en-US" altLang="zh-CN" smtClean="0"/>
              <a:t>(</a:t>
            </a:r>
            <a:r>
              <a:rPr lang="zh-CN" altLang="zh-CN" smtClean="0"/>
              <a:t>日志服务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PA_组合 20"/>
          <p:cNvGrpSpPr/>
          <p:nvPr/>
        </p:nvGrpSpPr>
        <p:grpSpPr>
          <a:xfrm>
            <a:off x="4392613" y="1500188"/>
            <a:ext cx="3406775" cy="63500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417513"/>
            <a:ext cx="1971675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 dirty="0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目  录</a:t>
            </a:r>
            <a:endParaRPr lang="en-US" altLang="zh-CN" sz="3735" b="1" noProof="1" dirty="0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 dirty="0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noProof="1" dirty="0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4" name="文本框 11"/>
          <p:cNvSpPr txBox="1"/>
          <p:nvPr/>
        </p:nvSpPr>
        <p:spPr>
          <a:xfrm>
            <a:off x="878205" y="3754755"/>
            <a:ext cx="14293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文本框 13"/>
          <p:cNvSpPr txBox="1"/>
          <p:nvPr/>
        </p:nvSpPr>
        <p:spPr>
          <a:xfrm>
            <a:off x="8808085" y="3742055"/>
            <a:ext cx="14681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"/>
          <p:cNvSpPr txBox="1"/>
          <p:nvPr/>
        </p:nvSpPr>
        <p:spPr>
          <a:xfrm>
            <a:off x="3045460" y="375475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介绍及实现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1"/>
          <p:cNvSpPr txBox="1"/>
          <p:nvPr/>
        </p:nvSpPr>
        <p:spPr>
          <a:xfrm>
            <a:off x="5885180" y="375983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7" descr="D:\PatrickWork\课件\icon\20071220104286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6645" y="2171065"/>
            <a:ext cx="1559560" cy="1559560"/>
          </a:xfrm>
          <a:prstGeom prst="rect">
            <a:avLst/>
          </a:prstGeom>
          <a:noFill/>
        </p:spPr>
      </p:pic>
      <p:pic>
        <p:nvPicPr>
          <p:cNvPr id="3082" name="Picture 10" descr="D:\PatrickWork\icon\2508shuijing\2508个水晶图\[88]水晶素材1\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077720"/>
            <a:ext cx="1565910" cy="1565910"/>
          </a:xfrm>
          <a:prstGeom prst="rect">
            <a:avLst/>
          </a:prstGeom>
          <a:noFill/>
        </p:spPr>
      </p:pic>
      <p:pic>
        <p:nvPicPr>
          <p:cNvPr id="17416" name="Picture 8" descr="D:\PatrickWork\icon\crystal-clear-icons-crystalxp.net-en-120(1)\PNG\miscellaneo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740" y="2106930"/>
            <a:ext cx="1405890" cy="1405890"/>
          </a:xfrm>
          <a:prstGeom prst="rect">
            <a:avLst/>
          </a:prstGeom>
          <a:noFill/>
        </p:spPr>
      </p:pic>
      <p:pic>
        <p:nvPicPr>
          <p:cNvPr id="12292" name="Picture 4" descr="D:\PatrickWork\icon\transparenc(r)ystal-crystalxp.net-en-5561\TransparenC(r)ystal by EnableConsole\Png\Software\Graphisme\Picas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115" y="2171065"/>
            <a:ext cx="1091565" cy="109156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2891155" y="1750695"/>
            <a:ext cx="2638425" cy="33566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——RMI</a:t>
            </a:r>
            <a:endParaRPr lang="en-US" altLang="zh-CN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108585" y="1273810"/>
            <a:ext cx="11097895" cy="3122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b="1" dirty="0" smtClean="0">
                <a:latin typeface="+mn-ea"/>
                <a:cs typeface="+mn-ea"/>
                <a:sym typeface="+mn-ea"/>
              </a:rPr>
              <a:t>RMI</a:t>
            </a:r>
            <a:r>
              <a:rPr lang="zh-CN" altLang="en-US" b="1" dirty="0" smtClean="0">
                <a:latin typeface="+mn-ea"/>
                <a:cs typeface="+mn-ea"/>
                <a:sym typeface="+mn-ea"/>
              </a:rPr>
              <a:t>概述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RMI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(remote method invocation),</a:t>
            </a:r>
            <a:r>
              <a:rPr lang="zh-CN" altLang="zh-CN" sz="1600" dirty="0" smtClean="0">
                <a:latin typeface="+mn-ea"/>
                <a:cs typeface="+mn-ea"/>
                <a:sym typeface="+mn-ea"/>
              </a:rPr>
              <a:t>可以认为是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RPC</a:t>
            </a:r>
            <a:r>
              <a:rPr lang="zh-CN" altLang="zh-CN" sz="1600" dirty="0" smtClean="0">
                <a:latin typeface="+mn-ea"/>
                <a:cs typeface="+mn-ea"/>
                <a:sym typeface="+mn-ea"/>
              </a:rPr>
              <a:t>的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java</a:t>
            </a:r>
            <a:r>
              <a:rPr lang="zh-CN" altLang="zh-CN" sz="1600" dirty="0" smtClean="0">
                <a:latin typeface="+mn-ea"/>
                <a:cs typeface="+mn-ea"/>
                <a:sym typeface="+mn-ea"/>
              </a:rPr>
              <a:t>版本，允许运行在一个java 虚拟机的对象调用运行在另一个java虚拟机上对象的方法。</a:t>
            </a:r>
            <a:endParaRPr lang="zh-CN" altLang="zh-CN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 dirty="0" smtClean="0">
                <a:latin typeface="+mn-ea"/>
                <a:cs typeface="+mn-ea"/>
                <a:sym typeface="+mn-ea"/>
              </a:rPr>
              <a:t>实现原理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0" lvl="1" indent="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RMI使用的是JRMP（Java Remote Messageing Protocol）协议, JRMP是专门为java定制的通信协议，所以是纯java的分布式解决方案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endParaRPr lang="zh-CN" altLang="en-US" sz="1600" dirty="0" smtClean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317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4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204470" y="1282700"/>
            <a:ext cx="11132820" cy="2392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latin typeface="+mn-ea"/>
                <a:cs typeface="+mn-ea"/>
                <a:sym typeface="+mn-ea"/>
              </a:rPr>
              <a:t>1.创建一个远程接口，并继承java.rmi.Remote接口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latin typeface="+mn-ea"/>
                <a:cs typeface="+mn-ea"/>
                <a:sym typeface="+mn-ea"/>
              </a:rPr>
              <a:t>2.实现远程接口，并且继承UnicastRemoteObject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latin typeface="+mn-ea"/>
                <a:cs typeface="+mn-ea"/>
                <a:sym typeface="+mn-ea"/>
              </a:rPr>
              <a:t>3.创建服务器程序，同时使用createRegistry方法注册远程接口对象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latin typeface="+mn-ea"/>
                <a:cs typeface="+mn-ea"/>
                <a:sym typeface="+mn-ea"/>
              </a:rPr>
              <a:t>4.创建客户端程序，通过Naming类的lookup方法来远程调用接口中的方法</a:t>
            </a:r>
            <a:endParaRPr lang="zh-CN" altLang="en-US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endParaRPr lang="zh-CN" altLang="en-US" sz="1600" dirty="0" smtClean="0"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90" y="3508375"/>
            <a:ext cx="5173980" cy="279971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PA_组合 20"/>
          <p:cNvGrpSpPr/>
          <p:nvPr/>
        </p:nvGrpSpPr>
        <p:grpSpPr>
          <a:xfrm>
            <a:off x="4392613" y="1500188"/>
            <a:ext cx="3406775" cy="63500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5110163" y="417513"/>
            <a:ext cx="1971675" cy="9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noProof="1" dirty="0"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目  录</a:t>
            </a:r>
            <a:endParaRPr lang="en-US" altLang="zh-CN" sz="3735" b="1" noProof="1" dirty="0"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noProof="1" dirty="0"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noProof="1" dirty="0"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804" name="文本框 11"/>
          <p:cNvSpPr txBox="1"/>
          <p:nvPr/>
        </p:nvSpPr>
        <p:spPr>
          <a:xfrm>
            <a:off x="878205" y="3754755"/>
            <a:ext cx="14293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6" name="文本框 13"/>
          <p:cNvSpPr txBox="1"/>
          <p:nvPr/>
        </p:nvSpPr>
        <p:spPr>
          <a:xfrm>
            <a:off x="8808085" y="3742055"/>
            <a:ext cx="14681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1"/>
          <p:cNvSpPr txBox="1"/>
          <p:nvPr/>
        </p:nvSpPr>
        <p:spPr>
          <a:xfrm>
            <a:off x="3045460" y="375475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RMI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介绍及实现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1"/>
          <p:cNvSpPr txBox="1"/>
          <p:nvPr/>
        </p:nvSpPr>
        <p:spPr>
          <a:xfrm>
            <a:off x="5885180" y="3759835"/>
            <a:ext cx="27044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手写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5" name="Picture 7" descr="D:\PatrickWork\课件\icon\20071220104286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6645" y="2171065"/>
            <a:ext cx="1559560" cy="1559560"/>
          </a:xfrm>
          <a:prstGeom prst="rect">
            <a:avLst/>
          </a:prstGeom>
          <a:noFill/>
        </p:spPr>
      </p:pic>
      <p:pic>
        <p:nvPicPr>
          <p:cNvPr id="3082" name="Picture 10" descr="D:\PatrickWork\icon\2508shuijing\2508个水晶图\[88]水晶素材1\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077720"/>
            <a:ext cx="1565910" cy="1565910"/>
          </a:xfrm>
          <a:prstGeom prst="rect">
            <a:avLst/>
          </a:prstGeom>
          <a:noFill/>
        </p:spPr>
      </p:pic>
      <p:pic>
        <p:nvPicPr>
          <p:cNvPr id="17416" name="Picture 8" descr="D:\PatrickWork\icon\crystal-clear-icons-crystalxp.net-en-120(1)\PNG\miscellaneo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7740" y="2106930"/>
            <a:ext cx="1405890" cy="1405890"/>
          </a:xfrm>
          <a:prstGeom prst="rect">
            <a:avLst/>
          </a:prstGeom>
          <a:noFill/>
        </p:spPr>
      </p:pic>
      <p:pic>
        <p:nvPicPr>
          <p:cNvPr id="12292" name="Picture 4" descr="D:\PatrickWork\icon\transparenc(r)ystal-crystalxp.net-en-5561\TransparenC(r)ystal by EnableConsole\Png\Software\Graphisme\Picas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115" y="2171065"/>
            <a:ext cx="1091565" cy="109156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559425" y="1750695"/>
            <a:ext cx="2638425" cy="335661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65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手写一个</a:t>
            </a:r>
            <a:r>
              <a:rPr lang="en-US" altLang="zh-CN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strike="noStrike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175" y="933450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679" name="Rectangle 2"/>
          <p:cNvSpPr/>
          <p:nvPr/>
        </p:nvSpPr>
        <p:spPr>
          <a:xfrm>
            <a:off x="3175" y="138113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0" name="Rectangle 3"/>
          <p:cNvSpPr/>
          <p:nvPr/>
        </p:nvSpPr>
        <p:spPr>
          <a:xfrm>
            <a:off x="744538" y="138113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/>
          <a:p>
            <a:endParaRPr lang="zh-CN" altLang="en-US" dirty="0">
              <a:latin typeface="等线" charset="0"/>
              <a:ea typeface="等线" charset="0"/>
            </a:endParaRPr>
          </a:p>
        </p:txBody>
      </p:sp>
      <p:sp>
        <p:nvSpPr>
          <p:cNvPr id="28681" name="Text Box 4"/>
          <p:cNvSpPr txBox="1"/>
          <p:nvPr/>
        </p:nvSpPr>
        <p:spPr>
          <a:xfrm>
            <a:off x="-8255" y="155575"/>
            <a:ext cx="817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05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204470" y="1282700"/>
            <a:ext cx="6090285" cy="3435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1.服务端定义接口和服务实现类并且注册服务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2.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客户端查询出服务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3.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客户端使用动态代理调用服务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(</a:t>
            </a:r>
            <a:r>
              <a:rPr lang="zh-CN" altLang="zh-CN" sz="1600" dirty="0" smtClean="0">
                <a:latin typeface="+mn-ea"/>
                <a:cs typeface="+mn-ea"/>
                <a:sym typeface="+mn-ea"/>
              </a:rPr>
              <a:t>动态代理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)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4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.客户端代理把调用对象、方法、参数序列化成数据</a:t>
            </a:r>
            <a:endParaRPr lang="en-US" altLang="zh-CN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5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.客户端与服务端通过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Socket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通讯传输数据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6.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服务端反序列化数据成对象、方法、参数。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dirty="0" smtClean="0">
                <a:latin typeface="+mn-ea"/>
                <a:cs typeface="+mn-ea"/>
                <a:sym typeface="+mn-ea"/>
              </a:rPr>
              <a:t>7.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服务端代理拿到这些对象和参数后通过反射的机制调用服务的实例。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</p:txBody>
      </p:sp>
      <p:sp>
        <p:nvSpPr>
          <p:cNvPr id="29697" name="矩形 2"/>
          <p:cNvSpPr/>
          <p:nvPr/>
        </p:nvSpPr>
        <p:spPr>
          <a:xfrm>
            <a:off x="204470" y="4859655"/>
            <a:ext cx="4604385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lvl="1" indent="-34290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000" b="1" dirty="0" smtClean="0">
                <a:latin typeface="+mn-ea"/>
                <a:cs typeface="+mn-ea"/>
                <a:sym typeface="+mn-ea"/>
              </a:rPr>
              <a:t>实现技术方案</a:t>
            </a:r>
            <a:endParaRPr lang="zh-CN" altLang="en-US" b="1" dirty="0" smtClean="0">
              <a:latin typeface="+mn-ea"/>
              <a:cs typeface="+mn-ea"/>
              <a:sym typeface="+mn-ea"/>
            </a:endParaRPr>
          </a:p>
          <a:p>
            <a:pPr marL="0" lvl="1" indent="0">
              <a:lnSpc>
                <a:spcPct val="150000"/>
              </a:lnSpc>
              <a:buClr>
                <a:srgbClr val="FFC000"/>
              </a:buClr>
              <a:buNone/>
            </a:pPr>
            <a:r>
              <a:rPr lang="en-US" altLang="zh-CN" dirty="0" smtClean="0">
                <a:latin typeface="+mn-ea"/>
                <a:cs typeface="+mn-ea"/>
                <a:sym typeface="+mn-ea"/>
              </a:rPr>
              <a:t>Socket</a:t>
            </a:r>
            <a:r>
              <a:rPr lang="zh-CN" altLang="en-US" dirty="0" smtClean="0">
                <a:latin typeface="+mn-ea"/>
                <a:cs typeface="+mn-ea"/>
                <a:sym typeface="+mn-ea"/>
              </a:rPr>
              <a:t>通讯、动态代理与反射、</a:t>
            </a:r>
            <a:r>
              <a:rPr lang="en-US" altLang="zh-CN" dirty="0" smtClean="0">
                <a:latin typeface="+mn-ea"/>
                <a:cs typeface="+mn-ea"/>
                <a:sym typeface="+mn-ea"/>
              </a:rPr>
              <a:t>Java</a:t>
            </a:r>
            <a:r>
              <a:rPr lang="zh-CN" altLang="zh-CN" dirty="0" smtClean="0">
                <a:latin typeface="+mn-ea"/>
                <a:cs typeface="+mn-ea"/>
                <a:sym typeface="+mn-ea"/>
              </a:rPr>
              <a:t>序列化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</p:txBody>
      </p:sp>
      <p:pic>
        <p:nvPicPr>
          <p:cNvPr id="5" name="图片 4" descr="RPC实现过程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45" y="138430"/>
            <a:ext cx="6218555" cy="697865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1872</Words>
  <Application>WPS 演示</Application>
  <PresentationFormat>自定义</PresentationFormat>
  <Paragraphs>231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Impact</vt:lpstr>
      <vt:lpstr>等线</vt:lpstr>
      <vt:lpstr>方正兰亭超细黑简体</vt:lpstr>
      <vt:lpstr>Wingdings</vt:lpstr>
      <vt:lpstr>Arial Unicode MS</vt:lpstr>
      <vt:lpstr>黑体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5487</cp:revision>
  <dcterms:created xsi:type="dcterms:W3CDTF">2016-08-30T15:34:00Z</dcterms:created>
  <dcterms:modified xsi:type="dcterms:W3CDTF">2019-01-09T08:28:27Z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13</vt:lpwstr>
  </property>
</Properties>
</file>