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91" r:id="rId3"/>
    <p:sldId id="297" r:id="rId4"/>
    <p:sldId id="360" r:id="rId5"/>
    <p:sldId id="319" r:id="rId6"/>
    <p:sldId id="324" r:id="rId7"/>
    <p:sldId id="320" r:id="rId8"/>
    <p:sldId id="321" r:id="rId9"/>
    <p:sldId id="322" r:id="rId11"/>
    <p:sldId id="337" r:id="rId12"/>
    <p:sldId id="340" r:id="rId13"/>
    <p:sldId id="354" r:id="rId14"/>
    <p:sldId id="355" r:id="rId15"/>
    <p:sldId id="348" r:id="rId16"/>
    <p:sldId id="338" r:id="rId17"/>
    <p:sldId id="373" r:id="rId18"/>
    <p:sldId id="36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8096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-426" y="-96"/>
      </p:cViewPr>
      <p:guideLst>
        <p:guide orient="horz" pos="22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3.png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4.png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5.png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6.png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2.png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2772501" y="2366898"/>
            <a:ext cx="63715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深入理解通讯协议</a:t>
            </a:r>
            <a:endParaRPr lang="zh-CN" altLang="en-US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 smtClean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</a:t>
            </a:r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249059" y="5305576"/>
            <a:ext cx="4272426" cy="369332"/>
            <a:chOff x="1139058" y="5604513"/>
            <a:chExt cx="4272426" cy="369332"/>
          </a:xfrm>
        </p:grpSpPr>
        <p:grpSp>
          <p:nvGrpSpPr>
            <p:cNvPr id="24" name="PA_组合 23"/>
            <p:cNvGrpSpPr/>
            <p:nvPr>
              <p:custDataLst>
                <p:tags r:id="rId3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498233" y="5604513"/>
              <a:ext cx="391325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 dirty="0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King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QQ</a:t>
              </a:r>
              <a:r>
                <a:rPr lang="zh-CN" altLang="en-US" dirty="0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   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2962938812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5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39326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56945" y="313055"/>
            <a:ext cx="771715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中的滑动窗口协议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可靠和高效的结合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PA_组合 47"/>
          <p:cNvGrpSpPr/>
          <p:nvPr/>
        </p:nvGrpSpPr>
        <p:grpSpPr>
          <a:xfrm>
            <a:off x="3175" y="933450"/>
            <a:ext cx="2171700" cy="76200"/>
            <a:chOff x="0" y="2842590"/>
            <a:chExt cx="7054752" cy="89199"/>
          </a:xfrm>
        </p:grpSpPr>
        <p:sp>
          <p:nvSpPr>
            <p:cNvPr id="12" name="矩形 1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9705" name="Rectangle 2"/>
          <p:cNvSpPr/>
          <p:nvPr/>
        </p:nvSpPr>
        <p:spPr>
          <a:xfrm>
            <a:off x="3175" y="138113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18" name="Rectangle 3"/>
          <p:cNvSpPr/>
          <p:nvPr/>
        </p:nvSpPr>
        <p:spPr>
          <a:xfrm>
            <a:off x="744538" y="138113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19" name="Text Box 4"/>
          <p:cNvSpPr txBox="1"/>
          <p:nvPr/>
        </p:nvSpPr>
        <p:spPr>
          <a:xfrm>
            <a:off x="3175" y="155575"/>
            <a:ext cx="817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60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7</a:t>
            </a:r>
            <a:endParaRPr lang="en-US" altLang="zh-CN" sz="3600" b="1" dirty="0" smtClean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29697" name="矩形 2"/>
          <p:cNvSpPr/>
          <p:nvPr/>
        </p:nvSpPr>
        <p:spPr>
          <a:xfrm>
            <a:off x="170815" y="1096645"/>
            <a:ext cx="5372100" cy="4431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lvl="1" indent="-34290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滑动窗口</a:t>
            </a:r>
            <a:endParaRPr lang="zh-CN" altLang="zh-CN" sz="20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en-US" altLang="zh-CN" sz="1600" dirty="0">
                <a:latin typeface="+mn-ea"/>
                <a:cs typeface="+mn-ea"/>
                <a:sym typeface="+mn-ea"/>
              </a:rPr>
              <a:t>发送方和接收方都会维护一个数据帧的序列，这个序列被称作窗口。</a:t>
            </a:r>
            <a:endParaRPr lang="en-US" altLang="zh-CN" sz="1600" dirty="0">
              <a:latin typeface="+mn-ea"/>
              <a:cs typeface="+mn-ea"/>
              <a:sym typeface="+mn-ea"/>
            </a:endParaRP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600" dirty="0">
                <a:latin typeface="+mn-ea"/>
                <a:cs typeface="+mn-ea"/>
                <a:sym typeface="+mn-ea"/>
              </a:rPr>
              <a:t>发送方的窗口大小由接收方确认。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lvl="1" indent="-34290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目的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确保数据不丢失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None/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     如果发送的数据丢失了可以重新发。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控制发送速度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None/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     控制发送速度，以免接收方的缓存不够大导            致溢出，同时控制流量也可以避免网络拥塞。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1" indent="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None/>
            </a:pP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 descr="滑动窗口协议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520" y="1200785"/>
            <a:ext cx="6231255" cy="4457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46100" y="6001385"/>
            <a:ext cx="107810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https://media.pearsoncmg.com/aw/ecs_kurose_compnetwork_7/cw/content/interactiveanimations/selective-repeat-protocol/index.html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54990" y="5633085"/>
            <a:ext cx="2803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在线演示滑动窗口</a:t>
            </a:r>
            <a:r>
              <a:rPr lang="en-US" altLang="zh-CN">
                <a:solidFill>
                  <a:srgbClr val="FF0000"/>
                </a:solidFill>
              </a:rPr>
              <a:t>: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83615" y="390525"/>
            <a:ext cx="50850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PA_组合 47"/>
          <p:cNvGrpSpPr/>
          <p:nvPr/>
        </p:nvGrpSpPr>
        <p:grpSpPr>
          <a:xfrm>
            <a:off x="3175" y="933450"/>
            <a:ext cx="2171700" cy="76200"/>
            <a:chOff x="0" y="2842590"/>
            <a:chExt cx="7054752" cy="89199"/>
          </a:xfrm>
        </p:grpSpPr>
        <p:sp>
          <p:nvSpPr>
            <p:cNvPr id="12" name="矩形 1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9705" name="Rectangle 2"/>
          <p:cNvSpPr/>
          <p:nvPr/>
        </p:nvSpPr>
        <p:spPr>
          <a:xfrm>
            <a:off x="3175" y="138113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18" name="Rectangle 3"/>
          <p:cNvSpPr/>
          <p:nvPr/>
        </p:nvSpPr>
        <p:spPr>
          <a:xfrm>
            <a:off x="744538" y="138113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19" name="Text Box 4"/>
          <p:cNvSpPr txBox="1"/>
          <p:nvPr/>
        </p:nvSpPr>
        <p:spPr>
          <a:xfrm>
            <a:off x="3175" y="155575"/>
            <a:ext cx="817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60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8</a:t>
            </a:r>
            <a:endParaRPr lang="en-US" altLang="zh-CN" sz="3600" b="1" dirty="0" smtClean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29697" name="矩形 2"/>
          <p:cNvSpPr/>
          <p:nvPr/>
        </p:nvSpPr>
        <p:spPr>
          <a:xfrm>
            <a:off x="211455" y="932815"/>
            <a:ext cx="11479530" cy="5671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lvl="1" indent="-34290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HTTP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：超文本传输协议，主要定义了客户端和服务端数据传输的方式。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lvl="1" indent="-342900">
              <a:lnSpc>
                <a:spcPct val="16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600" b="1" dirty="0">
                <a:latin typeface="+mn-ea"/>
                <a:cs typeface="+mn-ea"/>
              </a:rPr>
              <a:t>web客户端和服务器</a:t>
            </a:r>
            <a:endParaRPr lang="zh-CN" altLang="en-US" sz="1600" dirty="0">
              <a:latin typeface="+mn-ea"/>
              <a:cs typeface="+mn-ea"/>
            </a:endParaRPr>
          </a:p>
          <a:p>
            <a:pPr marL="342900" lvl="1" indent="-342900">
              <a:lnSpc>
                <a:spcPct val="16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600" b="1" dirty="0">
                <a:latin typeface="+mn-ea"/>
                <a:cs typeface="+mn-ea"/>
              </a:rPr>
              <a:t>资源</a:t>
            </a:r>
            <a:endParaRPr lang="zh-CN" altLang="en-US" sz="1600" b="1" dirty="0">
              <a:latin typeface="+mn-ea"/>
              <a:cs typeface="+mn-ea"/>
            </a:endParaRPr>
          </a:p>
          <a:p>
            <a:pPr marL="0" lvl="1" indent="0">
              <a:lnSpc>
                <a:spcPct val="160000"/>
              </a:lnSpc>
              <a:buClr>
                <a:srgbClr val="FFC000"/>
              </a:buClr>
              <a:buFont typeface="Wingdings" panose="05000000000000000000" charset="0"/>
              <a:buNone/>
            </a:pPr>
            <a:r>
              <a:rPr lang="zh-CN" altLang="en-US" sz="1600" dirty="0">
                <a:latin typeface="+mn-ea"/>
                <a:cs typeface="+mn-ea"/>
              </a:rPr>
              <a:t>   html/文本、word、avi电影、其他资源</a:t>
            </a:r>
            <a:endParaRPr lang="zh-CN" altLang="en-US" sz="1600" dirty="0">
              <a:latin typeface="+mn-ea"/>
              <a:cs typeface="+mn-ea"/>
            </a:endParaRPr>
          </a:p>
          <a:p>
            <a:pPr marL="342900" lvl="1" indent="-342900">
              <a:lnSpc>
                <a:spcPct val="16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600" b="1" dirty="0">
                <a:latin typeface="+mn-ea"/>
                <a:cs typeface="+mn-ea"/>
              </a:rPr>
              <a:t>媒体类型</a:t>
            </a:r>
            <a:endParaRPr lang="zh-CN" altLang="en-US" sz="1600" b="1" dirty="0">
              <a:latin typeface="+mn-ea"/>
              <a:cs typeface="+mn-ea"/>
            </a:endParaRPr>
          </a:p>
          <a:p>
            <a:pPr marL="0" lvl="1" indent="0">
              <a:lnSpc>
                <a:spcPct val="160000"/>
              </a:lnSpc>
              <a:buClr>
                <a:srgbClr val="FFC000"/>
              </a:buClr>
              <a:buFont typeface="Wingdings" panose="05000000000000000000" charset="0"/>
              <a:buNone/>
            </a:pPr>
            <a:r>
              <a:rPr lang="zh-CN" altLang="en-US" sz="1600" dirty="0">
                <a:latin typeface="+mn-ea"/>
                <a:cs typeface="+mn-ea"/>
              </a:rPr>
              <a:t>   MIME类型：text/html、 image/jpeg</a:t>
            </a:r>
            <a:endParaRPr lang="zh-CN" altLang="en-US" sz="1600" dirty="0">
              <a:latin typeface="+mn-ea"/>
              <a:cs typeface="+mn-ea"/>
            </a:endParaRPr>
          </a:p>
          <a:p>
            <a:pPr marL="342900" lvl="1" indent="-342900">
              <a:lnSpc>
                <a:spcPct val="16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600" b="1" dirty="0">
                <a:latin typeface="+mn-ea"/>
                <a:cs typeface="+mn-ea"/>
              </a:rPr>
              <a:t>URI和URL</a:t>
            </a:r>
            <a:endParaRPr lang="zh-CN" altLang="en-US" sz="1600" b="1" dirty="0">
              <a:latin typeface="+mn-ea"/>
              <a:cs typeface="+mn-ea"/>
            </a:endParaRPr>
          </a:p>
          <a:p>
            <a:pPr marL="0" lvl="1" indent="0">
              <a:lnSpc>
                <a:spcPct val="160000"/>
              </a:lnSpc>
              <a:buClr>
                <a:srgbClr val="FFC000"/>
              </a:buClr>
              <a:buFont typeface="Wingdings" panose="05000000000000000000" charset="0"/>
              <a:buNone/>
            </a:pPr>
            <a:r>
              <a:rPr lang="zh-CN" altLang="en-US" sz="1600" dirty="0">
                <a:latin typeface="+mn-ea"/>
                <a:cs typeface="+mn-ea"/>
              </a:rPr>
              <a:t>   web服务器资源的名字和</a:t>
            </a:r>
            <a:r>
              <a:rPr lang="zh-CN" altLang="en-US" sz="1600" dirty="0">
                <a:latin typeface="+mn-ea"/>
                <a:cs typeface="+mn-ea"/>
                <a:sym typeface="+mn-ea"/>
              </a:rPr>
              <a:t>用于描述一个网络上资源的地址</a:t>
            </a:r>
            <a:endParaRPr lang="zh-CN" altLang="en-US" sz="1600" dirty="0">
              <a:latin typeface="+mn-ea"/>
              <a:cs typeface="+mn-ea"/>
            </a:endParaRPr>
          </a:p>
          <a:p>
            <a:pPr marL="742950" lvl="1" indent="-285750">
              <a:lnSpc>
                <a:spcPct val="16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 dirty="0">
                <a:latin typeface="+mn-ea"/>
                <a:cs typeface="+mn-ea"/>
              </a:rPr>
              <a:t>  schema: http/https/ftp.</a:t>
            </a:r>
            <a:endParaRPr lang="zh-CN" altLang="en-US" sz="1600" dirty="0">
              <a:latin typeface="+mn-ea"/>
              <a:cs typeface="+mn-ea"/>
            </a:endParaRPr>
          </a:p>
          <a:p>
            <a:pPr marL="742950" lvl="1" indent="-285750">
              <a:lnSpc>
                <a:spcPct val="16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 dirty="0">
                <a:latin typeface="+mn-ea"/>
                <a:cs typeface="+mn-ea"/>
              </a:rPr>
              <a:t>  host: web服务器的ip地址或者域名</a:t>
            </a:r>
            <a:endParaRPr lang="zh-CN" altLang="en-US" sz="1600" dirty="0">
              <a:latin typeface="+mn-ea"/>
              <a:cs typeface="+mn-ea"/>
            </a:endParaRPr>
          </a:p>
          <a:p>
            <a:pPr marL="742950" lvl="1" indent="-285750">
              <a:lnSpc>
                <a:spcPct val="16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 dirty="0">
                <a:latin typeface="+mn-ea"/>
                <a:cs typeface="+mn-ea"/>
              </a:rPr>
              <a:t>  port: 服务端端口， http默认访问的端口是80</a:t>
            </a:r>
            <a:endParaRPr lang="zh-CN" altLang="en-US" sz="1600" dirty="0">
              <a:latin typeface="+mn-ea"/>
              <a:cs typeface="+mn-ea"/>
            </a:endParaRPr>
          </a:p>
          <a:p>
            <a:pPr marL="742950" lvl="1" indent="-285750">
              <a:lnSpc>
                <a:spcPct val="16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 dirty="0">
                <a:latin typeface="+mn-ea"/>
                <a:cs typeface="+mn-ea"/>
              </a:rPr>
              <a:t>  path: 资源访问路径</a:t>
            </a:r>
            <a:endParaRPr lang="zh-CN" altLang="en-US" sz="1600" dirty="0">
              <a:latin typeface="+mn-ea"/>
              <a:cs typeface="+mn-ea"/>
            </a:endParaRPr>
          </a:p>
          <a:p>
            <a:pPr marL="742950" lvl="1" indent="-285750">
              <a:lnSpc>
                <a:spcPct val="16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 dirty="0">
                <a:latin typeface="+mn-ea"/>
                <a:cs typeface="+mn-ea"/>
              </a:rPr>
              <a:t>  query-string: 查询参数</a:t>
            </a:r>
            <a:endParaRPr lang="zh-CN" altLang="en-US" sz="1600" dirty="0">
              <a:latin typeface="+mn-ea"/>
              <a:cs typeface="+mn-ea"/>
            </a:endParaRPr>
          </a:p>
          <a:p>
            <a:pPr marL="342900" lvl="1" indent="-342900">
              <a:lnSpc>
                <a:spcPct val="16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600" b="1" dirty="0">
                <a:latin typeface="+mn-ea"/>
                <a:cs typeface="+mn-ea"/>
              </a:rPr>
              <a:t>方法：</a:t>
            </a:r>
            <a:r>
              <a:rPr lang="zh-CN" altLang="en-US" sz="1600" dirty="0">
                <a:latin typeface="+mn-ea"/>
                <a:cs typeface="+mn-ea"/>
              </a:rPr>
              <a:t>GET/PUT/DELETE/POST/HEAD</a:t>
            </a:r>
            <a:endParaRPr lang="zh-CN" altLang="en-US" sz="1600" dirty="0">
              <a:latin typeface="+mn-ea"/>
              <a:cs typeface="+mn-ea"/>
            </a:endParaRPr>
          </a:p>
        </p:txBody>
      </p:sp>
      <p:pic>
        <p:nvPicPr>
          <p:cNvPr id="3" name="图片 2" descr="htt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320" y="1391285"/>
            <a:ext cx="5801360" cy="2679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83615" y="390525"/>
            <a:ext cx="50850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协议的报文组成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PA_组合 47"/>
          <p:cNvGrpSpPr/>
          <p:nvPr/>
        </p:nvGrpSpPr>
        <p:grpSpPr>
          <a:xfrm>
            <a:off x="3175" y="933450"/>
            <a:ext cx="2171700" cy="76200"/>
            <a:chOff x="0" y="2842590"/>
            <a:chExt cx="7054752" cy="89199"/>
          </a:xfrm>
        </p:grpSpPr>
        <p:sp>
          <p:nvSpPr>
            <p:cNvPr id="12" name="矩形 1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9705" name="Rectangle 2"/>
          <p:cNvSpPr/>
          <p:nvPr/>
        </p:nvSpPr>
        <p:spPr>
          <a:xfrm>
            <a:off x="3175" y="138113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18" name="Rectangle 3"/>
          <p:cNvSpPr/>
          <p:nvPr/>
        </p:nvSpPr>
        <p:spPr>
          <a:xfrm>
            <a:off x="744538" y="138113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19" name="Text Box 4"/>
          <p:cNvSpPr txBox="1"/>
          <p:nvPr/>
        </p:nvSpPr>
        <p:spPr>
          <a:xfrm>
            <a:off x="3175" y="155575"/>
            <a:ext cx="817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60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09</a:t>
            </a:r>
            <a:endParaRPr lang="en-US" altLang="zh-CN" sz="3600" b="1" dirty="0" smtClean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29697" name="矩形 2"/>
          <p:cNvSpPr/>
          <p:nvPr/>
        </p:nvSpPr>
        <p:spPr>
          <a:xfrm>
            <a:off x="211455" y="932815"/>
            <a:ext cx="5201285" cy="3784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lvl="1" indent="-34290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000" b="1" dirty="0">
                <a:latin typeface="+mn-ea"/>
                <a:cs typeface="+mn-ea"/>
              </a:rPr>
              <a:t>请求报文</a:t>
            </a:r>
            <a:endParaRPr lang="zh-CN" altLang="en-US" sz="2000" dirty="0">
              <a:latin typeface="+mn-ea"/>
              <a:cs typeface="+mn-ea"/>
            </a:endParaRP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2000" dirty="0">
                <a:latin typeface="+mn-ea"/>
                <a:cs typeface="+mn-ea"/>
              </a:rPr>
              <a:t>请求行</a:t>
            </a:r>
            <a:endParaRPr lang="zh-CN" altLang="en-US" sz="2000" dirty="0">
              <a:latin typeface="+mn-ea"/>
              <a:cs typeface="+mn-ea"/>
            </a:endParaRP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2000" dirty="0">
                <a:latin typeface="+mn-ea"/>
                <a:cs typeface="+mn-ea"/>
              </a:rPr>
              <a:t>请求头</a:t>
            </a:r>
            <a:endParaRPr lang="zh-CN" altLang="en-US" sz="2000" dirty="0">
              <a:latin typeface="+mn-ea"/>
              <a:cs typeface="+mn-ea"/>
            </a:endParaRP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2000" dirty="0">
                <a:latin typeface="+mn-ea"/>
                <a:cs typeface="+mn-ea"/>
              </a:rPr>
              <a:t>请求体</a:t>
            </a:r>
            <a:endParaRPr lang="zh-CN" altLang="en-US" sz="2000" dirty="0">
              <a:latin typeface="+mn-ea"/>
              <a:cs typeface="+mn-ea"/>
            </a:endParaRPr>
          </a:p>
          <a:p>
            <a:pPr marL="342900" lvl="1" indent="-34290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000" b="1" dirty="0">
                <a:latin typeface="+mn-ea"/>
                <a:cs typeface="+mn-ea"/>
              </a:rPr>
              <a:t>响应报文</a:t>
            </a:r>
            <a:endParaRPr lang="zh-CN" altLang="en-US" sz="2000" dirty="0">
              <a:latin typeface="+mn-ea"/>
              <a:cs typeface="+mn-ea"/>
            </a:endParaRPr>
          </a:p>
          <a:p>
            <a:pPr marL="742950" lvl="2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2000" dirty="0">
                <a:latin typeface="+mn-ea"/>
                <a:cs typeface="+mn-ea"/>
              </a:rPr>
              <a:t>状态行</a:t>
            </a:r>
            <a:endParaRPr lang="zh-CN" altLang="en-US" sz="2000" dirty="0">
              <a:latin typeface="+mn-ea"/>
              <a:cs typeface="+mn-ea"/>
            </a:endParaRPr>
          </a:p>
          <a:p>
            <a:pPr marL="742950" lvl="2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2000" dirty="0">
                <a:latin typeface="+mn-ea"/>
                <a:cs typeface="+mn-ea"/>
              </a:rPr>
              <a:t>首部行</a:t>
            </a:r>
            <a:endParaRPr lang="zh-CN" altLang="en-US" sz="2000" dirty="0">
              <a:latin typeface="+mn-ea"/>
              <a:cs typeface="+mn-ea"/>
            </a:endParaRPr>
          </a:p>
          <a:p>
            <a:pPr marL="742950" lvl="2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2000" dirty="0">
                <a:latin typeface="+mn-ea"/>
                <a:cs typeface="+mn-ea"/>
              </a:rPr>
              <a:t>返回体</a:t>
            </a:r>
            <a:endParaRPr lang="zh-CN" altLang="en-US" sz="2000" dirty="0">
              <a:latin typeface="+mn-ea"/>
              <a:cs typeface="+mn-ea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5640070" y="1453515"/>
          <a:ext cx="627888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440"/>
                <a:gridCol w="1879600"/>
                <a:gridCol w="3037840"/>
              </a:tblGrid>
              <a:tr h="457200">
                <a:tc>
                  <a:txBody>
                    <a:bodyPr/>
                    <a:p>
                      <a:pPr algn="ctr"/>
                      <a:r>
                        <a:rPr lang="zh-CN" altLang="en-US" sz="1600">
                          <a:latin typeface="+mn-ea"/>
                        </a:rPr>
                        <a:t>状态码</a:t>
                      </a:r>
                      <a:endParaRPr lang="zh-CN" altLang="en-US" sz="1600"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1600" b="1">
                          <a:latin typeface="+mn-ea"/>
                        </a:rPr>
                        <a:t>类别</a:t>
                      </a:r>
                      <a:endParaRPr lang="zh-CN" altLang="en-US" sz="1600" b="1"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1600" b="1" smtClean="0">
                          <a:latin typeface="+mn-ea"/>
                        </a:rPr>
                        <a:t>原因</a:t>
                      </a:r>
                      <a:endParaRPr lang="zh-CN" altLang="en-US" sz="1600" b="1" smtClean="0">
                        <a:latin typeface="+mn-ea"/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lang="en-US" sz="2000">
                          <a:latin typeface="+mn-ea"/>
                        </a:rPr>
                        <a:t>1xx</a:t>
                      </a:r>
                      <a:endParaRPr lang="en-US" sz="2000"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sz="1600">
                          <a:latin typeface="+mn-ea"/>
                        </a:rPr>
                        <a:t>提示信息</a:t>
                      </a:r>
                      <a:endParaRPr sz="1600"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1600">
                          <a:latin typeface="+mn-ea"/>
                        </a:rPr>
                        <a:t>接收的请求正在处理</a:t>
                      </a:r>
                      <a:endParaRPr lang="zh-CN" altLang="en-US" sz="1600">
                        <a:latin typeface="+mn-ea"/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lang="en-US" sz="2000">
                          <a:latin typeface="+mn-ea"/>
                        </a:rPr>
                        <a:t>2xx</a:t>
                      </a:r>
                      <a:endParaRPr lang="en-US" sz="2000"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sz="1600">
                          <a:latin typeface="+mn-ea"/>
                        </a:rPr>
                        <a:t>成功</a:t>
                      </a:r>
                      <a:endParaRPr sz="1600"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1600">
                          <a:latin typeface="+mn-ea"/>
                        </a:rPr>
                        <a:t>请求正常处理完毕</a:t>
                      </a:r>
                      <a:endParaRPr lang="zh-CN" altLang="en-US" sz="1600">
                        <a:latin typeface="+mn-ea"/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lang="en-US" sz="2000">
                          <a:latin typeface="+mn-ea"/>
                        </a:rPr>
                        <a:t>3xx</a:t>
                      </a:r>
                      <a:endParaRPr lang="en-US" sz="2000"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sz="1600">
                          <a:latin typeface="+mn-ea"/>
                        </a:rPr>
                        <a:t>重定向</a:t>
                      </a:r>
                      <a:endParaRPr sz="1600"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1600">
                          <a:latin typeface="+mn-ea"/>
                        </a:rPr>
                        <a:t>需要进行附加操作以完成请求</a:t>
                      </a:r>
                      <a:endParaRPr lang="zh-CN" altLang="en-US" sz="1600">
                        <a:latin typeface="+mn-ea"/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lang="en-US" sz="2000">
                          <a:latin typeface="+mn-ea"/>
                        </a:rPr>
                        <a:t>4xx</a:t>
                      </a:r>
                      <a:endParaRPr lang="en-US" sz="2000"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sz="1600">
                          <a:latin typeface="+mn-ea"/>
                        </a:rPr>
                        <a:t>客户端错误</a:t>
                      </a:r>
                      <a:endParaRPr sz="1600"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1600">
                          <a:latin typeface="+mn-ea"/>
                        </a:rPr>
                        <a:t>服务器无法处理请求</a:t>
                      </a:r>
                      <a:endParaRPr lang="zh-CN" altLang="en-US" sz="1600">
                        <a:latin typeface="+mn-ea"/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 algn="ctr"/>
                      <a:r>
                        <a:rPr lang="en-US" sz="2000">
                          <a:latin typeface="+mn-ea"/>
                        </a:rPr>
                        <a:t>5xx</a:t>
                      </a:r>
                      <a:endParaRPr lang="en-US" sz="2000"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sz="1600">
                          <a:latin typeface="+mn-ea"/>
                        </a:rPr>
                        <a:t>服务器端的错误</a:t>
                      </a:r>
                      <a:endParaRPr sz="1600"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1600">
                          <a:latin typeface="+mn-ea"/>
                        </a:rPr>
                        <a:t>服务器处理请求出错</a:t>
                      </a:r>
                      <a:endParaRPr lang="zh-CN" altLang="en-US" sz="1600">
                        <a:latin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83615" y="390525"/>
            <a:ext cx="50850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zh-CN" altLang="en-US" sz="2665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PA_组合 47"/>
          <p:cNvGrpSpPr/>
          <p:nvPr/>
        </p:nvGrpSpPr>
        <p:grpSpPr>
          <a:xfrm>
            <a:off x="3175" y="933450"/>
            <a:ext cx="2171700" cy="76200"/>
            <a:chOff x="0" y="2842590"/>
            <a:chExt cx="7054752" cy="89199"/>
          </a:xfrm>
        </p:grpSpPr>
        <p:sp>
          <p:nvSpPr>
            <p:cNvPr id="12" name="矩形 1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9705" name="Rectangle 2"/>
          <p:cNvSpPr/>
          <p:nvPr/>
        </p:nvSpPr>
        <p:spPr>
          <a:xfrm>
            <a:off x="3175" y="138113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18" name="Rectangle 3"/>
          <p:cNvSpPr/>
          <p:nvPr/>
        </p:nvSpPr>
        <p:spPr>
          <a:xfrm>
            <a:off x="744538" y="138113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19" name="Text Box 4"/>
          <p:cNvSpPr txBox="1"/>
          <p:nvPr/>
        </p:nvSpPr>
        <p:spPr>
          <a:xfrm>
            <a:off x="3175" y="155575"/>
            <a:ext cx="817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60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10</a:t>
            </a:r>
            <a:endParaRPr lang="en-US" altLang="zh-CN" sz="3600" b="1" dirty="0" smtClean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29697" name="矩形 2"/>
          <p:cNvSpPr/>
          <p:nvPr/>
        </p:nvSpPr>
        <p:spPr>
          <a:xfrm>
            <a:off x="170815" y="1096645"/>
            <a:ext cx="11795125" cy="1660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lvl="1" indent="-34290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UDP</a:t>
            </a:r>
            <a:endParaRPr lang="zh-CN" altLang="zh-CN" sz="20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en-US" altLang="zh-CN" sz="1600" dirty="0">
                <a:latin typeface="+mn-ea"/>
                <a:cs typeface="+mn-ea"/>
                <a:sym typeface="+mn-ea"/>
              </a:rPr>
              <a:t>面向无连接的通讯协议</a:t>
            </a:r>
            <a:r>
              <a:rPr lang="zh-CN" altLang="en-US" sz="1600" dirty="0">
                <a:latin typeface="+mn-ea"/>
                <a:cs typeface="+mn-ea"/>
                <a:sym typeface="+mn-ea"/>
              </a:rPr>
              <a:t>。</a:t>
            </a:r>
            <a:endParaRPr lang="en-US" altLang="zh-CN" sz="1600" dirty="0">
              <a:latin typeface="+mn-ea"/>
              <a:cs typeface="+mn-ea"/>
              <a:sym typeface="+mn-ea"/>
            </a:endParaRP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en-US" altLang="zh-CN" sz="1600" dirty="0">
                <a:latin typeface="+mn-ea"/>
                <a:cs typeface="+mn-ea"/>
                <a:sym typeface="+mn-ea"/>
              </a:rPr>
              <a:t>通讯时不需要接收方确认，属于不可靠的传输</a:t>
            </a:r>
            <a:r>
              <a:rPr lang="zh-CN" altLang="en-US" sz="1600" dirty="0">
                <a:latin typeface="+mn-ea"/>
                <a:cs typeface="+mn-ea"/>
                <a:sym typeface="+mn-ea"/>
              </a:rPr>
              <a:t>。</a:t>
            </a:r>
            <a:endParaRPr lang="en-US" altLang="zh-CN" sz="1600" dirty="0">
              <a:latin typeface="+mn-ea"/>
              <a:cs typeface="+mn-ea"/>
              <a:sym typeface="+mn-ea"/>
            </a:endParaRP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en-US" altLang="zh-CN" sz="1600" dirty="0">
                <a:latin typeface="+mn-ea"/>
                <a:cs typeface="+mn-ea"/>
                <a:sym typeface="+mn-ea"/>
              </a:rPr>
              <a:t>因为不需要建立连接，所以传输速度快，但是容易丢失</a:t>
            </a:r>
            <a:r>
              <a:rPr lang="zh-CN" altLang="zh-CN" sz="1600" dirty="0">
                <a:latin typeface="+mn-ea"/>
                <a:cs typeface="+mn-ea"/>
                <a:sym typeface="+mn-ea"/>
              </a:rPr>
              <a:t>数据。</a:t>
            </a:r>
            <a:endParaRPr lang="zh-CN" altLang="zh-CN" sz="1600" dirty="0">
              <a:latin typeface="+mn-ea"/>
              <a:ea typeface="宋体" panose="02010600030101010101" pitchFamily="2" charset="-122"/>
              <a:cs typeface="+mn-ea"/>
              <a:sym typeface="+mn-ea"/>
            </a:endParaRPr>
          </a:p>
        </p:txBody>
      </p:sp>
      <p:sp>
        <p:nvSpPr>
          <p:cNvPr id="4" name="矩形 2"/>
          <p:cNvSpPr/>
          <p:nvPr/>
        </p:nvSpPr>
        <p:spPr>
          <a:xfrm>
            <a:off x="198120" y="2842895"/>
            <a:ext cx="5686425" cy="3876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lvl="1" indent="-34290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报文组成</a:t>
            </a:r>
            <a:endParaRPr lang="zh-CN" altLang="zh-CN" sz="20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en-US" altLang="zh-CN" sz="1600" b="1" dirty="0">
                <a:latin typeface="+mn-ea"/>
                <a:cs typeface="+mn-ea"/>
                <a:sym typeface="+mn-ea"/>
              </a:rPr>
              <a:t>源端口：</a:t>
            </a:r>
            <a:r>
              <a:rPr lang="en-US" altLang="zh-CN" sz="1600" dirty="0">
                <a:latin typeface="+mn-ea"/>
                <a:cs typeface="+mn-ea"/>
                <a:sym typeface="+mn-ea"/>
              </a:rPr>
              <a:t>源端口号</a:t>
            </a:r>
            <a:r>
              <a:rPr lang="zh-CN" altLang="en-US" sz="1600" dirty="0">
                <a:latin typeface="+mn-ea"/>
                <a:cs typeface="+mn-ea"/>
                <a:sym typeface="+mn-ea"/>
              </a:rPr>
              <a:t>，</a:t>
            </a:r>
            <a:r>
              <a:rPr lang="en-US" altLang="zh-CN" sz="1600" dirty="0">
                <a:latin typeface="+mn-ea"/>
                <a:cs typeface="+mn-ea"/>
                <a:sym typeface="+mn-ea"/>
              </a:rPr>
              <a:t>在需要对方回信时选用</a:t>
            </a:r>
            <a:r>
              <a:rPr lang="zh-CN" altLang="en-US" sz="1600" dirty="0">
                <a:latin typeface="+mn-ea"/>
                <a:cs typeface="+mn-ea"/>
                <a:sym typeface="+mn-ea"/>
              </a:rPr>
              <a:t>，</a:t>
            </a:r>
            <a:r>
              <a:rPr lang="en-US" altLang="zh-CN" sz="1600" dirty="0">
                <a:latin typeface="+mn-ea"/>
                <a:cs typeface="+mn-ea"/>
                <a:sym typeface="+mn-ea"/>
              </a:rPr>
              <a:t>不需要时可用全0。</a:t>
            </a:r>
            <a:endParaRPr lang="en-US" altLang="zh-CN" sz="1600" dirty="0">
              <a:latin typeface="+mn-ea"/>
              <a:cs typeface="+mn-ea"/>
              <a:sym typeface="+mn-ea"/>
            </a:endParaRP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600" b="1" dirty="0">
                <a:latin typeface="+mn-ea"/>
                <a:cs typeface="+mn-ea"/>
                <a:sym typeface="+mn-ea"/>
              </a:rPr>
              <a:t>目的端口：</a:t>
            </a:r>
            <a:r>
              <a:rPr lang="zh-CN" altLang="en-US" sz="1600" dirty="0">
                <a:latin typeface="+mn-ea"/>
                <a:cs typeface="+mn-ea"/>
                <a:sym typeface="+mn-ea"/>
              </a:rPr>
              <a:t>目的端口号，这在终点交付报文时必须要使用到。</a:t>
            </a:r>
            <a:endParaRPr lang="zh-CN" altLang="en-US" sz="1600" dirty="0">
              <a:latin typeface="+mn-ea"/>
              <a:cs typeface="+mn-ea"/>
              <a:sym typeface="+mn-ea"/>
            </a:endParaRP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600" b="1" dirty="0">
                <a:latin typeface="+mn-ea"/>
                <a:cs typeface="+mn-ea"/>
                <a:sym typeface="+mn-ea"/>
              </a:rPr>
              <a:t>长度： </a:t>
            </a:r>
            <a:r>
              <a:rPr lang="zh-CN" altLang="en-US" sz="1600" dirty="0">
                <a:latin typeface="+mn-ea"/>
                <a:cs typeface="+mn-ea"/>
                <a:sym typeface="+mn-ea"/>
              </a:rPr>
              <a:t>UDP用户数据报的长度，其最小值是8（仅有首部）。</a:t>
            </a:r>
            <a:endParaRPr lang="zh-CN" altLang="en-US" sz="1600" dirty="0">
              <a:latin typeface="+mn-ea"/>
              <a:cs typeface="+mn-ea"/>
              <a:sym typeface="+mn-ea"/>
            </a:endParaRP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600" b="1" dirty="0">
                <a:latin typeface="+mn-ea"/>
                <a:cs typeface="+mn-ea"/>
                <a:sym typeface="+mn-ea"/>
              </a:rPr>
              <a:t>校验和：</a:t>
            </a:r>
            <a:r>
              <a:rPr lang="zh-CN" altLang="en-US" sz="1600" dirty="0">
                <a:latin typeface="+mn-ea"/>
                <a:cs typeface="+mn-ea"/>
                <a:sym typeface="+mn-ea"/>
              </a:rPr>
              <a:t>检测UDP用户数据报在传输中是否有错</a:t>
            </a:r>
            <a:r>
              <a:rPr lang="en-US" altLang="zh-CN" sz="1600" dirty="0">
                <a:latin typeface="+mn-ea"/>
                <a:cs typeface="+mn-ea"/>
                <a:sym typeface="+mn-ea"/>
              </a:rPr>
              <a:t>,</a:t>
            </a:r>
            <a:r>
              <a:rPr lang="zh-CN" altLang="en-US" sz="1600" dirty="0">
                <a:latin typeface="+mn-ea"/>
                <a:cs typeface="+mn-ea"/>
                <a:sym typeface="+mn-ea"/>
              </a:rPr>
              <a:t>有错就丢弃。</a:t>
            </a:r>
            <a:endParaRPr lang="zh-CN" altLang="en-US" sz="1600" dirty="0">
              <a:latin typeface="+mn-ea"/>
              <a:cs typeface="+mn-ea"/>
              <a:sym typeface="+mn-ea"/>
            </a:endParaRPr>
          </a:p>
          <a:p>
            <a:pPr marL="0" lvl="1" indent="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None/>
            </a:pP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 descr="UDP报文组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695" y="1920240"/>
            <a:ext cx="6163945" cy="47993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54599" y="27325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通讯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代码实战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PA_组合 47"/>
          <p:cNvGrpSpPr/>
          <p:nvPr/>
        </p:nvGrpSpPr>
        <p:grpSpPr>
          <a:xfrm>
            <a:off x="3175" y="933450"/>
            <a:ext cx="2171700" cy="76200"/>
            <a:chOff x="0" y="2842590"/>
            <a:chExt cx="7054752" cy="89199"/>
          </a:xfrm>
        </p:grpSpPr>
        <p:sp>
          <p:nvSpPr>
            <p:cNvPr id="15" name="矩形 14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0" name="Rectangle 2"/>
          <p:cNvSpPr/>
          <p:nvPr/>
        </p:nvSpPr>
        <p:spPr>
          <a:xfrm>
            <a:off x="3175" y="138113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1" name="Rectangle 3"/>
          <p:cNvSpPr/>
          <p:nvPr/>
        </p:nvSpPr>
        <p:spPr>
          <a:xfrm>
            <a:off x="744538" y="138113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2" name="Text Box 4"/>
          <p:cNvSpPr txBox="1"/>
          <p:nvPr/>
        </p:nvSpPr>
        <p:spPr>
          <a:xfrm>
            <a:off x="3175" y="155575"/>
            <a:ext cx="817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60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11</a:t>
            </a:r>
            <a:endParaRPr lang="en-US" altLang="zh-CN" sz="3600" b="1" dirty="0" smtClean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950" y="1132840"/>
            <a:ext cx="9598660" cy="5469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54599" y="27325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通讯代码实战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PA_组合 47"/>
          <p:cNvGrpSpPr/>
          <p:nvPr/>
        </p:nvGrpSpPr>
        <p:grpSpPr>
          <a:xfrm>
            <a:off x="3175" y="933450"/>
            <a:ext cx="2171700" cy="76200"/>
            <a:chOff x="0" y="2842590"/>
            <a:chExt cx="7054752" cy="89199"/>
          </a:xfrm>
        </p:grpSpPr>
        <p:sp>
          <p:nvSpPr>
            <p:cNvPr id="15" name="矩形 14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0" name="Rectangle 2"/>
          <p:cNvSpPr/>
          <p:nvPr/>
        </p:nvSpPr>
        <p:spPr>
          <a:xfrm>
            <a:off x="3175" y="138113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1" name="Rectangle 3"/>
          <p:cNvSpPr/>
          <p:nvPr/>
        </p:nvSpPr>
        <p:spPr>
          <a:xfrm>
            <a:off x="744538" y="138113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2" name="Text Box 4"/>
          <p:cNvSpPr txBox="1"/>
          <p:nvPr/>
        </p:nvSpPr>
        <p:spPr>
          <a:xfrm>
            <a:off x="3175" y="155575"/>
            <a:ext cx="817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60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12</a:t>
            </a:r>
            <a:endParaRPr lang="en-US" altLang="zh-CN" sz="3600" b="1" dirty="0" smtClean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29697" name="矩形 2"/>
          <p:cNvSpPr/>
          <p:nvPr/>
        </p:nvSpPr>
        <p:spPr>
          <a:xfrm>
            <a:off x="170815" y="1194435"/>
            <a:ext cx="1180909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lvl="1" indent="-34290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UDP是将数据打成数据包向对方发送，只</a:t>
            </a:r>
            <a:r>
              <a:rPr lang="zh-CN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关心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是否发送成功，而不关心是否接收成功，传输速度快，但是可靠性低。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en-US" altLang="zh-CN" sz="2000" dirty="0">
                <a:latin typeface="+mn-ea"/>
                <a:cs typeface="+mn-ea"/>
                <a:sym typeface="+mn-ea"/>
              </a:rPr>
              <a:t>DatagramSocket  表示用来发送和接收数据报包的套接字</a:t>
            </a:r>
            <a:endParaRPr lang="en-US" altLang="zh-CN" sz="2000" dirty="0">
              <a:latin typeface="+mn-ea"/>
              <a:cs typeface="+mn-ea"/>
              <a:sym typeface="+mn-ea"/>
            </a:endParaRP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en-US" altLang="zh-CN" sz="2000" dirty="0">
                <a:latin typeface="+mn-ea"/>
                <a:cs typeface="+mn-ea"/>
                <a:sym typeface="+mn-ea"/>
              </a:rPr>
              <a:t>DatagramPacket  数据包对象</a:t>
            </a:r>
            <a:endParaRPr lang="en-US" altLang="zh-CN" sz="2000" dirty="0">
              <a:latin typeface="+mn-ea"/>
              <a:cs typeface="+mn-ea"/>
              <a:sym typeface="+mn-ea"/>
            </a:endParaRP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PA_组合 20"/>
          <p:cNvGrpSpPr/>
          <p:nvPr/>
        </p:nvGrpSpPr>
        <p:grpSpPr>
          <a:xfrm>
            <a:off x="4392613" y="1246188"/>
            <a:ext cx="3406775" cy="63500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1"/>
            </p:custDataLst>
          </p:nvPr>
        </p:nvSpPr>
        <p:spPr>
          <a:xfrm>
            <a:off x="5110163" y="163513"/>
            <a:ext cx="1971675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noProof="1" dirty="0"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总结</a:t>
            </a:r>
            <a:endParaRPr lang="en-US" altLang="zh-CN" sz="3735" b="1" noProof="1" dirty="0"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noProof="1" dirty="0"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SUMMARY</a:t>
            </a:r>
            <a:endParaRPr lang="en-US" altLang="zh-CN" sz="2135" noProof="1" dirty="0"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803" name="文本框 10"/>
          <p:cNvSpPr txBox="1"/>
          <p:nvPr/>
        </p:nvSpPr>
        <p:spPr>
          <a:xfrm>
            <a:off x="1239520" y="4229100"/>
            <a:ext cx="14871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网络模型</a:t>
            </a:r>
            <a:endParaRPr lang="zh-CN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04" name="文本框 11"/>
          <p:cNvSpPr txBox="1"/>
          <p:nvPr/>
        </p:nvSpPr>
        <p:spPr>
          <a:xfrm>
            <a:off x="3596640" y="2924810"/>
            <a:ext cx="150749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05" name="文本框 12"/>
          <p:cNvSpPr txBox="1"/>
          <p:nvPr/>
        </p:nvSpPr>
        <p:spPr>
          <a:xfrm>
            <a:off x="4511040" y="5829935"/>
            <a:ext cx="158559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11"/>
          <p:cNvSpPr txBox="1"/>
          <p:nvPr/>
        </p:nvSpPr>
        <p:spPr>
          <a:xfrm>
            <a:off x="5029200" y="4820285"/>
            <a:ext cx="128270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箭头连接符 39"/>
          <p:cNvCxnSpPr>
            <a:endCxn id="33805" idx="1"/>
          </p:cNvCxnSpPr>
          <p:nvPr/>
        </p:nvCxnSpPr>
        <p:spPr>
          <a:xfrm>
            <a:off x="2762250" y="4537075"/>
            <a:ext cx="1748790" cy="1492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11"/>
          <p:cNvSpPr txBox="1"/>
          <p:nvPr/>
        </p:nvSpPr>
        <p:spPr>
          <a:xfrm>
            <a:off x="5617210" y="1793875"/>
            <a:ext cx="150749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三次握手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11"/>
          <p:cNvSpPr txBox="1"/>
          <p:nvPr/>
        </p:nvSpPr>
        <p:spPr>
          <a:xfrm>
            <a:off x="5617210" y="2526030"/>
            <a:ext cx="150749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四次挥手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11"/>
          <p:cNvSpPr txBox="1"/>
          <p:nvPr/>
        </p:nvSpPr>
        <p:spPr>
          <a:xfrm>
            <a:off x="7917815" y="3914775"/>
            <a:ext cx="150749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滑动窗口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11"/>
          <p:cNvSpPr txBox="1"/>
          <p:nvPr/>
        </p:nvSpPr>
        <p:spPr>
          <a:xfrm>
            <a:off x="7793355" y="1793875"/>
            <a:ext cx="150749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洪泛攻击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11"/>
          <p:cNvSpPr txBox="1"/>
          <p:nvPr/>
        </p:nvSpPr>
        <p:spPr>
          <a:xfrm>
            <a:off x="7917815" y="3229610"/>
            <a:ext cx="150749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阻塞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11"/>
          <p:cNvSpPr txBox="1"/>
          <p:nvPr/>
        </p:nvSpPr>
        <p:spPr>
          <a:xfrm>
            <a:off x="5617210" y="3515995"/>
            <a:ext cx="150749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箭头连接符 50"/>
          <p:cNvCxnSpPr>
            <a:stCxn id="33803" idx="3"/>
            <a:endCxn id="33804" idx="1"/>
          </p:cNvCxnSpPr>
          <p:nvPr/>
        </p:nvCxnSpPr>
        <p:spPr>
          <a:xfrm flipV="1">
            <a:off x="2726690" y="3124200"/>
            <a:ext cx="869950" cy="1335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3804" idx="2"/>
          </p:cNvCxnSpPr>
          <p:nvPr/>
        </p:nvCxnSpPr>
        <p:spPr>
          <a:xfrm>
            <a:off x="4350385" y="3323590"/>
            <a:ext cx="946150" cy="1496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4812665" y="1962785"/>
            <a:ext cx="804545" cy="1130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46" idx="1"/>
          </p:cNvCxnSpPr>
          <p:nvPr/>
        </p:nvCxnSpPr>
        <p:spPr>
          <a:xfrm flipV="1">
            <a:off x="4812030" y="2725420"/>
            <a:ext cx="817880" cy="393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endCxn id="50" idx="1"/>
          </p:cNvCxnSpPr>
          <p:nvPr/>
        </p:nvCxnSpPr>
        <p:spPr>
          <a:xfrm>
            <a:off x="4851400" y="3119120"/>
            <a:ext cx="778510" cy="596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endCxn id="48" idx="1"/>
          </p:cNvCxnSpPr>
          <p:nvPr/>
        </p:nvCxnSpPr>
        <p:spPr>
          <a:xfrm>
            <a:off x="6847205" y="1962785"/>
            <a:ext cx="958850" cy="30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endCxn id="49" idx="1"/>
          </p:cNvCxnSpPr>
          <p:nvPr/>
        </p:nvCxnSpPr>
        <p:spPr>
          <a:xfrm flipV="1">
            <a:off x="7027545" y="3429000"/>
            <a:ext cx="902970" cy="288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47" idx="1"/>
          </p:cNvCxnSpPr>
          <p:nvPr/>
        </p:nvCxnSpPr>
        <p:spPr>
          <a:xfrm>
            <a:off x="7036435" y="3724910"/>
            <a:ext cx="894080" cy="389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课程安排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971550" y="1155802"/>
          <a:ext cx="9515475" cy="2322491"/>
        </p:xfrm>
        <a:graphic>
          <a:graphicData uri="http://schemas.openxmlformats.org/drawingml/2006/table">
            <a:tbl>
              <a:tblPr/>
              <a:tblGrid>
                <a:gridCol w="1139991"/>
                <a:gridCol w="8375484"/>
              </a:tblGrid>
              <a:tr h="470994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架构核心服务层技术基础篇</a:t>
                      </a:r>
                      <a:endParaRPr lang="zh-CN" altLang="en-US" sz="2000" b="1" i="0" u="none" strike="noStrike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课程表</a:t>
                      </a:r>
                      <a:endParaRPr lang="zh-CN" altLang="en-US" sz="2000" b="1" i="0" u="none" strike="noStrike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  <a:tr h="5386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课次序号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章节名称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65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70C0"/>
                          </a:solidFill>
                          <a:latin typeface="微软雅黑 Light"/>
                        </a:rPr>
                        <a:t>1</a:t>
                      </a:r>
                      <a:endParaRPr lang="en-US" altLang="zh-CN" sz="2000" b="1" i="0" u="none" strike="noStrike">
                        <a:solidFill>
                          <a:srgbClr val="0070C0"/>
                        </a:solidFill>
                        <a:latin typeface="微软雅黑 Ligh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 dirty="0" smtClean="0">
                          <a:solidFill>
                            <a:srgbClr val="0070C0"/>
                          </a:solidFill>
                          <a:latin typeface="微软雅黑 Light"/>
                        </a:rPr>
                        <a:t>深入理解通讯协议</a:t>
                      </a:r>
                      <a:endParaRPr lang="zh-CN" altLang="en-US" sz="2000" b="1" i="0" u="none" strike="noStrike" dirty="0" smtClean="0">
                        <a:solidFill>
                          <a:srgbClr val="0070C0"/>
                        </a:solidFill>
                        <a:latin typeface="微软雅黑 Ligh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3065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70C0"/>
                          </a:solidFill>
                          <a:latin typeface="微软雅黑 Light"/>
                        </a:rPr>
                        <a:t>2</a:t>
                      </a:r>
                      <a:endParaRPr lang="en-US" altLang="zh-CN" sz="2000" b="1" i="0" u="none" strike="noStrike">
                        <a:solidFill>
                          <a:srgbClr val="0070C0"/>
                        </a:solidFill>
                        <a:latin typeface="微软雅黑 Ligh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 dirty="0" smtClean="0">
                          <a:solidFill>
                            <a:srgbClr val="0070C0"/>
                          </a:solidFill>
                          <a:latin typeface="微软雅黑 Light"/>
                        </a:rPr>
                        <a:t>基于分布式思想下的</a:t>
                      </a:r>
                      <a:r>
                        <a:rPr lang="en-US" altLang="zh-CN" sz="2000" b="1" i="0" u="none" strike="noStrike" dirty="0" smtClean="0">
                          <a:solidFill>
                            <a:srgbClr val="0070C0"/>
                          </a:solidFill>
                          <a:latin typeface="微软雅黑 Light"/>
                        </a:rPr>
                        <a:t>RPC</a:t>
                      </a:r>
                      <a:r>
                        <a:rPr lang="zh-CN" altLang="en-US" sz="2000" b="1" i="0" u="none" strike="noStrike" dirty="0" smtClean="0">
                          <a:solidFill>
                            <a:srgbClr val="0070C0"/>
                          </a:solidFill>
                          <a:latin typeface="微软雅黑 Light"/>
                        </a:rPr>
                        <a:t>解决方案</a:t>
                      </a:r>
                      <a:endParaRPr lang="zh-CN" altLang="en-US" sz="2000" b="1" i="0" u="none" strike="noStrike" dirty="0" smtClean="0">
                        <a:solidFill>
                          <a:srgbClr val="0070C0"/>
                        </a:solidFill>
                        <a:latin typeface="微软雅黑 Ligh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11351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注意：为了保证学员的学习效果以及内容的深度，上课进度会根据实际情况有所变动</a:t>
                      </a:r>
                      <a:endParaRPr lang="zh-CN" altLang="en-US" sz="1600" b="1" i="0" u="none" strike="noStrike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</a:tr>
              <a:tr h="464036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00050" y="4248150"/>
            <a:ext cx="1120457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上课说明：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、一个知识点如果大部分同学明白，不会重复讲解，未明白的同学请看视频、笔记、请教同学或加老师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、如果一章内容在一次课内未讲完，则会顺延到下次课继续讲解。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、依然遵循着 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初步应用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进阶和实战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深入内幕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学习路径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PA_组合 20"/>
          <p:cNvGrpSpPr/>
          <p:nvPr/>
        </p:nvGrpSpPr>
        <p:grpSpPr>
          <a:xfrm>
            <a:off x="4392613" y="1500188"/>
            <a:ext cx="3406775" cy="63500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1"/>
            </p:custDataLst>
          </p:nvPr>
        </p:nvSpPr>
        <p:spPr>
          <a:xfrm>
            <a:off x="5110163" y="417513"/>
            <a:ext cx="1971675" cy="9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noProof="1" dirty="0"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目  录</a:t>
            </a:r>
            <a:endParaRPr lang="en-US" altLang="zh-CN" sz="3735" b="1" noProof="1" dirty="0"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noProof="1" dirty="0"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noProof="1" dirty="0"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803" name="文本框 10"/>
          <p:cNvSpPr txBox="1"/>
          <p:nvPr/>
        </p:nvSpPr>
        <p:spPr>
          <a:xfrm>
            <a:off x="468630" y="3754755"/>
            <a:ext cx="14871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网络模型</a:t>
            </a:r>
            <a:endParaRPr lang="zh-CN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04" name="文本框 11"/>
          <p:cNvSpPr txBox="1"/>
          <p:nvPr/>
        </p:nvSpPr>
        <p:spPr>
          <a:xfrm>
            <a:off x="2623185" y="3754755"/>
            <a:ext cx="15074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05" name="文本框 12"/>
          <p:cNvSpPr txBox="1"/>
          <p:nvPr/>
        </p:nvSpPr>
        <p:spPr>
          <a:xfrm>
            <a:off x="7158355" y="3742055"/>
            <a:ext cx="14668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06" name="文本框 13"/>
          <p:cNvSpPr txBox="1"/>
          <p:nvPr/>
        </p:nvSpPr>
        <p:spPr>
          <a:xfrm>
            <a:off x="9582785" y="3742055"/>
            <a:ext cx="146812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代码实战</a:t>
            </a:r>
            <a:endParaRPr lang="zh-CN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37"/>
          <p:cNvGrpSpPr/>
          <p:nvPr/>
        </p:nvGrpSpPr>
        <p:grpSpPr bwMode="auto">
          <a:xfrm>
            <a:off x="608302" y="2419334"/>
            <a:ext cx="933450" cy="887412"/>
            <a:chOff x="2624" y="2323"/>
            <a:chExt cx="415" cy="345"/>
          </a:xfrm>
        </p:grpSpPr>
        <p:sp>
          <p:nvSpPr>
            <p:cNvPr id="3" name="Freeform 38"/>
            <p:cNvSpPr>
              <a:spLocks noChangeAspect="1"/>
            </p:cNvSpPr>
            <p:nvPr/>
          </p:nvSpPr>
          <p:spPr bwMode="auto">
            <a:xfrm>
              <a:off x="2624" y="2323"/>
              <a:ext cx="208" cy="345"/>
            </a:xfrm>
            <a:custGeom>
              <a:avLst/>
              <a:gdLst/>
              <a:ahLst/>
              <a:cxnLst>
                <a:cxn ang="0">
                  <a:pos x="690" y="0"/>
                </a:cxn>
                <a:cxn ang="0">
                  <a:pos x="0" y="1003"/>
                </a:cxn>
                <a:cxn ang="0">
                  <a:pos x="689" y="1143"/>
                </a:cxn>
                <a:cxn ang="0">
                  <a:pos x="690" y="0"/>
                </a:cxn>
              </a:cxnLst>
              <a:rect l="0" t="0" r="r" b="b"/>
              <a:pathLst>
                <a:path w="690" h="1143">
                  <a:moveTo>
                    <a:pt x="690" y="0"/>
                  </a:moveTo>
                  <a:lnTo>
                    <a:pt x="0" y="1003"/>
                  </a:lnTo>
                  <a:lnTo>
                    <a:pt x="689" y="1143"/>
                  </a:lnTo>
                  <a:lnTo>
                    <a:pt x="69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8" name="Freeform 39"/>
            <p:cNvSpPr>
              <a:spLocks noChangeAspect="1"/>
            </p:cNvSpPr>
            <p:nvPr/>
          </p:nvSpPr>
          <p:spPr bwMode="auto">
            <a:xfrm flipH="1">
              <a:off x="2831" y="2323"/>
              <a:ext cx="208" cy="345"/>
            </a:xfrm>
            <a:custGeom>
              <a:avLst/>
              <a:gdLst/>
              <a:ahLst/>
              <a:cxnLst>
                <a:cxn ang="0">
                  <a:pos x="690" y="0"/>
                </a:cxn>
                <a:cxn ang="0">
                  <a:pos x="0" y="1003"/>
                </a:cxn>
                <a:cxn ang="0">
                  <a:pos x="689" y="1143"/>
                </a:cxn>
                <a:cxn ang="0">
                  <a:pos x="690" y="0"/>
                </a:cxn>
              </a:cxnLst>
              <a:rect l="0" t="0" r="r" b="b"/>
              <a:pathLst>
                <a:path w="690" h="1143">
                  <a:moveTo>
                    <a:pt x="690" y="0"/>
                  </a:moveTo>
                  <a:lnTo>
                    <a:pt x="0" y="1003"/>
                  </a:lnTo>
                  <a:lnTo>
                    <a:pt x="689" y="1143"/>
                  </a:lnTo>
                  <a:lnTo>
                    <a:pt x="69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9" name="Line 40"/>
            <p:cNvSpPr>
              <a:spLocks noChangeAspect="1" noChangeShapeType="1"/>
            </p:cNvSpPr>
            <p:nvPr/>
          </p:nvSpPr>
          <p:spPr bwMode="auto">
            <a:xfrm flipH="1">
              <a:off x="2781" y="2408"/>
              <a:ext cx="20" cy="30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rou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" name="Freeform 41"/>
            <p:cNvSpPr>
              <a:spLocks noChangeAspect="1"/>
            </p:cNvSpPr>
            <p:nvPr/>
          </p:nvSpPr>
          <p:spPr bwMode="auto">
            <a:xfrm flipV="1">
              <a:off x="2805" y="2436"/>
              <a:ext cx="56" cy="22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40" y="1"/>
                </a:cxn>
                <a:cxn ang="0">
                  <a:pos x="92" y="37"/>
                </a:cxn>
              </a:cxnLst>
              <a:rect l="0" t="0" r="r" b="b"/>
              <a:pathLst>
                <a:path w="92" h="41">
                  <a:moveTo>
                    <a:pt x="0" y="41"/>
                  </a:moveTo>
                  <a:cubicBezTo>
                    <a:pt x="12" y="21"/>
                    <a:pt x="25" y="2"/>
                    <a:pt x="40" y="1"/>
                  </a:cubicBezTo>
                  <a:cubicBezTo>
                    <a:pt x="55" y="0"/>
                    <a:pt x="73" y="18"/>
                    <a:pt x="92" y="37"/>
                  </a:cubicBezTo>
                </a:path>
              </a:pathLst>
            </a:custGeom>
            <a:noFill/>
            <a:ln w="19050" cap="flat" cmpd="sng">
              <a:solidFill>
                <a:srgbClr val="00CC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1" name="Freeform 42"/>
            <p:cNvSpPr>
              <a:spLocks noChangeAspect="1"/>
            </p:cNvSpPr>
            <p:nvPr/>
          </p:nvSpPr>
          <p:spPr bwMode="auto">
            <a:xfrm>
              <a:off x="2806" y="2545"/>
              <a:ext cx="43" cy="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120"/>
                </a:cxn>
                <a:cxn ang="0">
                  <a:pos x="116" y="168"/>
                </a:cxn>
              </a:cxnLst>
              <a:rect l="0" t="0" r="r" b="b"/>
              <a:pathLst>
                <a:path w="116" h="168">
                  <a:moveTo>
                    <a:pt x="0" y="0"/>
                  </a:moveTo>
                  <a:cubicBezTo>
                    <a:pt x="8" y="46"/>
                    <a:pt x="17" y="92"/>
                    <a:pt x="36" y="120"/>
                  </a:cubicBezTo>
                  <a:cubicBezTo>
                    <a:pt x="55" y="148"/>
                    <a:pt x="85" y="158"/>
                    <a:pt x="116" y="168"/>
                  </a:cubicBezTo>
                </a:path>
              </a:pathLst>
            </a:custGeom>
            <a:noFill/>
            <a:ln w="19050" cap="flat" cmpd="sng">
              <a:solidFill>
                <a:srgbClr val="00CC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2" name="Freeform 43"/>
            <p:cNvSpPr>
              <a:spLocks noChangeAspect="1"/>
            </p:cNvSpPr>
            <p:nvPr/>
          </p:nvSpPr>
          <p:spPr bwMode="auto">
            <a:xfrm>
              <a:off x="2809" y="2548"/>
              <a:ext cx="45" cy="69"/>
            </a:xfrm>
            <a:custGeom>
              <a:avLst/>
              <a:gdLst/>
              <a:ahLst/>
              <a:cxnLst>
                <a:cxn ang="0">
                  <a:pos x="112" y="0"/>
                </a:cxn>
                <a:cxn ang="0">
                  <a:pos x="76" y="128"/>
                </a:cxn>
                <a:cxn ang="0">
                  <a:pos x="0" y="172"/>
                </a:cxn>
              </a:cxnLst>
              <a:rect l="0" t="0" r="r" b="b"/>
              <a:pathLst>
                <a:path w="112" h="172">
                  <a:moveTo>
                    <a:pt x="112" y="0"/>
                  </a:moveTo>
                  <a:cubicBezTo>
                    <a:pt x="103" y="49"/>
                    <a:pt x="95" y="99"/>
                    <a:pt x="76" y="128"/>
                  </a:cubicBezTo>
                  <a:cubicBezTo>
                    <a:pt x="57" y="157"/>
                    <a:pt x="28" y="164"/>
                    <a:pt x="0" y="172"/>
                  </a:cubicBezTo>
                </a:path>
              </a:pathLst>
            </a:custGeom>
            <a:noFill/>
            <a:ln w="19050" cap="flat" cmpd="sng">
              <a:solidFill>
                <a:srgbClr val="00CC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3" name="Line 44"/>
            <p:cNvSpPr>
              <a:spLocks noChangeAspect="1" noChangeShapeType="1"/>
            </p:cNvSpPr>
            <p:nvPr/>
          </p:nvSpPr>
          <p:spPr bwMode="auto">
            <a:xfrm flipH="1">
              <a:off x="2740" y="2424"/>
              <a:ext cx="55" cy="95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rou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4" name="Line 45"/>
            <p:cNvSpPr>
              <a:spLocks noChangeAspect="1" noChangeShapeType="1"/>
            </p:cNvSpPr>
            <p:nvPr/>
          </p:nvSpPr>
          <p:spPr bwMode="auto">
            <a:xfrm flipH="1">
              <a:off x="2683" y="2517"/>
              <a:ext cx="60" cy="86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rou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5" name="Line 46"/>
            <p:cNvSpPr>
              <a:spLocks noChangeAspect="1" noChangeShapeType="1"/>
            </p:cNvSpPr>
            <p:nvPr/>
          </p:nvSpPr>
          <p:spPr bwMode="auto">
            <a:xfrm flipH="1">
              <a:off x="2741" y="2529"/>
              <a:ext cx="60" cy="86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rou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6" name="Line 47"/>
            <p:cNvSpPr>
              <a:spLocks noChangeAspect="1" noChangeShapeType="1"/>
            </p:cNvSpPr>
            <p:nvPr/>
          </p:nvSpPr>
          <p:spPr bwMode="auto">
            <a:xfrm>
              <a:off x="2797" y="2526"/>
              <a:ext cx="8" cy="99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rou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7" name="Line 48"/>
            <p:cNvSpPr>
              <a:spLocks noChangeAspect="1" noChangeShapeType="1"/>
            </p:cNvSpPr>
            <p:nvPr/>
          </p:nvSpPr>
          <p:spPr bwMode="auto">
            <a:xfrm>
              <a:off x="2797" y="2418"/>
              <a:ext cx="0" cy="113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rou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8" name="Oval 49"/>
            <p:cNvSpPr>
              <a:spLocks noChangeAspect="1" noChangeArrowheads="1"/>
            </p:cNvSpPr>
            <p:nvPr/>
          </p:nvSpPr>
          <p:spPr bwMode="auto">
            <a:xfrm>
              <a:off x="2775" y="2403"/>
              <a:ext cx="40" cy="42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FF33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9" name="Oval 50"/>
            <p:cNvSpPr>
              <a:spLocks noChangeAspect="1" noChangeArrowheads="1"/>
            </p:cNvSpPr>
            <p:nvPr/>
          </p:nvSpPr>
          <p:spPr bwMode="auto">
            <a:xfrm>
              <a:off x="2721" y="2497"/>
              <a:ext cx="40" cy="42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FF33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0" name="Oval 51"/>
            <p:cNvSpPr>
              <a:spLocks noChangeAspect="1" noChangeArrowheads="1"/>
            </p:cNvSpPr>
            <p:nvPr/>
          </p:nvSpPr>
          <p:spPr bwMode="auto">
            <a:xfrm>
              <a:off x="2775" y="2510"/>
              <a:ext cx="40" cy="42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FF33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2" name="Oval 52"/>
            <p:cNvSpPr>
              <a:spLocks noChangeAspect="1" noChangeArrowheads="1"/>
            </p:cNvSpPr>
            <p:nvPr/>
          </p:nvSpPr>
          <p:spPr bwMode="auto">
            <a:xfrm>
              <a:off x="2661" y="2579"/>
              <a:ext cx="41" cy="42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FF33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3" name="Oval 53"/>
            <p:cNvSpPr>
              <a:spLocks noChangeAspect="1" noChangeArrowheads="1"/>
            </p:cNvSpPr>
            <p:nvPr/>
          </p:nvSpPr>
          <p:spPr bwMode="auto">
            <a:xfrm>
              <a:off x="2722" y="2592"/>
              <a:ext cx="40" cy="42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FF33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4" name="Oval 54"/>
            <p:cNvSpPr>
              <a:spLocks noChangeAspect="1" noChangeArrowheads="1"/>
            </p:cNvSpPr>
            <p:nvPr/>
          </p:nvSpPr>
          <p:spPr bwMode="auto">
            <a:xfrm>
              <a:off x="2781" y="2602"/>
              <a:ext cx="40" cy="42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FF33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p>
              <a:endParaRPr lang="zh-CN" altLang="en-US"/>
            </a:p>
          </p:txBody>
        </p:sp>
        <p:grpSp>
          <p:nvGrpSpPr>
            <p:cNvPr id="25" name="Group 55"/>
            <p:cNvGrpSpPr>
              <a:grpSpLocks noChangeAspect="1"/>
            </p:cNvGrpSpPr>
            <p:nvPr/>
          </p:nvGrpSpPr>
          <p:grpSpPr bwMode="auto">
            <a:xfrm flipH="1">
              <a:off x="2805" y="2403"/>
              <a:ext cx="164" cy="240"/>
              <a:chOff x="4160" y="1752"/>
              <a:chExt cx="530" cy="799"/>
            </a:xfrm>
          </p:grpSpPr>
          <p:sp>
            <p:nvSpPr>
              <p:cNvPr id="26" name="Line 56"/>
              <p:cNvSpPr>
                <a:spLocks noChangeAspect="1" noChangeShapeType="1"/>
              </p:cNvSpPr>
              <p:nvPr/>
            </p:nvSpPr>
            <p:spPr bwMode="auto">
              <a:xfrm flipH="1">
                <a:off x="4555" y="1770"/>
                <a:ext cx="68" cy="100"/>
              </a:xfrm>
              <a:prstGeom prst="line">
                <a:avLst/>
              </a:prstGeom>
              <a:noFill/>
              <a:ln w="19050">
                <a:solidFill>
                  <a:srgbClr val="00CCFF"/>
                </a:solidFill>
                <a:round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27" name="Line 57"/>
              <p:cNvSpPr>
                <a:spLocks noChangeAspect="1" noChangeShapeType="1"/>
              </p:cNvSpPr>
              <p:nvPr/>
            </p:nvSpPr>
            <p:spPr bwMode="auto">
              <a:xfrm flipH="1">
                <a:off x="4420" y="1824"/>
                <a:ext cx="184" cy="312"/>
              </a:xfrm>
              <a:prstGeom prst="line">
                <a:avLst/>
              </a:prstGeom>
              <a:noFill/>
              <a:ln w="19050">
                <a:solidFill>
                  <a:srgbClr val="00CCFF"/>
                </a:solidFill>
                <a:round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28" name="Line 58"/>
              <p:cNvSpPr>
                <a:spLocks noChangeAspect="1" noChangeShapeType="1"/>
              </p:cNvSpPr>
              <p:nvPr/>
            </p:nvSpPr>
            <p:spPr bwMode="auto">
              <a:xfrm flipH="1">
                <a:off x="4232" y="2132"/>
                <a:ext cx="200" cy="284"/>
              </a:xfrm>
              <a:prstGeom prst="line">
                <a:avLst/>
              </a:prstGeom>
              <a:noFill/>
              <a:ln w="19050">
                <a:solidFill>
                  <a:srgbClr val="00CCFF"/>
                </a:solidFill>
                <a:round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29" name="Line 59"/>
              <p:cNvSpPr>
                <a:spLocks noChangeAspect="1" noChangeShapeType="1"/>
              </p:cNvSpPr>
              <p:nvPr/>
            </p:nvSpPr>
            <p:spPr bwMode="auto">
              <a:xfrm flipH="1">
                <a:off x="4424" y="2172"/>
                <a:ext cx="200" cy="284"/>
              </a:xfrm>
              <a:prstGeom prst="line">
                <a:avLst/>
              </a:prstGeom>
              <a:noFill/>
              <a:ln w="19050">
                <a:solidFill>
                  <a:srgbClr val="00CCFF"/>
                </a:solidFill>
                <a:round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30" name="Line 60"/>
              <p:cNvSpPr>
                <a:spLocks noChangeAspect="1" noChangeShapeType="1"/>
              </p:cNvSpPr>
              <p:nvPr/>
            </p:nvSpPr>
            <p:spPr bwMode="auto">
              <a:xfrm>
                <a:off x="4608" y="2160"/>
                <a:ext cx="28" cy="328"/>
              </a:xfrm>
              <a:prstGeom prst="line">
                <a:avLst/>
              </a:prstGeom>
              <a:noFill/>
              <a:ln w="19050">
                <a:solidFill>
                  <a:srgbClr val="00CCFF"/>
                </a:solidFill>
                <a:round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31" name="Line 61"/>
              <p:cNvSpPr>
                <a:spLocks noChangeAspect="1" noChangeShapeType="1"/>
              </p:cNvSpPr>
              <p:nvPr/>
            </p:nvSpPr>
            <p:spPr bwMode="auto">
              <a:xfrm>
                <a:off x="4608" y="1804"/>
                <a:ext cx="0" cy="372"/>
              </a:xfrm>
              <a:prstGeom prst="line">
                <a:avLst/>
              </a:prstGeom>
              <a:noFill/>
              <a:ln w="19050">
                <a:solidFill>
                  <a:srgbClr val="00CCFF"/>
                </a:solidFill>
                <a:round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32" name="Oval 62"/>
              <p:cNvSpPr>
                <a:spLocks noChangeAspect="1" noChangeArrowheads="1"/>
              </p:cNvSpPr>
              <p:nvPr/>
            </p:nvSpPr>
            <p:spPr bwMode="auto">
              <a:xfrm>
                <a:off x="4536" y="1752"/>
                <a:ext cx="134" cy="139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FF3300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33" name="Oval 63"/>
              <p:cNvSpPr>
                <a:spLocks noChangeAspect="1" noChangeArrowheads="1"/>
              </p:cNvSpPr>
              <p:nvPr/>
            </p:nvSpPr>
            <p:spPr bwMode="auto">
              <a:xfrm>
                <a:off x="4356" y="2064"/>
                <a:ext cx="134" cy="139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FF3300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34" name="Oval 64"/>
              <p:cNvSpPr>
                <a:spLocks noChangeAspect="1" noChangeArrowheads="1"/>
              </p:cNvSpPr>
              <p:nvPr/>
            </p:nvSpPr>
            <p:spPr bwMode="auto">
              <a:xfrm>
                <a:off x="4536" y="2108"/>
                <a:ext cx="134" cy="139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FF3300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35" name="Oval 65"/>
              <p:cNvSpPr>
                <a:spLocks noChangeAspect="1" noChangeArrowheads="1"/>
              </p:cNvSpPr>
              <p:nvPr/>
            </p:nvSpPr>
            <p:spPr bwMode="auto">
              <a:xfrm>
                <a:off x="4160" y="2336"/>
                <a:ext cx="134" cy="139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FF3300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37" name="Oval 66"/>
              <p:cNvSpPr>
                <a:spLocks noChangeAspect="1" noChangeArrowheads="1"/>
              </p:cNvSpPr>
              <p:nvPr/>
            </p:nvSpPr>
            <p:spPr bwMode="auto">
              <a:xfrm>
                <a:off x="4360" y="2380"/>
                <a:ext cx="134" cy="139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FF3300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38" name="Oval 67"/>
              <p:cNvSpPr>
                <a:spLocks noChangeAspect="1" noChangeArrowheads="1"/>
              </p:cNvSpPr>
              <p:nvPr/>
            </p:nvSpPr>
            <p:spPr bwMode="auto">
              <a:xfrm>
                <a:off x="4556" y="2412"/>
                <a:ext cx="134" cy="139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FF3300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p>
                <a:endParaRPr lang="zh-CN" altLang="en-US"/>
              </a:p>
            </p:txBody>
          </p:sp>
        </p:grpSp>
      </p:grpSp>
      <p:pic>
        <p:nvPicPr>
          <p:cNvPr id="29705" name="Picture 9" descr="D:\PatrickWork\icon\refresh-cl-crystalxp.net-en-132\PNG\Network\Internet_Connec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3185" y="2211070"/>
            <a:ext cx="1304290" cy="1304290"/>
          </a:xfrm>
          <a:prstGeom prst="rect">
            <a:avLst/>
          </a:prstGeom>
          <a:noFill/>
        </p:spPr>
      </p:pic>
      <p:sp>
        <p:nvSpPr>
          <p:cNvPr id="39" name="文本框 11"/>
          <p:cNvSpPr txBox="1"/>
          <p:nvPr/>
        </p:nvSpPr>
        <p:spPr>
          <a:xfrm>
            <a:off x="5057140" y="3754755"/>
            <a:ext cx="10598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698" name="Picture 2" descr="D:\PatrickWork\icon\pack-3d-crystalxp.net-en-982\pack 3D\pack 3D .png\Divers OS\R俿eaux 3D v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74890" y="2256790"/>
            <a:ext cx="1162050" cy="1162050"/>
          </a:xfrm>
          <a:prstGeom prst="rect">
            <a:avLst/>
          </a:prstGeom>
          <a:noFill/>
        </p:spPr>
      </p:pic>
      <p:pic>
        <p:nvPicPr>
          <p:cNvPr id="41" name="Picture 9" descr="F:\ppt\icon\icon\200712141533265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79355" y="2193908"/>
            <a:ext cx="1214446" cy="1214446"/>
          </a:xfrm>
          <a:prstGeom prst="rect">
            <a:avLst/>
          </a:prstGeom>
          <a:noFill/>
        </p:spPr>
      </p:pic>
      <p:pic>
        <p:nvPicPr>
          <p:cNvPr id="21514" name="Picture 10" descr="D:\PatrickWork\课件\icon\2008102216393561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82785" y="2115820"/>
            <a:ext cx="1468755" cy="146875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338"/>
            <a:ext cx="3703638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 fontAlgn="base"/>
            <a:r>
              <a:rPr lang="zh-CN" altLang="en-US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网络模型</a:t>
            </a:r>
            <a:endParaRPr lang="zh-CN" altLang="en-US" sz="2665" strike="noStrike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PA_组合 47"/>
          <p:cNvGrpSpPr/>
          <p:nvPr/>
        </p:nvGrpSpPr>
        <p:grpSpPr>
          <a:xfrm>
            <a:off x="3175" y="933450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8679" name="Rectangle 2"/>
          <p:cNvSpPr/>
          <p:nvPr/>
        </p:nvSpPr>
        <p:spPr>
          <a:xfrm>
            <a:off x="3175" y="138113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8680" name="Rectangle 3"/>
          <p:cNvSpPr/>
          <p:nvPr/>
        </p:nvSpPr>
        <p:spPr>
          <a:xfrm>
            <a:off x="744538" y="138113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8681" name="Text Box 4"/>
          <p:cNvSpPr txBox="1"/>
          <p:nvPr/>
        </p:nvSpPr>
        <p:spPr>
          <a:xfrm>
            <a:off x="3175" y="155575"/>
            <a:ext cx="817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29697" name="矩形 2"/>
          <p:cNvSpPr/>
          <p:nvPr/>
        </p:nvSpPr>
        <p:spPr>
          <a:xfrm>
            <a:off x="234315" y="1126490"/>
            <a:ext cx="4832350" cy="55848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lvl="1" indent="-34290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各层的关系</a:t>
            </a:r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1">
              <a:lnSpc>
                <a:spcPct val="150000"/>
              </a:lnSpc>
              <a:buClr>
                <a:srgbClr val="FFC000"/>
              </a:buClr>
            </a:pPr>
            <a:r>
              <a:rPr lang="zh-CN" altLang="en-US" sz="1600" dirty="0" smtClean="0"/>
              <a:t>每一个抽象层建立在低一层提供的服务上，</a:t>
            </a:r>
            <a:endParaRPr lang="zh-CN" altLang="en-US" sz="1600" dirty="0" smtClean="0"/>
          </a:p>
          <a:p>
            <a:pPr marL="0" lvl="1">
              <a:lnSpc>
                <a:spcPct val="150000"/>
              </a:lnSpc>
              <a:buClr>
                <a:srgbClr val="FFC000"/>
              </a:buClr>
            </a:pPr>
            <a:r>
              <a:rPr lang="zh-CN" altLang="en-US" sz="1600" dirty="0" smtClean="0"/>
              <a:t>并且为高一层提供服务。</a:t>
            </a:r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lvl="1" indent="-34290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程序员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重点关注</a:t>
            </a:r>
            <a:endParaRPr lang="zh-CN" altLang="en-US" sz="2000" b="1" dirty="0" smtClean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lvl="1" indent="-34290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应用层</a:t>
            </a:r>
            <a:endParaRPr lang="zh-CN" altLang="en-US" dirty="0" smtClean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lvl="1" indent="-34290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表示层</a:t>
            </a:r>
            <a:endParaRPr lang="zh-CN" altLang="en-US" dirty="0" smtClean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lvl="1" indent="-34290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会话层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857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传输层</a:t>
            </a:r>
            <a:endParaRPr lang="zh-CN" altLang="en-US" sz="2000" b="1" dirty="0" smtClean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lvl="1" indent="-34290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程序员非重点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关注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1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网络层</a:t>
            </a:r>
            <a:endParaRPr lang="zh-CN" altLang="en-US" dirty="0" smtClean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1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链路层</a:t>
            </a:r>
            <a:endParaRPr lang="en-US" altLang="zh-CN" dirty="0" smtClean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1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物理层</a:t>
            </a:r>
            <a:endParaRPr lang="en-US" altLang="zh-CN" sz="1600" dirty="0" smtClean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1" inden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None/>
            </a:pPr>
            <a:endParaRPr lang="en-US" altLang="zh-CN" sz="2000" dirty="0" smtClean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 descr="网络模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200" y="-176530"/>
            <a:ext cx="7276465" cy="6887845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338"/>
            <a:ext cx="3703638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 fontAlgn="base"/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系列协议</a:t>
            </a:r>
            <a:endParaRPr lang="zh-CN" altLang="en-US" sz="2665" strike="noStrike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PA_组合 47"/>
          <p:cNvGrpSpPr/>
          <p:nvPr/>
        </p:nvGrpSpPr>
        <p:grpSpPr>
          <a:xfrm>
            <a:off x="3175" y="933450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8679" name="Rectangle 2"/>
          <p:cNvSpPr/>
          <p:nvPr/>
        </p:nvSpPr>
        <p:spPr>
          <a:xfrm>
            <a:off x="3175" y="138113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8680" name="Rectangle 3"/>
          <p:cNvSpPr/>
          <p:nvPr/>
        </p:nvSpPr>
        <p:spPr>
          <a:xfrm>
            <a:off x="744538" y="138113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8681" name="Text Box 4"/>
          <p:cNvSpPr txBox="1"/>
          <p:nvPr/>
        </p:nvSpPr>
        <p:spPr>
          <a:xfrm>
            <a:off x="3175" y="155575"/>
            <a:ext cx="817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77494" y="1150640"/>
            <a:ext cx="10133531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TCP/IP</a:t>
            </a:r>
            <a:r>
              <a:rPr lang="zh-CN" altLang="en-US" dirty="0" smtClean="0">
                <a:latin typeface="+mn-ea"/>
              </a:rPr>
              <a:t>（</a:t>
            </a:r>
            <a:r>
              <a:rPr lang="en-US" altLang="zh-CN" dirty="0" smtClean="0">
                <a:latin typeface="+mn-ea"/>
              </a:rPr>
              <a:t>Transmission Control Protocol/Internet Protocol</a:t>
            </a:r>
            <a:r>
              <a:rPr lang="zh-CN" altLang="en-US" dirty="0" smtClean="0">
                <a:latin typeface="+mn-ea"/>
              </a:rPr>
              <a:t>）是</a:t>
            </a:r>
            <a:r>
              <a:rPr lang="en-US" altLang="zh-CN" dirty="0" smtClean="0">
                <a:latin typeface="+mn-ea"/>
              </a:rPr>
              <a:t>Internet</a:t>
            </a:r>
            <a:r>
              <a:rPr lang="zh-CN" altLang="en-US" dirty="0" smtClean="0">
                <a:latin typeface="+mn-ea"/>
              </a:rPr>
              <a:t>最基本的协议。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把所有</a:t>
            </a:r>
            <a:r>
              <a:rPr lang="en-US" dirty="0" smtClean="0"/>
              <a:t>TCP/IP</a:t>
            </a:r>
            <a:r>
              <a:rPr lang="zh-CN" altLang="en-US" dirty="0" smtClean="0"/>
              <a:t>系列协议归类到四个抽象层中</a:t>
            </a:r>
            <a:endParaRPr lang="zh-CN" altLang="en-US" dirty="0">
              <a:latin typeface="+mn-ea"/>
              <a:ea typeface="+mn-ea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504940" y="1253515"/>
            <a:ext cx="1333073" cy="1152128"/>
            <a:chOff x="779103" y="1866166"/>
            <a:chExt cx="1333073" cy="1152128"/>
          </a:xfrm>
          <a:solidFill>
            <a:schemeClr val="accent1">
              <a:lumMod val="75000"/>
            </a:schemeClr>
          </a:solidFill>
        </p:grpSpPr>
        <p:sp>
          <p:nvSpPr>
            <p:cNvPr id="15" name="等腰三角形 2"/>
            <p:cNvSpPr/>
            <p:nvPr/>
          </p:nvSpPr>
          <p:spPr bwMode="auto">
            <a:xfrm rot="2747878">
              <a:off x="869576" y="1775693"/>
              <a:ext cx="1152128" cy="1333073"/>
            </a:xfrm>
            <a:custGeom>
              <a:avLst/>
              <a:gdLst/>
              <a:ahLst/>
              <a:cxnLst/>
              <a:rect l="l" t="t" r="r" b="b"/>
              <a:pathLst>
                <a:path w="1152128" h="1333073">
                  <a:moveTo>
                    <a:pt x="576064" y="0"/>
                  </a:moveTo>
                  <a:lnTo>
                    <a:pt x="687529" y="192182"/>
                  </a:lnTo>
                  <a:cubicBezTo>
                    <a:pt x="952381" y="243689"/>
                    <a:pt x="1152128" y="477023"/>
                    <a:pt x="1152128" y="757009"/>
                  </a:cubicBezTo>
                  <a:cubicBezTo>
                    <a:pt x="1152128" y="1075160"/>
                    <a:pt x="894215" y="1333073"/>
                    <a:pt x="576064" y="1333073"/>
                  </a:cubicBezTo>
                  <a:cubicBezTo>
                    <a:pt x="257913" y="1333073"/>
                    <a:pt x="0" y="1075160"/>
                    <a:pt x="0" y="757009"/>
                  </a:cubicBezTo>
                  <a:cubicBezTo>
                    <a:pt x="0" y="477023"/>
                    <a:pt x="199747" y="243689"/>
                    <a:pt x="464599" y="1921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none" anchor="ctr"/>
            <a:lstStyle/>
            <a:p>
              <a:pPr algn="ctr"/>
              <a:endParaRPr lang="zh-CN" altLang="en-US" sz="2000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57821" y="2242175"/>
              <a:ext cx="69762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anchor="ctr"/>
            <a:lstStyle>
              <a:defPPr>
                <a:defRPr lang="zh-CN"/>
              </a:defPPr>
              <a:lvl1pPr algn="ctr">
                <a:defRPr sz="2000" ker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 smtClean="0"/>
                <a:t>定义</a:t>
              </a:r>
              <a:endParaRPr lang="zh-CN" altLang="en-US" dirty="0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6966585" y="2707005"/>
            <a:ext cx="5001895" cy="3646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200000"/>
              </a:lnSpc>
            </a:pPr>
            <a:r>
              <a:rPr lang="en-US" sz="1650" b="1">
                <a:solidFill>
                  <a:srgbClr val="FF0000"/>
                </a:solidFill>
                <a:latin typeface="+mn-ea"/>
                <a:cs typeface="+mn-ea"/>
              </a:rPr>
              <a:t>TCP </a:t>
            </a:r>
            <a:r>
              <a:rPr lang="en-US" sz="1650" b="1">
                <a:latin typeface="+mn-ea"/>
                <a:cs typeface="+mn-ea"/>
              </a:rPr>
              <a:t>   </a:t>
            </a:r>
            <a:r>
              <a:rPr lang="zh-CN" altLang="en-US" sz="1650" dirty="0" smtClean="0">
                <a:latin typeface="+mn-ea"/>
                <a:cs typeface="+mn-ea"/>
                <a:sym typeface="+mn-ea"/>
              </a:rPr>
              <a:t>面向连接的、可靠的流协议</a:t>
            </a:r>
            <a:endParaRPr lang="en-US" sz="1650">
              <a:latin typeface="+mn-ea"/>
              <a:cs typeface="+mn-ea"/>
            </a:endParaRPr>
          </a:p>
          <a:p>
            <a:pPr indent="0">
              <a:lnSpc>
                <a:spcPct val="200000"/>
              </a:lnSpc>
            </a:pPr>
            <a:r>
              <a:rPr lang="en-US" sz="1650" b="1">
                <a:solidFill>
                  <a:srgbClr val="FF0000"/>
                </a:solidFill>
                <a:latin typeface="+mn-ea"/>
                <a:cs typeface="+mn-ea"/>
              </a:rPr>
              <a:t>UDP</a:t>
            </a:r>
            <a:r>
              <a:rPr lang="en-US" sz="1650" b="1">
                <a:latin typeface="+mn-ea"/>
                <a:cs typeface="+mn-ea"/>
              </a:rPr>
              <a:t>    </a:t>
            </a:r>
            <a:r>
              <a:rPr lang="zh-CN" altLang="en-US" sz="1650" dirty="0" smtClean="0">
                <a:latin typeface="+mn-ea"/>
                <a:cs typeface="+mn-ea"/>
                <a:sym typeface="+mn-ea"/>
              </a:rPr>
              <a:t>面向无连接的通讯协议</a:t>
            </a:r>
            <a:endParaRPr lang="en-US" sz="1650">
              <a:latin typeface="+mn-ea"/>
              <a:cs typeface="+mn-ea"/>
            </a:endParaRPr>
          </a:p>
          <a:p>
            <a:pPr indent="0">
              <a:lnSpc>
                <a:spcPct val="200000"/>
              </a:lnSpc>
            </a:pPr>
            <a:r>
              <a:rPr lang="en-US" sz="1650" b="1">
                <a:latin typeface="+mn-ea"/>
                <a:cs typeface="+mn-ea"/>
              </a:rPr>
              <a:t>IP        </a:t>
            </a:r>
            <a:r>
              <a:rPr lang="zh-CN" sz="1650">
                <a:latin typeface="+mn-ea"/>
                <a:cs typeface="+mn-ea"/>
              </a:rPr>
              <a:t>在源地址和目的地址之间传送的数据包</a:t>
            </a:r>
            <a:endParaRPr lang="zh-CN" sz="1650">
              <a:latin typeface="+mn-ea"/>
              <a:cs typeface="+mn-ea"/>
            </a:endParaRPr>
          </a:p>
          <a:p>
            <a:pPr indent="0">
              <a:lnSpc>
                <a:spcPct val="200000"/>
              </a:lnSpc>
            </a:pPr>
            <a:r>
              <a:rPr lang="en-US" sz="1650" b="1">
                <a:latin typeface="+mn-ea"/>
                <a:cs typeface="+mn-ea"/>
              </a:rPr>
              <a:t>ICMP  </a:t>
            </a:r>
            <a:r>
              <a:rPr lang="zh-CN" sz="1650">
                <a:latin typeface="+mn-ea"/>
                <a:cs typeface="+mn-ea"/>
              </a:rPr>
              <a:t>控制报文协议</a:t>
            </a:r>
            <a:r>
              <a:rPr lang="en-US" sz="1650" b="1">
                <a:latin typeface="+mn-ea"/>
                <a:cs typeface="+mn-ea"/>
              </a:rPr>
              <a:t>IGMP  </a:t>
            </a:r>
            <a:r>
              <a:rPr lang="en-US" sz="1650">
                <a:latin typeface="+mn-ea"/>
                <a:cs typeface="+mn-ea"/>
              </a:rPr>
              <a:t>internet</a:t>
            </a:r>
            <a:r>
              <a:rPr lang="zh-CN" sz="1650">
                <a:latin typeface="+mn-ea"/>
                <a:cs typeface="+mn-ea"/>
              </a:rPr>
              <a:t>组管理协议</a:t>
            </a:r>
            <a:r>
              <a:rPr lang="en-US" sz="1650" b="1">
                <a:latin typeface="+mn-ea"/>
                <a:cs typeface="+mn-ea"/>
              </a:rPr>
              <a:t>ARP   </a:t>
            </a:r>
            <a:r>
              <a:rPr lang="zh-CN" sz="1650">
                <a:latin typeface="+mn-ea"/>
                <a:cs typeface="+mn-ea"/>
              </a:rPr>
              <a:t>地址解析协议</a:t>
            </a:r>
            <a:r>
              <a:rPr lang="en-US" sz="1650" b="1">
                <a:latin typeface="+mn-ea"/>
                <a:cs typeface="+mn-ea"/>
              </a:rPr>
              <a:t>RARP </a:t>
            </a:r>
            <a:r>
              <a:rPr lang="zh-CN" sz="1650">
                <a:latin typeface="+mn-ea"/>
                <a:cs typeface="+mn-ea"/>
              </a:rPr>
              <a:t>反向地址转化协议</a:t>
            </a:r>
            <a:endParaRPr lang="zh-CN" altLang="en-US">
              <a:latin typeface="+mn-ea"/>
              <a:cs typeface="+mn-ea"/>
            </a:endParaRPr>
          </a:p>
        </p:txBody>
      </p:sp>
      <p:pic>
        <p:nvPicPr>
          <p:cNvPr id="4" name="图片 3" descr="TCP-IP协议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" y="2441575"/>
            <a:ext cx="6714490" cy="4626610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矩形 2"/>
          <p:cNvSpPr/>
          <p:nvPr/>
        </p:nvSpPr>
        <p:spPr>
          <a:xfrm>
            <a:off x="210185" y="1009650"/>
            <a:ext cx="5948680" cy="51644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三次握手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1" inden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建立一个TCP连接时，需要客户端和服务端总共发送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个包以确认连接的建立。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lvl="1" indent="-34290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为什么需要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次握手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?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1" inden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TCP是面对连接的，所以需要双方都确认连接的建立。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85750" lvl="1" indent="-28575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第一次握手</a:t>
            </a:r>
            <a:endParaRPr lang="zh-CN" altLang="en-US" sz="16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1" indent="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None/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客户端请求建立连接。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85750" lvl="1" indent="-28575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第二次握手</a:t>
            </a:r>
            <a:endParaRPr lang="zh-CN" altLang="en-US" sz="16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1" indent="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None/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服务端应答客户端，并请求建立连接。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85750" lvl="1" indent="-28575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第三次握手</a:t>
            </a:r>
            <a:endParaRPr lang="zh-CN" altLang="en-US" sz="16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1" indent="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None/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客户端针对服务端请求确认应答。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1" inden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None/>
            </a:pP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655"/>
            <a:ext cx="512127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 fontAlgn="base"/>
            <a:r>
              <a:rPr lang="en-US" altLang="zh-CN" sz="2665" strike="noStrike" noProof="1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zh-CN" sz="2665" strike="noStrike" noProof="1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665" strike="noStrike" noProof="1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65" strike="noStrike" noProof="1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次握手协议</a:t>
            </a:r>
            <a:endParaRPr lang="en-US" altLang="zh-CN" sz="2665" strike="noStrike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PA_组合 47"/>
          <p:cNvGrpSpPr/>
          <p:nvPr/>
        </p:nvGrpSpPr>
        <p:grpSpPr>
          <a:xfrm>
            <a:off x="3175" y="933450"/>
            <a:ext cx="2171700" cy="76200"/>
            <a:chOff x="0" y="2842590"/>
            <a:chExt cx="7054752" cy="89199"/>
          </a:xfrm>
        </p:grpSpPr>
        <p:sp>
          <p:nvSpPr>
            <p:cNvPr id="5" name="矩形 4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9705" name="Rectangle 2"/>
          <p:cNvSpPr/>
          <p:nvPr/>
        </p:nvSpPr>
        <p:spPr>
          <a:xfrm>
            <a:off x="3175" y="138113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9706" name="Rectangle 3"/>
          <p:cNvSpPr/>
          <p:nvPr/>
        </p:nvSpPr>
        <p:spPr>
          <a:xfrm>
            <a:off x="744538" y="138113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9707" name="Text Box 4"/>
          <p:cNvSpPr txBox="1"/>
          <p:nvPr/>
        </p:nvSpPr>
        <p:spPr>
          <a:xfrm>
            <a:off x="3175" y="155575"/>
            <a:ext cx="817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3</a:t>
            </a:r>
            <a:endParaRPr lang="en-US" altLang="zh-CN" sz="3600" b="1" dirty="0" smtClean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pic>
        <p:nvPicPr>
          <p:cNvPr id="13" name="Picture 2" descr="https://upload-images.jianshu.io/upload_images/1856419-52baa0818e1bd1c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96610" y="112395"/>
            <a:ext cx="6254750" cy="6633210"/>
          </a:xfrm>
          <a:prstGeom prst="rect">
            <a:avLst/>
          </a:prstGeom>
          <a:noFill/>
        </p:spPr>
      </p:pic>
      <p:pic>
        <p:nvPicPr>
          <p:cNvPr id="3" name="图片 2" descr="三次握手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865" y="138430"/>
            <a:ext cx="5476875" cy="6370320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656"/>
            <a:ext cx="4001584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 fontAlgn="base"/>
            <a:r>
              <a:rPr lang="en-US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次握手的漏洞</a:t>
            </a:r>
            <a:endParaRPr lang="en-US" altLang="zh-CN" sz="2665" strike="noStrike" noProof="1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PA_组合 47"/>
          <p:cNvGrpSpPr/>
          <p:nvPr/>
        </p:nvGrpSpPr>
        <p:grpSpPr>
          <a:xfrm>
            <a:off x="3175" y="933450"/>
            <a:ext cx="2171700" cy="76200"/>
            <a:chOff x="0" y="2842590"/>
            <a:chExt cx="7054752" cy="89199"/>
          </a:xfrm>
        </p:grpSpPr>
        <p:sp>
          <p:nvSpPr>
            <p:cNvPr id="5" name="矩形 4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9705" name="Rectangle 2"/>
          <p:cNvSpPr/>
          <p:nvPr/>
        </p:nvSpPr>
        <p:spPr>
          <a:xfrm>
            <a:off x="3175" y="138113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9706" name="Rectangle 3"/>
          <p:cNvSpPr/>
          <p:nvPr/>
        </p:nvSpPr>
        <p:spPr>
          <a:xfrm>
            <a:off x="744538" y="138113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9707" name="Text Box 4"/>
          <p:cNvSpPr txBox="1"/>
          <p:nvPr/>
        </p:nvSpPr>
        <p:spPr>
          <a:xfrm>
            <a:off x="3175" y="155575"/>
            <a:ext cx="817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4</a:t>
            </a:r>
            <a:endParaRPr lang="en-US" altLang="zh-CN" sz="3600" b="1" dirty="0" smtClean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3825" y="1090295"/>
            <a:ext cx="11527155" cy="4754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lvl="1" indent="-34290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SYN洪泛攻击</a:t>
            </a:r>
            <a:endParaRPr lang="zh-CN" altLang="en-US" b="1" dirty="0" smtClean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857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b="1" dirty="0" smtClean="0">
                <a:sym typeface="+mn-ea"/>
              </a:rPr>
              <a:t>定义</a:t>
            </a:r>
            <a:endParaRPr lang="zh-CN" altLang="en-US" b="1" dirty="0" smtClean="0">
              <a:sym typeface="+mn-ea"/>
            </a:endParaRPr>
          </a:p>
          <a:p>
            <a:pPr lvl="1" indent="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None/>
            </a:pPr>
            <a:r>
              <a:rPr lang="zh-CN" altLang="en-US" sz="1600" dirty="0" smtClean="0">
                <a:sym typeface="+mn-ea"/>
              </a:rPr>
              <a:t>通过网络服务所在的端口发送大量伪造原地址的攻击报文，发送到服务端，造成服务端上的</a:t>
            </a:r>
            <a:r>
              <a:rPr lang="zh-CN" altLang="en-US" sz="1600" dirty="0" smtClean="0">
                <a:solidFill>
                  <a:srgbClr val="FF0000"/>
                </a:solidFill>
                <a:sym typeface="+mn-ea"/>
              </a:rPr>
              <a:t>半开连接</a:t>
            </a:r>
            <a:r>
              <a:rPr lang="zh-CN" altLang="en-US" sz="1600" dirty="0" smtClean="0">
                <a:sym typeface="+mn-ea"/>
              </a:rPr>
              <a:t>队列被占满，从而阻止其他用户进行访问。</a:t>
            </a:r>
            <a:endParaRPr lang="zh-CN" altLang="en-US" sz="1600" dirty="0" smtClean="0">
              <a:sym typeface="+mn-ea"/>
            </a:endParaRPr>
          </a:p>
          <a:p>
            <a:pPr marL="2857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b="1" dirty="0" smtClean="0">
                <a:sym typeface="+mn-ea"/>
              </a:rPr>
              <a:t>原理</a:t>
            </a:r>
            <a:endParaRPr lang="zh-CN" altLang="en-US" b="1" dirty="0" smtClean="0">
              <a:sym typeface="+mn-ea"/>
            </a:endParaRPr>
          </a:p>
          <a:p>
            <a:pPr lvl="1" indent="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None/>
            </a:pPr>
            <a:r>
              <a:rPr lang="zh-CN" altLang="en-US" sz="1600" dirty="0" smtClean="0">
                <a:sym typeface="+mn-ea"/>
              </a:rPr>
              <a:t>攻击者客户端利用伪造的IP地址向服务端发出请求(第一次握手)，而服务端的响应(第二次握手)的报文将永远发送不到真实的客户端，服务端在等待客户端的第三次握手(永远都不会有的)，服务端在等待这种</a:t>
            </a:r>
            <a:r>
              <a:rPr lang="zh-CN" altLang="en-US" sz="1600" dirty="0" smtClean="0">
                <a:solidFill>
                  <a:srgbClr val="FF0000"/>
                </a:solidFill>
                <a:sym typeface="+mn-ea"/>
              </a:rPr>
              <a:t>半开的连接</a:t>
            </a:r>
            <a:r>
              <a:rPr lang="zh-CN" altLang="en-US" sz="1600" dirty="0" smtClean="0">
                <a:sym typeface="+mn-ea"/>
              </a:rPr>
              <a:t>过程中消耗了资源，如果有成千上万的这种连接，主机资源将被耗尽，从而达到攻击的目的。</a:t>
            </a:r>
            <a:endParaRPr lang="zh-CN" altLang="en-US" sz="1600" dirty="0" smtClean="0">
              <a:sym typeface="+mn-ea"/>
            </a:endParaRPr>
          </a:p>
          <a:p>
            <a:pPr marL="2857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b="1" dirty="0" smtClean="0">
                <a:sym typeface="+mn-ea"/>
              </a:rPr>
              <a:t>解决方案</a:t>
            </a:r>
            <a:endParaRPr lang="zh-CN" altLang="en-US" sz="1600" dirty="0" smtClean="0">
              <a:sym typeface="+mn-ea"/>
            </a:endParaRP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/>
              <a:t>无效连接监控释放</a:t>
            </a:r>
            <a:endParaRPr lang="zh-CN" altLang="en-US" sz="1600"/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/>
              <a:t>延缓TCB分配方法</a:t>
            </a:r>
            <a:endParaRPr lang="zh-CN" altLang="en-US" sz="1600"/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/>
              <a:t>防火墙</a:t>
            </a:r>
            <a:endParaRPr lang="zh-CN" altLang="en-US" sz="160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矩形 2"/>
          <p:cNvSpPr/>
          <p:nvPr/>
        </p:nvSpPr>
        <p:spPr>
          <a:xfrm>
            <a:off x="196850" y="1029335"/>
            <a:ext cx="5556885" cy="61696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lvl="1" indent="-34290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四次挥手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lvl="1" indent="-34290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定义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1" inden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断开一个TCP连接时，需要客户端和服务端总共发送4个包以确认连接的断开。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lvl="1" indent="-34290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为什么需要四次挥手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1" inden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TCP是双全工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即</a:t>
            </a:r>
            <a:r>
              <a:rPr lang="zh-CN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客户端和服务器端可以相互发送和接收请求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，所以需要双方都确认关闭连接。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lvl="1" indent="-34290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过程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85750" lvl="1" indent="-28575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第一次挥手：客户端发送关闭请求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5750" lvl="1" indent="-28575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第二次挥手：服务端响应客户端关闭请求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5750" lvl="1" indent="-28575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第三次挥手：服务端发送关闭请求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5750" lvl="1" indent="-28575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第四次挥手：客户端发送关闭确认请求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1" inden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None/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1" inden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None/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655"/>
            <a:ext cx="531876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 fontAlgn="base"/>
            <a:r>
              <a:rPr lang="en-US" altLang="zh-CN" sz="2665" strike="noStrike" noProof="1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zh-CN" sz="2665" strike="noStrike" noProof="1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665" strike="noStrike" noProof="1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665" strike="noStrike" noProof="1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次挥手协议</a:t>
            </a:r>
            <a:endParaRPr lang="en-US" altLang="zh-CN" sz="2665" strike="noStrike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PA_组合 47"/>
          <p:cNvGrpSpPr/>
          <p:nvPr/>
        </p:nvGrpSpPr>
        <p:grpSpPr>
          <a:xfrm>
            <a:off x="3175" y="933450"/>
            <a:ext cx="2171700" cy="76200"/>
            <a:chOff x="0" y="2842590"/>
            <a:chExt cx="7054752" cy="89199"/>
          </a:xfrm>
        </p:grpSpPr>
        <p:sp>
          <p:nvSpPr>
            <p:cNvPr id="5" name="矩形 4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9705" name="Rectangle 2"/>
          <p:cNvSpPr/>
          <p:nvPr/>
        </p:nvSpPr>
        <p:spPr>
          <a:xfrm>
            <a:off x="3175" y="138113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9706" name="Rectangle 3"/>
          <p:cNvSpPr/>
          <p:nvPr/>
        </p:nvSpPr>
        <p:spPr>
          <a:xfrm>
            <a:off x="744538" y="138113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9707" name="Text Box 4"/>
          <p:cNvSpPr txBox="1"/>
          <p:nvPr/>
        </p:nvSpPr>
        <p:spPr>
          <a:xfrm>
            <a:off x="3175" y="155575"/>
            <a:ext cx="817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5</a:t>
            </a:r>
            <a:endParaRPr lang="en-US" altLang="zh-CN" sz="3600" b="1" dirty="0" smtClean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01715" y="6350"/>
            <a:ext cx="6111875" cy="6661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图片 2" descr="四次挥手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715" y="-30480"/>
            <a:ext cx="6111875" cy="6892925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05399" y="313257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的通讯原理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TCP底层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735" y="207645"/>
            <a:ext cx="5910580" cy="5892165"/>
          </a:xfrm>
          <a:prstGeom prst="rect">
            <a:avLst/>
          </a:prstGeom>
        </p:spPr>
      </p:pic>
      <p:sp>
        <p:nvSpPr>
          <p:cNvPr id="29697" name="矩形 2"/>
          <p:cNvSpPr/>
          <p:nvPr/>
        </p:nvSpPr>
        <p:spPr>
          <a:xfrm>
            <a:off x="196850" y="1123315"/>
            <a:ext cx="5937885" cy="3928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lvl="1" indent="-342900">
              <a:lnSpc>
                <a:spcPct val="12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en-US" altLang="zh-CN" sz="2000" b="1" dirty="0">
                <a:latin typeface="+mn-ea"/>
                <a:cs typeface="+mn-ea"/>
                <a:sym typeface="+mn-ea"/>
              </a:rPr>
              <a:t>Socket</a:t>
            </a:r>
            <a:r>
              <a:rPr lang="zh-CN" altLang="zh-CN" sz="2000" b="1" dirty="0">
                <a:latin typeface="+mn-ea"/>
                <a:cs typeface="+mn-ea"/>
                <a:sym typeface="+mn-ea"/>
              </a:rPr>
              <a:t>套接字</a:t>
            </a:r>
            <a:endParaRPr lang="zh-CN" altLang="zh-CN" sz="2000" dirty="0">
              <a:latin typeface="+mn-ea"/>
              <a:cs typeface="+mn-ea"/>
              <a:sym typeface="+mn-ea"/>
            </a:endParaRPr>
          </a:p>
          <a:p>
            <a:pPr lvl="1" indent="0">
              <a:lnSpc>
                <a:spcPct val="120000"/>
              </a:lnSpc>
              <a:buClr>
                <a:srgbClr val="FFC000"/>
              </a:buClr>
              <a:buFont typeface="Wingdings" panose="05000000000000000000" charset="0"/>
              <a:buNone/>
            </a:pPr>
            <a:r>
              <a:rPr lang="en-US" altLang="zh-CN" sz="1600" dirty="0">
                <a:latin typeface="+mn-ea"/>
                <a:cs typeface="+mn-ea"/>
                <a:sym typeface="+mn-ea"/>
              </a:rPr>
              <a:t>TCP用主机的IP地址加上主机上的端口号作为TCP连接的端点，这种端点就叫做套接字（socket）</a:t>
            </a:r>
            <a:r>
              <a:rPr lang="zh-CN" altLang="en-US" sz="1600" dirty="0">
                <a:latin typeface="+mn-ea"/>
                <a:cs typeface="+mn-ea"/>
                <a:sym typeface="+mn-ea"/>
              </a:rPr>
              <a:t>。</a:t>
            </a:r>
            <a:endParaRPr lang="en-US" altLang="zh-CN" sz="2000" dirty="0">
              <a:latin typeface="+mn-ea"/>
              <a:cs typeface="+mn-ea"/>
              <a:sym typeface="+mn-ea"/>
            </a:endParaRPr>
          </a:p>
          <a:p>
            <a:pPr marL="342900" lvl="1" indent="-342900">
              <a:lnSpc>
                <a:spcPct val="12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en-US" altLang="zh-CN" sz="2000" b="1" dirty="0">
                <a:latin typeface="+mn-ea"/>
                <a:cs typeface="+mn-ea"/>
                <a:sym typeface="+mn-ea"/>
              </a:rPr>
              <a:t>TCP</a:t>
            </a:r>
            <a:r>
              <a:rPr lang="zh-CN" altLang="en-US" sz="2000" b="1" dirty="0">
                <a:latin typeface="+mn-ea"/>
                <a:cs typeface="+mn-ea"/>
                <a:sym typeface="+mn-ea"/>
              </a:rPr>
              <a:t>缓冲区</a:t>
            </a:r>
            <a:endParaRPr lang="zh-CN" altLang="en-US" sz="2000" dirty="0">
              <a:latin typeface="+mn-ea"/>
              <a:cs typeface="+mn-ea"/>
              <a:sym typeface="+mn-ea"/>
            </a:endParaRPr>
          </a:p>
          <a:p>
            <a:pPr marL="457200" lvl="1" indent="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latin typeface="+mn-ea"/>
                <a:cs typeface="+mn-ea"/>
                <a:sym typeface="+mn-ea"/>
              </a:rPr>
              <a:t>每个TCP的Socket的内核中都有一个发送缓冲区和一个接收缓冲区。</a:t>
            </a:r>
            <a:endParaRPr lang="zh-CN" altLang="en-US" sz="1600" dirty="0">
              <a:latin typeface="+mn-ea"/>
              <a:cs typeface="+mn-ea"/>
              <a:sym typeface="+mn-ea"/>
            </a:endParaRPr>
          </a:p>
          <a:p>
            <a:pPr marL="342900" lvl="1" indent="-342900">
              <a:lnSpc>
                <a:spcPct val="12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000" b="1" dirty="0">
                <a:latin typeface="+mn-ea"/>
                <a:cs typeface="+mn-ea"/>
                <a:sym typeface="+mn-ea"/>
              </a:rPr>
              <a:t>阻塞模式</a:t>
            </a:r>
            <a:endParaRPr lang="zh-CN" altLang="en-US" sz="1600" dirty="0">
              <a:latin typeface="+mn-ea"/>
              <a:cs typeface="+mn-ea"/>
              <a:sym typeface="+mn-ea"/>
            </a:endParaRPr>
          </a:p>
          <a:p>
            <a:pPr marL="742950" lvl="1" indent="-285750">
              <a:lnSpc>
                <a:spcPct val="12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600" dirty="0">
                <a:latin typeface="+mn-ea"/>
                <a:cs typeface="+mn-ea"/>
                <a:sym typeface="+mn-ea"/>
              </a:rPr>
              <a:t>接收端缓冲区为空，接收端调用</a:t>
            </a:r>
            <a:r>
              <a:rPr lang="en-US" altLang="zh-CN" sz="1600" dirty="0">
                <a:latin typeface="+mn-ea"/>
                <a:cs typeface="+mn-ea"/>
                <a:sym typeface="+mn-ea"/>
              </a:rPr>
              <a:t>read</a:t>
            </a:r>
            <a:r>
              <a:rPr lang="zh-CN" altLang="zh-CN" sz="1600" dirty="0">
                <a:latin typeface="+mn-ea"/>
                <a:cs typeface="+mn-ea"/>
                <a:sym typeface="+mn-ea"/>
              </a:rPr>
              <a:t>方法的线程阻塞。</a:t>
            </a:r>
            <a:endParaRPr lang="zh-CN" altLang="zh-CN" sz="1600" dirty="0">
              <a:latin typeface="+mn-ea"/>
              <a:cs typeface="+mn-ea"/>
              <a:sym typeface="+mn-ea"/>
            </a:endParaRPr>
          </a:p>
          <a:p>
            <a:pPr marL="742950" lvl="1" indent="-285750">
              <a:lnSpc>
                <a:spcPct val="12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zh-CN" sz="1600" dirty="0">
                <a:latin typeface="+mn-ea"/>
                <a:cs typeface="+mn-ea"/>
                <a:sym typeface="+mn-ea"/>
              </a:rPr>
              <a:t>发送端缓冲区满了或者不够大，发送端</a:t>
            </a:r>
            <a:r>
              <a:rPr lang="zh-CN" altLang="en-US" sz="1600" dirty="0">
                <a:latin typeface="+mn-ea"/>
                <a:cs typeface="+mn-ea"/>
                <a:sym typeface="+mn-ea"/>
              </a:rPr>
              <a:t>调用</a:t>
            </a:r>
            <a:r>
              <a:rPr lang="en-US" altLang="zh-CN" sz="1600" dirty="0">
                <a:latin typeface="+mn-ea"/>
                <a:cs typeface="+mn-ea"/>
                <a:sym typeface="+mn-ea"/>
              </a:rPr>
              <a:t>write</a:t>
            </a:r>
            <a:r>
              <a:rPr lang="zh-CN" altLang="zh-CN" sz="1600" dirty="0">
                <a:latin typeface="+mn-ea"/>
                <a:cs typeface="+mn-ea"/>
                <a:sym typeface="+mn-ea"/>
              </a:rPr>
              <a:t>方法的线程阻塞。</a:t>
            </a:r>
            <a:endParaRPr lang="zh-CN" altLang="en-US" sz="1600" dirty="0">
              <a:latin typeface="+mn-ea"/>
              <a:cs typeface="+mn-ea"/>
              <a:sym typeface="+mn-ea"/>
            </a:endParaRPr>
          </a:p>
          <a:p>
            <a:pPr marL="342900" lvl="1" indent="-342900">
              <a:lnSpc>
                <a:spcPct val="12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en-US" altLang="zh-CN" sz="2000" b="1" dirty="0">
                <a:latin typeface="+mn-ea"/>
                <a:cs typeface="+mn-ea"/>
                <a:sym typeface="+mn-ea"/>
              </a:rPr>
              <a:t>TCP</a:t>
            </a:r>
            <a:r>
              <a:rPr lang="zh-CN" altLang="en-US" sz="2000" b="1" dirty="0">
                <a:latin typeface="+mn-ea"/>
                <a:cs typeface="+mn-ea"/>
                <a:sym typeface="+mn-ea"/>
              </a:rPr>
              <a:t>的可靠性与高效率</a:t>
            </a:r>
            <a:endParaRPr lang="zh-CN" altLang="en-US" sz="2000" b="1" dirty="0">
              <a:latin typeface="+mn-ea"/>
              <a:cs typeface="+mn-ea"/>
              <a:sym typeface="+mn-ea"/>
            </a:endParaRPr>
          </a:p>
          <a:p>
            <a:pPr marL="0" lvl="1" indent="0">
              <a:lnSpc>
                <a:spcPct val="120000"/>
              </a:lnSpc>
              <a:buClr>
                <a:srgbClr val="FFC000"/>
              </a:buClr>
              <a:buFont typeface="Wingdings" panose="05000000000000000000" charset="0"/>
              <a:buNone/>
            </a:pPr>
            <a:r>
              <a:rPr lang="zh-CN" altLang="en-US" sz="1600" dirty="0">
                <a:latin typeface="+mn-ea"/>
                <a:cs typeface="+mn-ea"/>
                <a:sym typeface="+mn-ea"/>
              </a:rPr>
              <a:t>    有了缓冲区之后我们怎么传输才能确保高效与可靠？</a:t>
            </a:r>
            <a:endParaRPr lang="en-US" altLang="zh-CN" sz="1600" dirty="0">
              <a:latin typeface="+mn-ea"/>
              <a:cs typeface="+mn-ea"/>
              <a:sym typeface="+mn-ea"/>
            </a:endParaRPr>
          </a:p>
        </p:txBody>
      </p:sp>
      <p:grpSp>
        <p:nvGrpSpPr>
          <p:cNvPr id="11" name="PA_组合 47"/>
          <p:cNvGrpSpPr/>
          <p:nvPr/>
        </p:nvGrpSpPr>
        <p:grpSpPr>
          <a:xfrm>
            <a:off x="3175" y="933450"/>
            <a:ext cx="2171700" cy="76200"/>
            <a:chOff x="0" y="2842590"/>
            <a:chExt cx="7054752" cy="89199"/>
          </a:xfrm>
        </p:grpSpPr>
        <p:sp>
          <p:nvSpPr>
            <p:cNvPr id="12" name="矩形 1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9705" name="Rectangle 2"/>
          <p:cNvSpPr/>
          <p:nvPr/>
        </p:nvSpPr>
        <p:spPr>
          <a:xfrm>
            <a:off x="3175" y="138113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18" name="Rectangle 3"/>
          <p:cNvSpPr/>
          <p:nvPr/>
        </p:nvSpPr>
        <p:spPr>
          <a:xfrm>
            <a:off x="744538" y="138113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19" name="Text Box 4"/>
          <p:cNvSpPr txBox="1"/>
          <p:nvPr/>
        </p:nvSpPr>
        <p:spPr>
          <a:xfrm>
            <a:off x="3175" y="155575"/>
            <a:ext cx="817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60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 smtClean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6</a:t>
            </a:r>
            <a:endParaRPr lang="en-US" altLang="zh-CN" sz="3600" b="1" dirty="0" smtClean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2536</Words>
  <Application>WPS 演示</Application>
  <PresentationFormat>自定义</PresentationFormat>
  <Paragraphs>282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Calibri</vt:lpstr>
      <vt:lpstr>微软雅黑 Light</vt:lpstr>
      <vt:lpstr>Impact</vt:lpstr>
      <vt:lpstr>等线</vt:lpstr>
      <vt:lpstr>方正兰亭超细黑简体</vt:lpstr>
      <vt:lpstr>Wingdings</vt:lpstr>
      <vt:lpstr>Arial Unicode MS</vt:lpstr>
      <vt:lpstr>黑体</vt:lpstr>
      <vt:lpstr>Calibri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享学课堂[King老师]</cp:lastModifiedBy>
  <cp:revision>5108</cp:revision>
  <dcterms:created xsi:type="dcterms:W3CDTF">2016-08-30T15:34:00Z</dcterms:created>
  <dcterms:modified xsi:type="dcterms:W3CDTF">2018-11-05T07:24:28Z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2052-10.1.0.7565</vt:lpwstr>
  </property>
</Properties>
</file>