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1349" r:id="rId3"/>
    <p:sldId id="1334" r:id="rId4"/>
    <p:sldId id="1342" r:id="rId5"/>
    <p:sldId id="1335" r:id="rId6"/>
    <p:sldId id="1336" r:id="rId7"/>
    <p:sldId id="1333" r:id="rId8"/>
    <p:sldId id="1343" r:id="rId9"/>
    <p:sldId id="1344" r:id="rId10"/>
    <p:sldId id="1345" r:id="rId11"/>
    <p:sldId id="1346" r:id="rId12"/>
    <p:sldId id="1348" r:id="rId13"/>
    <p:sldId id="1347" r:id="rId14"/>
    <p:sldId id="1341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0076A-D7BD-4024-94FA-7479175F9174}" v="1" dt="2022-02-21T01:17:14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0" autoAdjust="0"/>
    <p:restoredTop sz="93090" autoAdjust="0"/>
  </p:normalViewPr>
  <p:slideViewPr>
    <p:cSldViewPr snapToGrid="0">
      <p:cViewPr varScale="1">
        <p:scale>
          <a:sx n="76" d="100"/>
          <a:sy n="76" d="100"/>
        </p:scale>
        <p:origin x="331" y="62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eon" userId="f8fcc1f89827b477" providerId="LiveId" clId="{0F031D96-D052-4C5E-ACD9-95CFD38C8A0E}"/>
    <pc:docChg chg="undo custSel addSld delSld modSld">
      <pc:chgData name="Li Leon" userId="f8fcc1f89827b477" providerId="LiveId" clId="{0F031D96-D052-4C5E-ACD9-95CFD38C8A0E}" dt="2021-08-30T06:50:36.183" v="957" actId="20577"/>
      <pc:docMkLst>
        <pc:docMk/>
      </pc:docMkLst>
      <pc:sldChg chg="modSp mod">
        <pc:chgData name="Li Leon" userId="f8fcc1f89827b477" providerId="LiveId" clId="{0F031D96-D052-4C5E-ACD9-95CFD38C8A0E}" dt="2021-08-30T03:37:25.387" v="515" actId="6549"/>
        <pc:sldMkLst>
          <pc:docMk/>
          <pc:sldMk cId="1181603159" sldId="260"/>
        </pc:sldMkLst>
        <pc:spChg chg="mod">
          <ac:chgData name="Li Leon" userId="f8fcc1f89827b477" providerId="LiveId" clId="{0F031D96-D052-4C5E-ACD9-95CFD38C8A0E}" dt="2021-08-30T03:37:25.387" v="515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3224544859" sldId="363"/>
        </pc:sldMkLst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2508891888" sldId="364"/>
        </pc:sldMkLst>
      </pc:sldChg>
      <pc:sldChg chg="del">
        <pc:chgData name="Li Leon" userId="f8fcc1f89827b477" providerId="LiveId" clId="{0F031D96-D052-4C5E-ACD9-95CFD38C8A0E}" dt="2021-08-30T03:34:23.159" v="315" actId="47"/>
        <pc:sldMkLst>
          <pc:docMk/>
          <pc:sldMk cId="1151114385" sldId="1330"/>
        </pc:sldMkLst>
      </pc:sldChg>
      <pc:sldChg chg="modSp mod">
        <pc:chgData name="Li Leon" userId="f8fcc1f89827b477" providerId="LiveId" clId="{0F031D96-D052-4C5E-ACD9-95CFD38C8A0E}" dt="2021-08-30T06:50:36.183" v="957" actId="20577"/>
        <pc:sldMkLst>
          <pc:docMk/>
          <pc:sldMk cId="1356816141" sldId="1331"/>
        </pc:sldMkLst>
        <pc:spChg chg="mod">
          <ac:chgData name="Li Leon" userId="f8fcc1f89827b477" providerId="LiveId" clId="{0F031D96-D052-4C5E-ACD9-95CFD38C8A0E}" dt="2021-08-30T06:50:36.183" v="957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addSp modSp mod modNotesTx">
        <pc:chgData name="Li Leon" userId="f8fcc1f89827b477" providerId="LiveId" clId="{0F031D96-D052-4C5E-ACD9-95CFD38C8A0E}" dt="2021-08-30T03:50:34.629" v="821" actId="20577"/>
        <pc:sldMkLst>
          <pc:docMk/>
          <pc:sldMk cId="3645374913" sldId="1332"/>
        </pc:sldMkLst>
        <pc:spChg chg="mod">
          <ac:chgData name="Li Leon" userId="f8fcc1f89827b477" providerId="LiveId" clId="{0F031D96-D052-4C5E-ACD9-95CFD38C8A0E}" dt="2021-08-30T03:15:00.542" v="53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0F031D96-D052-4C5E-ACD9-95CFD38C8A0E}" dt="2021-08-30T03:44:58.448" v="797" actId="20577"/>
          <ac:spMkLst>
            <pc:docMk/>
            <pc:sldMk cId="3645374913" sldId="1332"/>
            <ac:spMk id="3" creationId="{EAAABA6A-C024-416A-B5E6-3DBEBB20A551}"/>
          </ac:spMkLst>
        </pc:spChg>
        <pc:graphicFrameChg chg="add mod modGraphic">
          <ac:chgData name="Li Leon" userId="f8fcc1f89827b477" providerId="LiveId" clId="{0F031D96-D052-4C5E-ACD9-95CFD38C8A0E}" dt="2021-08-30T03:33:49.941" v="313" actId="1036"/>
          <ac:graphicFrameMkLst>
            <pc:docMk/>
            <pc:sldMk cId="3645374913" sldId="1332"/>
            <ac:graphicFrameMk id="4" creationId="{B800822C-B846-46C4-AD45-7E11791BD198}"/>
          </ac:graphicFrameMkLst>
        </pc:graphicFrameChg>
      </pc:sldChg>
      <pc:sldChg chg="modSp mod">
        <pc:chgData name="Li Leon" userId="f8fcc1f89827b477" providerId="LiveId" clId="{0F031D96-D052-4C5E-ACD9-95CFD38C8A0E}" dt="2021-08-30T03:39:56.135" v="670" actId="20577"/>
        <pc:sldMkLst>
          <pc:docMk/>
          <pc:sldMk cId="317809060" sldId="1333"/>
        </pc:sldMkLst>
        <pc:spChg chg="mod">
          <ac:chgData name="Li Leon" userId="f8fcc1f89827b477" providerId="LiveId" clId="{0F031D96-D052-4C5E-ACD9-95CFD38C8A0E}" dt="2021-08-30T03:39:56.135" v="670" actId="20577"/>
          <ac:spMkLst>
            <pc:docMk/>
            <pc:sldMk cId="317809060" sldId="1333"/>
            <ac:spMk id="3" creationId="{04BD1219-DEC2-47BC-956B-5CBC001FC292}"/>
          </ac:spMkLst>
        </pc:spChg>
      </pc:sldChg>
      <pc:sldChg chg="modSp mod">
        <pc:chgData name="Li Leon" userId="f8fcc1f89827b477" providerId="LiveId" clId="{0F031D96-D052-4C5E-ACD9-95CFD38C8A0E}" dt="2021-08-30T03:37:54.150" v="518" actId="20577"/>
        <pc:sldMkLst>
          <pc:docMk/>
          <pc:sldMk cId="2372318904" sldId="1335"/>
        </pc:sldMkLst>
        <pc:spChg chg="mod">
          <ac:chgData name="Li Leon" userId="f8fcc1f89827b477" providerId="LiveId" clId="{0F031D96-D052-4C5E-ACD9-95CFD38C8A0E}" dt="2021-08-30T03:37:54.150" v="518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0F031D96-D052-4C5E-ACD9-95CFD38C8A0E}" dt="2021-08-30T03:38:29.038" v="583" actId="20577"/>
        <pc:sldMkLst>
          <pc:docMk/>
          <pc:sldMk cId="4066243705" sldId="1336"/>
        </pc:sldMkLst>
        <pc:spChg chg="mod">
          <ac:chgData name="Li Leon" userId="f8fcc1f89827b477" providerId="LiveId" clId="{0F031D96-D052-4C5E-ACD9-95CFD38C8A0E}" dt="2021-08-30T03:38:29.038" v="583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0F031D96-D052-4C5E-ACD9-95CFD38C8A0E}" dt="2021-08-30T03:33:26.758" v="302" actId="27636"/>
        <pc:sldMkLst>
          <pc:docMk/>
          <pc:sldMk cId="109282393" sldId="1337"/>
        </pc:sldMkLst>
        <pc:spChg chg="mod">
          <ac:chgData name="Li Leon" userId="f8fcc1f89827b477" providerId="LiveId" clId="{0F031D96-D052-4C5E-ACD9-95CFD38C8A0E}" dt="2021-08-30T03:33:26.758" v="302" actId="27636"/>
          <ac:spMkLst>
            <pc:docMk/>
            <pc:sldMk cId="109282393" sldId="1337"/>
            <ac:spMk id="3" creationId="{1395791F-AEDC-4B4E-B7C6-52BA1A5F84D1}"/>
          </ac:spMkLst>
        </pc:spChg>
      </pc:sldChg>
      <pc:sldChg chg="add">
        <pc:chgData name="Li Leon" userId="f8fcc1f89827b477" providerId="LiveId" clId="{0F031D96-D052-4C5E-ACD9-95CFD38C8A0E}" dt="2021-08-30T03:14:48.503" v="39"/>
        <pc:sldMkLst>
          <pc:docMk/>
          <pc:sldMk cId="348906371" sldId="1340"/>
        </pc:sldMkLst>
      </pc:sldChg>
      <pc:sldChg chg="modSp add mod">
        <pc:chgData name="Li Leon" userId="f8fcc1f89827b477" providerId="LiveId" clId="{0F031D96-D052-4C5E-ACD9-95CFD38C8A0E}" dt="2021-08-30T03:37:07.141" v="504" actId="20577"/>
        <pc:sldMkLst>
          <pc:docMk/>
          <pc:sldMk cId="4044543842" sldId="1341"/>
        </pc:sldMkLst>
        <pc:spChg chg="mod">
          <ac:chgData name="Li Leon" userId="f8fcc1f89827b477" providerId="LiveId" clId="{0F031D96-D052-4C5E-ACD9-95CFD38C8A0E}" dt="2021-08-30T03:34:48.409" v="333" actId="20577"/>
          <ac:spMkLst>
            <pc:docMk/>
            <pc:sldMk cId="4044543842" sldId="1341"/>
            <ac:spMk id="2" creationId="{ACE07F04-9529-4CD1-8B0E-7B59409F5BC7}"/>
          </ac:spMkLst>
        </pc:spChg>
        <pc:spChg chg="mod">
          <ac:chgData name="Li Leon" userId="f8fcc1f89827b477" providerId="LiveId" clId="{0F031D96-D052-4C5E-ACD9-95CFD38C8A0E}" dt="2021-08-30T03:37:07.141" v="504" actId="20577"/>
          <ac:spMkLst>
            <pc:docMk/>
            <pc:sldMk cId="4044543842" sldId="1341"/>
            <ac:spMk id="3" creationId="{BBA86588-2C3E-4963-94CC-A5DEB47E078B}"/>
          </ac:spMkLst>
        </pc:spChg>
      </pc:sldChg>
    </pc:docChg>
  </pc:docChgLst>
  <pc:docChgLst>
    <pc:chgData name="Li Leon" userId="f8fcc1f89827b477" providerId="LiveId" clId="{5190076A-D7BD-4024-94FA-7479175F9174}"/>
    <pc:docChg chg="custSel addSld modSld sldOrd">
      <pc:chgData name="Li Leon" userId="f8fcc1f89827b477" providerId="LiveId" clId="{5190076A-D7BD-4024-94FA-7479175F9174}" dt="2022-02-21T01:28:29.461" v="698" actId="20577"/>
      <pc:docMkLst>
        <pc:docMk/>
      </pc:docMkLst>
      <pc:sldChg chg="modSp mod">
        <pc:chgData name="Li Leon" userId="f8fcc1f89827b477" providerId="LiveId" clId="{5190076A-D7BD-4024-94FA-7479175F9174}" dt="2022-02-21T01:11:11.219" v="101" actId="20577"/>
        <pc:sldMkLst>
          <pc:docMk/>
          <pc:sldMk cId="2372318904" sldId="1335"/>
        </pc:sldMkLst>
        <pc:spChg chg="mod">
          <ac:chgData name="Li Leon" userId="f8fcc1f89827b477" providerId="LiveId" clId="{5190076A-D7BD-4024-94FA-7479175F9174}" dt="2022-02-21T01:11:11.219" v="10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5190076A-D7BD-4024-94FA-7479175F9174}" dt="2022-02-21T01:23:44.157" v="671" actId="20577"/>
        <pc:sldMkLst>
          <pc:docMk/>
          <pc:sldMk cId="4066243705" sldId="1336"/>
        </pc:sldMkLst>
        <pc:spChg chg="mod">
          <ac:chgData name="Li Leon" userId="f8fcc1f89827b477" providerId="LiveId" clId="{5190076A-D7BD-4024-94FA-7479175F9174}" dt="2022-02-21T01:23:44.157" v="671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5190076A-D7BD-4024-94FA-7479175F9174}" dt="2022-02-21T01:28:18.229" v="679" actId="20577"/>
        <pc:sldMkLst>
          <pc:docMk/>
          <pc:sldMk cId="931313325" sldId="1346"/>
        </pc:sldMkLst>
        <pc:spChg chg="mod">
          <ac:chgData name="Li Leon" userId="f8fcc1f89827b477" providerId="LiveId" clId="{5190076A-D7BD-4024-94FA-7479175F9174}" dt="2022-02-21T01:28:18.229" v="679" actId="20577"/>
          <ac:spMkLst>
            <pc:docMk/>
            <pc:sldMk cId="931313325" sldId="1346"/>
            <ac:spMk id="2" creationId="{845CCB92-F7B8-4495-A90A-229470EBDD38}"/>
          </ac:spMkLst>
        </pc:spChg>
      </pc:sldChg>
      <pc:sldChg chg="modSp mod">
        <pc:chgData name="Li Leon" userId="f8fcc1f89827b477" providerId="LiveId" clId="{5190076A-D7BD-4024-94FA-7479175F9174}" dt="2022-02-21T01:28:29.461" v="698" actId="20577"/>
        <pc:sldMkLst>
          <pc:docMk/>
          <pc:sldMk cId="3628850099" sldId="1348"/>
        </pc:sldMkLst>
        <pc:spChg chg="mod">
          <ac:chgData name="Li Leon" userId="f8fcc1f89827b477" providerId="LiveId" clId="{5190076A-D7BD-4024-94FA-7479175F9174}" dt="2022-02-21T01:28:29.461" v="698" actId="20577"/>
          <ac:spMkLst>
            <pc:docMk/>
            <pc:sldMk cId="3628850099" sldId="1348"/>
            <ac:spMk id="2" creationId="{845CCB92-F7B8-4495-A90A-229470EBDD38}"/>
          </ac:spMkLst>
        </pc:spChg>
      </pc:sldChg>
      <pc:sldChg chg="modSp new mod ord">
        <pc:chgData name="Li Leon" userId="f8fcc1f89827b477" providerId="LiveId" clId="{5190076A-D7BD-4024-94FA-7479175F9174}" dt="2022-02-21T01:17:15.988" v="646" actId="27636"/>
        <pc:sldMkLst>
          <pc:docMk/>
          <pc:sldMk cId="101072544" sldId="1349"/>
        </pc:sldMkLst>
        <pc:spChg chg="mod">
          <ac:chgData name="Li Leon" userId="f8fcc1f89827b477" providerId="LiveId" clId="{5190076A-D7BD-4024-94FA-7479175F9174}" dt="2022-02-21T01:16:44.276" v="627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5190076A-D7BD-4024-94FA-7479175F9174}" dt="2022-02-21T01:17:15.988" v="646" actId="27636"/>
          <ac:spMkLst>
            <pc:docMk/>
            <pc:sldMk cId="101072544" sldId="1349"/>
            <ac:spMk id="3" creationId="{2EE6956B-8DB0-48BD-BA7B-A142758E00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66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机器学习课的回望、课程整体情况、关键知识复习</a:t>
            </a:r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89181-1A05-445A-BFFF-A4E58DE3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730B8-137F-48E9-B660-2F42999C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以来近</a:t>
            </a:r>
            <a:r>
              <a:rPr lang="en-US" altLang="zh-CN" dirty="0"/>
              <a:t>10</a:t>
            </a:r>
            <a:r>
              <a:rPr lang="zh-CN" altLang="en-US" dirty="0"/>
              <a:t>年的大热门</a:t>
            </a:r>
          </a:p>
          <a:p>
            <a:r>
              <a:rPr lang="zh-CN" altLang="en-US" dirty="0"/>
              <a:t>机器视觉、</a:t>
            </a:r>
            <a:r>
              <a:rPr lang="en-US" altLang="zh-CN" dirty="0"/>
              <a:t>NLP</a:t>
            </a:r>
            <a:r>
              <a:rPr lang="zh-CN" altLang="en-US" dirty="0"/>
              <a:t>、强化学习的基础</a:t>
            </a:r>
          </a:p>
          <a:p>
            <a:r>
              <a:rPr lang="zh-CN" altLang="en-US" dirty="0"/>
              <a:t>很大程度上改变了我们的生活</a:t>
            </a:r>
            <a:endParaRPr lang="en-US" altLang="zh-CN" dirty="0"/>
          </a:p>
          <a:p>
            <a:r>
              <a:rPr lang="zh-CN" altLang="en-US" dirty="0"/>
              <a:t>新的</a:t>
            </a:r>
            <a:r>
              <a:rPr lang="en-US" altLang="zh-CN" dirty="0"/>
              <a:t>IT</a:t>
            </a:r>
            <a:r>
              <a:rPr lang="zh-CN" altLang="en-US" dirty="0"/>
              <a:t>革命呼之欲出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9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CB92-F7B8-4495-A90A-229470EB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复习一：求导</a:t>
            </a:r>
          </a:p>
        </p:txBody>
      </p:sp>
      <p:sp>
        <p:nvSpPr>
          <p:cNvPr id="5" name="Chain rule for scalars:…">
            <a:extLst>
              <a:ext uri="{FF2B5EF4-FFF2-40B4-BE49-F238E27FC236}">
                <a16:creationId xmlns:a16="http://schemas.microsoft.com/office/drawing/2014/main" id="{487166BE-EB5F-408F-9098-F04276E87E03}"/>
              </a:ext>
            </a:extLst>
          </p:cNvPr>
          <p:cNvSpPr txBox="1">
            <a:spLocks/>
          </p:cNvSpPr>
          <p:nvPr/>
        </p:nvSpPr>
        <p:spPr>
          <a:xfrm>
            <a:off x="1275774" y="1935940"/>
            <a:ext cx="8205304" cy="1814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链式法则：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偏导：多元函数，只把当前自变量当作自变量，其余都当成常数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01CA8F73-2E81-4042-B879-D9996404DBBF}"/>
                  </a:ext>
                </a:extLst>
              </p:cNvPr>
              <p:cNvSpPr txBox="1"/>
              <p:nvPr/>
            </p:nvSpPr>
            <p:spPr>
              <a:xfrm>
                <a:off x="2471082" y="2430832"/>
                <a:ext cx="2601738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sz="2400" dirty="0"/>
              </a:p>
            </p:txBody>
          </p:sp>
        </mc:Choice>
        <mc:Fallback xmlns="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01CA8F73-2E81-4042-B879-D9996404D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82" y="2430832"/>
                <a:ext cx="2601738" cy="369332"/>
              </a:xfrm>
              <a:prstGeom prst="rect">
                <a:avLst/>
              </a:prstGeom>
              <a:blipFill>
                <a:blip r:embed="rId2"/>
                <a:stretch>
                  <a:fillRect l="-4215" r="-1405" b="-35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quation">
                <a:extLst>
                  <a:ext uri="{FF2B5EF4-FFF2-40B4-BE49-F238E27FC236}">
                    <a16:creationId xmlns:a16="http://schemas.microsoft.com/office/drawing/2014/main" id="{050DAB47-F0C8-4B1B-AD39-888FCA8C307E}"/>
                  </a:ext>
                </a:extLst>
              </p:cNvPr>
              <p:cNvSpPr txBox="1"/>
              <p:nvPr/>
            </p:nvSpPr>
            <p:spPr>
              <a:xfrm>
                <a:off x="5775391" y="2213967"/>
                <a:ext cx="1513604" cy="6507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7" name="Equation">
                <a:extLst>
                  <a:ext uri="{FF2B5EF4-FFF2-40B4-BE49-F238E27FC236}">
                    <a16:creationId xmlns:a16="http://schemas.microsoft.com/office/drawing/2014/main" id="{050DAB47-F0C8-4B1B-AD39-888FCA8C3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391" y="2213967"/>
                <a:ext cx="1513604" cy="650749"/>
              </a:xfrm>
              <a:prstGeom prst="rect">
                <a:avLst/>
              </a:prstGeom>
              <a:blipFill>
                <a:blip r:embed="rId3"/>
                <a:stretch>
                  <a:fillRect b="-654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quation">
                <a:extLst>
                  <a:ext uri="{FF2B5EF4-FFF2-40B4-BE49-F238E27FC236}">
                    <a16:creationId xmlns:a16="http://schemas.microsoft.com/office/drawing/2014/main" id="{679C03BE-94F6-4FF9-BE16-BAF8B424A077}"/>
                  </a:ext>
                </a:extLst>
              </p:cNvPr>
              <p:cNvSpPr txBox="1"/>
              <p:nvPr/>
            </p:nvSpPr>
            <p:spPr>
              <a:xfrm>
                <a:off x="2471082" y="3814167"/>
                <a:ext cx="978794" cy="7023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0" name="Equation">
                <a:extLst>
                  <a:ext uri="{FF2B5EF4-FFF2-40B4-BE49-F238E27FC236}">
                    <a16:creationId xmlns:a16="http://schemas.microsoft.com/office/drawing/2014/main" id="{679C03BE-94F6-4FF9-BE16-BAF8B424A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82" y="3814167"/>
                <a:ext cx="978794" cy="702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quation">
                <a:extLst>
                  <a:ext uri="{FF2B5EF4-FFF2-40B4-BE49-F238E27FC236}">
                    <a16:creationId xmlns:a16="http://schemas.microsoft.com/office/drawing/2014/main" id="{7C44C100-CD3B-475D-B65D-3B635D3794AE}"/>
                  </a:ext>
                </a:extLst>
              </p:cNvPr>
              <p:cNvSpPr txBox="1"/>
              <p:nvPr/>
            </p:nvSpPr>
            <p:spPr>
              <a:xfrm>
                <a:off x="2471082" y="4860185"/>
                <a:ext cx="1788375" cy="7035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1" name="Equation">
                <a:extLst>
                  <a:ext uri="{FF2B5EF4-FFF2-40B4-BE49-F238E27FC236}">
                    <a16:creationId xmlns:a16="http://schemas.microsoft.com/office/drawing/2014/main" id="{7C44C100-CD3B-475D-B65D-3B635D379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82" y="4860185"/>
                <a:ext cx="1788375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quation">
                <a:extLst>
                  <a:ext uri="{FF2B5EF4-FFF2-40B4-BE49-F238E27FC236}">
                    <a16:creationId xmlns:a16="http://schemas.microsoft.com/office/drawing/2014/main" id="{66D3E638-1967-4A40-90D9-E46B8F68E8F3}"/>
                  </a:ext>
                </a:extLst>
              </p:cNvPr>
              <p:cNvSpPr txBox="1"/>
              <p:nvPr/>
            </p:nvSpPr>
            <p:spPr>
              <a:xfrm>
                <a:off x="6634373" y="3897294"/>
                <a:ext cx="1775999" cy="78476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ar-AE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AE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2" name="Equation">
                <a:extLst>
                  <a:ext uri="{FF2B5EF4-FFF2-40B4-BE49-F238E27FC236}">
                    <a16:creationId xmlns:a16="http://schemas.microsoft.com/office/drawing/2014/main" id="{66D3E638-1967-4A40-90D9-E46B8F68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373" y="3897294"/>
                <a:ext cx="1775999" cy="784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CB92-F7B8-4495-A90A-229470EB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复习二：机器学习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98D22-3A26-4898-A783-E08676D3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、有监督学习的三要素两过程。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、最优化问题，迭代最优化问题，梯度下降法。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MLP</a:t>
            </a:r>
            <a:r>
              <a:rPr lang="zh-CN" altLang="en-US" dirty="0"/>
              <a:t>的前向计算，与反向传播。</a:t>
            </a:r>
            <a:endParaRPr lang="en-US" altLang="zh-CN" dirty="0"/>
          </a:p>
          <a:p>
            <a:pPr lvl="1"/>
            <a:r>
              <a:rPr lang="en-US" altLang="zh-CN" dirty="0"/>
              <a:t>BP</a:t>
            </a:r>
            <a:r>
              <a:rPr lang="zh-CN" altLang="en-US" dirty="0"/>
              <a:t>理论：从“图”的角度来思考</a:t>
            </a:r>
            <a:endParaRPr lang="en-US" altLang="zh-CN" dirty="0"/>
          </a:p>
          <a:p>
            <a:pPr lvl="1"/>
            <a:r>
              <a:rPr lang="zh-CN" altLang="en-US" dirty="0"/>
              <a:t>实际演算：梯度存在数据“后面”</a:t>
            </a:r>
          </a:p>
        </p:txBody>
      </p:sp>
    </p:spTree>
    <p:extLst>
      <p:ext uri="{BB962C8B-B14F-4D97-AF65-F5344CB8AC3E}">
        <p14:creationId xmlns:p14="http://schemas.microsoft.com/office/powerpoint/2010/main" val="362885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CA9B0-EC04-41F6-802D-55B9750C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</a:t>
            </a:r>
            <a:r>
              <a:rPr lang="zh-CN" altLang="en-US" dirty="0"/>
              <a:t>实例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CE633D-AEBC-4D5E-89C8-240C0C72C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392" y="1825625"/>
            <a:ext cx="7627216" cy="4351338"/>
          </a:xfrm>
        </p:spPr>
      </p:pic>
    </p:spTree>
    <p:extLst>
      <p:ext uri="{BB962C8B-B14F-4D97-AF65-F5344CB8AC3E}">
        <p14:creationId xmlns:p14="http://schemas.microsoft.com/office/powerpoint/2010/main" val="19580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07F04-9529-4CD1-8B0E-7B59409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86588-2C3E-4963-94CC-A5DEB47E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再现机器学习课成绩的分析：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、请从业务的角度，评价本次分析（我考的咋样，我学的咋样，我们宿舍的情况，我们班的情况，我有什么心得和改进的方法）。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、请从数据分析的角度，评价本次分析（分析的目的是否清楚，分析的方法、过程是否合理，使用的工具是否先进，分析的结果是否正确与明确，有什么改进的意见）。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、请从代码的角度，评价本次分析（逐行理解代码的意义，逐行注释代码，思考如何改进）。</a:t>
            </a:r>
            <a:endParaRPr lang="en-US" altLang="zh-CN" dirty="0"/>
          </a:p>
          <a:p>
            <a:r>
              <a:rPr lang="zh-CN" altLang="en-US" dirty="0"/>
              <a:t>把求导一页的四个公式记熟。</a:t>
            </a:r>
            <a:endParaRPr lang="en-US" altLang="zh-CN" dirty="0"/>
          </a:p>
          <a:p>
            <a:r>
              <a:rPr lang="zh-CN" altLang="en-US" dirty="0"/>
              <a:t>再现并理解</a:t>
            </a:r>
            <a:r>
              <a:rPr lang="en-US" altLang="zh-CN" dirty="0"/>
              <a:t>D2L</a:t>
            </a:r>
            <a:r>
              <a:rPr lang="zh-CN" altLang="en-US" dirty="0"/>
              <a:t>书</a:t>
            </a:r>
            <a:r>
              <a:rPr lang="en-US" altLang="zh-CN" dirty="0"/>
              <a:t> 2.2</a:t>
            </a:r>
            <a:r>
              <a:rPr lang="zh-CN" altLang="en-US" dirty="0"/>
              <a:t>的所有代码（如果你不理解</a:t>
            </a:r>
            <a:r>
              <a:rPr lang="en-US" altLang="zh-CN" dirty="0"/>
              <a:t>GPU</a:t>
            </a:r>
            <a:r>
              <a:rPr lang="zh-CN" altLang="en-US" dirty="0"/>
              <a:t>，可不做</a:t>
            </a:r>
            <a:r>
              <a:rPr lang="en-US" altLang="zh-CN" dirty="0"/>
              <a:t>2.2.6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实际推演</a:t>
            </a:r>
            <a:r>
              <a:rPr lang="en-US" altLang="zh-CN" dirty="0"/>
              <a:t>BP</a:t>
            </a:r>
            <a:r>
              <a:rPr lang="zh-CN" altLang="en-US" dirty="0"/>
              <a:t>算法的例题，提交照片。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454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9AF60-2292-411C-BB10-8A4535F2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你在哪里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6956B-8DB0-48BD-BA7B-A142758E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大学的第一阶段结束了：</a:t>
            </a:r>
            <a:endParaRPr lang="en-US" altLang="zh-CN" dirty="0"/>
          </a:p>
          <a:p>
            <a:pPr lvl="1"/>
            <a:r>
              <a:rPr lang="zh-CN" altLang="en-US" dirty="0"/>
              <a:t>面试、考研的常用知识都学过了</a:t>
            </a:r>
            <a:endParaRPr lang="en-US" altLang="zh-CN" dirty="0"/>
          </a:p>
          <a:p>
            <a:pPr lvl="1"/>
            <a:r>
              <a:rPr lang="zh-CN" altLang="en-US" dirty="0"/>
              <a:t>已经可以完成毕业设计、毕业论文了</a:t>
            </a:r>
            <a:endParaRPr lang="en-US" altLang="zh-CN" dirty="0"/>
          </a:p>
          <a:p>
            <a:r>
              <a:rPr lang="zh-CN" altLang="en-US" dirty="0"/>
              <a:t>以后一年的时间，是真正的“大学生活”</a:t>
            </a:r>
            <a:endParaRPr lang="en-US" altLang="zh-CN" dirty="0"/>
          </a:p>
          <a:p>
            <a:pPr lvl="1"/>
            <a:r>
              <a:rPr lang="zh-CN" altLang="en-US" dirty="0"/>
              <a:t>学知识、定方向、没有紧迫的任务</a:t>
            </a:r>
            <a:endParaRPr lang="en-US" altLang="zh-CN" dirty="0"/>
          </a:p>
          <a:p>
            <a:pPr lvl="1"/>
            <a:r>
              <a:rPr lang="zh-CN" altLang="en-US" dirty="0"/>
              <a:t>可能是你们人生中最“自由”的一段时间</a:t>
            </a:r>
            <a:endParaRPr lang="en-US" altLang="zh-CN" dirty="0"/>
          </a:p>
          <a:p>
            <a:r>
              <a:rPr lang="zh-CN" altLang="en-US" dirty="0"/>
              <a:t>一年后到就业或考研：任务明确、规定了你以后几年的走向</a:t>
            </a:r>
            <a:endParaRPr lang="en-US" altLang="zh-CN" dirty="0"/>
          </a:p>
          <a:p>
            <a:r>
              <a:rPr lang="zh-CN" altLang="en-US" dirty="0"/>
              <a:t>第八学期：各种版本的告别会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大学的“垃圾时间”，或者下一个阶段的准备时间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7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36FDC-F930-40E8-BDD1-0E692764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机器学习回望：机器学习的课程说明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CE0AE-3C4B-4F70-9A6A-FC9D3996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机器学习，人工智能的核心基础课。</a:t>
            </a:r>
            <a:endParaRPr lang="en-US" altLang="zh-CN" dirty="0"/>
          </a:p>
          <a:p>
            <a:r>
              <a:rPr lang="zh-CN" altLang="en-US" dirty="0"/>
              <a:t>机器学习，后续课程深度学习、机器视觉、数据科学导论、自然语言处理的基础。</a:t>
            </a:r>
            <a:endParaRPr lang="en-US" altLang="zh-CN" dirty="0"/>
          </a:p>
          <a:p>
            <a:r>
              <a:rPr lang="zh-CN" altLang="en-US" dirty="0"/>
              <a:t>机器学习，当前人工智能的核心理念都会遇到，本专业内再也没有什么是“高深莫测”的了，所谓的深度学习，也可理解成机器学习的一个（偏应用的）方向。</a:t>
            </a:r>
            <a:endParaRPr lang="en-US" altLang="zh-CN" dirty="0"/>
          </a:p>
          <a:p>
            <a:r>
              <a:rPr lang="zh-CN" altLang="en-US" dirty="0"/>
              <a:t>机器学习，学完这门课，你大体就知道行业的大牛都在做什么了。</a:t>
            </a:r>
            <a:endParaRPr lang="en-US" altLang="zh-CN" dirty="0"/>
          </a:p>
          <a:p>
            <a:r>
              <a:rPr lang="zh-CN" altLang="en-US" dirty="0"/>
              <a:t>机器学习，不容易，但也不是学不会。</a:t>
            </a:r>
            <a:endParaRPr lang="en-US" altLang="zh-CN" dirty="0"/>
          </a:p>
          <a:p>
            <a:r>
              <a:rPr lang="zh-CN" altLang="en-US" dirty="0"/>
              <a:t>机器学习，学好了，找工作非常容易。</a:t>
            </a:r>
            <a:endParaRPr lang="en-US" altLang="zh-CN" dirty="0"/>
          </a:p>
          <a:p>
            <a:r>
              <a:rPr lang="zh-CN" altLang="en-US" dirty="0"/>
              <a:t>机器学习，入门阶段不适合自学。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36FDC-F930-40E8-BDD1-0E692764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机器学习回望：成绩分析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CE0AE-3C4B-4F70-9A6A-FC9D3996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成绩分析：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pandas</a:t>
            </a:r>
            <a:r>
              <a:rPr lang="zh-CN" altLang="en-US" dirty="0"/>
              <a:t>及可视化的分析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Excel</a:t>
            </a:r>
            <a:r>
              <a:rPr lang="zh-CN" altLang="en-US" dirty="0"/>
              <a:t>文件的分析</a:t>
            </a:r>
            <a:endParaRPr lang="en-US" altLang="zh-CN" dirty="0"/>
          </a:p>
          <a:p>
            <a:pPr lvl="1"/>
            <a:r>
              <a:rPr lang="zh-CN" altLang="en-US" dirty="0"/>
              <a:t>颁奖会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成绩分析：代码、思路</a:t>
            </a:r>
            <a:endParaRPr lang="en-US" altLang="zh-CN" dirty="0"/>
          </a:p>
          <a:p>
            <a:r>
              <a:rPr lang="zh-CN" altLang="en-US" dirty="0"/>
              <a:t>成绩分析：关于敬畏</a:t>
            </a:r>
            <a:endParaRPr lang="en-US" altLang="zh-CN" dirty="0"/>
          </a:p>
          <a:p>
            <a:pPr lvl="1"/>
            <a:r>
              <a:rPr lang="zh-CN" altLang="en-US" dirty="0"/>
              <a:t>三体：弱小和无知不是生存的障碍，傲慢才是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对于数据的敬畏，对于学习的敬畏，对于人、人生的敬畏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7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2C5E4-D71E-4187-BC70-CB98C031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 课程情况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29D51-F8D0-47B8-88E0-FE0CA1D9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总计</a:t>
            </a:r>
            <a:r>
              <a:rPr lang="en-US" altLang="zh-CN" dirty="0"/>
              <a:t>32</a:t>
            </a:r>
            <a:r>
              <a:rPr lang="zh-CN" altLang="en-US" dirty="0"/>
              <a:t>次</a:t>
            </a:r>
            <a:r>
              <a:rPr lang="en-US" altLang="zh-CN" dirty="0"/>
              <a:t>64</a:t>
            </a:r>
            <a:r>
              <a:rPr lang="zh-CN" altLang="en-US" dirty="0"/>
              <a:t>学时</a:t>
            </a:r>
            <a:r>
              <a:rPr lang="en-US" altLang="zh-CN" dirty="0"/>
              <a:t>4</a:t>
            </a:r>
            <a:r>
              <a:rPr lang="zh-CN" altLang="en-US" dirty="0"/>
              <a:t>学分，必修。</a:t>
            </a:r>
            <a:endParaRPr lang="en-US" altLang="zh-CN" dirty="0"/>
          </a:p>
          <a:p>
            <a:r>
              <a:rPr lang="zh-CN" altLang="en-US" dirty="0"/>
              <a:t>出勤</a:t>
            </a:r>
            <a:r>
              <a:rPr lang="en-US" altLang="zh-CN" dirty="0"/>
              <a:t>10</a:t>
            </a:r>
            <a:r>
              <a:rPr lang="zh-CN" altLang="en-US" dirty="0"/>
              <a:t>分，作业</a:t>
            </a:r>
            <a:r>
              <a:rPr lang="en-US" altLang="zh-CN" dirty="0"/>
              <a:t>20</a:t>
            </a:r>
            <a:r>
              <a:rPr lang="zh-CN" altLang="en-US" dirty="0"/>
              <a:t>分，考试</a:t>
            </a:r>
            <a:r>
              <a:rPr lang="en-US" altLang="zh-CN" dirty="0"/>
              <a:t>70</a:t>
            </a:r>
            <a:r>
              <a:rPr lang="zh-CN" altLang="en-US" dirty="0"/>
              <a:t>分，注意是考试，闭卷，笔试。</a:t>
            </a:r>
            <a:endParaRPr lang="en-US" altLang="zh-CN" dirty="0"/>
          </a:p>
          <a:p>
            <a:pPr lvl="1"/>
            <a:r>
              <a:rPr lang="zh-CN" altLang="en-US" dirty="0"/>
              <a:t>请假务必发生在上课之前：提问点名时未到，一律记为缺勤。</a:t>
            </a:r>
            <a:endParaRPr lang="en-US" altLang="zh-CN" dirty="0"/>
          </a:p>
          <a:p>
            <a:pPr lvl="1"/>
            <a:r>
              <a:rPr lang="zh-CN" altLang="en-US" dirty="0"/>
              <a:t>如果发生两次以上的缺勤，将不再点名（从点名器中删除你的名字），同时希望你能通过课程考核。</a:t>
            </a:r>
            <a:endParaRPr lang="en-US" altLang="zh-CN" dirty="0"/>
          </a:p>
          <a:p>
            <a:r>
              <a:rPr lang="zh-CN" altLang="en-US" dirty="0"/>
              <a:t>机房上课：比机器学习“容易”，实操作的东西更多，落地的东西更多。</a:t>
            </a:r>
            <a:endParaRPr lang="en-US" altLang="zh-CN" dirty="0"/>
          </a:p>
          <a:p>
            <a:pPr lvl="1"/>
            <a:r>
              <a:rPr lang="zh-CN" altLang="en-US" dirty="0"/>
              <a:t>比机器学习课更偏重实践：代码可以帮助你理解理论</a:t>
            </a:r>
            <a:endParaRPr lang="en-US" altLang="zh-CN" dirty="0"/>
          </a:p>
          <a:p>
            <a:pPr lvl="1"/>
            <a:r>
              <a:rPr lang="zh-CN" altLang="en-US" dirty="0"/>
              <a:t>写出来就会，写不出来就不会</a:t>
            </a:r>
            <a:endParaRPr lang="en-US" altLang="zh-CN" dirty="0"/>
          </a:p>
          <a:p>
            <a:pPr lvl="1"/>
            <a:r>
              <a:rPr lang="zh-CN" altLang="en-US" dirty="0"/>
              <a:t>不要找借口，写就完了</a:t>
            </a:r>
            <a:endParaRPr lang="en-US" altLang="zh-CN" dirty="0"/>
          </a:p>
          <a:p>
            <a:pPr lvl="1"/>
            <a:r>
              <a:rPr lang="zh-CN" altLang="en-US" dirty="0"/>
              <a:t>非常适合自学，不要受我、课程的约束和限制，放开了学吧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231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8429E-154D-423C-AF36-5470CADC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 学习资料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F0F2B-D525-4C01-A9A8-5A290CB4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教材（电子件都可以在</a:t>
            </a:r>
            <a:r>
              <a:rPr lang="en-US" altLang="zh-CN" dirty="0"/>
              <a:t>QQ</a:t>
            </a:r>
            <a:r>
              <a:rPr lang="zh-CN" altLang="en-US" dirty="0"/>
              <a:t>中找到）：</a:t>
            </a:r>
            <a:endParaRPr lang="en-US" altLang="zh-CN" dirty="0"/>
          </a:p>
          <a:p>
            <a:pPr lvl="1"/>
            <a:r>
              <a:rPr lang="zh-CN" altLang="en-US" dirty="0"/>
              <a:t>主教材：</a:t>
            </a:r>
            <a:r>
              <a:rPr lang="en-US" altLang="zh-CN" dirty="0"/>
              <a:t>D2L</a:t>
            </a:r>
            <a:r>
              <a:rPr lang="zh-CN" altLang="en-US" dirty="0"/>
              <a:t>书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pytorch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参考：花书</a:t>
            </a:r>
            <a:endParaRPr lang="en-US" altLang="zh-CN" dirty="0"/>
          </a:p>
          <a:p>
            <a:pPr lvl="1"/>
            <a:r>
              <a:rPr lang="zh-CN" altLang="en-US" dirty="0"/>
              <a:t>代码：</a:t>
            </a:r>
            <a:r>
              <a:rPr lang="en-US" altLang="zh-CN" dirty="0"/>
              <a:t>D2L_code</a:t>
            </a:r>
          </a:p>
          <a:p>
            <a:pPr lvl="1"/>
            <a:r>
              <a:rPr lang="zh-CN" altLang="en-US" dirty="0"/>
              <a:t>课件：</a:t>
            </a:r>
            <a:r>
              <a:rPr lang="en-US" altLang="zh-CN" dirty="0"/>
              <a:t>D2L_slides V2</a:t>
            </a:r>
          </a:p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zh-CN" altLang="en-US" dirty="0"/>
              <a:t>视频：</a:t>
            </a:r>
            <a:r>
              <a:rPr lang="en-US" altLang="zh-CN" dirty="0"/>
              <a:t> https://space.bilibili.com/1567748478/channel/seriesdetail </a:t>
            </a:r>
          </a:p>
          <a:p>
            <a:pPr lvl="1"/>
            <a:r>
              <a:rPr lang="zh-CN" altLang="en-US" dirty="0"/>
              <a:t>教材的升级版：</a:t>
            </a:r>
            <a:r>
              <a:rPr lang="en-US" altLang="zh-CN" dirty="0"/>
              <a:t>D2L V2 </a:t>
            </a:r>
            <a:r>
              <a:rPr lang="zh-CN" altLang="en-US" dirty="0"/>
              <a:t>： </a:t>
            </a:r>
            <a:r>
              <a:rPr lang="en-US" altLang="zh-CN" dirty="0"/>
              <a:t>http://zh.d2l.ai/index.html</a:t>
            </a:r>
          </a:p>
        </p:txBody>
      </p:sp>
    </p:spTree>
    <p:extLst>
      <p:ext uri="{BB962C8B-B14F-4D97-AF65-F5344CB8AC3E}">
        <p14:creationId xmlns:p14="http://schemas.microsoft.com/office/powerpoint/2010/main" val="406624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6189C-5E7C-4B50-9D09-79D5AA1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 课程作业的提交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D1219-DEC2-47BC-956B-5CBC001F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文件，最低标准是半年后自己能看懂</a:t>
            </a:r>
            <a:endParaRPr lang="en-US" altLang="zh-CN" dirty="0"/>
          </a:p>
          <a:p>
            <a:pPr lvl="1"/>
            <a:r>
              <a:rPr lang="zh-CN" altLang="en-US" dirty="0"/>
              <a:t>如果是代码类作业，提交以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的另存的</a:t>
            </a:r>
            <a:r>
              <a:rPr lang="en-US" altLang="zh-CN" dirty="0"/>
              <a:t>html</a:t>
            </a:r>
            <a:r>
              <a:rPr lang="zh-CN" altLang="en-US" dirty="0"/>
              <a:t>文件（一个文件为好）</a:t>
            </a:r>
          </a:p>
          <a:p>
            <a:pPr lvl="1"/>
            <a:r>
              <a:rPr lang="zh-CN" altLang="en-US" dirty="0"/>
              <a:t>如果是文档类作业，提交</a:t>
            </a:r>
            <a:r>
              <a:rPr lang="en-US" altLang="zh-CN" dirty="0"/>
              <a:t>docx</a:t>
            </a:r>
            <a:r>
              <a:rPr lang="zh-CN" altLang="en-US" dirty="0"/>
              <a:t>文件（一个文件为好）</a:t>
            </a:r>
            <a:endParaRPr lang="en-US" altLang="zh-CN" dirty="0"/>
          </a:p>
          <a:p>
            <a:pPr lvl="1"/>
            <a:r>
              <a:rPr lang="zh-CN" altLang="en-US" dirty="0"/>
              <a:t>一次只发一份作业，每人用一个固定的邮箱，邮箱名字、签名等信息健康积极。</a:t>
            </a:r>
            <a:endParaRPr lang="en-US" altLang="zh-CN" dirty="0"/>
          </a:p>
          <a:p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zh-CN" altLang="en-US" dirty="0"/>
              <a:t>文件和邮件主题都命名</a:t>
            </a:r>
            <a:endParaRPr lang="en-US" altLang="zh-CN" dirty="0"/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-01-</a:t>
            </a:r>
            <a:r>
              <a:rPr lang="zh-CN" altLang="en-US" dirty="0"/>
              <a:t>张三丰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01</a:t>
            </a:r>
            <a:r>
              <a:rPr lang="zh-CN" altLang="en-US" dirty="0"/>
              <a:t>次深度学习作业（</a:t>
            </a:r>
            <a:r>
              <a:rPr lang="en-US" altLang="zh-CN" dirty="0"/>
              <a:t>.docx </a:t>
            </a:r>
            <a:r>
              <a:rPr lang="zh-CN" altLang="en-US" dirty="0"/>
              <a:t>或 </a:t>
            </a:r>
            <a:r>
              <a:rPr lang="en-US" altLang="zh-CN" dirty="0"/>
              <a:t>.html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校企</a:t>
            </a:r>
            <a:r>
              <a:rPr lang="en-US" altLang="zh-CN" dirty="0"/>
              <a:t>-01-</a:t>
            </a:r>
            <a:r>
              <a:rPr lang="zh-CN" altLang="en-US" dirty="0"/>
              <a:t>张三丰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01</a:t>
            </a:r>
            <a:r>
              <a:rPr lang="zh-CN" altLang="en-US" dirty="0"/>
              <a:t>次深度学习作业（</a:t>
            </a:r>
            <a:r>
              <a:rPr lang="en-US" altLang="zh-CN" dirty="0"/>
              <a:t>.docx </a:t>
            </a:r>
            <a:r>
              <a:rPr lang="zh-CN" altLang="en-US" dirty="0"/>
              <a:t>或 </a:t>
            </a:r>
            <a:r>
              <a:rPr lang="en-US" altLang="zh-CN" dirty="0"/>
              <a:t>.html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zh-CN" altLang="en-US" dirty="0"/>
              <a:t>每周提交一次，周日晚上</a:t>
            </a:r>
            <a:r>
              <a:rPr lang="en-US" altLang="zh-CN" dirty="0"/>
              <a:t>23:00</a:t>
            </a:r>
            <a:r>
              <a:rPr lang="zh-CN" altLang="en-US" dirty="0"/>
              <a:t>之前提交</a:t>
            </a:r>
            <a:endParaRPr lang="en-US" altLang="zh-CN" dirty="0"/>
          </a:p>
          <a:p>
            <a:pPr lvl="1"/>
            <a:r>
              <a:rPr lang="zh-CN" altLang="en-US" dirty="0"/>
              <a:t>晚交的作业会降档评分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0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89181-1A05-445A-BFFF-A4E58DE3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 课程环境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730B8-137F-48E9-B660-2F42999C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基本需要：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（与机器学习课一样）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：比起</a:t>
            </a:r>
            <a:r>
              <a:rPr lang="en-US" altLang="zh-CN" dirty="0"/>
              <a:t>TensorFlow</a:t>
            </a:r>
            <a:r>
              <a:rPr lang="zh-CN" altLang="en-US"/>
              <a:t>更容易</a:t>
            </a:r>
            <a:endParaRPr lang="en-US" altLang="zh-CN" dirty="0"/>
          </a:p>
          <a:p>
            <a:r>
              <a:rPr lang="zh-CN" altLang="en-US" dirty="0"/>
              <a:t>后期：</a:t>
            </a:r>
            <a:endParaRPr lang="en-US" altLang="zh-CN" dirty="0"/>
          </a:p>
          <a:p>
            <a:pPr lvl="1"/>
            <a:r>
              <a:rPr lang="zh-CN" altLang="en-US" dirty="0"/>
              <a:t>可使用自己或开源的</a:t>
            </a:r>
            <a:r>
              <a:rPr lang="en-US" altLang="zh-CN" dirty="0"/>
              <a:t>GPU</a:t>
            </a:r>
            <a:r>
              <a:rPr lang="zh-CN" altLang="en-US" dirty="0"/>
              <a:t>计算资源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71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89181-1A05-445A-BFFF-A4E58DE3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 课程内容及进度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730B8-137F-48E9-B660-2F42999C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基本沿着</a:t>
            </a:r>
            <a:r>
              <a:rPr lang="en-US" altLang="zh-CN" dirty="0"/>
              <a:t>D2L</a:t>
            </a:r>
            <a:r>
              <a:rPr lang="zh-CN" altLang="en-US" dirty="0"/>
              <a:t>书，偶尔会穿越回机器学习。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1-4</a:t>
            </a:r>
            <a:r>
              <a:rPr lang="zh-CN" altLang="en-US" dirty="0"/>
              <a:t>章，约</a:t>
            </a:r>
            <a:r>
              <a:rPr lang="en-US" altLang="zh-CN" dirty="0"/>
              <a:t>16</a:t>
            </a:r>
            <a:r>
              <a:rPr lang="zh-CN" altLang="en-US" dirty="0"/>
              <a:t>学时，了解</a:t>
            </a:r>
            <a:r>
              <a:rPr lang="en-US" altLang="zh-CN" dirty="0" err="1"/>
              <a:t>pytorch</a:t>
            </a:r>
            <a:r>
              <a:rPr lang="zh-CN" altLang="en-US" dirty="0"/>
              <a:t>及其在机器学习中的基本应用。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5-7</a:t>
            </a:r>
            <a:r>
              <a:rPr lang="zh-CN" altLang="en-US" dirty="0"/>
              <a:t>章，约</a:t>
            </a:r>
            <a:r>
              <a:rPr lang="en-US" altLang="zh-CN" dirty="0"/>
              <a:t>24</a:t>
            </a:r>
            <a:r>
              <a:rPr lang="zh-CN" altLang="en-US" dirty="0"/>
              <a:t>学时，深度学习核心概念部分。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章：约</a:t>
            </a:r>
            <a:r>
              <a:rPr lang="en-US" altLang="zh-CN" dirty="0"/>
              <a:t>10</a:t>
            </a:r>
            <a:r>
              <a:rPr lang="zh-CN" altLang="en-US" dirty="0"/>
              <a:t>学时，机器视觉入门。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章：约</a:t>
            </a:r>
            <a:r>
              <a:rPr lang="en-US" altLang="zh-CN" dirty="0"/>
              <a:t>10</a:t>
            </a:r>
            <a:r>
              <a:rPr lang="zh-CN" altLang="en-US" dirty="0"/>
              <a:t>学时，自然语言处理入门。</a:t>
            </a:r>
            <a:endParaRPr lang="en-US" altLang="zh-CN" dirty="0"/>
          </a:p>
          <a:p>
            <a:r>
              <a:rPr lang="zh-CN" altLang="en-US" dirty="0"/>
              <a:t>课程前半段关注尽可能多的同学可以学会，后半段关注课程的完整性。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5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1102</Words>
  <Application>Microsoft Office PowerPoint</Application>
  <PresentationFormat>宽屏</PresentationFormat>
  <Paragraphs>110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Kaiti SC Bold</vt:lpstr>
      <vt:lpstr>等线</vt:lpstr>
      <vt:lpstr>等线 Light</vt:lpstr>
      <vt:lpstr>微软雅黑</vt:lpstr>
      <vt:lpstr>Arial</vt:lpstr>
      <vt:lpstr>Cambria Math</vt:lpstr>
      <vt:lpstr>Office 主题​​</vt:lpstr>
      <vt:lpstr>深度学习</vt:lpstr>
      <vt:lpstr>你在哪里</vt:lpstr>
      <vt:lpstr>机器学习回望：机器学习的课程说明</vt:lpstr>
      <vt:lpstr>机器学习回望：成绩分析</vt:lpstr>
      <vt:lpstr>深度学习 课程情况</vt:lpstr>
      <vt:lpstr>深度学习 学习资料 </vt:lpstr>
      <vt:lpstr>深度学习 课程作业的提交</vt:lpstr>
      <vt:lpstr>深度学习 课程环境</vt:lpstr>
      <vt:lpstr>深度学习 课程内容及进度</vt:lpstr>
      <vt:lpstr>深度学习</vt:lpstr>
      <vt:lpstr>复习一：求导</vt:lpstr>
      <vt:lpstr>复习二：机器学习</vt:lpstr>
      <vt:lpstr>BP实例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32</cp:revision>
  <dcterms:created xsi:type="dcterms:W3CDTF">2020-09-14T03:01:17Z</dcterms:created>
  <dcterms:modified xsi:type="dcterms:W3CDTF">2022-02-21T01:28:34Z</dcterms:modified>
</cp:coreProperties>
</file>