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1" r:id="rId2"/>
    <p:sldId id="272" r:id="rId3"/>
    <p:sldId id="273" r:id="rId4"/>
    <p:sldId id="275" r:id="rId5"/>
    <p:sldId id="277" r:id="rId6"/>
    <p:sldId id="291" r:id="rId7"/>
    <p:sldId id="279" r:id="rId8"/>
    <p:sldId id="280" r:id="rId9"/>
    <p:sldId id="281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5CE"/>
          </a:solidFill>
        </a:fill>
      </a:tcStyle>
    </a:wholeTbl>
    <a:band2H>
      <a:tcTxStyle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3"/>
          </a:solidFill>
        </a:fill>
      </a:tcStyle>
    </a:wholeTbl>
    <a:band2H>
      <a:tcTxStyle/>
      <a:tcStyle>
        <a:tcBdr/>
        <a:fill>
          <a:solidFill>
            <a:srgbClr val="E6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1"/>
    <p:restoredTop sz="90055" autoAdjust="0"/>
  </p:normalViewPr>
  <p:slideViewPr>
    <p:cSldViewPr snapToGrid="0" snapToObjects="1">
      <p:cViewPr varScale="1">
        <p:scale>
          <a:sx n="113" d="100"/>
          <a:sy n="113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eon" userId="f8fcc1f89827b477" providerId="LiveId" clId="{BEA0066E-EAA8-4269-AF70-597B27B7F11E}"/>
    <pc:docChg chg="modSld">
      <pc:chgData name="Li Leon" userId="f8fcc1f89827b477" providerId="LiveId" clId="{BEA0066E-EAA8-4269-AF70-597B27B7F11E}" dt="2022-02-28T03:24:32.815" v="51" actId="20577"/>
      <pc:docMkLst>
        <pc:docMk/>
      </pc:docMkLst>
      <pc:sldChg chg="modNotesTx">
        <pc:chgData name="Li Leon" userId="f8fcc1f89827b477" providerId="LiveId" clId="{BEA0066E-EAA8-4269-AF70-597B27B7F11E}" dt="2022-02-28T03:24:32.815" v="51" actId="20577"/>
        <pc:sldMkLst>
          <pc:docMk/>
          <pc:sldMk cId="0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穿插向量求导中的转置</a:t>
            </a:r>
          </a:p>
        </p:txBody>
      </p:sp>
    </p:spTree>
    <p:extLst>
      <p:ext uri="{BB962C8B-B14F-4D97-AF65-F5344CB8AC3E}">
        <p14:creationId xmlns:p14="http://schemas.microsoft.com/office/powerpoint/2010/main" val="310775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11" y="4699139"/>
            <a:ext cx="883651" cy="3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"/>
          <p:cNvSpPr/>
          <p:nvPr/>
        </p:nvSpPr>
        <p:spPr>
          <a:xfrm>
            <a:off x="8053950" y="4639759"/>
            <a:ext cx="1018534" cy="440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900"/>
              </a:spcBef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074459" y="1674428"/>
            <a:ext cx="6069542" cy="1250669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336613" y="1010407"/>
            <a:ext cx="8207742" cy="36419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100"/>
            </a:lvl1pPr>
            <a:lvl2pPr marL="0" indent="457200">
              <a:spcBef>
                <a:spcPts val="200"/>
              </a:spcBef>
              <a:buSzTx/>
              <a:buNone/>
              <a:defRPr sz="1100"/>
            </a:lvl2pPr>
            <a:lvl3pPr marL="0" indent="914400">
              <a:spcBef>
                <a:spcPts val="200"/>
              </a:spcBef>
              <a:buSzTx/>
              <a:buNone/>
              <a:defRPr sz="1100"/>
            </a:lvl3pPr>
            <a:lvl4pPr marL="0" indent="1371600">
              <a:spcBef>
                <a:spcPts val="200"/>
              </a:spcBef>
              <a:buSzTx/>
              <a:buNone/>
              <a:defRPr sz="1100"/>
            </a:lvl4pPr>
            <a:lvl5pPr marL="0" indent="182880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96393" y="1969202"/>
            <a:ext cx="7772401" cy="930106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3575" y="1012506"/>
            <a:ext cx="4038601" cy="34720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  <a:lvl2pPr marL="771525" indent="-314325">
              <a:defRPr sz="2200"/>
            </a:lvl2pPr>
            <a:lvl3pPr marL="1228725" indent="-314325">
              <a:defRPr sz="2200"/>
            </a:lvl3pPr>
            <a:lvl4pPr marL="1685925" indent="-314325">
              <a:defRPr sz="2200"/>
            </a:lvl4pPr>
            <a:lvl5pPr marL="2143125" indent="-314325"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517" y="1011542"/>
            <a:ext cx="2442635" cy="3394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1pPr>
            <a:lvl2pPr marL="774700" indent="-317500">
              <a:spcBef>
                <a:spcPts val="400"/>
              </a:spcBef>
              <a:defRPr sz="2000">
                <a:solidFill>
                  <a:srgbClr val="4D4D4C"/>
                </a:solidFill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742" y="3127083"/>
            <a:ext cx="1797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Rectangle"/>
          <p:cNvSpPr>
            <a:spLocks noGrp="1"/>
          </p:cNvSpPr>
          <p:nvPr>
            <p:ph type="body" sz="quarter" idx="13"/>
          </p:nvPr>
        </p:nvSpPr>
        <p:spPr>
          <a:xfrm>
            <a:off x="2496747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4" name="Rectangle"/>
          <p:cNvSpPr>
            <a:spLocks noGrp="1"/>
          </p:cNvSpPr>
          <p:nvPr>
            <p:ph type="body" sz="quarter" idx="14"/>
          </p:nvPr>
        </p:nvSpPr>
        <p:spPr>
          <a:xfrm>
            <a:off x="463458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5" name="Rectangle"/>
          <p:cNvSpPr>
            <a:spLocks noGrp="1"/>
          </p:cNvSpPr>
          <p:nvPr>
            <p:ph type="body" sz="quarter" idx="15"/>
          </p:nvPr>
        </p:nvSpPr>
        <p:spPr>
          <a:xfrm>
            <a:off x="699034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18"/>
          </p:nvPr>
        </p:nvSpPr>
        <p:spPr>
          <a:xfrm>
            <a:off x="463458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9" name="Image"/>
          <p:cNvSpPr>
            <a:spLocks noGrp="1"/>
          </p:cNvSpPr>
          <p:nvPr>
            <p:ph type="pic" sz="quarter" idx="19"/>
          </p:nvPr>
        </p:nvSpPr>
        <p:spPr>
          <a:xfrm>
            <a:off x="699034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9933" y="2151896"/>
            <a:ext cx="1924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>
            <a:spLocks noGrp="1"/>
          </p:cNvSpPr>
          <p:nvPr>
            <p:ph type="body" sz="quarter" idx="13"/>
          </p:nvPr>
        </p:nvSpPr>
        <p:spPr>
          <a:xfrm>
            <a:off x="3479308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1" name="Rectangle"/>
          <p:cNvSpPr>
            <a:spLocks noGrp="1"/>
          </p:cNvSpPr>
          <p:nvPr>
            <p:ph type="body" sz="quarter" idx="14"/>
          </p:nvPr>
        </p:nvSpPr>
        <p:spPr>
          <a:xfrm>
            <a:off x="6624973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2" name="Rectangle"/>
          <p:cNvSpPr>
            <a:spLocks noGrp="1"/>
          </p:cNvSpPr>
          <p:nvPr>
            <p:ph type="body" sz="quarter" idx="15"/>
          </p:nvPr>
        </p:nvSpPr>
        <p:spPr>
          <a:xfrm>
            <a:off x="33993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3" name="Rectangle"/>
          <p:cNvSpPr>
            <a:spLocks noGrp="1"/>
          </p:cNvSpPr>
          <p:nvPr>
            <p:ph type="body" sz="quarter" idx="16"/>
          </p:nvPr>
        </p:nvSpPr>
        <p:spPr>
          <a:xfrm>
            <a:off x="3479308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7"/>
          </p:nvPr>
        </p:nvSpPr>
        <p:spPr>
          <a:xfrm>
            <a:off x="662497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quarter" idx="18"/>
          </p:nvPr>
        </p:nvSpPr>
        <p:spPr>
          <a:xfrm>
            <a:off x="33993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9"/>
          </p:nvPr>
        </p:nvSpPr>
        <p:spPr>
          <a:xfrm>
            <a:off x="347930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0"/>
          </p:nvPr>
        </p:nvSpPr>
        <p:spPr>
          <a:xfrm>
            <a:off x="6624973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21"/>
          </p:nvPr>
        </p:nvSpPr>
        <p:spPr>
          <a:xfrm>
            <a:off x="33993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2"/>
          </p:nvPr>
        </p:nvSpPr>
        <p:spPr>
          <a:xfrm>
            <a:off x="347930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23"/>
          </p:nvPr>
        </p:nvSpPr>
        <p:spPr>
          <a:xfrm>
            <a:off x="6624973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800100" indent="-342900"/>
            <a:lvl3pPr marL="1219200" indent="-304800"/>
            <a:lvl4pPr marL="1714500" indent="-342900">
              <a:buChar char="–"/>
            </a:lvl4pPr>
            <a:lvl5pPr marL="2171700" indent="-342900"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3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0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21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02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83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64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145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526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907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88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5.png"/><Relationship Id="rId3" Type="http://schemas.openxmlformats.org/officeDocument/2006/relationships/image" Target="../media/image164.png"/><Relationship Id="rId7" Type="http://schemas.openxmlformats.org/officeDocument/2006/relationships/image" Target="../media/image157.png"/><Relationship Id="rId12" Type="http://schemas.openxmlformats.org/officeDocument/2006/relationships/image" Target="../media/image1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11" Type="http://schemas.openxmlformats.org/officeDocument/2006/relationships/image" Target="../media/image160.png"/><Relationship Id="rId5" Type="http://schemas.openxmlformats.org/officeDocument/2006/relationships/image" Target="../media/image155.png"/><Relationship Id="rId10" Type="http://schemas.openxmlformats.org/officeDocument/2006/relationships/image" Target="../media/image163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Auto…"/>
          <p:cNvSpPr txBox="1">
            <a:spLocks noGrp="1"/>
          </p:cNvSpPr>
          <p:nvPr>
            <p:ph type="title"/>
          </p:nvPr>
        </p:nvSpPr>
        <p:spPr>
          <a:xfrm>
            <a:off x="685800" y="1610001"/>
            <a:ext cx="7772400" cy="1717871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自动微分法</a:t>
            </a:r>
            <a:endParaRPr dirty="0"/>
          </a:p>
        </p:txBody>
      </p:sp>
      <p:pic>
        <p:nvPicPr>
          <p:cNvPr id="474" name="Image" descr="Image"/>
          <p:cNvPicPr>
            <a:picLocks noChangeAspect="1"/>
          </p:cNvPicPr>
          <p:nvPr/>
        </p:nvPicPr>
        <p:blipFill>
          <a:blip r:embed="rId2"/>
          <a:srcRect l="19987" r="42415"/>
          <a:stretch>
            <a:fillRect/>
          </a:stretch>
        </p:blipFill>
        <p:spPr>
          <a:xfrm>
            <a:off x="5283476" y="850900"/>
            <a:ext cx="2444153" cy="3441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Auto Differentiation (A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477" name="AD evaluates gradients of a function specified by a program at given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r>
              <a:rPr lang="ja-JP" altLang="en-US" dirty="0"/>
              <a:t>将符号微分法应用于最基本的算子，然后代入数值</a:t>
            </a:r>
            <a:r>
              <a:rPr lang="zh-CN" altLang="en-US" dirty="0"/>
              <a:t>，</a:t>
            </a:r>
            <a:r>
              <a:rPr lang="ja-JP" altLang="en-US" dirty="0"/>
              <a:t>应用于整个函数</a:t>
            </a:r>
            <a:endParaRPr dirty="0"/>
          </a:p>
          <a:p>
            <a:r>
              <a:rPr lang="ja-JP" altLang="en-US" dirty="0"/>
              <a:t>其它常见微分法</a:t>
            </a:r>
            <a:endParaRPr dirty="0"/>
          </a:p>
          <a:p>
            <a:pPr lvl="1"/>
            <a:r>
              <a:rPr lang="ja-JP" altLang="en-US" dirty="0"/>
              <a:t>符号微分法</a:t>
            </a:r>
            <a:endParaRPr dirty="0"/>
          </a:p>
          <a:p>
            <a:pPr lvl="1"/>
            <a:endParaRPr lang="en-US" dirty="0"/>
          </a:p>
          <a:p>
            <a:pPr lvl="1"/>
            <a:endParaRPr dirty="0"/>
          </a:p>
          <a:p>
            <a:pPr lvl="1"/>
            <a:r>
              <a:rPr lang="ja-JP" altLang="en-US" dirty="0"/>
              <a:t>数值微分法</a:t>
            </a:r>
          </a:p>
        </p:txBody>
      </p:sp>
      <p:pic>
        <p:nvPicPr>
          <p:cNvPr id="478" name="Image" descr="Image"/>
          <p:cNvPicPr>
            <a:picLocks noChangeAspect="1"/>
          </p:cNvPicPr>
          <p:nvPr/>
        </p:nvPicPr>
        <p:blipFill>
          <a:blip r:embed="rId2"/>
          <a:srcRect r="59832" b="78887"/>
          <a:stretch>
            <a:fillRect/>
          </a:stretch>
        </p:blipFill>
        <p:spPr>
          <a:xfrm>
            <a:off x="1700236" y="2746144"/>
            <a:ext cx="2444374" cy="78566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Equation"/>
              <p:cNvSpPr txBox="1"/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blipFill>
                <a:blip r:embed="rId3"/>
                <a:stretch>
                  <a:fillRect l="-3465" t="-5000" r="-1485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计算图</a:t>
            </a:r>
            <a:r>
              <a:rPr lang="zh-CN" altLang="en-US" dirty="0"/>
              <a:t>（大家先忘记</a:t>
            </a:r>
            <a:r>
              <a:rPr lang="en-US" altLang="zh-CN" dirty="0"/>
              <a:t>BP</a:t>
            </a:r>
            <a:r>
              <a:rPr lang="zh-CN" altLang="en-US" dirty="0"/>
              <a:t>）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Equation"/>
              <p:cNvSpPr txBox="1"/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blipFill>
                <a:blip r:embed="rId2"/>
                <a:stretch>
                  <a:fillRect l="-2837" r="-7092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Circle"/>
          <p:cNvSpPr/>
          <p:nvPr/>
        </p:nvSpPr>
        <p:spPr>
          <a:xfrm>
            <a:off x="5805630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4" name="Circle"/>
          <p:cNvSpPr/>
          <p:nvPr/>
        </p:nvSpPr>
        <p:spPr>
          <a:xfrm>
            <a:off x="6798916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5" name="Circle"/>
          <p:cNvSpPr/>
          <p:nvPr/>
        </p:nvSpPr>
        <p:spPr>
          <a:xfrm>
            <a:off x="6305960" y="2661147"/>
            <a:ext cx="251139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6" name="Circle"/>
          <p:cNvSpPr/>
          <p:nvPr/>
        </p:nvSpPr>
        <p:spPr>
          <a:xfrm>
            <a:off x="7257844" y="266114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7" name="Circle"/>
          <p:cNvSpPr/>
          <p:nvPr/>
        </p:nvSpPr>
        <p:spPr>
          <a:xfrm>
            <a:off x="6798916" y="203058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88" name="Connection Line"/>
          <p:cNvCxnSpPr>
            <a:stCxn id="483" idx="0"/>
            <a:endCxn id="485" idx="0"/>
          </p:cNvCxnSpPr>
          <p:nvPr/>
        </p:nvCxnSpPr>
        <p:spPr>
          <a:xfrm flipV="1">
            <a:off x="5931199" y="2786716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89" name="Connection Line"/>
          <p:cNvCxnSpPr>
            <a:stCxn id="484" idx="0"/>
            <a:endCxn id="485" idx="0"/>
          </p:cNvCxnSpPr>
          <p:nvPr/>
        </p:nvCxnSpPr>
        <p:spPr>
          <a:xfrm flipH="1" flipV="1">
            <a:off x="6431529" y="2786716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0" name="Connection Line"/>
          <p:cNvCxnSpPr>
            <a:stCxn id="485" idx="0"/>
            <a:endCxn id="487" idx="0"/>
          </p:cNvCxnSpPr>
          <p:nvPr/>
        </p:nvCxnSpPr>
        <p:spPr>
          <a:xfrm flipV="1">
            <a:off x="6431529" y="2156157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1" name="Connection Line"/>
          <p:cNvCxnSpPr>
            <a:stCxn id="487" idx="0"/>
            <a:endCxn id="486" idx="0"/>
          </p:cNvCxnSpPr>
          <p:nvPr/>
        </p:nvCxnSpPr>
        <p:spPr>
          <a:xfrm>
            <a:off x="6924486" y="2156157"/>
            <a:ext cx="45892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Equation"/>
              <p:cNvSpPr txBox="1"/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blipFill>
                <a:blip r:embed="rId3"/>
                <a:stretch>
                  <a:fillRect l="-5333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Equation"/>
              <p:cNvSpPr txBox="1"/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Equation"/>
              <p:cNvSpPr txBox="1"/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0769" r="-53846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Equation"/>
              <p:cNvSpPr txBox="1"/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blipFill>
                <a:blip r:embed="rId6"/>
                <a:stretch>
                  <a:fillRect l="-66667" r="-100000" b="-1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Equation"/>
              <p:cNvSpPr txBox="1"/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571" r="-18571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Circle"/>
          <p:cNvSpPr/>
          <p:nvPr/>
        </p:nvSpPr>
        <p:spPr>
          <a:xfrm>
            <a:off x="6798916" y="1396661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98" name="Connection Line"/>
          <p:cNvCxnSpPr>
            <a:stCxn id="487" idx="0"/>
            <a:endCxn id="497" idx="0"/>
          </p:cNvCxnSpPr>
          <p:nvPr/>
        </p:nvCxnSpPr>
        <p:spPr>
          <a:xfrm flipV="1">
            <a:off x="6924486" y="1522230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Equation"/>
              <p:cNvSpPr txBox="1"/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blipFill>
                <a:blip r:embed="rId8"/>
                <a:stretch>
                  <a:fillRect l="-6250" r="-16667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Assume"/>
          <p:cNvSpPr txBox="1"/>
          <p:nvPr/>
        </p:nvSpPr>
        <p:spPr>
          <a:xfrm>
            <a:off x="5723645" y="53157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01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511620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构造有向无环图来表示运算</a:t>
            </a:r>
            <a:endParaRPr lang="en-US" altLang="ja-JP" dirty="0"/>
          </a:p>
          <a:p>
            <a:endParaRPr lang="en-US" dirty="0"/>
          </a:p>
          <a:p>
            <a:r>
              <a:rPr lang="zh-CN" altLang="en-US" dirty="0"/>
              <a:t>（这个函数是什么？）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8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623294" cy="3553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隐性构造</a:t>
            </a: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dirty="0" err="1"/>
              <a:t>PyTorch</a:t>
            </a:r>
            <a:r>
              <a:rPr dirty="0"/>
              <a:t>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8DC134-B851-46B6-9854-10C48E5BE7E2}"/>
              </a:ext>
            </a:extLst>
          </p:cNvPr>
          <p:cNvSpPr txBox="1"/>
          <p:nvPr/>
        </p:nvSpPr>
        <p:spPr>
          <a:xfrm>
            <a:off x="5807413" y="1361872"/>
            <a:ext cx="124649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假装这里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有一段代码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6" name="Read pre-computed…">
            <a:extLst>
              <a:ext uri="{FF2B5EF4-FFF2-40B4-BE49-F238E27FC236}">
                <a16:creationId xmlns:a16="http://schemas.microsoft.com/office/drawing/2014/main" id="{93B27592-74AB-AC4E-9CA5-E3D303BE870A}"/>
              </a:ext>
            </a:extLst>
          </p:cNvPr>
          <p:cNvSpPr txBox="1"/>
          <p:nvPr/>
        </p:nvSpPr>
        <p:spPr>
          <a:xfrm>
            <a:off x="2755009" y="2082956"/>
            <a:ext cx="152862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/>
              <a:t>读取上一步结果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0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1079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Equation"/>
              <p:cNvSpPr txBox="1"/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3571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2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3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4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97" name="Connection Line"/>
          <p:cNvCxnSpPr>
            <a:stCxn id="592" idx="0"/>
            <a:endCxn id="594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8" name="Connection Line"/>
          <p:cNvCxnSpPr>
            <a:stCxn id="593" idx="0"/>
            <a:endCxn id="594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9" name="Connection Line"/>
          <p:cNvCxnSpPr>
            <a:stCxn id="594" idx="0"/>
            <a:endCxn id="596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00" name="Connection Line"/>
          <p:cNvCxnSpPr>
            <a:stCxn id="596" idx="0"/>
            <a:endCxn id="595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6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07" name="Connection Line"/>
          <p:cNvCxnSpPr>
            <a:stCxn id="596" idx="0"/>
            <a:endCxn id="606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0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1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2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3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14" name="Connection Line"/>
          <p:cNvCxnSpPr>
            <a:stCxn id="609" idx="0"/>
            <a:endCxn id="611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5" name="Connection Line"/>
          <p:cNvCxnSpPr>
            <a:stCxn id="610" idx="0"/>
            <a:endCxn id="611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6" name="Connection Line"/>
          <p:cNvCxnSpPr>
            <a:stCxn id="611" idx="0"/>
            <a:endCxn id="613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17" name="Connection Line"/>
          <p:cNvCxnSpPr>
            <a:stCxn id="613" idx="0"/>
            <a:endCxn id="612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20" name="Connection Line"/>
          <p:cNvCxnSpPr>
            <a:stCxn id="613" idx="0"/>
            <a:endCxn id="619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4" name="Connection Line"/>
          <p:cNvCxnSpPr>
            <a:stCxn id="596" idx="0"/>
            <a:endCxn id="613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2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2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9" name="Assume">
            <a:extLst>
              <a:ext uri="{FF2B5EF4-FFF2-40B4-BE49-F238E27FC236}">
                <a16:creationId xmlns:a16="http://schemas.microsoft.com/office/drawing/2014/main" id="{CD01E57E-EA3C-2D4C-BE4B-67CE21AB334D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Equation"/>
              <p:cNvSpPr txBox="1"/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6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blipFill>
                <a:blip r:embed="rId3"/>
                <a:stretch>
                  <a:fillRect l="-2857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1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2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3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35" name="Connection Line"/>
          <p:cNvCxnSpPr>
            <a:stCxn id="630" idx="0"/>
            <a:endCxn id="632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6" name="Connection Line"/>
          <p:cNvCxnSpPr>
            <a:stCxn id="631" idx="0"/>
            <a:endCxn id="632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7" name="Connection Line"/>
          <p:cNvCxnSpPr>
            <a:stCxn id="632" idx="0"/>
            <a:endCxn id="634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8" name="Connection Line"/>
          <p:cNvCxnSpPr>
            <a:stCxn id="634" idx="0"/>
            <a:endCxn id="633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4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5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6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7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8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45" name="Connection Line"/>
          <p:cNvCxnSpPr>
            <a:stCxn id="634" idx="0"/>
            <a:endCxn id="644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9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7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2" name="Connection Line"/>
          <p:cNvCxnSpPr>
            <a:stCxn id="647" idx="0"/>
            <a:endCxn id="649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3" name="Connection Line"/>
          <p:cNvCxnSpPr>
            <a:stCxn id="648" idx="0"/>
            <a:endCxn id="649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54" name="Connection Line"/>
          <p:cNvCxnSpPr>
            <a:stCxn id="649" idx="0"/>
            <a:endCxn id="651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5" name="Connection Line"/>
          <p:cNvCxnSpPr>
            <a:stCxn id="651" idx="0"/>
            <a:endCxn id="650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10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7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8" name="Connection Line"/>
          <p:cNvCxnSpPr>
            <a:stCxn id="651" idx="0"/>
            <a:endCxn id="657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1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2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Equation"/>
              <p:cNvSpPr txBox="1"/>
              <p:nvPr/>
            </p:nvSpPr>
            <p:spPr>
              <a:xfrm>
                <a:off x="4508077" y="4294502"/>
                <a:ext cx="1767792" cy="52668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77" y="4294502"/>
                <a:ext cx="1767792" cy="5266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3" name="Connection Line"/>
          <p:cNvCxnSpPr>
            <a:stCxn id="630" idx="0"/>
            <a:endCxn id="647" idx="0"/>
          </p:cNvCxnSpPr>
          <p:nvPr/>
        </p:nvCxnSpPr>
        <p:spPr>
          <a:xfrm flipV="1">
            <a:off x="1394842" y="3987039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664" name="Connection Line"/>
          <p:cNvCxnSpPr>
            <a:stCxn id="634" idx="0"/>
            <a:endCxn id="651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6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6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41" name="Assume">
            <a:extLst>
              <a:ext uri="{FF2B5EF4-FFF2-40B4-BE49-F238E27FC236}">
                <a16:creationId xmlns:a16="http://schemas.microsoft.com/office/drawing/2014/main" id="{6DBED575-DA6F-9843-A080-1E48EDA82AFF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Reverse Accumulation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反向传播</a:t>
            </a:r>
            <a:r>
              <a:rPr lang="zh-CN" altLang="en-US" dirty="0"/>
              <a:t> </a:t>
            </a:r>
            <a:r>
              <a:rPr lang="ja-JP" altLang="en-US"/>
              <a:t>总结</a:t>
            </a:r>
            <a:endParaRPr dirty="0"/>
          </a:p>
        </p:txBody>
      </p:sp>
      <p:sp>
        <p:nvSpPr>
          <p:cNvPr id="669" name="Build a computation graph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8205304" cy="183802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创建一个计算图</a:t>
            </a:r>
            <a:endParaRPr lang="en-US" altLang="ja-JP" dirty="0"/>
          </a:p>
          <a:p>
            <a:r>
              <a:rPr lang="ja-JP" altLang="en-US" dirty="0"/>
              <a:t>正向</a:t>
            </a:r>
            <a:r>
              <a:rPr lang="zh-CN" altLang="en-US" dirty="0"/>
              <a:t>：</a:t>
            </a:r>
            <a:r>
              <a:rPr lang="ja-JP" altLang="en-US" dirty="0"/>
              <a:t>计算有向无环图</a:t>
            </a:r>
            <a:r>
              <a:rPr lang="zh-CN" altLang="en-US" dirty="0"/>
              <a:t>，</a:t>
            </a:r>
            <a:r>
              <a:rPr lang="ja-JP" altLang="en-US" dirty="0"/>
              <a:t>储存中间值</a:t>
            </a:r>
            <a:endParaRPr dirty="0"/>
          </a:p>
          <a:p>
            <a:r>
              <a:rPr lang="ja-JP" altLang="en-US" dirty="0"/>
              <a:t>反向</a:t>
            </a:r>
            <a:r>
              <a:rPr lang="zh-CN" altLang="en-US" dirty="0"/>
              <a:t>：</a:t>
            </a:r>
            <a:r>
              <a:rPr lang="ja-JP" altLang="en-US" dirty="0"/>
              <a:t>逆向计算有向无环图</a:t>
            </a:r>
            <a:r>
              <a:rPr lang="zh-CN" altLang="en-US" dirty="0"/>
              <a:t>（注意，这一步没有更新</a:t>
            </a:r>
            <a:r>
              <a:rPr lang="en-US" altLang="zh-CN" dirty="0"/>
              <a:t>w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减少不需要的图   </a:t>
            </a:r>
            <a:endParaRPr lang="en-US" altLang="zh-CN" dirty="0"/>
          </a:p>
          <a:p>
            <a:pPr lvl="1"/>
            <a:r>
              <a:rPr lang="zh-CN" altLang="en-US" dirty="0"/>
              <a:t>注意，这一步没有更新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972257" y="3124122"/>
            <a:ext cx="3505214" cy="1568506"/>
            <a:chOff x="0" y="0"/>
            <a:chExt cx="3505213" cy="1568505"/>
          </a:xfrm>
        </p:grpSpPr>
        <p:sp>
          <p:nvSpPr>
            <p:cNvPr id="670" name="Oval"/>
            <p:cNvSpPr/>
            <p:nvPr/>
          </p:nvSpPr>
          <p:spPr>
            <a:xfrm>
              <a:off x="0" y="1392391"/>
              <a:ext cx="194058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Oval"/>
            <p:cNvSpPr/>
            <p:nvPr/>
          </p:nvSpPr>
          <p:spPr>
            <a:xfrm>
              <a:off x="767524" y="1392391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Oval"/>
            <p:cNvSpPr/>
            <p:nvPr/>
          </p:nvSpPr>
          <p:spPr>
            <a:xfrm>
              <a:off x="386610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Oval"/>
            <p:cNvSpPr/>
            <p:nvPr/>
          </p:nvSpPr>
          <p:spPr>
            <a:xfrm>
              <a:off x="1122143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Oval"/>
            <p:cNvSpPr/>
            <p:nvPr/>
          </p:nvSpPr>
          <p:spPr>
            <a:xfrm>
              <a:off x="767524" y="47132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75" name="Connection Line"/>
            <p:cNvCxnSpPr>
              <a:stCxn id="670" idx="0"/>
              <a:endCxn id="672" idx="0"/>
            </p:cNvCxnSpPr>
            <p:nvPr/>
          </p:nvCxnSpPr>
          <p:spPr>
            <a:xfrm flipV="1">
              <a:off x="97028" y="1001572"/>
              <a:ext cx="386612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6" name="Connection Line"/>
            <p:cNvCxnSpPr>
              <a:stCxn id="671" idx="0"/>
              <a:endCxn id="672" idx="0"/>
            </p:cNvCxnSpPr>
            <p:nvPr/>
          </p:nvCxnSpPr>
          <p:spPr>
            <a:xfrm flipH="1" flipV="1">
              <a:off x="483639" y="1001572"/>
              <a:ext cx="380915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7" name="Connection Line"/>
            <p:cNvCxnSpPr>
              <a:stCxn id="672" idx="0"/>
              <a:endCxn id="674" idx="0"/>
            </p:cNvCxnSpPr>
            <p:nvPr/>
          </p:nvCxnSpPr>
          <p:spPr>
            <a:xfrm flipV="1">
              <a:off x="483639" y="559386"/>
              <a:ext cx="380915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8" name="Connection Line"/>
            <p:cNvCxnSpPr>
              <a:stCxn id="674" idx="0"/>
              <a:endCxn id="673" idx="0"/>
            </p:cNvCxnSpPr>
            <p:nvPr/>
          </p:nvCxnSpPr>
          <p:spPr>
            <a:xfrm>
              <a:off x="864553" y="559386"/>
              <a:ext cx="354620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sp>
          <p:nvSpPr>
            <p:cNvPr id="679" name="Oval"/>
            <p:cNvSpPr/>
            <p:nvPr/>
          </p:nvSpPr>
          <p:spPr>
            <a:xfrm>
              <a:off x="767524" y="2678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0" name="Connection Line"/>
            <p:cNvCxnSpPr>
              <a:stCxn id="674" idx="0"/>
              <a:endCxn id="679" idx="0"/>
            </p:cNvCxnSpPr>
            <p:nvPr/>
          </p:nvCxnSpPr>
          <p:spPr>
            <a:xfrm flipV="1">
              <a:off x="864553" y="114837"/>
              <a:ext cx="1" cy="444550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681" name="Oval"/>
            <p:cNvSpPr/>
            <p:nvPr/>
          </p:nvSpPr>
          <p:spPr>
            <a:xfrm>
              <a:off x="2189011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Oval"/>
            <p:cNvSpPr/>
            <p:nvPr/>
          </p:nvSpPr>
          <p:spPr>
            <a:xfrm>
              <a:off x="2956535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Oval"/>
            <p:cNvSpPr/>
            <p:nvPr/>
          </p:nvSpPr>
          <p:spPr>
            <a:xfrm>
              <a:off x="2575622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Oval"/>
            <p:cNvSpPr/>
            <p:nvPr/>
          </p:nvSpPr>
          <p:spPr>
            <a:xfrm>
              <a:off x="3311155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Oval"/>
            <p:cNvSpPr/>
            <p:nvPr/>
          </p:nvSpPr>
          <p:spPr>
            <a:xfrm>
              <a:off x="2956535" y="44454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6" name="Connection Line"/>
            <p:cNvCxnSpPr>
              <a:stCxn id="681" idx="0"/>
              <a:endCxn id="683" idx="0"/>
            </p:cNvCxnSpPr>
            <p:nvPr/>
          </p:nvCxnSpPr>
          <p:spPr>
            <a:xfrm flipV="1">
              <a:off x="2286040" y="974792"/>
              <a:ext cx="386612" cy="478876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7" name="Connection Line"/>
            <p:cNvCxnSpPr>
              <a:stCxn id="682" idx="0"/>
              <a:endCxn id="683" idx="0"/>
            </p:cNvCxnSpPr>
            <p:nvPr/>
          </p:nvCxnSpPr>
          <p:spPr>
            <a:xfrm flipH="1" flipV="1">
              <a:off x="2672651" y="974792"/>
              <a:ext cx="380914" cy="478876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688" name="Connection Line"/>
            <p:cNvCxnSpPr>
              <a:stCxn id="683" idx="0"/>
              <a:endCxn id="685" idx="0"/>
            </p:cNvCxnSpPr>
            <p:nvPr/>
          </p:nvCxnSpPr>
          <p:spPr>
            <a:xfrm flipV="1">
              <a:off x="2672651" y="532606"/>
              <a:ext cx="380914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9" name="Connection Line"/>
            <p:cNvCxnSpPr>
              <a:stCxn id="685" idx="0"/>
              <a:endCxn id="684" idx="0"/>
            </p:cNvCxnSpPr>
            <p:nvPr/>
          </p:nvCxnSpPr>
          <p:spPr>
            <a:xfrm>
              <a:off x="3053564" y="532606"/>
              <a:ext cx="354621" cy="442187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sp>
          <p:nvSpPr>
            <p:cNvPr id="690" name="Oval"/>
            <p:cNvSpPr/>
            <p:nvPr/>
          </p:nvSpPr>
          <p:spPr>
            <a:xfrm>
              <a:off x="2956535" y="0"/>
              <a:ext cx="194059" cy="1761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91" name="Connection Line"/>
            <p:cNvCxnSpPr>
              <a:stCxn id="685" idx="0"/>
              <a:endCxn id="690" idx="0"/>
            </p:cNvCxnSpPr>
            <p:nvPr/>
          </p:nvCxnSpPr>
          <p:spPr>
            <a:xfrm flipV="1">
              <a:off x="3053564" y="88056"/>
              <a:ext cx="1" cy="44455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92" name="Connection Line"/>
            <p:cNvCxnSpPr>
              <a:stCxn id="670" idx="0"/>
              <a:endCxn id="681" idx="0"/>
            </p:cNvCxnSpPr>
            <p:nvPr/>
          </p:nvCxnSpPr>
          <p:spPr>
            <a:xfrm flipV="1">
              <a:off x="97028" y="1453667"/>
              <a:ext cx="2189013" cy="2678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693" name="Connection Line"/>
            <p:cNvCxnSpPr>
              <a:stCxn id="674" idx="0"/>
              <a:endCxn id="685" idx="0"/>
            </p:cNvCxnSpPr>
            <p:nvPr/>
          </p:nvCxnSpPr>
          <p:spPr>
            <a:xfrm flipV="1">
              <a:off x="864553" y="532606"/>
              <a:ext cx="2189012" cy="2678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sp>
        <p:nvSpPr>
          <p:cNvPr id="695" name="Forward"/>
          <p:cNvSpPr txBox="1"/>
          <p:nvPr/>
        </p:nvSpPr>
        <p:spPr>
          <a:xfrm>
            <a:off x="630245" y="3196013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96" name="Backward"/>
          <p:cNvSpPr txBox="1"/>
          <p:nvPr/>
        </p:nvSpPr>
        <p:spPr>
          <a:xfrm>
            <a:off x="2806131" y="319601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ckTemplate-AWS">
  <a:themeElements>
    <a:clrScheme name="DeckTemplate-AWS">
      <a:dk1>
        <a:srgbClr val="474746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ckTemplate-AWS">
  <a:themeElements>
    <a:clrScheme name="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321</Words>
  <Application>Microsoft Office PowerPoint</Application>
  <PresentationFormat>全屏显示(16:9)</PresentationFormat>
  <Paragraphs>98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DeckTemplate-AWS</vt:lpstr>
      <vt:lpstr>自动微分法</vt:lpstr>
      <vt:lpstr>自动微分（AD）</vt:lpstr>
      <vt:lpstr>计算图（大家先忘记BP）</vt:lpstr>
      <vt:lpstr>计算图</vt:lpstr>
      <vt:lpstr>反向传播</vt:lpstr>
      <vt:lpstr>反向传播</vt:lpstr>
      <vt:lpstr>反向传播</vt:lpstr>
      <vt:lpstr>反向传播</vt:lpstr>
      <vt:lpstr>反向传播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 Leon</cp:lastModifiedBy>
  <cp:revision>48</cp:revision>
  <dcterms:modified xsi:type="dcterms:W3CDTF">2022-02-28T03:26:44Z</dcterms:modified>
</cp:coreProperties>
</file>