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11" r:id="rId2"/>
    <p:sldId id="312" r:id="rId3"/>
    <p:sldId id="285" r:id="rId4"/>
    <p:sldId id="286" r:id="rId5"/>
    <p:sldId id="314" r:id="rId6"/>
    <p:sldId id="315" r:id="rId7"/>
    <p:sldId id="317" r:id="rId8"/>
    <p:sldId id="318" r:id="rId9"/>
    <p:sldId id="31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13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/>
    <p:restoredTop sz="94624"/>
  </p:normalViewPr>
  <p:slideViewPr>
    <p:cSldViewPr snapToGrid="0" snapToObjects="1">
      <p:cViewPr varScale="1">
        <p:scale>
          <a:sx n="149" d="100"/>
          <a:sy n="149" d="100"/>
        </p:scale>
        <p:origin x="86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https://blog.csdn.net/qq_40808154/article/details/120301710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、呆长呆长的。 </a:t>
            </a:r>
            <a:r>
              <a:rPr lang="en-US" altLang="zh-CN" dirty="0"/>
              <a:t>2</a:t>
            </a:r>
            <a:r>
              <a:rPr lang="zh-CN" altLang="en-US" dirty="0"/>
              <a:t>、长度还会变化。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xfrm>
            <a:off x="487898" y="2244842"/>
            <a:ext cx="6041584" cy="4878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zh-CN" altLang="en-US" sz="1800" dirty="0"/>
              <a:t>语言模型、</a:t>
            </a:r>
            <a:r>
              <a:rPr lang="ja-JP" altLang="en-US" sz="1800" dirty="0"/>
              <a:t>词嵌入</a:t>
            </a:r>
            <a:endParaRPr lang="en-US" sz="1800" dirty="0"/>
          </a:p>
        </p:txBody>
      </p:sp>
      <p:sp>
        <p:nvSpPr>
          <p:cNvPr id="7" name="3. Gradient and Auto Differentiation">
            <a:extLst>
              <a:ext uri="{FF2B5EF4-FFF2-40B4-BE49-F238E27FC236}">
                <a16:creationId xmlns:a16="http://schemas.microsoft.com/office/drawing/2014/main" id="{4C42DF29-1D7B-DDF4-ED64-1C922B257DBD}"/>
              </a:ext>
            </a:extLst>
          </p:cNvPr>
          <p:cNvSpPr txBox="1">
            <a:spLocks/>
          </p:cNvSpPr>
          <p:nvPr/>
        </p:nvSpPr>
        <p:spPr>
          <a:xfrm>
            <a:off x="4996540" y="4325666"/>
            <a:ext cx="3248735" cy="48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70000" lnSpcReduction="20000"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4D4D4C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145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2526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2907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3288631" marR="0" indent="-240631" algn="l" defTabSz="4572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algn="r" hangingPunct="1"/>
            <a:r>
              <a:rPr lang="zh-CN" altLang="en-US" sz="1800" dirty="0"/>
              <a:t>山东女子学院</a:t>
            </a:r>
            <a:endParaRPr lang="en-US" altLang="zh-CN" sz="1800" dirty="0"/>
          </a:p>
          <a:p>
            <a:pPr algn="r" hangingPunct="1"/>
            <a:r>
              <a:rPr lang="zh-CN" altLang="en-US" sz="1800" dirty="0"/>
              <a:t>鼎利教育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70266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ord2Vec"/>
          <p:cNvSpPr txBox="1">
            <a:spLocks noGrp="1"/>
          </p:cNvSpPr>
          <p:nvPr>
            <p:ph type="title"/>
          </p:nvPr>
        </p:nvSpPr>
        <p:spPr>
          <a:xfrm>
            <a:off x="396394" y="1969202"/>
            <a:ext cx="3548286" cy="93010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ja-JP" altLang="en-US"/>
              <a:t>词嵌入</a:t>
            </a:r>
            <a:br>
              <a:rPr lang="en-US" altLang="ja-JP" dirty="0"/>
            </a:br>
            <a:r>
              <a:rPr lang="ja-JP" altLang="en-US"/>
              <a:t>（</a:t>
            </a:r>
            <a:r>
              <a:rPr lang="en-US" dirty="0"/>
              <a:t>Word2vec）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92" y="-1"/>
            <a:ext cx="4732736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动机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ne-hot vectors map objects/words into fixed-length vectors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567015" y="1355090"/>
                <a:ext cx="4301077" cy="351582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单热向量法将目标对象</a:t>
                </a:r>
                <a:r>
                  <a:rPr lang="en-US" altLang="ja-JP" dirty="0"/>
                  <a:t>/</a:t>
                </a:r>
                <a:r>
                  <a:rPr lang="ja-JP" altLang="en-US"/>
                  <a:t>单词映射到固定长度向量</a:t>
                </a:r>
              </a:p>
              <a:p>
                <a:r>
                  <a:rPr lang="ja-JP" altLang="en-US"/>
                  <a:t>这些向量仅包含身份信息，而不包含语义含义</a:t>
                </a:r>
                <a:r>
                  <a:rPr lang="zh-CN" altLang="en-US" dirty="0"/>
                  <a:t>，</a:t>
                </a:r>
                <a:r>
                  <a:rPr lang="ja-JP" altLang="en-US"/>
                  <a:t>例如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⟩=⟨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dirty="0"/>
                </a:br>
                <a:br>
                  <a:rPr dirty="0"/>
                </a:br>
                <a:endParaRPr dirty="0"/>
              </a:p>
            </p:txBody>
          </p:sp>
        </mc:Choice>
        <mc:Fallback xmlns="">
          <p:sp>
            <p:nvSpPr>
              <p:cNvPr id="156" name="One-hot vectors map objects/words into fixed-length vector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7015" y="1355090"/>
                <a:ext cx="4301077" cy="3515828"/>
              </a:xfrm>
              <a:prstGeom prst="rect">
                <a:avLst/>
              </a:prstGeom>
              <a:blipFill>
                <a:blip r:embed="rId3"/>
                <a:stretch>
                  <a:fillRect l="-2950" t="-1439" r="-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1"/>
          <p:cNvSpPr/>
          <p:nvPr/>
        </p:nvSpPr>
        <p:spPr>
          <a:xfrm>
            <a:off x="6832600" y="1783970"/>
            <a:ext cx="340519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158" name="0"/>
          <p:cNvSpPr/>
          <p:nvPr/>
        </p:nvSpPr>
        <p:spPr>
          <a:xfrm>
            <a:off x="6832600" y="2264705"/>
            <a:ext cx="340519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59" name="0"/>
          <p:cNvSpPr/>
          <p:nvPr/>
        </p:nvSpPr>
        <p:spPr>
          <a:xfrm>
            <a:off x="6832600" y="3184186"/>
            <a:ext cx="340519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60" name="…"/>
          <p:cNvSpPr txBox="1"/>
          <p:nvPr/>
        </p:nvSpPr>
        <p:spPr>
          <a:xfrm rot="16200000">
            <a:off x="6774105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61" name="Cat"/>
          <p:cNvSpPr/>
          <p:nvPr/>
        </p:nvSpPr>
        <p:spPr>
          <a:xfrm>
            <a:off x="6078950" y="1789058"/>
            <a:ext cx="498102" cy="37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6" h="21161" extrusionOk="0">
                <a:moveTo>
                  <a:pt x="1787" y="0"/>
                </a:moveTo>
                <a:cubicBezTo>
                  <a:pt x="1647" y="1"/>
                  <a:pt x="1497" y="21"/>
                  <a:pt x="1336" y="66"/>
                </a:cubicBezTo>
                <a:cubicBezTo>
                  <a:pt x="242" y="375"/>
                  <a:pt x="-1383" y="3616"/>
                  <a:pt x="2179" y="8649"/>
                </a:cubicBezTo>
                <a:cubicBezTo>
                  <a:pt x="2887" y="9443"/>
                  <a:pt x="2519" y="10329"/>
                  <a:pt x="2471" y="10868"/>
                </a:cubicBezTo>
                <a:cubicBezTo>
                  <a:pt x="2412" y="11193"/>
                  <a:pt x="2380" y="11536"/>
                  <a:pt x="2363" y="11902"/>
                </a:cubicBezTo>
                <a:cubicBezTo>
                  <a:pt x="2313" y="12941"/>
                  <a:pt x="1681" y="13944"/>
                  <a:pt x="1128" y="14699"/>
                </a:cubicBezTo>
                <a:cubicBezTo>
                  <a:pt x="1048" y="14808"/>
                  <a:pt x="994" y="14950"/>
                  <a:pt x="966" y="15102"/>
                </a:cubicBezTo>
                <a:cubicBezTo>
                  <a:pt x="733" y="16372"/>
                  <a:pt x="778" y="17985"/>
                  <a:pt x="811" y="18653"/>
                </a:cubicBezTo>
                <a:cubicBezTo>
                  <a:pt x="846" y="19368"/>
                  <a:pt x="118" y="19184"/>
                  <a:pt x="885" y="20680"/>
                </a:cubicBezTo>
                <a:cubicBezTo>
                  <a:pt x="1098" y="21094"/>
                  <a:pt x="1799" y="20601"/>
                  <a:pt x="1710" y="19911"/>
                </a:cubicBezTo>
                <a:cubicBezTo>
                  <a:pt x="1622" y="19221"/>
                  <a:pt x="2257" y="16392"/>
                  <a:pt x="2875" y="16047"/>
                </a:cubicBezTo>
                <a:cubicBezTo>
                  <a:pt x="3315" y="15802"/>
                  <a:pt x="4075" y="15606"/>
                  <a:pt x="4478" y="15514"/>
                </a:cubicBezTo>
                <a:cubicBezTo>
                  <a:pt x="4388" y="16306"/>
                  <a:pt x="4149" y="17458"/>
                  <a:pt x="4370" y="17920"/>
                </a:cubicBezTo>
                <a:cubicBezTo>
                  <a:pt x="5800" y="21592"/>
                  <a:pt x="6559" y="21073"/>
                  <a:pt x="7142" y="21098"/>
                </a:cubicBezTo>
                <a:cubicBezTo>
                  <a:pt x="7725" y="21123"/>
                  <a:pt x="7707" y="20853"/>
                  <a:pt x="7707" y="20558"/>
                </a:cubicBezTo>
                <a:cubicBezTo>
                  <a:pt x="7707" y="20262"/>
                  <a:pt x="7212" y="19966"/>
                  <a:pt x="6894" y="20015"/>
                </a:cubicBezTo>
                <a:cubicBezTo>
                  <a:pt x="6577" y="20064"/>
                  <a:pt x="5677" y="18414"/>
                  <a:pt x="6260" y="17872"/>
                </a:cubicBezTo>
                <a:cubicBezTo>
                  <a:pt x="6708" y="17455"/>
                  <a:pt x="7793" y="15523"/>
                  <a:pt x="8270" y="14652"/>
                </a:cubicBezTo>
                <a:cubicBezTo>
                  <a:pt x="8637" y="14639"/>
                  <a:pt x="8998" y="14675"/>
                  <a:pt x="9321" y="14792"/>
                </a:cubicBezTo>
                <a:cubicBezTo>
                  <a:pt x="9847" y="14982"/>
                  <a:pt x="10656" y="15138"/>
                  <a:pt x="11496" y="15252"/>
                </a:cubicBezTo>
                <a:cubicBezTo>
                  <a:pt x="11488" y="16234"/>
                  <a:pt x="11453" y="17691"/>
                  <a:pt x="11301" y="18191"/>
                </a:cubicBezTo>
                <a:cubicBezTo>
                  <a:pt x="11109" y="18822"/>
                  <a:pt x="11195" y="19385"/>
                  <a:pt x="11258" y="19645"/>
                </a:cubicBezTo>
                <a:cubicBezTo>
                  <a:pt x="11286" y="19761"/>
                  <a:pt x="11288" y="19889"/>
                  <a:pt x="11269" y="20013"/>
                </a:cubicBezTo>
                <a:cubicBezTo>
                  <a:pt x="11196" y="20496"/>
                  <a:pt x="11103" y="21098"/>
                  <a:pt x="11731" y="21098"/>
                </a:cubicBezTo>
                <a:cubicBezTo>
                  <a:pt x="12473" y="21098"/>
                  <a:pt x="12708" y="20901"/>
                  <a:pt x="12658" y="20556"/>
                </a:cubicBezTo>
                <a:cubicBezTo>
                  <a:pt x="12633" y="20385"/>
                  <a:pt x="12523" y="20274"/>
                  <a:pt x="12420" y="20206"/>
                </a:cubicBezTo>
                <a:cubicBezTo>
                  <a:pt x="12293" y="20123"/>
                  <a:pt x="12222" y="19937"/>
                  <a:pt x="12240" y="19736"/>
                </a:cubicBezTo>
                <a:cubicBezTo>
                  <a:pt x="12321" y="18841"/>
                  <a:pt x="12681" y="16518"/>
                  <a:pt x="13897" y="15467"/>
                </a:cubicBezTo>
                <a:cubicBezTo>
                  <a:pt x="14344" y="15484"/>
                  <a:pt x="14683" y="15479"/>
                  <a:pt x="14825" y="15447"/>
                </a:cubicBezTo>
                <a:cubicBezTo>
                  <a:pt x="15379" y="15324"/>
                  <a:pt x="15445" y="18493"/>
                  <a:pt x="16393" y="19634"/>
                </a:cubicBezTo>
                <a:cubicBezTo>
                  <a:pt x="16668" y="19966"/>
                  <a:pt x="16514" y="20431"/>
                  <a:pt x="16890" y="20482"/>
                </a:cubicBezTo>
                <a:cubicBezTo>
                  <a:pt x="17104" y="20512"/>
                  <a:pt x="17062" y="20661"/>
                  <a:pt x="17163" y="20936"/>
                </a:cubicBezTo>
                <a:cubicBezTo>
                  <a:pt x="17263" y="21212"/>
                  <a:pt x="18480" y="21286"/>
                  <a:pt x="18637" y="20861"/>
                </a:cubicBezTo>
                <a:cubicBezTo>
                  <a:pt x="18761" y="20523"/>
                  <a:pt x="18621" y="20142"/>
                  <a:pt x="18216" y="19958"/>
                </a:cubicBezTo>
                <a:cubicBezTo>
                  <a:pt x="18029" y="19873"/>
                  <a:pt x="17868" y="19783"/>
                  <a:pt x="17794" y="19564"/>
                </a:cubicBezTo>
                <a:cubicBezTo>
                  <a:pt x="16584" y="15987"/>
                  <a:pt x="17497" y="13987"/>
                  <a:pt x="17250" y="11957"/>
                </a:cubicBezTo>
                <a:cubicBezTo>
                  <a:pt x="17167" y="11281"/>
                  <a:pt x="17359" y="10651"/>
                  <a:pt x="18706" y="9911"/>
                </a:cubicBezTo>
                <a:cubicBezTo>
                  <a:pt x="19449" y="10207"/>
                  <a:pt x="19850" y="9320"/>
                  <a:pt x="19941" y="8950"/>
                </a:cubicBezTo>
                <a:cubicBezTo>
                  <a:pt x="20054" y="8827"/>
                  <a:pt x="20217" y="8433"/>
                  <a:pt x="20150" y="8359"/>
                </a:cubicBezTo>
                <a:cubicBezTo>
                  <a:pt x="20032" y="8261"/>
                  <a:pt x="19466" y="7473"/>
                  <a:pt x="19189" y="6734"/>
                </a:cubicBezTo>
                <a:cubicBezTo>
                  <a:pt x="18963" y="6130"/>
                  <a:pt x="18852" y="6002"/>
                  <a:pt x="18527" y="5868"/>
                </a:cubicBezTo>
                <a:cubicBezTo>
                  <a:pt x="18395" y="5813"/>
                  <a:pt x="18318" y="5629"/>
                  <a:pt x="18348" y="5434"/>
                </a:cubicBezTo>
                <a:cubicBezTo>
                  <a:pt x="18420" y="4957"/>
                  <a:pt x="18367" y="4424"/>
                  <a:pt x="18261" y="4048"/>
                </a:cubicBezTo>
                <a:cubicBezTo>
                  <a:pt x="17779" y="4237"/>
                  <a:pt x="17415" y="5599"/>
                  <a:pt x="17183" y="5649"/>
                </a:cubicBezTo>
                <a:cubicBezTo>
                  <a:pt x="16951" y="5698"/>
                  <a:pt x="16075" y="6192"/>
                  <a:pt x="15593" y="6931"/>
                </a:cubicBezTo>
                <a:cubicBezTo>
                  <a:pt x="15111" y="7670"/>
                  <a:pt x="14224" y="7808"/>
                  <a:pt x="13559" y="7615"/>
                </a:cubicBezTo>
                <a:cubicBezTo>
                  <a:pt x="11996" y="7162"/>
                  <a:pt x="7512" y="6548"/>
                  <a:pt x="5238" y="7622"/>
                </a:cubicBezTo>
                <a:lnTo>
                  <a:pt x="5258" y="7595"/>
                </a:lnTo>
                <a:cubicBezTo>
                  <a:pt x="5258" y="7595"/>
                  <a:pt x="4375" y="8075"/>
                  <a:pt x="3389" y="7566"/>
                </a:cubicBezTo>
                <a:cubicBezTo>
                  <a:pt x="1795" y="6744"/>
                  <a:pt x="260" y="2309"/>
                  <a:pt x="1796" y="1397"/>
                </a:cubicBezTo>
                <a:cubicBezTo>
                  <a:pt x="2395" y="1042"/>
                  <a:pt x="2699" y="1962"/>
                  <a:pt x="3018" y="1304"/>
                </a:cubicBezTo>
                <a:cubicBezTo>
                  <a:pt x="3186" y="958"/>
                  <a:pt x="2761" y="-8"/>
                  <a:pt x="1787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Dog"/>
          <p:cNvSpPr/>
          <p:nvPr/>
        </p:nvSpPr>
        <p:spPr>
          <a:xfrm>
            <a:off x="6034782" y="2264705"/>
            <a:ext cx="586438" cy="38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3" name="Car"/>
          <p:cNvSpPr/>
          <p:nvPr/>
        </p:nvSpPr>
        <p:spPr>
          <a:xfrm>
            <a:off x="5894777" y="3250981"/>
            <a:ext cx="681526" cy="251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4" name="x"/>
          <p:cNvSpPr txBox="1"/>
          <p:nvPr/>
        </p:nvSpPr>
        <p:spPr>
          <a:xfrm>
            <a:off x="6893639" y="1355090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r>
              <a:t>x</a:t>
            </a:r>
          </a:p>
        </p:txBody>
      </p:sp>
      <p:sp>
        <p:nvSpPr>
          <p:cNvPr id="165" name="0"/>
          <p:cNvSpPr/>
          <p:nvPr/>
        </p:nvSpPr>
        <p:spPr>
          <a:xfrm>
            <a:off x="7439254" y="1783970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66" name="1"/>
          <p:cNvSpPr/>
          <p:nvPr/>
        </p:nvSpPr>
        <p:spPr>
          <a:xfrm>
            <a:off x="7439254" y="2264705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67" name="0"/>
          <p:cNvSpPr/>
          <p:nvPr/>
        </p:nvSpPr>
        <p:spPr>
          <a:xfrm>
            <a:off x="7439254" y="3184186"/>
            <a:ext cx="340520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68" name="…"/>
          <p:cNvSpPr txBox="1"/>
          <p:nvPr/>
        </p:nvSpPr>
        <p:spPr>
          <a:xfrm rot="16200000">
            <a:off x="7380760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69" name="0"/>
          <p:cNvSpPr/>
          <p:nvPr/>
        </p:nvSpPr>
        <p:spPr>
          <a:xfrm>
            <a:off x="8045909" y="1783970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70" name="0"/>
          <p:cNvSpPr/>
          <p:nvPr/>
        </p:nvSpPr>
        <p:spPr>
          <a:xfrm>
            <a:off x="8045909" y="2264705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71" name="1"/>
          <p:cNvSpPr/>
          <p:nvPr/>
        </p:nvSpPr>
        <p:spPr>
          <a:xfrm>
            <a:off x="8045909" y="3184186"/>
            <a:ext cx="340520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72" name="…"/>
          <p:cNvSpPr txBox="1"/>
          <p:nvPr/>
        </p:nvSpPr>
        <p:spPr>
          <a:xfrm rot="16200000">
            <a:off x="7987414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73" name="y"/>
          <p:cNvSpPr txBox="1"/>
          <p:nvPr/>
        </p:nvSpPr>
        <p:spPr>
          <a:xfrm>
            <a:off x="7500294" y="135509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pPr>
              <a:defRPr b="0"/>
            </a:pPr>
            <a:r>
              <a:rPr b="1"/>
              <a:t>y</a:t>
            </a:r>
          </a:p>
        </p:txBody>
      </p:sp>
      <p:sp>
        <p:nvSpPr>
          <p:cNvPr id="174" name="z"/>
          <p:cNvSpPr txBox="1"/>
          <p:nvPr/>
        </p:nvSpPr>
        <p:spPr>
          <a:xfrm>
            <a:off x="8106948" y="1355090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r>
              <a:t>z</a:t>
            </a:r>
          </a:p>
        </p:txBody>
      </p:sp>
      <p:sp>
        <p:nvSpPr>
          <p:cNvPr id="175" name="Equation"/>
          <p:cNvSpPr txBox="1"/>
          <p:nvPr/>
        </p:nvSpPr>
        <p:spPr>
          <a:xfrm>
            <a:off x="1334439" y="3316850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ord2ve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词嵌入（</a:t>
            </a:r>
            <a:r>
              <a:rPr lang="en-US" dirty="0"/>
              <a:t>Word2vec）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Learn an embedding vector for each word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592" y="1009331"/>
                <a:ext cx="6045709" cy="355392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学习每个单词的嵌入向量</a:t>
                </a:r>
              </a:p>
              <a:p>
                <a:r>
                  <a:rPr lang="ja-JP" altLang="en-US"/>
                  <a:t>用于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ja-JP" altLang="en-US"/>
                  <a:t>衡量相似性</a:t>
                </a:r>
              </a:p>
              <a:p>
                <a:endParaRPr lang="ja-JP" altLang="en-US"/>
              </a:p>
              <a:p>
                <a:endParaRPr lang="ja-JP" altLang="en-US"/>
              </a:p>
              <a:p>
                <a:r>
                  <a:rPr lang="ja-JP" altLang="en-US"/>
                  <a:t>建立概率模型</a:t>
                </a:r>
              </a:p>
              <a:p>
                <a:r>
                  <a:rPr lang="ja-JP" altLang="en-US"/>
                  <a:t>最大化似然函数优化</a:t>
                </a:r>
                <a:endParaRPr dirty="0"/>
              </a:p>
            </p:txBody>
          </p:sp>
        </mc:Choice>
        <mc:Fallback xmlns="">
          <p:sp>
            <p:nvSpPr>
              <p:cNvPr id="178" name="Learn an embedding vector for each wor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592" y="1009331"/>
                <a:ext cx="6045709" cy="3553928"/>
              </a:xfrm>
              <a:prstGeom prst="rect">
                <a:avLst/>
              </a:prstGeom>
              <a:blipFill>
                <a:blip r:embed="rId2"/>
                <a:stretch>
                  <a:fillRect l="-2096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Equation"/>
          <p:cNvSpPr txBox="1"/>
          <p:nvPr/>
        </p:nvSpPr>
        <p:spPr>
          <a:xfrm>
            <a:off x="1310658" y="1508525"/>
            <a:ext cx="65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400" dirty="0"/>
          </a:p>
        </p:txBody>
      </p:sp>
      <p:sp>
        <p:nvSpPr>
          <p:cNvPr id="180" name="1"/>
          <p:cNvSpPr/>
          <p:nvPr/>
        </p:nvSpPr>
        <p:spPr>
          <a:xfrm>
            <a:off x="6832600" y="1783970"/>
            <a:ext cx="340519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1" name="0"/>
          <p:cNvSpPr/>
          <p:nvPr/>
        </p:nvSpPr>
        <p:spPr>
          <a:xfrm>
            <a:off x="6832600" y="2264705"/>
            <a:ext cx="340519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2" name="0"/>
          <p:cNvSpPr/>
          <p:nvPr/>
        </p:nvSpPr>
        <p:spPr>
          <a:xfrm>
            <a:off x="6832600" y="3184186"/>
            <a:ext cx="340519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3" name="…"/>
          <p:cNvSpPr txBox="1"/>
          <p:nvPr/>
        </p:nvSpPr>
        <p:spPr>
          <a:xfrm rot="16200000">
            <a:off x="6774105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84" name="Cat"/>
          <p:cNvSpPr/>
          <p:nvPr/>
        </p:nvSpPr>
        <p:spPr>
          <a:xfrm>
            <a:off x="6078950" y="1789058"/>
            <a:ext cx="498102" cy="37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6" h="21161" extrusionOk="0">
                <a:moveTo>
                  <a:pt x="1787" y="0"/>
                </a:moveTo>
                <a:cubicBezTo>
                  <a:pt x="1647" y="1"/>
                  <a:pt x="1497" y="21"/>
                  <a:pt x="1336" y="66"/>
                </a:cubicBezTo>
                <a:cubicBezTo>
                  <a:pt x="242" y="375"/>
                  <a:pt x="-1383" y="3616"/>
                  <a:pt x="2179" y="8649"/>
                </a:cubicBezTo>
                <a:cubicBezTo>
                  <a:pt x="2887" y="9443"/>
                  <a:pt x="2519" y="10329"/>
                  <a:pt x="2471" y="10868"/>
                </a:cubicBezTo>
                <a:cubicBezTo>
                  <a:pt x="2412" y="11193"/>
                  <a:pt x="2380" y="11536"/>
                  <a:pt x="2363" y="11902"/>
                </a:cubicBezTo>
                <a:cubicBezTo>
                  <a:pt x="2313" y="12941"/>
                  <a:pt x="1681" y="13944"/>
                  <a:pt x="1128" y="14699"/>
                </a:cubicBezTo>
                <a:cubicBezTo>
                  <a:pt x="1048" y="14808"/>
                  <a:pt x="994" y="14950"/>
                  <a:pt x="966" y="15102"/>
                </a:cubicBezTo>
                <a:cubicBezTo>
                  <a:pt x="733" y="16372"/>
                  <a:pt x="778" y="17985"/>
                  <a:pt x="811" y="18653"/>
                </a:cubicBezTo>
                <a:cubicBezTo>
                  <a:pt x="846" y="19368"/>
                  <a:pt x="118" y="19184"/>
                  <a:pt x="885" y="20680"/>
                </a:cubicBezTo>
                <a:cubicBezTo>
                  <a:pt x="1098" y="21094"/>
                  <a:pt x="1799" y="20601"/>
                  <a:pt x="1710" y="19911"/>
                </a:cubicBezTo>
                <a:cubicBezTo>
                  <a:pt x="1622" y="19221"/>
                  <a:pt x="2257" y="16392"/>
                  <a:pt x="2875" y="16047"/>
                </a:cubicBezTo>
                <a:cubicBezTo>
                  <a:pt x="3315" y="15802"/>
                  <a:pt x="4075" y="15606"/>
                  <a:pt x="4478" y="15514"/>
                </a:cubicBezTo>
                <a:cubicBezTo>
                  <a:pt x="4388" y="16306"/>
                  <a:pt x="4149" y="17458"/>
                  <a:pt x="4370" y="17920"/>
                </a:cubicBezTo>
                <a:cubicBezTo>
                  <a:pt x="5800" y="21592"/>
                  <a:pt x="6559" y="21073"/>
                  <a:pt x="7142" y="21098"/>
                </a:cubicBezTo>
                <a:cubicBezTo>
                  <a:pt x="7725" y="21123"/>
                  <a:pt x="7707" y="20853"/>
                  <a:pt x="7707" y="20558"/>
                </a:cubicBezTo>
                <a:cubicBezTo>
                  <a:pt x="7707" y="20262"/>
                  <a:pt x="7212" y="19966"/>
                  <a:pt x="6894" y="20015"/>
                </a:cubicBezTo>
                <a:cubicBezTo>
                  <a:pt x="6577" y="20064"/>
                  <a:pt x="5677" y="18414"/>
                  <a:pt x="6260" y="17872"/>
                </a:cubicBezTo>
                <a:cubicBezTo>
                  <a:pt x="6708" y="17455"/>
                  <a:pt x="7793" y="15523"/>
                  <a:pt x="8270" y="14652"/>
                </a:cubicBezTo>
                <a:cubicBezTo>
                  <a:pt x="8637" y="14639"/>
                  <a:pt x="8998" y="14675"/>
                  <a:pt x="9321" y="14792"/>
                </a:cubicBezTo>
                <a:cubicBezTo>
                  <a:pt x="9847" y="14982"/>
                  <a:pt x="10656" y="15138"/>
                  <a:pt x="11496" y="15252"/>
                </a:cubicBezTo>
                <a:cubicBezTo>
                  <a:pt x="11488" y="16234"/>
                  <a:pt x="11453" y="17691"/>
                  <a:pt x="11301" y="18191"/>
                </a:cubicBezTo>
                <a:cubicBezTo>
                  <a:pt x="11109" y="18822"/>
                  <a:pt x="11195" y="19385"/>
                  <a:pt x="11258" y="19645"/>
                </a:cubicBezTo>
                <a:cubicBezTo>
                  <a:pt x="11286" y="19761"/>
                  <a:pt x="11288" y="19889"/>
                  <a:pt x="11269" y="20013"/>
                </a:cubicBezTo>
                <a:cubicBezTo>
                  <a:pt x="11196" y="20496"/>
                  <a:pt x="11103" y="21098"/>
                  <a:pt x="11731" y="21098"/>
                </a:cubicBezTo>
                <a:cubicBezTo>
                  <a:pt x="12473" y="21098"/>
                  <a:pt x="12708" y="20901"/>
                  <a:pt x="12658" y="20556"/>
                </a:cubicBezTo>
                <a:cubicBezTo>
                  <a:pt x="12633" y="20385"/>
                  <a:pt x="12523" y="20274"/>
                  <a:pt x="12420" y="20206"/>
                </a:cubicBezTo>
                <a:cubicBezTo>
                  <a:pt x="12293" y="20123"/>
                  <a:pt x="12222" y="19937"/>
                  <a:pt x="12240" y="19736"/>
                </a:cubicBezTo>
                <a:cubicBezTo>
                  <a:pt x="12321" y="18841"/>
                  <a:pt x="12681" y="16518"/>
                  <a:pt x="13897" y="15467"/>
                </a:cubicBezTo>
                <a:cubicBezTo>
                  <a:pt x="14344" y="15484"/>
                  <a:pt x="14683" y="15479"/>
                  <a:pt x="14825" y="15447"/>
                </a:cubicBezTo>
                <a:cubicBezTo>
                  <a:pt x="15379" y="15324"/>
                  <a:pt x="15445" y="18493"/>
                  <a:pt x="16393" y="19634"/>
                </a:cubicBezTo>
                <a:cubicBezTo>
                  <a:pt x="16668" y="19966"/>
                  <a:pt x="16514" y="20431"/>
                  <a:pt x="16890" y="20482"/>
                </a:cubicBezTo>
                <a:cubicBezTo>
                  <a:pt x="17104" y="20512"/>
                  <a:pt x="17062" y="20661"/>
                  <a:pt x="17163" y="20936"/>
                </a:cubicBezTo>
                <a:cubicBezTo>
                  <a:pt x="17263" y="21212"/>
                  <a:pt x="18480" y="21286"/>
                  <a:pt x="18637" y="20861"/>
                </a:cubicBezTo>
                <a:cubicBezTo>
                  <a:pt x="18761" y="20523"/>
                  <a:pt x="18621" y="20142"/>
                  <a:pt x="18216" y="19958"/>
                </a:cubicBezTo>
                <a:cubicBezTo>
                  <a:pt x="18029" y="19873"/>
                  <a:pt x="17868" y="19783"/>
                  <a:pt x="17794" y="19564"/>
                </a:cubicBezTo>
                <a:cubicBezTo>
                  <a:pt x="16584" y="15987"/>
                  <a:pt x="17497" y="13987"/>
                  <a:pt x="17250" y="11957"/>
                </a:cubicBezTo>
                <a:cubicBezTo>
                  <a:pt x="17167" y="11281"/>
                  <a:pt x="17359" y="10651"/>
                  <a:pt x="18706" y="9911"/>
                </a:cubicBezTo>
                <a:cubicBezTo>
                  <a:pt x="19449" y="10207"/>
                  <a:pt x="19850" y="9320"/>
                  <a:pt x="19941" y="8950"/>
                </a:cubicBezTo>
                <a:cubicBezTo>
                  <a:pt x="20054" y="8827"/>
                  <a:pt x="20217" y="8433"/>
                  <a:pt x="20150" y="8359"/>
                </a:cubicBezTo>
                <a:cubicBezTo>
                  <a:pt x="20032" y="8261"/>
                  <a:pt x="19466" y="7473"/>
                  <a:pt x="19189" y="6734"/>
                </a:cubicBezTo>
                <a:cubicBezTo>
                  <a:pt x="18963" y="6130"/>
                  <a:pt x="18852" y="6002"/>
                  <a:pt x="18527" y="5868"/>
                </a:cubicBezTo>
                <a:cubicBezTo>
                  <a:pt x="18395" y="5813"/>
                  <a:pt x="18318" y="5629"/>
                  <a:pt x="18348" y="5434"/>
                </a:cubicBezTo>
                <a:cubicBezTo>
                  <a:pt x="18420" y="4957"/>
                  <a:pt x="18367" y="4424"/>
                  <a:pt x="18261" y="4048"/>
                </a:cubicBezTo>
                <a:cubicBezTo>
                  <a:pt x="17779" y="4237"/>
                  <a:pt x="17415" y="5599"/>
                  <a:pt x="17183" y="5649"/>
                </a:cubicBezTo>
                <a:cubicBezTo>
                  <a:pt x="16951" y="5698"/>
                  <a:pt x="16075" y="6192"/>
                  <a:pt x="15593" y="6931"/>
                </a:cubicBezTo>
                <a:cubicBezTo>
                  <a:pt x="15111" y="7670"/>
                  <a:pt x="14224" y="7808"/>
                  <a:pt x="13559" y="7615"/>
                </a:cubicBezTo>
                <a:cubicBezTo>
                  <a:pt x="11996" y="7162"/>
                  <a:pt x="7512" y="6548"/>
                  <a:pt x="5238" y="7622"/>
                </a:cubicBezTo>
                <a:lnTo>
                  <a:pt x="5258" y="7595"/>
                </a:lnTo>
                <a:cubicBezTo>
                  <a:pt x="5258" y="7595"/>
                  <a:pt x="4375" y="8075"/>
                  <a:pt x="3389" y="7566"/>
                </a:cubicBezTo>
                <a:cubicBezTo>
                  <a:pt x="1795" y="6744"/>
                  <a:pt x="260" y="2309"/>
                  <a:pt x="1796" y="1397"/>
                </a:cubicBezTo>
                <a:cubicBezTo>
                  <a:pt x="2395" y="1042"/>
                  <a:pt x="2699" y="1962"/>
                  <a:pt x="3018" y="1304"/>
                </a:cubicBezTo>
                <a:cubicBezTo>
                  <a:pt x="3186" y="958"/>
                  <a:pt x="2761" y="-8"/>
                  <a:pt x="1787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Dog"/>
          <p:cNvSpPr/>
          <p:nvPr/>
        </p:nvSpPr>
        <p:spPr>
          <a:xfrm>
            <a:off x="6034782" y="2264705"/>
            <a:ext cx="586438" cy="38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4" extrusionOk="0">
                <a:moveTo>
                  <a:pt x="17453" y="1"/>
                </a:moveTo>
                <a:cubicBezTo>
                  <a:pt x="17060" y="12"/>
                  <a:pt x="16700" y="225"/>
                  <a:pt x="16296" y="890"/>
                </a:cubicBezTo>
                <a:cubicBezTo>
                  <a:pt x="15637" y="1896"/>
                  <a:pt x="14368" y="4863"/>
                  <a:pt x="14368" y="4863"/>
                </a:cubicBezTo>
                <a:cubicBezTo>
                  <a:pt x="14368" y="4863"/>
                  <a:pt x="12884" y="5760"/>
                  <a:pt x="11540" y="5644"/>
                </a:cubicBezTo>
                <a:cubicBezTo>
                  <a:pt x="10195" y="5528"/>
                  <a:pt x="5579" y="4753"/>
                  <a:pt x="4133" y="6844"/>
                </a:cubicBezTo>
                <a:cubicBezTo>
                  <a:pt x="2688" y="8934"/>
                  <a:pt x="3323" y="12960"/>
                  <a:pt x="0" y="11606"/>
                </a:cubicBezTo>
                <a:cubicBezTo>
                  <a:pt x="650" y="13464"/>
                  <a:pt x="1804" y="13172"/>
                  <a:pt x="2460" y="12806"/>
                </a:cubicBezTo>
                <a:cubicBezTo>
                  <a:pt x="3500" y="12225"/>
                  <a:pt x="4083" y="9748"/>
                  <a:pt x="4083" y="9748"/>
                </a:cubicBezTo>
                <a:cubicBezTo>
                  <a:pt x="4083" y="9748"/>
                  <a:pt x="4894" y="14858"/>
                  <a:pt x="2941" y="16832"/>
                </a:cubicBezTo>
                <a:cubicBezTo>
                  <a:pt x="3068" y="19929"/>
                  <a:pt x="3500" y="21594"/>
                  <a:pt x="3500" y="21594"/>
                </a:cubicBezTo>
                <a:lnTo>
                  <a:pt x="4760" y="21594"/>
                </a:lnTo>
                <a:cubicBezTo>
                  <a:pt x="4760" y="21594"/>
                  <a:pt x="4616" y="20809"/>
                  <a:pt x="4122" y="20384"/>
                </a:cubicBezTo>
                <a:cubicBezTo>
                  <a:pt x="4045" y="19803"/>
                  <a:pt x="4074" y="17721"/>
                  <a:pt x="4074" y="17721"/>
                </a:cubicBezTo>
                <a:cubicBezTo>
                  <a:pt x="4074" y="17721"/>
                  <a:pt x="4575" y="17504"/>
                  <a:pt x="5174" y="16884"/>
                </a:cubicBezTo>
                <a:cubicBezTo>
                  <a:pt x="5346" y="19537"/>
                  <a:pt x="5731" y="21594"/>
                  <a:pt x="5731" y="21594"/>
                </a:cubicBezTo>
                <a:lnTo>
                  <a:pt x="7118" y="21594"/>
                </a:lnTo>
                <a:cubicBezTo>
                  <a:pt x="7118" y="21594"/>
                  <a:pt x="7051" y="20771"/>
                  <a:pt x="6480" y="20384"/>
                </a:cubicBezTo>
                <a:cubicBezTo>
                  <a:pt x="5935" y="18990"/>
                  <a:pt x="6391" y="16966"/>
                  <a:pt x="6391" y="16966"/>
                </a:cubicBezTo>
                <a:cubicBezTo>
                  <a:pt x="6391" y="16966"/>
                  <a:pt x="7364" y="15293"/>
                  <a:pt x="8115" y="13029"/>
                </a:cubicBezTo>
                <a:cubicBezTo>
                  <a:pt x="8325" y="13058"/>
                  <a:pt x="8535" y="13119"/>
                  <a:pt x="8736" y="13163"/>
                </a:cubicBezTo>
                <a:cubicBezTo>
                  <a:pt x="9181" y="13260"/>
                  <a:pt x="10981" y="14195"/>
                  <a:pt x="12843" y="14358"/>
                </a:cubicBezTo>
                <a:cubicBezTo>
                  <a:pt x="12751" y="15395"/>
                  <a:pt x="12569" y="17187"/>
                  <a:pt x="12326" y="18341"/>
                </a:cubicBezTo>
                <a:cubicBezTo>
                  <a:pt x="12614" y="19734"/>
                  <a:pt x="12681" y="21594"/>
                  <a:pt x="12681" y="21594"/>
                </a:cubicBezTo>
                <a:lnTo>
                  <a:pt x="13949" y="21594"/>
                </a:lnTo>
                <a:cubicBezTo>
                  <a:pt x="13949" y="21594"/>
                  <a:pt x="14051" y="21002"/>
                  <a:pt x="13467" y="20538"/>
                </a:cubicBezTo>
                <a:cubicBezTo>
                  <a:pt x="13362" y="18931"/>
                  <a:pt x="13512" y="17224"/>
                  <a:pt x="14580" y="14299"/>
                </a:cubicBezTo>
                <a:cubicBezTo>
                  <a:pt x="14832" y="15791"/>
                  <a:pt x="15208" y="18323"/>
                  <a:pt x="15122" y="19736"/>
                </a:cubicBezTo>
                <a:cubicBezTo>
                  <a:pt x="15731" y="21130"/>
                  <a:pt x="15712" y="21594"/>
                  <a:pt x="15712" y="21594"/>
                </a:cubicBezTo>
                <a:lnTo>
                  <a:pt x="17161" y="21594"/>
                </a:lnTo>
                <a:cubicBezTo>
                  <a:pt x="17161" y="21594"/>
                  <a:pt x="17325" y="20832"/>
                  <a:pt x="16463" y="20484"/>
                </a:cubicBezTo>
                <a:cubicBezTo>
                  <a:pt x="16041" y="19522"/>
                  <a:pt x="15933" y="16630"/>
                  <a:pt x="16697" y="12569"/>
                </a:cubicBezTo>
                <a:cubicBezTo>
                  <a:pt x="17730" y="10812"/>
                  <a:pt x="17729" y="8275"/>
                  <a:pt x="17729" y="8275"/>
                </a:cubicBezTo>
                <a:cubicBezTo>
                  <a:pt x="17729" y="8275"/>
                  <a:pt x="18106" y="6492"/>
                  <a:pt x="18529" y="5467"/>
                </a:cubicBezTo>
                <a:cubicBezTo>
                  <a:pt x="18648" y="5175"/>
                  <a:pt x="18877" y="5045"/>
                  <a:pt x="19098" y="5114"/>
                </a:cubicBezTo>
                <a:cubicBezTo>
                  <a:pt x="20655" y="5603"/>
                  <a:pt x="21323" y="4117"/>
                  <a:pt x="21544" y="3424"/>
                </a:cubicBezTo>
                <a:cubicBezTo>
                  <a:pt x="21600" y="3248"/>
                  <a:pt x="21543" y="3038"/>
                  <a:pt x="21423" y="2971"/>
                </a:cubicBezTo>
                <a:cubicBezTo>
                  <a:pt x="21129" y="2807"/>
                  <a:pt x="20585" y="2494"/>
                  <a:pt x="20163" y="2203"/>
                </a:cubicBezTo>
                <a:cubicBezTo>
                  <a:pt x="19837" y="1978"/>
                  <a:pt x="19737" y="1636"/>
                  <a:pt x="19714" y="1368"/>
                </a:cubicBezTo>
                <a:cubicBezTo>
                  <a:pt x="19689" y="1080"/>
                  <a:pt x="19563" y="839"/>
                  <a:pt x="19387" y="728"/>
                </a:cubicBezTo>
                <a:cubicBezTo>
                  <a:pt x="19090" y="539"/>
                  <a:pt x="18642" y="283"/>
                  <a:pt x="18210" y="147"/>
                </a:cubicBezTo>
                <a:cubicBezTo>
                  <a:pt x="17934" y="60"/>
                  <a:pt x="17688" y="-6"/>
                  <a:pt x="17453" y="1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Car"/>
          <p:cNvSpPr/>
          <p:nvPr/>
        </p:nvSpPr>
        <p:spPr>
          <a:xfrm>
            <a:off x="5894777" y="3250981"/>
            <a:ext cx="681526" cy="251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x"/>
          <p:cNvSpPr txBox="1"/>
          <p:nvPr/>
        </p:nvSpPr>
        <p:spPr>
          <a:xfrm>
            <a:off x="6893639" y="1355090"/>
            <a:ext cx="23127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r>
              <a:t>x</a:t>
            </a:r>
          </a:p>
        </p:txBody>
      </p:sp>
      <p:sp>
        <p:nvSpPr>
          <p:cNvPr id="188" name="0"/>
          <p:cNvSpPr/>
          <p:nvPr/>
        </p:nvSpPr>
        <p:spPr>
          <a:xfrm>
            <a:off x="7439254" y="1783970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9" name="1"/>
          <p:cNvSpPr/>
          <p:nvPr/>
        </p:nvSpPr>
        <p:spPr>
          <a:xfrm>
            <a:off x="7439254" y="2264705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90" name="0"/>
          <p:cNvSpPr/>
          <p:nvPr/>
        </p:nvSpPr>
        <p:spPr>
          <a:xfrm>
            <a:off x="7439254" y="3184186"/>
            <a:ext cx="340520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91" name="…"/>
          <p:cNvSpPr txBox="1"/>
          <p:nvPr/>
        </p:nvSpPr>
        <p:spPr>
          <a:xfrm rot="16200000">
            <a:off x="7380760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92" name="0"/>
          <p:cNvSpPr/>
          <p:nvPr/>
        </p:nvSpPr>
        <p:spPr>
          <a:xfrm>
            <a:off x="8045909" y="1783970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93" name="0"/>
          <p:cNvSpPr/>
          <p:nvPr/>
        </p:nvSpPr>
        <p:spPr>
          <a:xfrm>
            <a:off x="8045909" y="2264705"/>
            <a:ext cx="340520" cy="38473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94" name="1"/>
          <p:cNvSpPr/>
          <p:nvPr/>
        </p:nvSpPr>
        <p:spPr>
          <a:xfrm>
            <a:off x="8045909" y="3184186"/>
            <a:ext cx="340520" cy="38472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spcBef>
                <a:spcPts val="9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95" name="…"/>
          <p:cNvSpPr txBox="1"/>
          <p:nvPr/>
        </p:nvSpPr>
        <p:spPr>
          <a:xfrm rot="16200000">
            <a:off x="7987414" y="2723780"/>
            <a:ext cx="3327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196" name="y"/>
          <p:cNvSpPr txBox="1"/>
          <p:nvPr/>
        </p:nvSpPr>
        <p:spPr>
          <a:xfrm>
            <a:off x="7500294" y="135509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pPr>
              <a:defRPr b="0"/>
            </a:pPr>
            <a:r>
              <a:rPr b="1"/>
              <a:t>y</a:t>
            </a:r>
          </a:p>
        </p:txBody>
      </p:sp>
      <p:sp>
        <p:nvSpPr>
          <p:cNvPr id="197" name="z"/>
          <p:cNvSpPr txBox="1"/>
          <p:nvPr/>
        </p:nvSpPr>
        <p:spPr>
          <a:xfrm>
            <a:off x="8106948" y="1355090"/>
            <a:ext cx="2184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/>
            </a:lvl1pPr>
          </a:lstStyle>
          <a:p>
            <a: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Equation"/>
              <p:cNvSpPr txBox="1"/>
              <p:nvPr/>
            </p:nvSpPr>
            <p:spPr>
              <a:xfrm>
                <a:off x="2137079" y="2107810"/>
                <a:ext cx="1665699" cy="2825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⟩&gt;⟨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19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79" y="2107810"/>
                <a:ext cx="1665699" cy="282550"/>
              </a:xfrm>
              <a:prstGeom prst="rect">
                <a:avLst/>
              </a:prstGeom>
              <a:blipFill>
                <a:blip r:embed="rId3"/>
                <a:stretch>
                  <a:fillRect l="-9160" r="-10687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 Skip-Gram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Skip-Gram </a:t>
            </a:r>
            <a:r>
              <a:rPr lang="ja-JP" altLang="en-US"/>
              <a:t>模型</a:t>
            </a:r>
            <a:endParaRPr dirty="0"/>
          </a:p>
        </p:txBody>
      </p:sp>
      <p:sp>
        <p:nvSpPr>
          <p:cNvPr id="201" name="A word can be used to generate the words surround 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一个单词可用于生成它</a:t>
            </a:r>
            <a:r>
              <a:rPr lang="zh-CN" altLang="en-US" dirty="0"/>
              <a:t>周围的</a:t>
            </a:r>
            <a:r>
              <a:rPr lang="ja-JP" altLang="en-US" dirty="0"/>
              <a:t>单词</a:t>
            </a:r>
          </a:p>
          <a:p>
            <a:r>
              <a:rPr lang="ja-JP" altLang="en-US" dirty="0"/>
              <a:t>给定中心词，每个上下文词是独立生成的</a:t>
            </a:r>
            <a:endParaRPr dirty="0"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" y="2263411"/>
            <a:ext cx="3453226" cy="214828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Equation"/>
              <p:cNvSpPr txBox="1"/>
              <p:nvPr/>
            </p:nvSpPr>
            <p:spPr>
              <a:xfrm>
                <a:off x="4108578" y="2456551"/>
                <a:ext cx="4305250" cy="2530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son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2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78" y="2456551"/>
                <a:ext cx="4305250" cy="253088"/>
              </a:xfrm>
              <a:prstGeom prst="rect">
                <a:avLst/>
              </a:prstGeom>
              <a:blipFill>
                <a:blip r:embed="rId3"/>
                <a:stretch>
                  <a:fillRect l="-2655" r="-3835" b="-8095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Equation"/>
              <p:cNvSpPr txBox="1"/>
              <p:nvPr/>
            </p:nvSpPr>
            <p:spPr>
              <a:xfrm>
                <a:off x="4095637" y="2954391"/>
                <a:ext cx="4686537" cy="25308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2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637" y="2954391"/>
                <a:ext cx="4686537" cy="253088"/>
              </a:xfrm>
              <a:prstGeom prst="rect">
                <a:avLst/>
              </a:prstGeom>
              <a:blipFill>
                <a:blip r:embed="rId4"/>
                <a:stretch>
                  <a:fillRect l="-1078" r="-5121" b="-761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Equation"/>
              <p:cNvSpPr txBox="1"/>
              <p:nvPr/>
            </p:nvSpPr>
            <p:spPr>
              <a:xfrm>
                <a:off x="4240536" y="3323080"/>
                <a:ext cx="4425472" cy="25308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son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2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6" y="3323080"/>
                <a:ext cx="4425472" cy="253087"/>
              </a:xfrm>
              <a:prstGeom prst="rect">
                <a:avLst/>
              </a:prstGeom>
              <a:blipFill>
                <a:blip r:embed="rId5"/>
                <a:stretch>
                  <a:fillRect l="-1146" r="-5731" b="-761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kelihood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似然函数</a:t>
            </a:r>
            <a:endParaRPr dirty="0"/>
          </a:p>
        </p:txBody>
      </p:sp>
      <p:sp>
        <p:nvSpPr>
          <p:cNvPr id="208" name="Given length T sequence, context window m, the likelihood function:"/>
          <p:cNvSpPr txBox="1">
            <a:spLocks noGrp="1"/>
          </p:cNvSpPr>
          <p:nvPr>
            <p:ph type="body" sz="half" idx="1"/>
          </p:nvPr>
        </p:nvSpPr>
        <p:spPr>
          <a:xfrm>
            <a:off x="340592" y="2767245"/>
            <a:ext cx="8205304" cy="135287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给定长度为</a:t>
            </a:r>
            <a:r>
              <a:rPr lang="zh-CN" altLang="en-US" dirty="0"/>
              <a:t> </a:t>
            </a:r>
            <a:r>
              <a:rPr lang="en-US" dirty="0"/>
              <a:t>T</a:t>
            </a:r>
            <a:r>
              <a:rPr lang="zh-CN" altLang="en-US" dirty="0"/>
              <a:t> </a:t>
            </a:r>
            <a:r>
              <a:rPr lang="ja-JP" altLang="en-US"/>
              <a:t>的序列，上下文窗口长度为</a:t>
            </a:r>
            <a:r>
              <a:rPr lang="zh-CN" altLang="en-US" dirty="0"/>
              <a:t> </a:t>
            </a:r>
            <a:r>
              <a:rPr lang="en-US" dirty="0"/>
              <a:t>m，</a:t>
            </a:r>
            <a:r>
              <a:rPr lang="ja-JP" altLang="en-US"/>
              <a:t>似然函数：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Equation"/>
              <p:cNvSpPr txBox="1"/>
              <p:nvPr/>
            </p:nvSpPr>
            <p:spPr>
              <a:xfrm>
                <a:off x="1983147" y="2171562"/>
                <a:ext cx="289517" cy="2132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0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47" y="2171562"/>
                <a:ext cx="289517" cy="213215"/>
              </a:xfrm>
              <a:prstGeom prst="rect">
                <a:avLst/>
              </a:prstGeom>
              <a:blipFill>
                <a:blip r:embed="rId2"/>
                <a:stretch>
                  <a:fillRect l="-26087" r="-34783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Equation"/>
              <p:cNvSpPr txBox="1"/>
              <p:nvPr/>
            </p:nvSpPr>
            <p:spPr>
              <a:xfrm>
                <a:off x="2952223" y="1629701"/>
                <a:ext cx="962156" cy="33938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23" y="1629701"/>
                <a:ext cx="962156" cy="339380"/>
              </a:xfrm>
              <a:prstGeom prst="rect">
                <a:avLst/>
              </a:prstGeom>
              <a:blipFill>
                <a:blip r:embed="rId3"/>
                <a:stretch>
                  <a:fillRect l="-6494" r="-12987" b="-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2000325" y="1596791"/>
                <a:ext cx="280211" cy="2132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25" y="1596791"/>
                <a:ext cx="280211" cy="213215"/>
              </a:xfrm>
              <a:prstGeom prst="rect">
                <a:avLst/>
              </a:prstGeom>
              <a:blipFill>
                <a:blip r:embed="rId4"/>
                <a:stretch>
                  <a:fillRect l="-26087" r="-30435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2986804" y="2170508"/>
                <a:ext cx="992867" cy="33938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04" y="2170508"/>
                <a:ext cx="992867" cy="339381"/>
              </a:xfrm>
              <a:prstGeom prst="rect">
                <a:avLst/>
              </a:prstGeom>
              <a:blipFill>
                <a:blip r:embed="rId5"/>
                <a:stretch>
                  <a:fillRect l="-7595" r="-15190" b="-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Center"/>
          <p:cNvSpPr txBox="1"/>
          <p:nvPr/>
        </p:nvSpPr>
        <p:spPr>
          <a:xfrm>
            <a:off x="508358" y="1570876"/>
            <a:ext cx="10156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中心词</a:t>
            </a:r>
            <a:endParaRPr dirty="0"/>
          </a:p>
        </p:txBody>
      </p:sp>
      <p:sp>
        <p:nvSpPr>
          <p:cNvPr id="214" name="Context"/>
          <p:cNvSpPr txBox="1"/>
          <p:nvPr/>
        </p:nvSpPr>
        <p:spPr>
          <a:xfrm>
            <a:off x="534699" y="2112800"/>
            <a:ext cx="10156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上下文</a:t>
            </a:r>
            <a:endParaRPr dirty="0"/>
          </a:p>
        </p:txBody>
      </p:sp>
      <p:sp>
        <p:nvSpPr>
          <p:cNvPr id="215" name="Word"/>
          <p:cNvSpPr txBox="1"/>
          <p:nvPr/>
        </p:nvSpPr>
        <p:spPr>
          <a:xfrm>
            <a:off x="1926771" y="1080876"/>
            <a:ext cx="40010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词</a:t>
            </a:r>
            <a:endParaRPr dirty="0"/>
          </a:p>
        </p:txBody>
      </p:sp>
      <p:sp>
        <p:nvSpPr>
          <p:cNvPr id="216" name="Embedding"/>
          <p:cNvSpPr txBox="1"/>
          <p:nvPr/>
        </p:nvSpPr>
        <p:spPr>
          <a:xfrm>
            <a:off x="2994441" y="106991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嵌入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4930414" y="1063039"/>
                <a:ext cx="3716490" cy="8455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14" y="1063039"/>
                <a:ext cx="3716490" cy="845568"/>
              </a:xfrm>
              <a:prstGeom prst="rect">
                <a:avLst/>
              </a:prstGeom>
              <a:blipFill>
                <a:blip r:embed="rId6"/>
                <a:stretch>
                  <a:fillRect l="-2381" t="-1515" r="-5102" b="-10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"/>
          <p:cNvGrpSpPr/>
          <p:nvPr/>
        </p:nvGrpSpPr>
        <p:grpSpPr>
          <a:xfrm>
            <a:off x="5743041" y="2119535"/>
            <a:ext cx="2383876" cy="506129"/>
            <a:chOff x="0" y="0"/>
            <a:chExt cx="2383875" cy="506127"/>
          </a:xfrm>
        </p:grpSpPr>
        <p:sp>
          <p:nvSpPr>
            <p:cNvPr id="218" name="Equation"/>
            <p:cNvSpPr txBox="1"/>
            <p:nvPr/>
          </p:nvSpPr>
          <p:spPr>
            <a:xfrm>
              <a:off x="0" y="136797"/>
              <a:ext cx="6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914400" latinLnBrk="1">
                <a:defRPr>
                  <a:solidFill>
                    <a:srgbClr val="000000"/>
                  </a:solidFill>
                </a:defRPr>
              </a:pPr>
              <a:endParaRPr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: all context words"/>
                <p:cNvSpPr txBox="1"/>
                <p:nvPr/>
              </p:nvSpPr>
              <p:spPr>
                <a:xfrm>
                  <a:off x="363004" y="0"/>
                  <a:ext cx="2020871" cy="4616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500"/>
                    </a:spcBef>
                    <a:defRPr sz="2400">
                      <a:solidFill>
                        <a:srgbClr val="000000"/>
                      </a:solidFill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dirty="0"/>
                    <a:t>: </a:t>
                  </a:r>
                  <a:r>
                    <a:rPr lang="en-US" dirty="0" err="1"/>
                    <a:t>所有上下文</a:t>
                  </a:r>
                  <a:endParaRPr dirty="0"/>
                </a:p>
              </p:txBody>
            </p:sp>
          </mc:Choice>
          <mc:Fallback xmlns="">
            <p:sp>
              <p:nvSpPr>
                <p:cNvPr id="219" name=": all context words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04" y="0"/>
                  <a:ext cx="2020871" cy="461661"/>
                </a:xfrm>
                <a:prstGeom prst="rect">
                  <a:avLst/>
                </a:prstGeom>
                <a:blipFill>
                  <a:blip r:embed="rId7"/>
                  <a:stretch>
                    <a:fillRect l="-2500" t="-8108" r="-5625" b="-29730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Equation"/>
              <p:cNvSpPr txBox="1"/>
              <p:nvPr/>
            </p:nvSpPr>
            <p:spPr>
              <a:xfrm>
                <a:off x="2588861" y="3382662"/>
                <a:ext cx="3517184" cy="9067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Upp>
                      <m:limLow>
                        <m:limLow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61" y="3382662"/>
                <a:ext cx="3517184" cy="906723"/>
              </a:xfrm>
              <a:prstGeom prst="rect">
                <a:avLst/>
              </a:prstGeom>
              <a:blipFill>
                <a:blip r:embed="rId8"/>
                <a:stretch>
                  <a:fillRect l="-2166" r="-1480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Summing over all words is too expensive"/>
          <p:cNvSpPr/>
          <p:nvPr/>
        </p:nvSpPr>
        <p:spPr>
          <a:xfrm>
            <a:off x="4093411" y="598698"/>
            <a:ext cx="3110707" cy="897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" y="0"/>
                </a:moveTo>
                <a:cubicBezTo>
                  <a:pt x="197" y="0"/>
                  <a:pt x="0" y="401"/>
                  <a:pt x="0" y="895"/>
                </a:cubicBezTo>
                <a:lnTo>
                  <a:pt x="0" y="11272"/>
                </a:lnTo>
                <a:cubicBezTo>
                  <a:pt x="0" y="11767"/>
                  <a:pt x="197" y="12167"/>
                  <a:pt x="441" y="12167"/>
                </a:cubicBezTo>
                <a:lnTo>
                  <a:pt x="17180" y="12167"/>
                </a:lnTo>
                <a:lnTo>
                  <a:pt x="18062" y="21600"/>
                </a:lnTo>
                <a:lnTo>
                  <a:pt x="18941" y="12167"/>
                </a:lnTo>
                <a:lnTo>
                  <a:pt x="21159" y="12167"/>
                </a:lnTo>
                <a:cubicBezTo>
                  <a:pt x="21403" y="12167"/>
                  <a:pt x="21600" y="11767"/>
                  <a:pt x="21600" y="11272"/>
                </a:cubicBezTo>
                <a:lnTo>
                  <a:pt x="21600" y="895"/>
                </a:lnTo>
                <a:cubicBezTo>
                  <a:pt x="21600" y="401"/>
                  <a:pt x="21403" y="0"/>
                  <a:pt x="21159" y="0"/>
                </a:cubicBezTo>
                <a:lnTo>
                  <a:pt x="441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t"/>
          <a:lstStyle>
            <a:lvl1pPr>
              <a:spcBef>
                <a:spcPts val="900"/>
              </a:spcBef>
              <a:defRPr sz="22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全部概率求和非常昂贵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Negative Sam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负</a:t>
            </a:r>
            <a:r>
              <a:rPr lang="zh-CN" altLang="en-US" dirty="0"/>
              <a:t>采</a:t>
            </a:r>
            <a:r>
              <a:rPr lang="ja-JP" altLang="en-US" dirty="0"/>
              <a:t>样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reat a center word and a context word appear in the same context window as an event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将中心词和上下文词同时出现在相同窗口中作为一个</a:t>
                </a:r>
                <a:r>
                  <a:rPr lang="zh-CN" altLang="en-US" dirty="0"/>
                  <a:t>“</a:t>
                </a:r>
                <a:r>
                  <a:rPr lang="ja-JP" altLang="en-US"/>
                  <a:t>事件</a:t>
                </a:r>
                <a:r>
                  <a:rPr lang="zh-CN" altLang="en-US" dirty="0"/>
                  <a:t>”</a:t>
                </a:r>
                <a:endParaRPr lang="ja-JP" altLang="en-US"/>
              </a:p>
              <a:p>
                <a:endParaRPr lang="ja-JP" altLang="en-US"/>
              </a:p>
              <a:p>
                <a:endParaRPr lang="ja-JP" altLang="en-US"/>
              </a:p>
              <a:p>
                <a:endParaRPr lang="en-US" altLang="ja-JP" dirty="0"/>
              </a:p>
              <a:p>
                <a:r>
                  <a:rPr lang="ja-JP" altLang="en-US"/>
                  <a:t>将似然函数从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lim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e>
                      <m:lim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𝑇</m:t>
                        </m:r>
                      </m:lim>
                    </m:limUpp>
                    <m:limLow>
                      <m:limLow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∏</m:t>
                        </m:r>
                      </m:e>
                      <m:lim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ar-AE" sz="1600" i="1">
                        <a:latin typeface="Cambria Math" panose="02040503050406030204" pitchFamily="18" charset="0"/>
                      </a:rPr>
                      <m:t>ℙ</m:t>
                    </m:r>
                    <m:r>
                      <a:rPr lang="ar-AE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ar-AE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ja-JP" altLang="en-US"/>
                  <a:t>更改为</a:t>
                </a:r>
                <a:endParaRPr dirty="0"/>
              </a:p>
            </p:txBody>
          </p:sp>
        </mc:Choice>
        <mc:Fallback xmlns="">
          <p:sp>
            <p:nvSpPr>
              <p:cNvPr id="225" name="Treat a center word and a context word appear in the same context window as an even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0592" y="971231"/>
                <a:ext cx="8205304" cy="3592028"/>
              </a:xfrm>
              <a:prstGeom prst="rect">
                <a:avLst/>
              </a:prstGeom>
              <a:blipFill>
                <a:blip r:embed="rId2"/>
                <a:stretch>
                  <a:fillRect l="-1546" t="-1056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Equation"/>
              <p:cNvSpPr txBox="1"/>
              <p:nvPr/>
            </p:nvSpPr>
            <p:spPr>
              <a:xfrm>
                <a:off x="638951" y="1707298"/>
                <a:ext cx="3555526" cy="37521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1" y="1707298"/>
                <a:ext cx="3555526" cy="375210"/>
              </a:xfrm>
              <a:prstGeom prst="rect">
                <a:avLst/>
              </a:prstGeom>
              <a:blipFill>
                <a:blip r:embed="rId3"/>
                <a:stretch>
                  <a:fillRect l="-2491" r="-1423" b="-290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Equation"/>
              <p:cNvSpPr txBox="1"/>
              <p:nvPr/>
            </p:nvSpPr>
            <p:spPr>
              <a:xfrm>
                <a:off x="5147946" y="1536915"/>
                <a:ext cx="2444481" cy="7159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46" y="1536915"/>
                <a:ext cx="2444481" cy="715976"/>
              </a:xfrm>
              <a:prstGeom prst="rect">
                <a:avLst/>
              </a:prstGeom>
              <a:blipFill>
                <a:blip r:embed="rId4"/>
                <a:stretch>
                  <a:fillRect l="-2577" r="-13918" b="-245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Equation"/>
              <p:cNvSpPr txBox="1"/>
              <p:nvPr/>
            </p:nvSpPr>
            <p:spPr>
              <a:xfrm>
                <a:off x="1773848" y="3480159"/>
                <a:ext cx="4398835" cy="9067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Upp>
                      <m:limLow>
                        <m:limLow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848" y="3480159"/>
                <a:ext cx="4398835" cy="906724"/>
              </a:xfrm>
              <a:prstGeom prst="rect">
                <a:avLst/>
              </a:prstGeom>
              <a:blipFill>
                <a:blip r:embed="rId5"/>
                <a:stretch>
                  <a:fillRect l="-1729" r="-123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Equation"/>
          <p:cNvSpPr txBox="1"/>
          <p:nvPr/>
        </p:nvSpPr>
        <p:spPr>
          <a:xfrm>
            <a:off x="5483732" y="2707628"/>
            <a:ext cx="65" cy="2616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1700" dirty="0"/>
          </a:p>
        </p:txBody>
      </p:sp>
      <p:sp>
        <p:nvSpPr>
          <p:cNvPr id="230" name="Naive solution: infinity"/>
          <p:cNvSpPr/>
          <p:nvPr/>
        </p:nvSpPr>
        <p:spPr>
          <a:xfrm>
            <a:off x="2752291" y="4158405"/>
            <a:ext cx="3191309" cy="715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20" y="0"/>
                </a:moveTo>
                <a:lnTo>
                  <a:pt x="15038" y="6978"/>
                </a:lnTo>
                <a:lnTo>
                  <a:pt x="441" y="6978"/>
                </a:lnTo>
                <a:cubicBezTo>
                  <a:pt x="197" y="6978"/>
                  <a:pt x="0" y="7622"/>
                  <a:pt x="0" y="8415"/>
                </a:cubicBezTo>
                <a:lnTo>
                  <a:pt x="0" y="20163"/>
                </a:lnTo>
                <a:cubicBezTo>
                  <a:pt x="0" y="20957"/>
                  <a:pt x="197" y="21600"/>
                  <a:pt x="441" y="21600"/>
                </a:cubicBezTo>
                <a:lnTo>
                  <a:pt x="21159" y="21600"/>
                </a:lnTo>
                <a:cubicBezTo>
                  <a:pt x="21403" y="21600"/>
                  <a:pt x="21600" y="20957"/>
                  <a:pt x="21600" y="20163"/>
                </a:cubicBezTo>
                <a:lnTo>
                  <a:pt x="21600" y="8415"/>
                </a:lnTo>
                <a:cubicBezTo>
                  <a:pt x="21600" y="7622"/>
                  <a:pt x="21403" y="6978"/>
                  <a:pt x="21159" y="6978"/>
                </a:cubicBezTo>
                <a:lnTo>
                  <a:pt x="16802" y="6978"/>
                </a:lnTo>
                <a:lnTo>
                  <a:pt x="1592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>
              <a:spcBef>
                <a:spcPts val="900"/>
              </a:spcBef>
              <a:defRPr sz="22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最简单的解决方案</a:t>
            </a:r>
            <a:r>
              <a:rPr lang="zh-CN" altLang="en-US" dirty="0"/>
              <a:t>：</a:t>
            </a:r>
            <a:r>
              <a:rPr lang="ja-JP" altLang="en-US"/>
              <a:t>无限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Negative Sam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负抽样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Sample noise word      that doesn’t appear in the window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ja-JP" altLang="en-US"/>
                  <a:t>样本噪音词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在</a:t>
                </a:r>
                <a:r>
                  <a:rPr lang="ja-JP" altLang="en-US"/>
                  <a:t>窗口中未显示的概率</a:t>
                </a:r>
                <a:endParaRPr lang="ar-AE" dirty="0"/>
              </a:p>
              <a:p>
                <a:pPr marL="0" indent="0">
                  <a:buNone/>
                </a:pPr>
                <a:endParaRPr lang="ja-JP" altLang="en-US"/>
              </a:p>
              <a:p>
                <a:endParaRPr lang="ja-JP" altLang="en-US"/>
              </a:p>
              <a:p>
                <a:endParaRPr lang="ja-JP" altLang="en-US"/>
              </a:p>
              <a:p>
                <a:r>
                  <a:rPr lang="ja-JP" altLang="en-US"/>
                  <a:t>加入似然函数</a:t>
                </a:r>
              </a:p>
              <a:p>
                <a:r>
                  <a:rPr lang="ja-JP" altLang="en-US"/>
                  <a:t>最大化似然函数相当于用二元逻辑回归损失求解二元分类问题</a:t>
                </a:r>
                <a:endParaRPr dirty="0"/>
              </a:p>
            </p:txBody>
          </p:sp>
        </mc:Choice>
        <mc:Fallback xmlns="">
          <p:sp>
            <p:nvSpPr>
              <p:cNvPr id="233" name="Sample noise word      that doesn’t appear in the window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546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Equation"/>
              <p:cNvSpPr txBox="1"/>
              <p:nvPr/>
            </p:nvSpPr>
            <p:spPr>
              <a:xfrm>
                <a:off x="2252940" y="1737533"/>
                <a:ext cx="4040062" cy="3752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40" y="1737533"/>
                <a:ext cx="4040062" cy="375209"/>
              </a:xfrm>
              <a:prstGeom prst="rect">
                <a:avLst/>
              </a:prstGeom>
              <a:blipFill>
                <a:blip r:embed="rId3"/>
                <a:stretch>
                  <a:fillRect l="-2500" r="-2188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Equation"/>
          <p:cNvSpPr txBox="1"/>
          <p:nvPr/>
        </p:nvSpPr>
        <p:spPr>
          <a:xfrm>
            <a:off x="3294175" y="1165080"/>
            <a:ext cx="65" cy="33855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defRPr>
                <a:solidFill>
                  <a:srgbClr val="000000"/>
                </a:solidFill>
              </a:defRPr>
            </a:pPr>
            <a:endParaRPr sz="22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tinuous Bag Of Words (CBOW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CBOW</a:t>
            </a:r>
            <a:r>
              <a:rPr lang="zh-CN" altLang="en-US" dirty="0"/>
              <a:t> </a:t>
            </a:r>
            <a:r>
              <a:rPr lang="ja-JP" altLang="en-US"/>
              <a:t>模型</a:t>
            </a:r>
            <a:endParaRPr dirty="0"/>
          </a:p>
        </p:txBody>
      </p:sp>
      <p:sp>
        <p:nvSpPr>
          <p:cNvPr id="238" name="The center word is generated based on the context word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CBOW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Continuous Bag Of Words </a:t>
            </a:r>
            <a:endParaRPr lang="en-US" altLang="ja-JP" dirty="0"/>
          </a:p>
          <a:p>
            <a:r>
              <a:rPr lang="ja-JP" altLang="en-US"/>
              <a:t>基于上下文词生成中心词</a:t>
            </a:r>
            <a:endParaRPr dirty="0"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1" y="1930400"/>
            <a:ext cx="3102475" cy="1866209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Equation"/>
              <p:cNvSpPr txBox="1"/>
              <p:nvPr/>
            </p:nvSpPr>
            <p:spPr>
              <a:xfrm>
                <a:off x="3742093" y="2352423"/>
                <a:ext cx="4696636" cy="2760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loves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his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son</m:t>
                      </m:r>
                      <m:r>
                        <m:rPr>
                          <m:nor/>
                        </m:rP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93" y="2352423"/>
                <a:ext cx="4696636" cy="276095"/>
              </a:xfrm>
              <a:prstGeom prst="rect">
                <a:avLst/>
              </a:prstGeom>
              <a:blipFill>
                <a:blip r:embed="rId3"/>
                <a:stretch>
                  <a:fillRect l="-2162" r="-3784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ikelihood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似然函数</a:t>
            </a:r>
            <a:endParaRPr dirty="0"/>
          </a:p>
        </p:txBody>
      </p:sp>
      <p:sp>
        <p:nvSpPr>
          <p:cNvPr id="243" name="Compute the probab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计算概率</a:t>
            </a:r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可能性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Equation"/>
              <p:cNvSpPr txBox="1"/>
              <p:nvPr/>
            </p:nvSpPr>
            <p:spPr>
              <a:xfrm>
                <a:off x="1113126" y="1481467"/>
                <a:ext cx="7133595" cy="12682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26" y="1481467"/>
                <a:ext cx="7133595" cy="1268274"/>
              </a:xfrm>
              <a:prstGeom prst="rect">
                <a:avLst/>
              </a:prstGeom>
              <a:blipFill>
                <a:blip r:embed="rId2"/>
                <a:stretch>
                  <a:fillRect l="-1423" t="-1980" r="-5872" b="-396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Equation"/>
              <p:cNvSpPr txBox="1"/>
              <p:nvPr/>
            </p:nvSpPr>
            <p:spPr>
              <a:xfrm>
                <a:off x="1655110" y="3537955"/>
                <a:ext cx="5576268" cy="8643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Up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2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10" y="3537955"/>
                <a:ext cx="5576268" cy="864307"/>
              </a:xfrm>
              <a:prstGeom prst="rect">
                <a:avLst/>
              </a:prstGeom>
              <a:blipFill>
                <a:blip r:embed="rId3"/>
                <a:stretch>
                  <a:fillRect l="-1136" r="-15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d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代码</a:t>
            </a:r>
            <a:r>
              <a:rPr lang="zh-CN" altLang="en-US" dirty="0"/>
              <a:t> </a:t>
            </a:r>
            <a:r>
              <a:rPr dirty="0"/>
              <a:t>…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EFB-DC1D-1940-8B95-16F1E14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概要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CD47ED-6DC9-8C2F-ACC6-2C64D900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语言模型</a:t>
            </a:r>
            <a:endParaRPr lang="en-US" altLang="zh-CN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元语法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词嵌入（</a:t>
            </a:r>
            <a:r>
              <a:rPr lang="en-US" dirty="0"/>
              <a:t>Word2vec）</a:t>
            </a:r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dirty="0"/>
              <a:t>Skip-Gram</a:t>
            </a:r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dirty="0"/>
              <a:t>CBOW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77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EFB-DC1D-1940-8B95-16F1E14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总结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99B0-5952-B84D-B52D-9363977C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语言模型</a:t>
            </a:r>
            <a:endParaRPr lang="en-US" altLang="zh-CN" dirty="0"/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元语法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词嵌入（</a:t>
            </a:r>
            <a:r>
              <a:rPr lang="en-US" dirty="0"/>
              <a:t>Word2vec）</a:t>
            </a:r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dirty="0"/>
              <a:t>Skip-Gram</a:t>
            </a:r>
          </a:p>
          <a:p>
            <a:pPr marL="902369" lvl="1">
              <a:buFont typeface="Arial" panose="020B0604020202020204" pitchFamily="34" charset="0"/>
              <a:buChar char="•"/>
            </a:pPr>
            <a:r>
              <a:rPr lang="en-US" dirty="0"/>
              <a:t>CBOW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56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Language Mode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语言模型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Modeling Languag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语言模型</a:t>
            </a:r>
            <a:endParaRPr dirty="0"/>
          </a:p>
        </p:txBody>
      </p:sp>
      <p:sp>
        <p:nvSpPr>
          <p:cNvPr id="681" name="Tokens not real values (domain is countably finite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SzPct val="100000"/>
              <a:buChar char="•"/>
            </a:pPr>
            <a:r>
              <a:rPr lang="zh-CN" altLang="en-US" dirty="0"/>
              <a:t>语言模型及条件概率展开</a:t>
            </a:r>
            <a:endParaRPr lang="ja-JP" altLang="en-US" dirty="0"/>
          </a:p>
          <a:p>
            <a:pPr marL="240631" indent="-240631">
              <a:buSzPct val="100000"/>
              <a:buChar char="•"/>
            </a:pPr>
            <a:endParaRPr lang="ja-JP" altLang="en-US" dirty="0"/>
          </a:p>
          <a:p>
            <a:pPr marL="240631" indent="-240631">
              <a:buSzPct val="100000"/>
              <a:buChar char="•"/>
            </a:pPr>
            <a:endParaRPr lang="ja-JP" altLang="en-US" dirty="0"/>
          </a:p>
          <a:p>
            <a:pPr marL="240631" indent="-240631">
              <a:buSzPct val="100000"/>
              <a:buChar char="•"/>
            </a:pPr>
            <a:endParaRPr lang="ja-JP" altLang="en-US" dirty="0"/>
          </a:p>
          <a:p>
            <a:pPr marL="240631" indent="-240631">
              <a:buSzPct val="100000"/>
              <a:buChar char="•"/>
            </a:pPr>
            <a:endParaRPr lang="ja-JP" altLang="en-US" dirty="0"/>
          </a:p>
          <a:p>
            <a:pPr marL="240631" indent="-240631">
              <a:buSzPct val="100000"/>
              <a:buChar char="•"/>
            </a:pPr>
            <a:r>
              <a:rPr lang="ja-JP" altLang="en-US" dirty="0"/>
              <a:t>估计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Equation"/>
              <p:cNvSpPr txBox="1"/>
              <p:nvPr/>
            </p:nvSpPr>
            <p:spPr>
              <a:xfrm>
                <a:off x="1947101" y="1447535"/>
                <a:ext cx="4494243" cy="60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Upp>
                        <m:limUp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2000" i="1">
                                  <a:solidFill>
                                    <a:srgbClr val="4747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2000" i="1">
                                  <a:solidFill>
                                    <a:srgbClr val="474746"/>
                                  </a:solidFill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lim>
                              <m:r>
                                <a:rPr sz="2000" i="1">
                                  <a:solidFill>
                                    <a:srgbClr val="47474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sz="2000" i="1">
                                  <a:solidFill>
                                    <a:srgbClr val="47474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sz="2000" i="1">
                                  <a:solidFill>
                                    <a:srgbClr val="47474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Upp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6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01" y="1447535"/>
                <a:ext cx="4494243" cy="608885"/>
              </a:xfrm>
              <a:prstGeom prst="rect">
                <a:avLst/>
              </a:prstGeom>
              <a:blipFill>
                <a:blip r:embed="rId2"/>
                <a:stretch>
                  <a:fillRect l="-563" r="-1408" b="-816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Equation"/>
              <p:cNvSpPr txBox="1"/>
              <p:nvPr/>
            </p:nvSpPr>
            <p:spPr>
              <a:xfrm>
                <a:off x="547497" y="2563560"/>
                <a:ext cx="7791492" cy="59445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Statistics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fun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,.)</m:t>
                            </m:r>
                          </m:e>
                        </m:mr>
                        <m:mr>
                          <m:e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Statistics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Statistics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fun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Statistics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(.|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Statistics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fun</m:t>
                            </m:r>
                            <m:r>
                              <a:rPr sz="2000" i="1">
                                <a:solidFill>
                                  <a:srgbClr val="47474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sz="2000" dirty="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6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7" y="2563560"/>
                <a:ext cx="7791492" cy="594458"/>
              </a:xfrm>
              <a:prstGeom prst="rect">
                <a:avLst/>
              </a:prstGeom>
              <a:blipFill>
                <a:blip r:embed="rId3"/>
                <a:stretch>
                  <a:fillRect l="-650" t="-8333" b="-18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Equation"/>
              <p:cNvSpPr txBox="1"/>
              <p:nvPr/>
            </p:nvSpPr>
            <p:spPr>
              <a:xfrm>
                <a:off x="2382191" y="3757952"/>
                <a:ext cx="4480842" cy="7689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ar-AE" sz="2400" i="1" smtClean="0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lim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  <m:r>
                        <a:rPr lang="ar-AE" sz="24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Statistics</m:t>
                      </m:r>
                      <m:r>
                        <a:rPr lang="en-US" sz="24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Statistics</m:t>
                          </m:r>
                          <m:r>
                            <a:rPr lang="en-US" sz="2400" b="0" i="1" smtClean="0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Statistics</m:t>
                          </m:r>
                          <m:r>
                            <a:rPr lang="en-US" sz="24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sz="2400" dirty="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6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91" y="3757952"/>
                <a:ext cx="4480842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7D6E-8BF9-614E-A694-67304B1E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N-grams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113278-E4EB-4868-840F-73A6F239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6" y="886600"/>
            <a:ext cx="6644481" cy="37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64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DB5D-4B95-9FBC-C23F-C5808CC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一元语法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BE8CD-0370-7A6D-230F-DBA1280C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7" y="1033467"/>
            <a:ext cx="7515546" cy="3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385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E7EAA-1533-86DE-D65B-356F05D4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二元语法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A79C7-A02E-1478-31EB-22251108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6" y="1679825"/>
            <a:ext cx="1679181" cy="2392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55DBC5-C7FB-8F64-4A49-A59A5D1A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77" y="996593"/>
            <a:ext cx="6607439" cy="32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00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FD838-BB76-F928-1E27-68CDF98C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B4290-347B-2564-FEB8-BBBFB702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44" y="1502927"/>
            <a:ext cx="4527311" cy="22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8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CAFC2-92BA-91EF-7E25-20FB5A10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序列概率模型的三个基本问题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7602-A7F9-2F24-BE27-34769349B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概述计算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给定一个序列，计算其概率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模型估计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给定一堆序列，计算模型（的参数）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典型的机器学习（最大似然）问题：所选的参数让已有序列概率最大。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进行预测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给定模型和观测序列，预测其生成序列。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实际上，模型是语料训练出来的。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形成了 语料 </a:t>
            </a:r>
            <a:r>
              <a:rPr lang="en-US" altLang="zh-CN" dirty="0"/>
              <a:t>-&gt; </a:t>
            </a:r>
            <a:r>
              <a:rPr lang="zh-CN" altLang="en-US" dirty="0"/>
              <a:t>模型 </a:t>
            </a:r>
            <a:r>
              <a:rPr lang="en-US" altLang="zh-CN" dirty="0"/>
              <a:t>-&gt; </a:t>
            </a:r>
            <a:r>
              <a:rPr lang="zh-CN" altLang="en-US" dirty="0"/>
              <a:t>预测 的链条。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这学期可以初步理解，但以后应当熟练掌握。</a:t>
            </a:r>
          </a:p>
        </p:txBody>
      </p:sp>
    </p:spTree>
    <p:extLst>
      <p:ext uri="{BB962C8B-B14F-4D97-AF65-F5344CB8AC3E}">
        <p14:creationId xmlns:p14="http://schemas.microsoft.com/office/powerpoint/2010/main" val="22500289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591</Words>
  <Application>Microsoft Office PowerPoint</Application>
  <PresentationFormat>全屏显示(16:9)</PresentationFormat>
  <Paragraphs>145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Cambria Math</vt:lpstr>
      <vt:lpstr>DeckTemplate-AWS</vt:lpstr>
      <vt:lpstr>PowerPoint 演示文稿</vt:lpstr>
      <vt:lpstr>概要</vt:lpstr>
      <vt:lpstr>语言模型</vt:lpstr>
      <vt:lpstr>语言模型</vt:lpstr>
      <vt:lpstr>N-grams  </vt:lpstr>
      <vt:lpstr>一元语法</vt:lpstr>
      <vt:lpstr>二元语法</vt:lpstr>
      <vt:lpstr>平滑</vt:lpstr>
      <vt:lpstr>序列概率模型的三个基本问题 </vt:lpstr>
      <vt:lpstr>词嵌入 （Word2vec）</vt:lpstr>
      <vt:lpstr>动机</vt:lpstr>
      <vt:lpstr>词嵌入（Word2vec）</vt:lpstr>
      <vt:lpstr>Skip-Gram 模型</vt:lpstr>
      <vt:lpstr>似然函数</vt:lpstr>
      <vt:lpstr>负采样</vt:lpstr>
      <vt:lpstr>负抽样</vt:lpstr>
      <vt:lpstr>CBOW 模型</vt:lpstr>
      <vt:lpstr>似然函数</vt:lpstr>
      <vt:lpstr>代码 …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 Leon</cp:lastModifiedBy>
  <cp:revision>41</cp:revision>
  <dcterms:modified xsi:type="dcterms:W3CDTF">2022-05-11T11:05:07Z</dcterms:modified>
</cp:coreProperties>
</file>