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60" r:id="rId3"/>
    <p:sldId id="1334" r:id="rId5"/>
    <p:sldId id="1335" r:id="rId6"/>
    <p:sldId id="1336" r:id="rId7"/>
    <p:sldId id="1333" r:id="rId8"/>
    <p:sldId id="1332" r:id="rId9"/>
    <p:sldId id="1340" r:id="rId10"/>
    <p:sldId id="1337" r:id="rId11"/>
    <p:sldId id="1331" r:id="rId12"/>
    <p:sldId id="1338" r:id="rId13"/>
    <p:sldId id="1339" r:id="rId14"/>
    <p:sldId id="1341" r:id="rId15"/>
    <p:sldId id="28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50" autoAdjust="0"/>
    <p:restoredTop sz="93090" autoAdjust="0"/>
  </p:normalViewPr>
  <p:slideViewPr>
    <p:cSldViewPr snapToGrid="0">
      <p:cViewPr varScale="1">
        <p:scale>
          <a:sx n="112" d="100"/>
          <a:sy n="112" d="100"/>
        </p:scale>
        <p:origin x="77" y="365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天眼查，</a:t>
            </a:r>
            <a:r>
              <a:rPr lang="en-US" altLang="zh-CN" dirty="0"/>
              <a:t>w3cschool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问题，大家觉得，一个行业，什么时候开始停止扩张，什么时候开始萎缩</a:t>
            </a:r>
            <a:endParaRPr lang="en-US" altLang="zh-CN" dirty="0"/>
          </a:p>
          <a:p>
            <a:r>
              <a:rPr lang="zh-CN" altLang="en-US" dirty="0"/>
              <a:t>体制、资产、规模、技术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这个问题，适合在“数据科学导论”课程展开，这里带一下即可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大家可以使用</a:t>
            </a:r>
            <a:r>
              <a:rPr lang="en-US" altLang="zh-CN" dirty="0" err="1"/>
              <a:t>anacoda</a:t>
            </a:r>
            <a:r>
              <a:rPr lang="zh-CN" altLang="en-US" dirty="0"/>
              <a:t>或其它</a:t>
            </a:r>
            <a:r>
              <a:rPr lang="en-US" altLang="zh-CN" dirty="0"/>
              <a:t>IDE</a:t>
            </a:r>
            <a:r>
              <a:rPr lang="zh-CN" altLang="en-US" dirty="0"/>
              <a:t>，自己喜欢就行。</a:t>
            </a:r>
            <a:endParaRPr lang="en-US" altLang="zh-CN" dirty="0"/>
          </a:p>
          <a:p>
            <a:r>
              <a:rPr lang="zh-CN" altLang="en-US" dirty="0"/>
              <a:t>这里进行实操演示，要求大家全部完成。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作业点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86DEE-4247-47E2-B382-45E9409D04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/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3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  <a:endParaRPr lang="zh-CN" altLang="en-US" dirty="0"/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zh-CN" altLang="en-US" dirty="0"/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zh-CN" altLang="en-US" dirty="0"/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开学、环境、鸢尾花数据集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Ski-learn</a:t>
            </a:r>
            <a:r>
              <a:rPr lang="zh-CN" altLang="en-US" dirty="0"/>
              <a:t>软件包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官网的结构</a:t>
            </a:r>
            <a:endParaRPr lang="en-US" altLang="zh-CN" dirty="0"/>
          </a:p>
          <a:p>
            <a:pPr lvl="1"/>
            <a:r>
              <a:rPr lang="en-US" altLang="zh-CN" dirty="0"/>
              <a:t>Simple and efficient tools for predictive data analysis</a:t>
            </a:r>
            <a:endParaRPr lang="en-US" altLang="zh-CN" dirty="0"/>
          </a:p>
          <a:p>
            <a:pPr lvl="1"/>
            <a:r>
              <a:rPr lang="en-US" altLang="zh-CN" dirty="0"/>
              <a:t>Accessible to everybody, and reusable in various contexts</a:t>
            </a:r>
            <a:endParaRPr lang="en-US" altLang="zh-CN" dirty="0"/>
          </a:p>
          <a:p>
            <a:pPr lvl="1"/>
            <a:r>
              <a:rPr lang="en-US" altLang="zh-CN" dirty="0"/>
              <a:t>Built on NumPy, SciPy, and matplotlib</a:t>
            </a:r>
            <a:endParaRPr lang="en-US" altLang="zh-CN" dirty="0"/>
          </a:p>
          <a:p>
            <a:pPr lvl="1"/>
            <a:r>
              <a:rPr lang="en-US" altLang="zh-CN" dirty="0"/>
              <a:t>Open source, commercially usable - BSD license</a:t>
            </a:r>
            <a:endParaRPr lang="en-US" altLang="zh-CN" dirty="0"/>
          </a:p>
          <a:p>
            <a:r>
              <a:rPr lang="zh-CN" altLang="en-US" dirty="0"/>
              <a:t>中规中矩：</a:t>
            </a:r>
            <a:endParaRPr lang="en-US" altLang="zh-CN" dirty="0"/>
          </a:p>
          <a:p>
            <a:pPr lvl="1"/>
            <a:r>
              <a:rPr lang="zh-CN" altLang="en-US" dirty="0"/>
              <a:t>结构成体系，代码完备，适合学习</a:t>
            </a:r>
            <a:endParaRPr lang="en-US" altLang="zh-CN" dirty="0"/>
          </a:p>
          <a:p>
            <a:pPr lvl="1"/>
            <a:r>
              <a:rPr lang="zh-CN" altLang="en-US" dirty="0"/>
              <a:t>参数细致，更新及时，适合开拓知识面</a:t>
            </a:r>
            <a:endParaRPr lang="en-US" altLang="zh-CN" dirty="0"/>
          </a:p>
          <a:p>
            <a:pPr lvl="1"/>
            <a:r>
              <a:rPr lang="zh-CN" altLang="en-US" dirty="0"/>
              <a:t>通用性好（基本没有专用性）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Iris</a:t>
            </a:r>
            <a:r>
              <a:rPr lang="zh-CN" altLang="en-US" dirty="0"/>
              <a:t>数据集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彩虹女神、彩虹、虹膜、鸢尾花</a:t>
            </a:r>
            <a:endParaRPr lang="en-US" altLang="zh-CN" dirty="0"/>
          </a:p>
          <a:p>
            <a:r>
              <a:rPr lang="zh-CN" altLang="en-US" dirty="0"/>
              <a:t>数据集的加载及描述</a:t>
            </a:r>
            <a:endParaRPr lang="en-US" altLang="zh-CN" dirty="0"/>
          </a:p>
          <a:p>
            <a:pPr lvl="1"/>
            <a:r>
              <a:rPr lang="zh-CN" altLang="en-US" dirty="0"/>
              <a:t>结合代码进行讲述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359" y="2962417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完成一份自己的文件目录规划</a:t>
            </a:r>
            <a:endParaRPr lang="en-US" altLang="zh-CN" dirty="0"/>
          </a:p>
          <a:p>
            <a:pPr lvl="1"/>
            <a:r>
              <a:rPr lang="zh-CN" altLang="en-US" dirty="0"/>
              <a:t>如果有代码和笔记的规划更好</a:t>
            </a:r>
            <a:endParaRPr lang="en-US" altLang="zh-CN" dirty="0"/>
          </a:p>
          <a:p>
            <a:r>
              <a:rPr lang="zh-CN" altLang="en-US" dirty="0"/>
              <a:t>尝试使用</a:t>
            </a:r>
            <a:r>
              <a:rPr lang="en-US" altLang="zh-CN" dirty="0" err="1"/>
              <a:t>jupyter</a:t>
            </a:r>
            <a:endParaRPr lang="en-US" altLang="zh-CN" dirty="0"/>
          </a:p>
          <a:p>
            <a:pPr lvl="1"/>
            <a:r>
              <a:rPr lang="zh-CN" altLang="en-US" dirty="0"/>
              <a:t>使用头信息</a:t>
            </a:r>
            <a:endParaRPr lang="en-US" altLang="zh-CN" dirty="0"/>
          </a:p>
          <a:p>
            <a:pPr lvl="1"/>
            <a:r>
              <a:rPr lang="zh-CN" altLang="en-US" dirty="0"/>
              <a:t>再现 </a:t>
            </a:r>
            <a:r>
              <a:rPr lang="en-US" altLang="zh-CN" dirty="0"/>
              <a:t>ml0101_argmin.py </a:t>
            </a:r>
            <a:r>
              <a:rPr lang="zh-CN" altLang="en-US" dirty="0"/>
              <a:t>并写出自己的理解</a:t>
            </a:r>
            <a:endParaRPr lang="en-US" altLang="zh-CN" dirty="0"/>
          </a:p>
          <a:p>
            <a:pPr lvl="1"/>
            <a:r>
              <a:rPr lang="zh-CN" altLang="en-US" dirty="0"/>
              <a:t>提交</a:t>
            </a:r>
            <a:r>
              <a:rPr lang="en-US" altLang="zh-CN" dirty="0"/>
              <a:t>html</a:t>
            </a:r>
            <a:r>
              <a:rPr lang="zh-CN" altLang="en-US" dirty="0"/>
              <a:t>格式的文件</a:t>
            </a:r>
            <a:endParaRPr lang="en-US" altLang="zh-CN" dirty="0"/>
          </a:p>
          <a:p>
            <a:r>
              <a:rPr lang="zh-CN" altLang="en-US" dirty="0"/>
              <a:t>尝试分析鸢尾花数据集</a:t>
            </a:r>
            <a:endParaRPr lang="en-US" altLang="zh-CN" dirty="0"/>
          </a:p>
          <a:p>
            <a:pPr lvl="1"/>
            <a:r>
              <a:rPr lang="zh-CN" altLang="en-US" dirty="0"/>
              <a:t>可以参考开放的网络资源，目标是加深对数据的理解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矩形 172"/>
          <p:cNvSpPr/>
          <p:nvPr/>
        </p:nvSpPr>
        <p:spPr>
          <a:xfrm>
            <a:off x="33867" y="2027086"/>
            <a:ext cx="12192000" cy="220824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2" name="Text Box 58"/>
          <p:cNvSpPr txBox="1">
            <a:spLocks noChangeArrowheads="1"/>
          </p:cNvSpPr>
          <p:nvPr/>
        </p:nvSpPr>
        <p:spPr bwMode="auto">
          <a:xfrm>
            <a:off x="2232661" y="2531534"/>
            <a:ext cx="80272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Text Box 2"/>
          <p:cNvSpPr txBox="1">
            <a:spLocks noChangeArrowheads="1"/>
          </p:cNvSpPr>
          <p:nvPr/>
        </p:nvSpPr>
        <p:spPr bwMode="auto">
          <a:xfrm>
            <a:off x="4187604" y="4678329"/>
            <a:ext cx="3552395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6" name="组合 225"/>
          <p:cNvGrpSpPr/>
          <p:nvPr/>
        </p:nvGrpSpPr>
        <p:grpSpPr>
          <a:xfrm>
            <a:off x="3857773" y="5457793"/>
            <a:ext cx="4466367" cy="83112"/>
            <a:chOff x="2768751" y="4109175"/>
            <a:chExt cx="3349775" cy="62334"/>
          </a:xfrm>
          <a:solidFill>
            <a:schemeClr val="accent2"/>
          </a:solidFill>
        </p:grpSpPr>
        <p:cxnSp>
          <p:nvCxnSpPr>
            <p:cNvPr id="227" name="直接连接符 226"/>
            <p:cNvCxnSpPr/>
            <p:nvPr/>
          </p:nvCxnSpPr>
          <p:spPr>
            <a:xfrm>
              <a:off x="2799918" y="4140342"/>
              <a:ext cx="328744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椭圆 227"/>
            <p:cNvSpPr/>
            <p:nvPr/>
          </p:nvSpPr>
          <p:spPr>
            <a:xfrm>
              <a:off x="2768751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6056192" y="4109175"/>
              <a:ext cx="62334" cy="6233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bldLvl="0" animBg="1"/>
      <p:bldP spid="182" grpId="0" bldLvl="0" animBg="1"/>
      <p:bldP spid="225" grpId="0"/>
      <p:bldP spid="2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机器学习，人工智能的核心基础课。</a:t>
            </a:r>
            <a:endParaRPr lang="en-US" altLang="zh-CN" dirty="0"/>
          </a:p>
          <a:p>
            <a:r>
              <a:rPr lang="zh-CN" altLang="en-US" dirty="0"/>
              <a:t>机器学习，后续课程深度学习、机器视觉、数据科学导论、自然语言处理的基础。</a:t>
            </a:r>
            <a:endParaRPr lang="en-US" altLang="zh-CN" dirty="0"/>
          </a:p>
          <a:p>
            <a:r>
              <a:rPr lang="zh-CN" altLang="en-US" dirty="0"/>
              <a:t>机器学习，当前人工智能的核心理念都会遇到，本专业内再也没有什么是“高深莫测”的了，所谓的深度学习，也可理解成机器学习的一个（偏应用的）方向。</a:t>
            </a:r>
            <a:endParaRPr lang="en-US" altLang="zh-CN" dirty="0"/>
          </a:p>
          <a:p>
            <a:r>
              <a:rPr lang="zh-CN" altLang="en-US" dirty="0"/>
              <a:t>机器学习，学完这门课，你大体就知道行业的大牛都在做什么了。</a:t>
            </a:r>
            <a:endParaRPr lang="en-US" altLang="zh-CN" dirty="0"/>
          </a:p>
          <a:p>
            <a:r>
              <a:rPr lang="zh-CN" altLang="en-US" dirty="0"/>
              <a:t>机器学习，不容易，但也不是学不会。</a:t>
            </a:r>
            <a:endParaRPr lang="en-US" altLang="zh-CN" dirty="0"/>
          </a:p>
          <a:p>
            <a:r>
              <a:rPr lang="zh-CN" altLang="en-US" dirty="0"/>
              <a:t>机器学习，学好了，找工作非常容易。</a:t>
            </a:r>
            <a:endParaRPr lang="en-US" altLang="zh-CN" dirty="0"/>
          </a:p>
          <a:p>
            <a:r>
              <a:rPr lang="zh-CN" altLang="en-US" dirty="0"/>
              <a:t>机器学习，入门阶段不适合自学。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出勤</a:t>
            </a:r>
            <a:r>
              <a:rPr lang="en-US" altLang="zh-CN" dirty="0"/>
              <a:t>10</a:t>
            </a:r>
            <a:r>
              <a:rPr lang="zh-CN" altLang="en-US" dirty="0"/>
              <a:t>分，作业</a:t>
            </a:r>
            <a:r>
              <a:rPr lang="en-US" altLang="zh-CN" dirty="0"/>
              <a:t>20</a:t>
            </a:r>
            <a:r>
              <a:rPr lang="zh-CN" altLang="en-US" dirty="0"/>
              <a:t>分，考试</a:t>
            </a:r>
            <a:r>
              <a:rPr lang="en-US" altLang="zh-CN" dirty="0"/>
              <a:t>70</a:t>
            </a:r>
            <a:r>
              <a:rPr lang="zh-CN" altLang="en-US" dirty="0"/>
              <a:t>分，注意是考试，闭卷，笔试。</a:t>
            </a:r>
            <a:endParaRPr lang="en-US" altLang="zh-CN" dirty="0"/>
          </a:p>
          <a:p>
            <a:r>
              <a:rPr lang="zh-CN" altLang="en-US" dirty="0"/>
              <a:t>总计</a:t>
            </a:r>
            <a:r>
              <a:rPr lang="en-US" altLang="zh-CN" dirty="0"/>
              <a:t>32</a:t>
            </a:r>
            <a:r>
              <a:rPr lang="zh-CN" altLang="en-US" dirty="0"/>
              <a:t>次</a:t>
            </a:r>
            <a:r>
              <a:rPr lang="en-US" altLang="zh-CN" dirty="0"/>
              <a:t>64</a:t>
            </a:r>
            <a:r>
              <a:rPr lang="zh-CN" altLang="en-US" dirty="0"/>
              <a:t>学时</a:t>
            </a:r>
            <a:r>
              <a:rPr lang="en-US" altLang="zh-CN" dirty="0"/>
              <a:t>4</a:t>
            </a:r>
            <a:r>
              <a:rPr lang="zh-CN" altLang="en-US" dirty="0"/>
              <a:t>学分，必修。</a:t>
            </a:r>
            <a:endParaRPr lang="en-US" altLang="zh-CN" dirty="0"/>
          </a:p>
          <a:p>
            <a:r>
              <a:rPr lang="en-US" altLang="zh-CN" dirty="0"/>
              <a:t>1-9</a:t>
            </a:r>
            <a:r>
              <a:rPr lang="zh-CN" altLang="en-US" dirty="0"/>
              <a:t>次介绍机器学习的核心理念，最关键</a:t>
            </a:r>
            <a:endParaRPr lang="en-US" altLang="zh-CN" dirty="0"/>
          </a:p>
          <a:p>
            <a:pPr lvl="1"/>
            <a:r>
              <a:rPr lang="zh-CN" altLang="en-US" dirty="0"/>
              <a:t>目标是能够理解基本的理念，具备自学</a:t>
            </a:r>
            <a:r>
              <a:rPr lang="en-US" altLang="zh-CN" dirty="0"/>
              <a:t>《</a:t>
            </a:r>
            <a:r>
              <a:rPr lang="zh-CN" altLang="en-US" dirty="0"/>
              <a:t>西瓜书</a:t>
            </a:r>
            <a:r>
              <a:rPr lang="en-US" altLang="zh-CN" dirty="0"/>
              <a:t>》</a:t>
            </a:r>
            <a:r>
              <a:rPr lang="zh-CN" altLang="en-US" dirty="0"/>
              <a:t>及</a:t>
            </a: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</a:t>
            </a:r>
            <a:r>
              <a:rPr lang="zh-CN" altLang="en-US" dirty="0"/>
              <a:t>的能力。</a:t>
            </a:r>
            <a:endParaRPr lang="en-US" altLang="zh-CN" dirty="0"/>
          </a:p>
          <a:p>
            <a:pPr lvl="1"/>
            <a:r>
              <a:rPr lang="zh-CN" altLang="en-US" dirty="0"/>
              <a:t>虽然我还不会做题，但是至少能读懂题了</a:t>
            </a:r>
            <a:r>
              <a:rPr lang="en-US" altLang="zh-CN" dirty="0"/>
              <a:t>……</a:t>
            </a:r>
            <a:endParaRPr lang="en-US" altLang="zh-CN" dirty="0"/>
          </a:p>
          <a:p>
            <a:r>
              <a:rPr lang="en-US" altLang="zh-CN" dirty="0"/>
              <a:t>10-22</a:t>
            </a:r>
            <a:r>
              <a:rPr lang="zh-CN" altLang="en-US" dirty="0"/>
              <a:t>，学习主流的机器学习算法及简单应用。</a:t>
            </a:r>
            <a:endParaRPr lang="en-US" altLang="zh-CN" dirty="0"/>
          </a:p>
          <a:p>
            <a:r>
              <a:rPr lang="en-US" altLang="zh-CN" dirty="0"/>
              <a:t>23-26</a:t>
            </a:r>
            <a:r>
              <a:rPr lang="zh-CN" altLang="en-US" dirty="0"/>
              <a:t>，机器学习的“理论”部分</a:t>
            </a:r>
            <a:endParaRPr lang="en-US" altLang="zh-CN" dirty="0"/>
          </a:p>
          <a:p>
            <a:r>
              <a:rPr lang="en-US" altLang="zh-CN" dirty="0"/>
              <a:t>27-29</a:t>
            </a:r>
            <a:r>
              <a:rPr lang="zh-CN" altLang="en-US" dirty="0"/>
              <a:t>，介绍几个数据科学竞赛</a:t>
            </a:r>
            <a:endParaRPr lang="en-US" altLang="zh-CN" dirty="0"/>
          </a:p>
          <a:p>
            <a:r>
              <a:rPr lang="en-US" altLang="zh-CN" dirty="0"/>
              <a:t>30-32</a:t>
            </a:r>
            <a:r>
              <a:rPr lang="zh-CN" altLang="en-US" dirty="0"/>
              <a:t>复习及机动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教材介绍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周志华老师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西瓜书</a:t>
            </a:r>
            <a:r>
              <a:rPr lang="en-US" altLang="zh-CN" dirty="0"/>
              <a:t>》  </a:t>
            </a:r>
            <a:endParaRPr lang="en-US" altLang="zh-CN" dirty="0"/>
          </a:p>
          <a:p>
            <a:pPr lvl="1"/>
            <a:r>
              <a:rPr lang="en-US" altLang="zh-CN" dirty="0"/>
              <a:t>《</a:t>
            </a:r>
            <a:r>
              <a:rPr lang="zh-CN" altLang="en-US" dirty="0"/>
              <a:t>南瓜书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zh-CN" altLang="en-US" dirty="0"/>
              <a:t>李航老师</a:t>
            </a: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</a:t>
            </a:r>
            <a:endParaRPr lang="en-US" altLang="zh-CN" dirty="0"/>
          </a:p>
          <a:p>
            <a:r>
              <a:rPr lang="zh-CN" altLang="en-US" dirty="0"/>
              <a:t>代码部分：</a:t>
            </a:r>
            <a:endParaRPr lang="en-US" altLang="zh-CN" dirty="0"/>
          </a:p>
          <a:p>
            <a:pPr lvl="1"/>
            <a:r>
              <a:rPr lang="zh-CN" altLang="en-US" dirty="0"/>
              <a:t>参考 </a:t>
            </a:r>
            <a:r>
              <a:rPr lang="en-US" altLang="zh-CN" dirty="0" err="1"/>
              <a:t>sk</a:t>
            </a:r>
            <a:r>
              <a:rPr lang="en-US" altLang="zh-CN" dirty="0"/>
              <a:t>-learn</a:t>
            </a:r>
            <a:endParaRPr lang="en-US" altLang="zh-CN" dirty="0"/>
          </a:p>
          <a:p>
            <a:pPr lvl="1"/>
            <a:r>
              <a:rPr lang="zh-CN" altLang="en-US" dirty="0"/>
              <a:t>简单的算法自行完成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21" y="2040340"/>
            <a:ext cx="6118289" cy="381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课程作业的提交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文件，建议是一个说明配一个代码，最低标准是半年后自己能看懂</a:t>
            </a:r>
            <a:endParaRPr lang="en-US" altLang="zh-CN" dirty="0"/>
          </a:p>
          <a:p>
            <a:pPr lvl="1"/>
            <a:r>
              <a:rPr lang="zh-CN" altLang="en-US" dirty="0"/>
              <a:t>如果是代码类作业，提交以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的另存的</a:t>
            </a:r>
            <a:r>
              <a:rPr lang="en-US" altLang="zh-CN" dirty="0"/>
              <a:t>html</a:t>
            </a:r>
            <a:r>
              <a:rPr lang="zh-CN" altLang="en-US" dirty="0"/>
              <a:t>文件（一个文件为好）</a:t>
            </a:r>
            <a:endParaRPr lang="zh-CN" altLang="en-US" dirty="0"/>
          </a:p>
          <a:p>
            <a:pPr lvl="1"/>
            <a:r>
              <a:rPr lang="zh-CN" altLang="en-US" dirty="0"/>
              <a:t>如果是文档类作业，提交</a:t>
            </a:r>
            <a:r>
              <a:rPr lang="en-US" altLang="zh-CN" dirty="0"/>
              <a:t>docx</a:t>
            </a:r>
            <a:r>
              <a:rPr lang="zh-CN" altLang="en-US" dirty="0"/>
              <a:t>文件（一个文件为好）</a:t>
            </a:r>
            <a:endParaRPr lang="en-US" altLang="zh-CN" dirty="0"/>
          </a:p>
          <a:p>
            <a:r>
              <a:rPr lang="zh-CN" altLang="en-US" dirty="0"/>
              <a:t>命名</a:t>
            </a:r>
            <a:endParaRPr lang="en-US" altLang="zh-CN" dirty="0"/>
          </a:p>
          <a:p>
            <a:pPr lvl="1"/>
            <a:r>
              <a:rPr lang="zh-CN" altLang="en-US" dirty="0"/>
              <a:t>文件和邮件主题都命名</a:t>
            </a:r>
            <a:endParaRPr lang="en-US" altLang="zh-CN" dirty="0"/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-01-</a:t>
            </a:r>
            <a:r>
              <a:rPr lang="zh-CN" altLang="en-US" dirty="0"/>
              <a:t>张三丰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次机器学习作业（</a:t>
            </a:r>
            <a:r>
              <a:rPr lang="en-US" altLang="zh-CN" dirty="0"/>
              <a:t>.docx </a:t>
            </a:r>
            <a:r>
              <a:rPr lang="zh-CN" altLang="en-US" dirty="0"/>
              <a:t>或 </a:t>
            </a:r>
            <a:r>
              <a:rPr lang="en-US" altLang="zh-CN" dirty="0"/>
              <a:t>.html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校企</a:t>
            </a:r>
            <a:r>
              <a:rPr lang="en-US" altLang="zh-CN" dirty="0"/>
              <a:t>-01-</a:t>
            </a:r>
            <a:r>
              <a:rPr lang="zh-CN" altLang="en-US" dirty="0"/>
              <a:t>张三丰</a:t>
            </a:r>
            <a:r>
              <a:rPr lang="en-US" altLang="zh-CN" dirty="0"/>
              <a:t>-</a:t>
            </a:r>
            <a:r>
              <a:rPr lang="zh-CN" altLang="en-US" dirty="0"/>
              <a:t>第</a:t>
            </a:r>
            <a:r>
              <a:rPr lang="en-US" altLang="zh-CN" dirty="0"/>
              <a:t>01</a:t>
            </a:r>
            <a:r>
              <a:rPr lang="zh-CN" altLang="en-US" dirty="0"/>
              <a:t>次机器学习作业（</a:t>
            </a:r>
            <a:r>
              <a:rPr lang="en-US" altLang="zh-CN" dirty="0"/>
              <a:t>.docx </a:t>
            </a:r>
            <a:r>
              <a:rPr lang="zh-CN" altLang="en-US" dirty="0"/>
              <a:t>或 </a:t>
            </a:r>
            <a:r>
              <a:rPr lang="en-US" altLang="zh-CN" dirty="0"/>
              <a:t>.html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时间</a:t>
            </a:r>
            <a:endParaRPr lang="en-US" altLang="zh-CN" dirty="0"/>
          </a:p>
          <a:p>
            <a:pPr lvl="1"/>
            <a:r>
              <a:rPr lang="zh-CN" altLang="en-US" dirty="0"/>
              <a:t>每周提交一次，周日晚上</a:t>
            </a:r>
            <a:r>
              <a:rPr lang="en-US" altLang="zh-CN" dirty="0"/>
              <a:t>23:00</a:t>
            </a:r>
            <a:r>
              <a:rPr lang="zh-CN" altLang="en-US" dirty="0"/>
              <a:t>之前提交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多扯一点：跑赢时代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、气球与豆腐脑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、黄面的与雅居园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、黑趵与青啤 小黄车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、冬枣与樱桃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096000" y="2061856"/>
          <a:ext cx="3678027" cy="34640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268"/>
                <a:gridCol w="1661759"/>
              </a:tblGrid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zh-CN" sz="1600" kern="0" dirty="0">
                          <a:effectLst/>
                        </a:rPr>
                        <a:t>年度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zh-CN" sz="1600" kern="0">
                          <a:effectLst/>
                        </a:rPr>
                        <a:t>月均工资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1986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93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1995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362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2009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2194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2018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5850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 dirty="0">
                          <a:effectLst/>
                        </a:rPr>
                        <a:t>2019</a:t>
                      </a:r>
                      <a:endParaRPr lang="zh-CN" sz="1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5927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494869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kern="0">
                          <a:effectLst/>
                        </a:rPr>
                        <a:t>2020</a:t>
                      </a:r>
                      <a:endParaRPr lang="zh-CN" sz="1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  <a:spcAft>
                          <a:spcPts val="375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5761</a:t>
                      </a:r>
                      <a:endParaRPr lang="zh-CN" sz="11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多扯一点：目录规划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、二级目录是确定的</a:t>
            </a:r>
            <a:endParaRPr lang="en-US" altLang="zh-CN" dirty="0"/>
          </a:p>
          <a:p>
            <a:pPr lvl="1"/>
            <a:r>
              <a:rPr lang="zh-CN" altLang="en-US" dirty="0"/>
              <a:t>文件、代码、笔记，程序员的三大件。</a:t>
            </a:r>
            <a:endParaRPr lang="en-US" altLang="zh-CN" dirty="0"/>
          </a:p>
          <a:p>
            <a:pPr lvl="2"/>
            <a:r>
              <a:rPr lang="zh-CN" altLang="en-US" dirty="0"/>
              <a:t>我们不找东西，只是去拿。</a:t>
            </a:r>
            <a:endParaRPr lang="en-US" altLang="zh-CN" dirty="0"/>
          </a:p>
          <a:p>
            <a:pPr lvl="2"/>
            <a:r>
              <a:rPr lang="zh-CN" altLang="en-US" dirty="0"/>
              <a:t>不建议使用</a:t>
            </a:r>
            <a:r>
              <a:rPr lang="en-US" altLang="zh-CN" dirty="0"/>
              <a:t>anything</a:t>
            </a:r>
            <a:r>
              <a:rPr lang="zh-CN" altLang="en-US" dirty="0"/>
              <a:t>之类的东西，一是有依赖性，二是没有办法云同步。</a:t>
            </a:r>
            <a:endParaRPr lang="en-US" altLang="zh-CN" dirty="0"/>
          </a:p>
          <a:p>
            <a:pPr lvl="1"/>
            <a:r>
              <a:rPr lang="zh-CN" altLang="en-US" dirty="0"/>
              <a:t>需要形成自己的文件、目录管理方案，形成自己的说明文档。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、代码文件命名</a:t>
            </a:r>
            <a:endParaRPr lang="en-US" altLang="zh-CN" dirty="0"/>
          </a:p>
          <a:p>
            <a:pPr lvl="1"/>
            <a:r>
              <a:rPr lang="zh-CN" altLang="en-US" dirty="0"/>
              <a:t>不要有中文，不要有空格（中文空格、制表符、回车符、换行符、以及多个的组合），不要在系统文件夹下、（</a:t>
            </a:r>
            <a:r>
              <a:rPr lang="en-US" altLang="zh-CN" dirty="0"/>
              <a:t>windows</a:t>
            </a:r>
            <a:r>
              <a:rPr lang="zh-CN" altLang="en-US" dirty="0"/>
              <a:t>系统）不要在用户文件夹下。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机器学习中有用的工作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What I cannot create, I do not understand.</a:t>
            </a:r>
            <a:endParaRPr lang="en-US" altLang="zh-CN" dirty="0"/>
          </a:p>
          <a:p>
            <a:pPr lvl="1"/>
            <a:r>
              <a:rPr lang="en-US" altLang="zh-CN" dirty="0"/>
              <a:t>— Richard Feynman</a:t>
            </a:r>
            <a:endParaRPr lang="en-US" altLang="zh-CN" dirty="0"/>
          </a:p>
          <a:p>
            <a:r>
              <a:rPr lang="zh-CN" altLang="en-US" dirty="0"/>
              <a:t>手推公式</a:t>
            </a:r>
            <a:endParaRPr lang="en-US" altLang="zh-CN" dirty="0"/>
          </a:p>
          <a:p>
            <a:r>
              <a:rPr lang="zh-CN" altLang="en-US" dirty="0"/>
              <a:t>手写代码</a:t>
            </a:r>
            <a:endParaRPr lang="en-US" altLang="zh-CN" dirty="0"/>
          </a:p>
          <a:p>
            <a:r>
              <a:rPr lang="zh-CN" altLang="en-US" dirty="0"/>
              <a:t>问题一，给定一组数，求出最接近平均值的那一个。</a:t>
            </a:r>
            <a:endParaRPr lang="en-US" altLang="zh-CN" dirty="0"/>
          </a:p>
          <a:p>
            <a:pPr lvl="1"/>
            <a:r>
              <a:rPr lang="zh-CN" altLang="en-US" dirty="0"/>
              <a:t>直观实现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numpy</a:t>
            </a:r>
            <a:r>
              <a:rPr lang="zh-CN" altLang="en-US" dirty="0"/>
              <a:t>，不使用循环实现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环境的使用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、</a:t>
            </a:r>
            <a:r>
              <a:rPr lang="en-US" altLang="zh-CN" dirty="0"/>
              <a:t>pip</a:t>
            </a:r>
            <a:r>
              <a:rPr lang="zh-CN" altLang="en-US" dirty="0"/>
              <a:t>、</a:t>
            </a:r>
            <a:r>
              <a:rPr lang="en-US" altLang="zh-CN" dirty="0" err="1"/>
              <a:t>jupyter</a:t>
            </a:r>
            <a:r>
              <a:rPr lang="zh-CN" altLang="en-US" dirty="0"/>
              <a:t>的组合方式，</a:t>
            </a:r>
            <a:endParaRPr lang="en-US" altLang="zh-CN" dirty="0"/>
          </a:p>
          <a:p>
            <a:r>
              <a:rPr lang="zh-CN" altLang="en-US" dirty="0"/>
              <a:t>建立一个新项目，建议目录 </a:t>
            </a:r>
            <a:r>
              <a:rPr lang="en-US" altLang="zh-CN" dirty="0"/>
              <a:t>D:\work\ml</a:t>
            </a:r>
            <a:endParaRPr lang="en-US" altLang="zh-CN" dirty="0"/>
          </a:p>
          <a:p>
            <a:r>
              <a:rPr lang="zh-CN" altLang="en-US" dirty="0"/>
              <a:t>安装： </a:t>
            </a:r>
            <a:r>
              <a:rPr lang="en-US" altLang="zh-CN" dirty="0"/>
              <a:t>pip </a:t>
            </a:r>
            <a:r>
              <a:rPr lang="zh-CN" altLang="en-US" dirty="0"/>
              <a:t>安装</a:t>
            </a:r>
            <a:r>
              <a:rPr lang="en-US" altLang="zh-CN" dirty="0" err="1"/>
              <a:t>jupyter</a:t>
            </a:r>
            <a:r>
              <a:rPr lang="zh-CN" altLang="en-US" dirty="0"/>
              <a:t>即可</a:t>
            </a:r>
            <a:endParaRPr lang="en-US" altLang="zh-CN" dirty="0"/>
          </a:p>
          <a:p>
            <a:pPr lvl="1"/>
            <a:r>
              <a:rPr lang="zh-CN" altLang="en-US" dirty="0"/>
              <a:t>对路径进行分析</a:t>
            </a:r>
            <a:endParaRPr lang="en-US" altLang="zh-CN" dirty="0"/>
          </a:p>
          <a:p>
            <a:r>
              <a:rPr lang="zh-CN" altLang="en-US" dirty="0"/>
              <a:t>启动方式及简单的使用</a:t>
            </a:r>
            <a:endParaRPr lang="en-US" altLang="zh-CN" dirty="0"/>
          </a:p>
          <a:p>
            <a:pPr lvl="1"/>
            <a:r>
              <a:rPr lang="zh-CN" altLang="en-US" dirty="0"/>
              <a:t>进行基本的演示，细节大家自己操作一下就会了</a:t>
            </a:r>
            <a:endParaRPr lang="en-US" altLang="zh-CN" dirty="0"/>
          </a:p>
          <a:p>
            <a:pPr lvl="1"/>
            <a:r>
              <a:rPr lang="en-US" altLang="zh-CN" dirty="0"/>
              <a:t>! </a:t>
            </a:r>
            <a:r>
              <a:rPr lang="zh-CN" altLang="en-US" dirty="0"/>
              <a:t>开头表示在</a:t>
            </a:r>
            <a:r>
              <a:rPr lang="en-US" altLang="zh-CN" dirty="0" err="1"/>
              <a:t>cmd</a:t>
            </a:r>
            <a:r>
              <a:rPr lang="zh-CN" altLang="en-US"/>
              <a:t>下执行命令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jupyter</a:t>
            </a:r>
            <a:r>
              <a:rPr lang="en-US" altLang="zh-CN" dirty="0"/>
              <a:t> </a:t>
            </a:r>
            <a:r>
              <a:rPr lang="zh-CN" altLang="en-US" dirty="0"/>
              <a:t>的另存的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en-US" altLang="zh-CN" dirty="0"/>
          </a:p>
          <a:p>
            <a:pPr lvl="1"/>
            <a:r>
              <a:rPr lang="zh-CN" altLang="en-US" dirty="0"/>
              <a:t>作业首先运行作业头部代码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024" y="2292824"/>
            <a:ext cx="3004213" cy="300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WPS 演示</Application>
  <PresentationFormat>宽屏</PresentationFormat>
  <Paragraphs>155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Kaiti SC Bold</vt:lpstr>
      <vt:lpstr>微软雅黑</vt:lpstr>
      <vt:lpstr>等线</vt:lpstr>
      <vt:lpstr>Times New Roman</vt:lpstr>
      <vt:lpstr>Arial Unicode MS</vt:lpstr>
      <vt:lpstr>等线 Light</vt:lpstr>
      <vt:lpstr>Office 主题​​</vt:lpstr>
      <vt:lpstr>机器学习</vt:lpstr>
      <vt:lpstr>课程说明</vt:lpstr>
      <vt:lpstr>课程情况</vt:lpstr>
      <vt:lpstr>教材介绍	</vt:lpstr>
      <vt:lpstr>课程作业的提交</vt:lpstr>
      <vt:lpstr>多扯一点：跑赢时代</vt:lpstr>
      <vt:lpstr>多扯一点：目录规划</vt:lpstr>
      <vt:lpstr>机器学习中有用的工作</vt:lpstr>
      <vt:lpstr>Jupyter 环境的使用</vt:lpstr>
      <vt:lpstr>Ski-learn软件包</vt:lpstr>
      <vt:lpstr>Iris数据集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江东</cp:lastModifiedBy>
  <cp:revision>27</cp:revision>
  <dcterms:created xsi:type="dcterms:W3CDTF">2020-09-14T03:01:00Z</dcterms:created>
  <dcterms:modified xsi:type="dcterms:W3CDTF">2021-09-03T05:23:06Z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661E0D0586324E939EEA05D4644E6938</vt:lpwstr>
  </property>
  <property fmtid="{D5CDD505-2E9C-101B-9397-08002B2CF9AE}" pid="3" name="KSOProductBuildVer">
    <vt:lpwstr>2052-11.1.0.10700</vt:lpwstr>
  </property>
</Properties>
</file>