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7" r:id="rId2"/>
    <p:sldId id="306" r:id="rId3"/>
    <p:sldId id="308" r:id="rId4"/>
    <p:sldId id="307" r:id="rId5"/>
    <p:sldId id="309" r:id="rId6"/>
    <p:sldId id="311" r:id="rId7"/>
    <p:sldId id="312" r:id="rId8"/>
    <p:sldId id="345" r:id="rId9"/>
    <p:sldId id="346" r:id="rId10"/>
    <p:sldId id="314" r:id="rId11"/>
    <p:sldId id="347" r:id="rId12"/>
    <p:sldId id="315" r:id="rId13"/>
    <p:sldId id="349" r:id="rId14"/>
    <p:sldId id="330" r:id="rId15"/>
    <p:sldId id="331" r:id="rId16"/>
    <p:sldId id="332" r:id="rId17"/>
    <p:sldId id="348" r:id="rId18"/>
    <p:sldId id="333" r:id="rId19"/>
    <p:sldId id="33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B9A472-2360-4A12-B8E1-94DAE1A80684}" v="1" dt="2021-11-12T01:41:41.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95" d="100"/>
          <a:sy n="95" d="100"/>
        </p:scale>
        <p:origin x="99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Leon" userId="f8fcc1f89827b477" providerId="LiveId" clId="{8EB9A472-2360-4A12-B8E1-94DAE1A80684}"/>
    <pc:docChg chg="modSld">
      <pc:chgData name="Li Leon" userId="f8fcc1f89827b477" providerId="LiveId" clId="{8EB9A472-2360-4A12-B8E1-94DAE1A80684}" dt="2021-11-12T01:41:41.297" v="0" actId="14100"/>
      <pc:docMkLst>
        <pc:docMk/>
      </pc:docMkLst>
      <pc:sldChg chg="modSp">
        <pc:chgData name="Li Leon" userId="f8fcc1f89827b477" providerId="LiveId" clId="{8EB9A472-2360-4A12-B8E1-94DAE1A80684}" dt="2021-11-12T01:41:41.297" v="0" actId="14100"/>
        <pc:sldMkLst>
          <pc:docMk/>
          <pc:sldMk cId="2145523936" sldId="311"/>
        </pc:sldMkLst>
        <pc:picChg chg="mod">
          <ac:chgData name="Li Leon" userId="f8fcc1f89827b477" providerId="LiveId" clId="{8EB9A472-2360-4A12-B8E1-94DAE1A80684}" dt="2021-11-12T01:41:41.297" v="0" actId="14100"/>
          <ac:picMkLst>
            <pc:docMk/>
            <pc:sldMk cId="2145523936" sldId="311"/>
            <ac:picMk id="1536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717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1476046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4257623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7033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926562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75084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extLst>
      <p:ext uri="{BB962C8B-B14F-4D97-AF65-F5344CB8AC3E}">
        <p14:creationId xmlns:p14="http://schemas.microsoft.com/office/powerpoint/2010/main" val="650167904"/>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3271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705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94730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2123105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759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章节名">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854000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extLst>
      <p:ext uri="{BB962C8B-B14F-4D97-AF65-F5344CB8AC3E}">
        <p14:creationId xmlns:p14="http://schemas.microsoft.com/office/powerpoint/2010/main" val="258192565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690" r:id="rId9"/>
    <p:sldLayoutId id="2147483692" r:id="rId10"/>
    <p:sldLayoutId id="2147483664" r:id="rId11"/>
    <p:sldLayoutId id="2147483665" r:id="rId12"/>
    <p:sldLayoutId id="2147483666" r:id="rId13"/>
    <p:sldLayoutId id="2147483667" r:id="rId14"/>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44.wmf"/><Relationship Id="rId18" Type="http://schemas.openxmlformats.org/officeDocument/2006/relationships/image" Target="../media/image47.png"/><Relationship Id="rId3" Type="http://schemas.openxmlformats.org/officeDocument/2006/relationships/image" Target="../media/image39.wmf"/><Relationship Id="rId7" Type="http://schemas.openxmlformats.org/officeDocument/2006/relationships/image" Target="../media/image41.wmf"/><Relationship Id="rId12" Type="http://schemas.openxmlformats.org/officeDocument/2006/relationships/oleObject" Target="../embeddings/oleObject6.bin"/><Relationship Id="rId17" Type="http://schemas.openxmlformats.org/officeDocument/2006/relationships/image" Target="../media/image46.png"/><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3.xml"/><Relationship Id="rId6" Type="http://schemas.openxmlformats.org/officeDocument/2006/relationships/oleObject" Target="../embeddings/oleObject3.bin"/><Relationship Id="rId11" Type="http://schemas.openxmlformats.org/officeDocument/2006/relationships/image" Target="../media/image43.png"/><Relationship Id="rId5" Type="http://schemas.openxmlformats.org/officeDocument/2006/relationships/image" Target="../media/image40.wmf"/><Relationship Id="rId15" Type="http://schemas.openxmlformats.org/officeDocument/2006/relationships/image" Target="../media/image45.wmf"/><Relationship Id="rId10" Type="http://schemas.openxmlformats.org/officeDocument/2006/relationships/oleObject" Target="../embeddings/oleObject5.bin"/><Relationship Id="rId19" Type="http://schemas.openxmlformats.org/officeDocument/2006/relationships/image" Target="../media/image48.png"/><Relationship Id="rId4" Type="http://schemas.openxmlformats.org/officeDocument/2006/relationships/oleObject" Target="../embeddings/oleObject2.bin"/><Relationship Id="rId9" Type="http://schemas.openxmlformats.org/officeDocument/2006/relationships/image" Target="../media/image42.wmf"/><Relationship Id="rId1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a:latin typeface="Verdana" pitchFamily="34" charset="0"/>
                <a:ea typeface="幼圆" pitchFamily="49" charset="-122"/>
                <a:cs typeface="Verdana" pitchFamily="34" charset="0"/>
              </a:rPr>
              <a:t>第</a:t>
            </a:r>
            <a:r>
              <a:rPr kumimoji="1" lang="zh-CN" altLang="en-US">
                <a:cs typeface="Verdana" pitchFamily="34" charset="0"/>
              </a:rPr>
              <a:t>二</a:t>
            </a:r>
            <a:r>
              <a:rPr kumimoji="1" lang="zh-CN" altLang="en-US" b="1">
                <a:latin typeface="Verdana" pitchFamily="34" charset="0"/>
                <a:ea typeface="幼圆" pitchFamily="49" charset="-122"/>
                <a:cs typeface="Verdana" pitchFamily="34" charset="0"/>
              </a:rPr>
              <a:t>章</a:t>
            </a:r>
            <a:r>
              <a:rPr kumimoji="1" lang="zh-CN" altLang="en-US" b="1" dirty="0">
                <a:latin typeface="Verdana" pitchFamily="34" charset="0"/>
                <a:ea typeface="幼圆" pitchFamily="49" charset="-122"/>
                <a:cs typeface="Verdana" pitchFamily="34" charset="0"/>
              </a:rPr>
              <a:t>：模型评估</a:t>
            </a:r>
            <a:br>
              <a:rPr kumimoji="1" lang="en-US" altLang="zh-CN" b="1" dirty="0">
                <a:latin typeface="Verdana" pitchFamily="34" charset="0"/>
                <a:ea typeface="幼圆" pitchFamily="49" charset="-122"/>
                <a:cs typeface="Verdana" pitchFamily="34" charset="0"/>
              </a:rPr>
            </a:br>
            <a:r>
              <a:rPr kumimoji="1" lang="zh-CN" altLang="en-US" b="1" dirty="0">
                <a:latin typeface="Verdana" pitchFamily="34" charset="0"/>
                <a:ea typeface="幼圆" pitchFamily="49" charset="-122"/>
                <a:cs typeface="Verdana" pitchFamily="34" charset="0"/>
              </a:rPr>
              <a:t>与选择</a:t>
            </a:r>
            <a:endParaRPr lang="zh-CN" altLang="en-US" dirty="0"/>
          </a:p>
        </p:txBody>
      </p:sp>
    </p:spTree>
    <p:extLst>
      <p:ext uri="{BB962C8B-B14F-4D97-AF65-F5344CB8AC3E}">
        <p14:creationId xmlns:p14="http://schemas.microsoft.com/office/powerpoint/2010/main" val="42570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 </a:t>
            </a:r>
            <a:r>
              <a:rPr lang="en-US" altLang="zh-CN" dirty="0"/>
              <a:t>ROC</a:t>
            </a:r>
            <a:endParaRPr lang="zh-CN" altLang="en-US" dirty="0"/>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5" name="图片 4">
            <a:extLst>
              <a:ext uri="{FF2B5EF4-FFF2-40B4-BE49-F238E27FC236}">
                <a16:creationId xmlns:a16="http://schemas.microsoft.com/office/drawing/2014/main" id="{833BE6F9-42FE-4733-99D9-3FD681FF9CDD}"/>
              </a:ext>
            </a:extLst>
          </p:cNvPr>
          <p:cNvPicPr>
            <a:picLocks noChangeAspect="1"/>
          </p:cNvPicPr>
          <p:nvPr/>
        </p:nvPicPr>
        <p:blipFill>
          <a:blip r:embed="rId2"/>
          <a:stretch>
            <a:fillRect/>
          </a:stretch>
        </p:blipFill>
        <p:spPr>
          <a:xfrm>
            <a:off x="709448" y="1222699"/>
            <a:ext cx="7725103" cy="4818329"/>
          </a:xfrm>
          <a:prstGeom prst="rect">
            <a:avLst/>
          </a:prstGeom>
        </p:spPr>
      </p:pic>
    </p:spTree>
    <p:extLst>
      <p:ext uri="{BB962C8B-B14F-4D97-AF65-F5344CB8AC3E}">
        <p14:creationId xmlns:p14="http://schemas.microsoft.com/office/powerpoint/2010/main" val="8343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 </a:t>
            </a:r>
            <a:r>
              <a:rPr lang="en-US" altLang="zh-CN" dirty="0"/>
              <a:t>ROC</a:t>
            </a:r>
            <a:endParaRPr lang="zh-CN" altLang="en-US" dirty="0"/>
          </a:p>
        </p:txBody>
      </p:sp>
      <p:sp>
        <p:nvSpPr>
          <p:cNvPr id="13" name="内容占位符 2"/>
          <p:cNvSpPr txBox="1">
            <a:spLocks/>
          </p:cNvSpPr>
          <p:nvPr/>
        </p:nvSpPr>
        <p:spPr>
          <a:xfrm>
            <a:off x="766993" y="123010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r>
              <a:rPr lang="zh-CN" altLang="en-US" dirty="0">
                <a:latin typeface="+mn-ea"/>
                <a:ea typeface="+mn-ea"/>
              </a:rPr>
              <a:t>类似</a:t>
            </a:r>
            <a:r>
              <a:rPr lang="en-US" altLang="zh-CN" dirty="0">
                <a:latin typeface="+mn-ea"/>
                <a:ea typeface="+mn-ea"/>
              </a:rPr>
              <a:t>P-R</a:t>
            </a:r>
            <a:r>
              <a:rPr lang="zh-CN" altLang="en-US" dirty="0">
                <a:latin typeface="+mn-ea"/>
                <a:ea typeface="+mn-ea"/>
              </a:rPr>
              <a:t>曲线，根据学习器的预测结果对样例排序，并逐个作为正例进行预测，以“假正例率”为横轴，“真正例率”为纵轴可得到</a:t>
            </a:r>
            <a:r>
              <a:rPr lang="en-US" altLang="zh-CN" dirty="0">
                <a:latin typeface="+mn-ea"/>
                <a:ea typeface="+mn-ea"/>
              </a:rPr>
              <a:t>ROC</a:t>
            </a:r>
            <a:r>
              <a:rPr lang="zh-CN" altLang="en-US" dirty="0">
                <a:latin typeface="+mn-ea"/>
                <a:ea typeface="+mn-ea"/>
              </a:rPr>
              <a:t>曲线</a:t>
            </a:r>
            <a:r>
              <a:rPr lang="en-US" altLang="zh-CN" dirty="0">
                <a:latin typeface="+mn-ea"/>
                <a:ea typeface="+mn-ea"/>
              </a:rPr>
              <a:t>,</a:t>
            </a:r>
            <a:r>
              <a:rPr lang="zh-CN" altLang="en-US" dirty="0">
                <a:latin typeface="+mn-ea"/>
                <a:ea typeface="+mn-ea"/>
              </a:rPr>
              <a:t>全称“受试者工作特征</a:t>
            </a:r>
            <a:r>
              <a:rPr lang="en-US" altLang="zh-CN" dirty="0">
                <a:latin typeface="+mn-ea"/>
                <a:ea typeface="+mn-ea"/>
              </a:rPr>
              <a:t>”.</a:t>
            </a:r>
            <a:endParaRPr lang="zh-CN" altLang="en-US" dirty="0">
              <a:latin typeface="+mn-ea"/>
              <a:ea typeface="+mn-ea"/>
            </a:endParaRPr>
          </a:p>
        </p:txBody>
      </p:sp>
      <p:grpSp>
        <p:nvGrpSpPr>
          <p:cNvPr id="3" name="组合 2"/>
          <p:cNvGrpSpPr/>
          <p:nvPr/>
        </p:nvGrpSpPr>
        <p:grpSpPr>
          <a:xfrm>
            <a:off x="766993" y="3150271"/>
            <a:ext cx="6973210" cy="2291115"/>
            <a:chOff x="805093" y="2897694"/>
            <a:chExt cx="6973210" cy="2291115"/>
          </a:xfrm>
        </p:grpSpPr>
        <p:sp>
          <p:nvSpPr>
            <p:cNvPr id="7" name="内容占位符 2"/>
            <p:cNvSpPr txBox="1">
              <a:spLocks/>
            </p:cNvSpPr>
            <p:nvPr/>
          </p:nvSpPr>
          <p:spPr>
            <a:xfrm>
              <a:off x="805093" y="2897694"/>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r>
                <a:rPr lang="en-US" altLang="zh-CN" dirty="0">
                  <a:latin typeface="+mn-ea"/>
                  <a:ea typeface="+mn-ea"/>
                </a:rPr>
                <a:t>ROC</a:t>
              </a:r>
              <a:r>
                <a:rPr lang="zh-CN" altLang="en-US" dirty="0">
                  <a:latin typeface="+mn-ea"/>
                  <a:ea typeface="+mn-ea"/>
                </a:rPr>
                <a:t>图的绘制：给定    个正例和    个负例，根据学习器预测结果对样例进行排序，将分类阈值设为每个样例的预测值，当前标记点坐标为    </a:t>
              </a:r>
              <a:r>
                <a:rPr lang="en-US" altLang="zh-CN" dirty="0">
                  <a:latin typeface="+mn-ea"/>
                  <a:ea typeface="+mn-ea"/>
                </a:rPr>
                <a:t>,</a:t>
              </a:r>
              <a:r>
                <a:rPr lang="zh-CN" altLang="en-US" dirty="0">
                  <a:latin typeface="+mn-ea"/>
                  <a:ea typeface="+mn-ea"/>
                </a:rPr>
                <a:t>当前若为真正例，则对应标记点的坐标为        </a:t>
              </a:r>
              <a:r>
                <a:rPr lang="en-US" altLang="zh-CN" dirty="0">
                  <a:latin typeface="+mn-ea"/>
                  <a:ea typeface="+mn-ea"/>
                </a:rPr>
                <a:t>;</a:t>
              </a:r>
              <a:r>
                <a:rPr lang="zh-CN" altLang="en-US" dirty="0">
                  <a:latin typeface="+mn-ea"/>
                  <a:ea typeface="+mn-ea"/>
                </a:rPr>
                <a:t>当前若为假正例，则对应标记点的坐标为         </a:t>
              </a:r>
              <a:r>
                <a:rPr lang="en-US" altLang="zh-CN" dirty="0">
                  <a:latin typeface="+mn-ea"/>
                  <a:ea typeface="+mn-ea"/>
                </a:rPr>
                <a:t>,</a:t>
              </a:r>
              <a:r>
                <a:rPr lang="zh-CN" altLang="en-US" dirty="0">
                  <a:latin typeface="+mn-ea"/>
                  <a:ea typeface="+mn-ea"/>
                </a:rPr>
                <a:t>然后用线段连接相邻点</a:t>
              </a:r>
              <a:r>
                <a:rPr lang="en-US" altLang="zh-CN" dirty="0">
                  <a:latin typeface="+mn-ea"/>
                  <a:ea typeface="+mn-ea"/>
                </a:rPr>
                <a:t>.</a:t>
              </a:r>
              <a:endParaRPr lang="zh-CN" altLang="en-US" dirty="0">
                <a:latin typeface="+mn-ea"/>
                <a:ea typeface="+mn-ea"/>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356" y="3062091"/>
              <a:ext cx="504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426" y="3090294"/>
              <a:ext cx="4572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9157" y="3999541"/>
              <a:ext cx="473869" cy="235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199" y="4446960"/>
              <a:ext cx="982661" cy="26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38194" y="4928197"/>
              <a:ext cx="965506" cy="260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05971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 </a:t>
            </a:r>
            <a:r>
              <a:rPr lang="en-US" altLang="zh-CN" dirty="0"/>
              <a:t>AUC of ROC</a:t>
            </a:r>
            <a:endParaRPr lang="zh-CN" altLang="en-US" dirty="0"/>
          </a:p>
        </p:txBody>
      </p:sp>
      <p:sp>
        <p:nvSpPr>
          <p:cNvPr id="13" name="内容占位符 2"/>
          <p:cNvSpPr txBox="1">
            <a:spLocks/>
          </p:cNvSpPr>
          <p:nvPr/>
        </p:nvSpPr>
        <p:spPr>
          <a:xfrm>
            <a:off x="720725" y="1042532"/>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None/>
            </a:pPr>
            <a:r>
              <a:rPr lang="zh-CN" altLang="en-US" dirty="0">
                <a:latin typeface="+mn-ea"/>
                <a:ea typeface="+mn-ea"/>
              </a:rPr>
              <a:t>若某个学习器的</a:t>
            </a:r>
            <a:r>
              <a:rPr lang="en-US" altLang="zh-CN" dirty="0">
                <a:latin typeface="+mn-ea"/>
                <a:ea typeface="+mn-ea"/>
              </a:rPr>
              <a:t>ROC</a:t>
            </a:r>
            <a:r>
              <a:rPr lang="zh-CN" altLang="en-US" dirty="0">
                <a:latin typeface="+mn-ea"/>
                <a:ea typeface="+mn-ea"/>
              </a:rPr>
              <a:t>曲线被另一个学习器的曲线“包住”，则后者性能优于前者；否则如果曲线交叉，可以根据</a:t>
            </a:r>
            <a:r>
              <a:rPr lang="en-US" altLang="zh-CN" dirty="0">
                <a:latin typeface="+mn-ea"/>
                <a:ea typeface="+mn-ea"/>
              </a:rPr>
              <a:t>ROC</a:t>
            </a:r>
            <a:r>
              <a:rPr lang="zh-CN" altLang="en-US" dirty="0">
                <a:latin typeface="+mn-ea"/>
                <a:ea typeface="+mn-ea"/>
              </a:rPr>
              <a:t>曲线下面积大小进行比较，也即</a:t>
            </a:r>
            <a:r>
              <a:rPr lang="en-US" altLang="zh-CN" dirty="0">
                <a:latin typeface="+mn-ea"/>
                <a:ea typeface="+mn-ea"/>
              </a:rPr>
              <a:t>AUC</a:t>
            </a:r>
            <a:r>
              <a:rPr lang="zh-CN" altLang="en-US" dirty="0">
                <a:latin typeface="+mn-ea"/>
                <a:ea typeface="+mn-ea"/>
              </a:rPr>
              <a:t>值</a:t>
            </a:r>
            <a:r>
              <a:rPr lang="en-US" altLang="zh-CN" dirty="0">
                <a:latin typeface="+mn-ea"/>
                <a:ea typeface="+mn-ea"/>
              </a:rPr>
              <a:t>.</a:t>
            </a:r>
            <a:endParaRPr lang="zh-CN" altLang="en-US" dirty="0">
              <a:latin typeface="+mn-ea"/>
              <a:ea typeface="+mn-ea"/>
            </a:endParaRPr>
          </a:p>
        </p:txBody>
      </p:sp>
      <p:sp>
        <p:nvSpPr>
          <p:cNvPr id="12" name="内容占位符 2"/>
          <p:cNvSpPr txBox="1">
            <a:spLocks/>
          </p:cNvSpPr>
          <p:nvPr/>
        </p:nvSpPr>
        <p:spPr>
          <a:xfrm>
            <a:off x="42885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2687935"/>
            <a:ext cx="3165475" cy="312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3987142" y="2870786"/>
            <a:ext cx="4585358" cy="2935868"/>
          </a:xfrm>
          <a:prstGeom prst="rect">
            <a:avLst/>
          </a:prstGeom>
          <a:noFill/>
        </p:spPr>
        <p:txBody>
          <a:bodyPr wrap="square" rtlCol="0">
            <a:spAutoFit/>
          </a:bodyPr>
          <a:lstStyle/>
          <a:p>
            <a:pPr>
              <a:lnSpc>
                <a:spcPct val="150000"/>
              </a:lnSpc>
            </a:pPr>
            <a:r>
              <a:rPr lang="zh-CN" altLang="en-US" dirty="0">
                <a:latin typeface="+mn-ea"/>
              </a:rPr>
              <a:t>假设</a:t>
            </a:r>
            <a:r>
              <a:rPr lang="en-US" altLang="zh-CN" dirty="0">
                <a:latin typeface="+mn-ea"/>
              </a:rPr>
              <a:t>ROC</a:t>
            </a:r>
            <a:r>
              <a:rPr lang="zh-CN" altLang="en-US" dirty="0">
                <a:latin typeface="+mn-ea"/>
              </a:rPr>
              <a:t>曲线由</a:t>
            </a:r>
            <a:endParaRPr lang="en-US" altLang="zh-CN" dirty="0">
              <a:latin typeface="+mn-ea"/>
            </a:endParaRPr>
          </a:p>
          <a:p>
            <a:pPr>
              <a:lnSpc>
                <a:spcPct val="150000"/>
              </a:lnSpc>
            </a:pPr>
            <a:r>
              <a:rPr lang="zh-CN" altLang="en-US" dirty="0">
                <a:latin typeface="+mn-ea"/>
              </a:rPr>
              <a:t>的点按序连接而形成              ，则：</a:t>
            </a:r>
            <a:endParaRPr lang="en-US" altLang="zh-CN" dirty="0">
              <a:latin typeface="+mn-ea"/>
            </a:endParaRPr>
          </a:p>
          <a:p>
            <a:pPr>
              <a:lnSpc>
                <a:spcPct val="150000"/>
              </a:lnSpc>
            </a:pPr>
            <a:r>
              <a:rPr lang="en-US" altLang="zh-CN" dirty="0">
                <a:latin typeface="+mn-ea"/>
              </a:rPr>
              <a:t>AUC</a:t>
            </a:r>
            <a:r>
              <a:rPr lang="zh-CN" altLang="en-US" dirty="0">
                <a:latin typeface="+mn-ea"/>
              </a:rPr>
              <a:t>可估算为：</a:t>
            </a:r>
            <a:endParaRPr lang="en-US" altLang="zh-CN" dirty="0">
              <a:latin typeface="+mn-ea"/>
            </a:endParaRPr>
          </a:p>
          <a:p>
            <a:pPr>
              <a:lnSpc>
                <a:spcPct val="150000"/>
              </a:lnSpc>
            </a:pPr>
            <a:endParaRPr lang="en-US" altLang="zh-CN" dirty="0">
              <a:latin typeface="+mn-ea"/>
            </a:endParaRPr>
          </a:p>
          <a:p>
            <a:pPr>
              <a:lnSpc>
                <a:spcPct val="150000"/>
              </a:lnSpc>
            </a:pPr>
            <a:endParaRPr lang="en-US" altLang="zh-CN" dirty="0">
              <a:latin typeface="+mn-ea"/>
            </a:endParaRPr>
          </a:p>
          <a:p>
            <a:pPr algn="ctr">
              <a:lnSpc>
                <a:spcPct val="150000"/>
              </a:lnSpc>
            </a:pPr>
            <a:r>
              <a:rPr lang="en-US" altLang="zh-CN" b="1" dirty="0">
                <a:solidFill>
                  <a:srgbClr val="FF0000"/>
                </a:solidFill>
                <a:latin typeface="+mn-ea"/>
              </a:rPr>
              <a:t>AUC</a:t>
            </a:r>
            <a:r>
              <a:rPr lang="zh-CN" altLang="en-US" b="1" dirty="0">
                <a:solidFill>
                  <a:srgbClr val="FF0000"/>
                </a:solidFill>
                <a:latin typeface="+mn-ea"/>
              </a:rPr>
              <a:t>衡量了样本预测的排序质量。</a:t>
            </a:r>
            <a:endParaRPr lang="en-US" altLang="zh-CN" b="1" dirty="0">
              <a:solidFill>
                <a:srgbClr val="FF0000"/>
              </a:solidFill>
              <a:latin typeface="+mn-ea"/>
            </a:endParaRPr>
          </a:p>
          <a:p>
            <a:pPr>
              <a:lnSpc>
                <a:spcPct val="150000"/>
              </a:lnSpc>
            </a:pPr>
            <a:endParaRPr lang="zh-CN" altLang="en-US" dirty="0">
              <a:solidFill>
                <a:srgbClr val="FF0000"/>
              </a:solidFill>
              <a:latin typeface="+mn-ea"/>
            </a:endParaRP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423" y="3049542"/>
            <a:ext cx="2565400" cy="249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4250" y="3437117"/>
            <a:ext cx="1519685" cy="226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3133" y="4248345"/>
            <a:ext cx="3153376" cy="59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406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xEl>
                                              <p:pRg st="5" end="5"/>
                                            </p:txEl>
                                          </p:spTgt>
                                        </p:tgtEl>
                                        <p:attrNameLst>
                                          <p:attrName>style.visibility</p:attrName>
                                        </p:attrNameLst>
                                      </p:cBhvr>
                                      <p:to>
                                        <p:strVal val="visible"/>
                                      </p:to>
                                    </p:set>
                                    <p:animEffect transition="in" filter="fade">
                                      <p:cBhvr>
                                        <p:cTn id="7" dur="1000"/>
                                        <p:tgtEl>
                                          <p:spTgt spid="14">
                                            <p:txEl>
                                              <p:pRg st="5" end="5"/>
                                            </p:txEl>
                                          </p:spTgt>
                                        </p:tgtEl>
                                      </p:cBhvr>
                                    </p:animEffect>
                                    <p:anim calcmode="lin" valueType="num">
                                      <p:cBhvr>
                                        <p:cTn id="8"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 </a:t>
            </a:r>
            <a:r>
              <a:rPr lang="en-US" altLang="zh-CN" dirty="0"/>
              <a:t>AUC of ROC</a:t>
            </a:r>
            <a:endParaRPr lang="zh-CN" altLang="en-US" dirty="0"/>
          </a:p>
        </p:txBody>
      </p:sp>
      <p:pic>
        <p:nvPicPr>
          <p:cNvPr id="4" name="图片 3">
            <a:extLst>
              <a:ext uri="{FF2B5EF4-FFF2-40B4-BE49-F238E27FC236}">
                <a16:creationId xmlns:a16="http://schemas.microsoft.com/office/drawing/2014/main" id="{7D163585-41F1-42E6-8701-A0EB4DEB13E5}"/>
              </a:ext>
            </a:extLst>
          </p:cNvPr>
          <p:cNvPicPr>
            <a:picLocks noChangeAspect="1"/>
          </p:cNvPicPr>
          <p:nvPr/>
        </p:nvPicPr>
        <p:blipFill>
          <a:blip r:embed="rId2"/>
          <a:stretch>
            <a:fillRect/>
          </a:stretch>
        </p:blipFill>
        <p:spPr>
          <a:xfrm>
            <a:off x="510803" y="1444472"/>
            <a:ext cx="7941310" cy="4513942"/>
          </a:xfrm>
          <a:prstGeom prst="rect">
            <a:avLst/>
          </a:prstGeom>
        </p:spPr>
      </p:pic>
    </p:spTree>
    <p:extLst>
      <p:ext uri="{BB962C8B-B14F-4D97-AF65-F5344CB8AC3E}">
        <p14:creationId xmlns:p14="http://schemas.microsoft.com/office/powerpoint/2010/main" val="60587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偏差与方差</a:t>
            </a:r>
          </a:p>
        </p:txBody>
      </p:sp>
      <p:sp>
        <p:nvSpPr>
          <p:cNvPr id="3" name="内容占位符 2"/>
          <p:cNvSpPr>
            <a:spLocks noGrp="1"/>
          </p:cNvSpPr>
          <p:nvPr>
            <p:ph idx="1"/>
          </p:nvPr>
        </p:nvSpPr>
        <p:spPr>
          <a:xfrm>
            <a:off x="260350" y="1047385"/>
            <a:ext cx="8616950" cy="984615"/>
          </a:xfrm>
        </p:spPr>
        <p:txBody>
          <a:bodyPr>
            <a:normAutofit fontScale="85000" lnSpcReduction="10000"/>
          </a:bodyPr>
          <a:lstStyle/>
          <a:p>
            <a:pPr marL="0" indent="0">
              <a:lnSpc>
                <a:spcPct val="160000"/>
              </a:lnSpc>
              <a:buNone/>
            </a:pPr>
            <a:r>
              <a:rPr lang="zh-CN" altLang="en-US" dirty="0"/>
              <a:t>通过实验可以估计学习算法的泛化性能，而“偏差</a:t>
            </a:r>
            <a:r>
              <a:rPr lang="en-US" altLang="zh-CN" dirty="0"/>
              <a:t>-</a:t>
            </a:r>
            <a:r>
              <a:rPr lang="zh-CN" altLang="en-US" dirty="0"/>
              <a:t>方差分解”可以用来帮助解释泛化性能。偏差</a:t>
            </a:r>
            <a:r>
              <a:rPr lang="en-US" altLang="zh-CN" dirty="0"/>
              <a:t>-</a:t>
            </a:r>
            <a:r>
              <a:rPr lang="zh-CN" altLang="en-US" dirty="0"/>
              <a:t>方差分解试图对学习算法期望的泛华错误率进行拆解。</a:t>
            </a:r>
            <a:endParaRPr lang="en-US" altLang="zh-CN" dirty="0"/>
          </a:p>
          <a:p>
            <a:pPr marL="0" indent="0">
              <a:lnSpc>
                <a:spcPct val="160000"/>
              </a:lnSpc>
              <a:buNone/>
            </a:pPr>
            <a:endParaRPr lang="zh-CN" altLang="en-US" dirty="0"/>
          </a:p>
        </p:txBody>
      </p:sp>
      <p:grpSp>
        <p:nvGrpSpPr>
          <p:cNvPr id="13" name="组合 12"/>
          <p:cNvGrpSpPr/>
          <p:nvPr/>
        </p:nvGrpSpPr>
        <p:grpSpPr>
          <a:xfrm>
            <a:off x="260350" y="2352337"/>
            <a:ext cx="8616950" cy="3835521"/>
            <a:chOff x="260350" y="2352337"/>
            <a:chExt cx="8616950" cy="3835521"/>
          </a:xfrm>
        </p:grpSpPr>
        <p:sp>
          <p:nvSpPr>
            <p:cNvPr id="5" name="内容占位符 2"/>
            <p:cNvSpPr txBox="1">
              <a:spLocks/>
            </p:cNvSpPr>
            <p:nvPr/>
          </p:nvSpPr>
          <p:spPr>
            <a:xfrm>
              <a:off x="260350" y="2352337"/>
              <a:ext cx="8616950" cy="383552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2000" dirty="0"/>
                <a:t>对测试样本  </a:t>
              </a:r>
              <a:r>
                <a:rPr lang="en-US" altLang="zh-CN" sz="2000" dirty="0"/>
                <a:t>,</a:t>
              </a:r>
              <a:r>
                <a:rPr lang="zh-CN" altLang="en-US" sz="2000" dirty="0"/>
                <a:t>令    为   在数据集中的标记， 为   的真实标记，</a:t>
              </a:r>
              <a:endParaRPr lang="en-US" altLang="zh-CN" sz="2000" dirty="0"/>
            </a:p>
            <a:p>
              <a:pPr marL="0" indent="0">
                <a:buFont typeface="Wingdings" panose="05000000000000000000" pitchFamily="2" charset="2"/>
                <a:buNone/>
              </a:pPr>
              <a:r>
                <a:rPr lang="zh-CN" altLang="en-US" sz="2000" dirty="0"/>
                <a:t>为训练集   上学得模型   在   上的预测输出。以回归任务为例：学习</a:t>
              </a:r>
              <a:endParaRPr lang="en-US" altLang="zh-CN" sz="2000" dirty="0"/>
            </a:p>
            <a:p>
              <a:pPr marL="0" indent="0">
                <a:buFont typeface="Wingdings" panose="05000000000000000000" pitchFamily="2" charset="2"/>
                <a:buNone/>
              </a:pPr>
              <a:r>
                <a:rPr lang="zh-CN" altLang="en-US" sz="2000" dirty="0"/>
                <a:t>算法的期望预期为：</a:t>
              </a:r>
              <a:endParaRPr lang="en-US" altLang="zh-CN" sz="2000" dirty="0"/>
            </a:p>
            <a:p>
              <a:pPr marL="0" indent="0">
                <a:buFont typeface="Wingdings" panose="05000000000000000000" pitchFamily="2" charset="2"/>
                <a:buNone/>
              </a:pPr>
              <a:endParaRPr lang="en-US" altLang="zh-CN" sz="2000" dirty="0"/>
            </a:p>
            <a:p>
              <a:pPr marL="0" indent="0">
                <a:buFont typeface="Wingdings" panose="05000000000000000000" pitchFamily="2" charset="2"/>
                <a:buNone/>
              </a:pPr>
              <a:r>
                <a:rPr lang="zh-CN" altLang="en-US" sz="2000" dirty="0"/>
                <a:t>使用样本数目相同的不同训练集产生的方差为</a:t>
              </a:r>
              <a:endParaRPr lang="en-US" altLang="zh-CN" sz="2000" dirty="0"/>
            </a:p>
            <a:p>
              <a:pPr marL="0" indent="0">
                <a:buFont typeface="Wingdings" panose="05000000000000000000" pitchFamily="2" charset="2"/>
                <a:buNone/>
              </a:pPr>
              <a:endParaRPr lang="en-US" altLang="zh-CN" sz="2000" dirty="0"/>
            </a:p>
            <a:p>
              <a:pPr marL="0" indent="0">
                <a:buFont typeface="Wingdings" panose="05000000000000000000" pitchFamily="2" charset="2"/>
                <a:buNone/>
              </a:pPr>
              <a:endParaRPr lang="en-US" altLang="zh-CN" sz="2000" dirty="0"/>
            </a:p>
            <a:p>
              <a:pPr marL="0" indent="0">
                <a:buFont typeface="Wingdings" panose="05000000000000000000" pitchFamily="2" charset="2"/>
                <a:buNone/>
              </a:pPr>
              <a:r>
                <a:rPr lang="zh-CN" altLang="en-US" sz="2000" dirty="0"/>
                <a:t>噪声为</a:t>
              </a:r>
            </a:p>
          </p:txBody>
        </p:sp>
        <p:graphicFrame>
          <p:nvGraphicFramePr>
            <p:cNvPr id="4" name="对象 3"/>
            <p:cNvGraphicFramePr>
              <a:graphicFrameLocks noChangeAspect="1"/>
            </p:cNvGraphicFramePr>
            <p:nvPr>
              <p:extLst>
                <p:ext uri="{D42A27DB-BD31-4B8C-83A1-F6EECF244321}">
                  <p14:modId xmlns:p14="http://schemas.microsoft.com/office/powerpoint/2010/main" val="2016638990"/>
                </p:ext>
              </p:extLst>
            </p:nvPr>
          </p:nvGraphicFramePr>
          <p:xfrm>
            <a:off x="1614488" y="2446338"/>
            <a:ext cx="173037" cy="236537"/>
          </p:xfrm>
          <a:graphic>
            <a:graphicData uri="http://schemas.openxmlformats.org/presentationml/2006/ole">
              <mc:AlternateContent xmlns:mc="http://schemas.openxmlformats.org/markup-compatibility/2006">
                <mc:Choice xmlns:v="urn:schemas-microsoft-com:vml" Requires="v">
                  <p:oleObj name="Formula" r:id="rId2" imgW="87840" imgH="119520" progId="Equation.Ribbit">
                    <p:embed/>
                  </p:oleObj>
                </mc:Choice>
                <mc:Fallback>
                  <p:oleObj name="Formula" r:id="rId2" imgW="87840" imgH="119520" progId="Equation.Ribbit">
                    <p:embed/>
                    <p:pic>
                      <p:nvPicPr>
                        <p:cNvPr id="4" name="对象 3"/>
                        <p:cNvPicPr/>
                        <p:nvPr/>
                      </p:nvPicPr>
                      <p:blipFill>
                        <a:blip r:embed="rId3"/>
                        <a:stretch>
                          <a:fillRect/>
                        </a:stretch>
                      </p:blipFill>
                      <p:spPr>
                        <a:xfrm>
                          <a:off x="1614488" y="2446338"/>
                          <a:ext cx="173037" cy="236537"/>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986164516"/>
                </p:ext>
              </p:extLst>
            </p:nvPr>
          </p:nvGraphicFramePr>
          <p:xfrm>
            <a:off x="2170113" y="2433468"/>
            <a:ext cx="333375" cy="239713"/>
          </p:xfrm>
          <a:graphic>
            <a:graphicData uri="http://schemas.openxmlformats.org/presentationml/2006/ole">
              <mc:AlternateContent xmlns:mc="http://schemas.openxmlformats.org/markup-compatibility/2006">
                <mc:Choice xmlns:v="urn:schemas-microsoft-com:vml" Requires="v">
                  <p:oleObj name="Formula" r:id="rId4" imgW="167760" imgH="120960" progId="Equation.Ribbit">
                    <p:embed/>
                  </p:oleObj>
                </mc:Choice>
                <mc:Fallback>
                  <p:oleObj name="Formula" r:id="rId4" imgW="167760" imgH="120960" progId="Equation.Ribbit">
                    <p:embed/>
                    <p:pic>
                      <p:nvPicPr>
                        <p:cNvPr id="6" name="对象 5"/>
                        <p:cNvPicPr/>
                        <p:nvPr/>
                      </p:nvPicPr>
                      <p:blipFill>
                        <a:blip r:embed="rId5"/>
                        <a:stretch>
                          <a:fillRect/>
                        </a:stretch>
                      </p:blipFill>
                      <p:spPr>
                        <a:xfrm>
                          <a:off x="2170113" y="2433468"/>
                          <a:ext cx="333375" cy="239713"/>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529814552"/>
                </p:ext>
              </p:extLst>
            </p:nvPr>
          </p:nvGraphicFramePr>
          <p:xfrm>
            <a:off x="2795588" y="2459038"/>
            <a:ext cx="173037" cy="236537"/>
          </p:xfrm>
          <a:graphic>
            <a:graphicData uri="http://schemas.openxmlformats.org/presentationml/2006/ole">
              <mc:AlternateContent xmlns:mc="http://schemas.openxmlformats.org/markup-compatibility/2006">
                <mc:Choice xmlns:v="urn:schemas-microsoft-com:vml" Requires="v">
                  <p:oleObj name="Formula" r:id="rId6" imgW="87840" imgH="119520" progId="Equation.Ribbit">
                    <p:embed/>
                  </p:oleObj>
                </mc:Choice>
                <mc:Fallback>
                  <p:oleObj name="Formula" r:id="rId6" imgW="87840" imgH="119520" progId="Equation.Ribbit">
                    <p:embed/>
                    <p:pic>
                      <p:nvPicPr>
                        <p:cNvPr id="7"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5588" y="245903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667685041"/>
                </p:ext>
              </p:extLst>
            </p:nvPr>
          </p:nvGraphicFramePr>
          <p:xfrm>
            <a:off x="5200650" y="2420768"/>
            <a:ext cx="163513" cy="239713"/>
          </p:xfrm>
          <a:graphic>
            <a:graphicData uri="http://schemas.openxmlformats.org/presentationml/2006/ole">
              <mc:AlternateContent xmlns:mc="http://schemas.openxmlformats.org/markup-compatibility/2006">
                <mc:Choice xmlns:v="urn:schemas-microsoft-com:vml" Requires="v">
                  <p:oleObj name="Formula" r:id="rId8" imgW="82800" imgH="120960" progId="Equation.Ribbit">
                    <p:embed/>
                  </p:oleObj>
                </mc:Choice>
                <mc:Fallback>
                  <p:oleObj name="Formula" r:id="rId8" imgW="82800" imgH="120960" progId="Equation.Ribbit">
                    <p:embed/>
                    <p:pic>
                      <p:nvPicPr>
                        <p:cNvPr id="8" name="对象 7"/>
                        <p:cNvPicPr/>
                        <p:nvPr/>
                      </p:nvPicPr>
                      <p:blipFill>
                        <a:blip r:embed="rId9"/>
                        <a:stretch>
                          <a:fillRect/>
                        </a:stretch>
                      </p:blipFill>
                      <p:spPr>
                        <a:xfrm>
                          <a:off x="5200650" y="2420768"/>
                          <a:ext cx="163513" cy="23971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86184845"/>
                </p:ext>
              </p:extLst>
            </p:nvPr>
          </p:nvGraphicFramePr>
          <p:xfrm>
            <a:off x="5678488" y="2453937"/>
            <a:ext cx="173037" cy="236537"/>
          </p:xfrm>
          <a:graphic>
            <a:graphicData uri="http://schemas.openxmlformats.org/presentationml/2006/ole">
              <mc:AlternateContent xmlns:mc="http://schemas.openxmlformats.org/markup-compatibility/2006">
                <mc:Choice xmlns:v="urn:schemas-microsoft-com:vml" Requires="v">
                  <p:oleObj name="Formula" r:id="rId10" imgW="87840" imgH="119520" progId="Equation.Ribbit">
                    <p:embed/>
                  </p:oleObj>
                </mc:Choice>
                <mc:Fallback>
                  <p:oleObj name="Formula" r:id="rId10" imgW="87840" imgH="119520" progId="Equation.Ribbit">
                    <p:embed/>
                    <p:pic>
                      <p:nvPicPr>
                        <p:cNvPr id="9" name="对象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8488" y="2453937"/>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78"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7739" y="2389230"/>
              <a:ext cx="830261" cy="28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对象 9"/>
            <p:cNvGraphicFramePr>
              <a:graphicFrameLocks noChangeAspect="1"/>
            </p:cNvGraphicFramePr>
            <p:nvPr>
              <p:extLst>
                <p:ext uri="{D42A27DB-BD31-4B8C-83A1-F6EECF244321}">
                  <p14:modId xmlns:p14="http://schemas.microsoft.com/office/powerpoint/2010/main" val="2446727230"/>
                </p:ext>
              </p:extLst>
            </p:nvPr>
          </p:nvGraphicFramePr>
          <p:xfrm>
            <a:off x="1423988" y="2837649"/>
            <a:ext cx="195261" cy="239751"/>
          </p:xfrm>
          <a:graphic>
            <a:graphicData uri="http://schemas.openxmlformats.org/presentationml/2006/ole">
              <mc:AlternateContent xmlns:mc="http://schemas.openxmlformats.org/markup-compatibility/2006">
                <mc:Choice xmlns:v="urn:schemas-microsoft-com:vml" Requires="v">
                  <p:oleObj name="Formula" r:id="rId12" imgW="127080" imgH="155160" progId="Equation.Ribbit">
                    <p:embed/>
                  </p:oleObj>
                </mc:Choice>
                <mc:Fallback>
                  <p:oleObj name="Formula" r:id="rId12" imgW="127080" imgH="155160" progId="Equation.Ribbit">
                    <p:embed/>
                    <p:pic>
                      <p:nvPicPr>
                        <p:cNvPr id="10" name="对象 9"/>
                        <p:cNvPicPr/>
                        <p:nvPr/>
                      </p:nvPicPr>
                      <p:blipFill>
                        <a:blip r:embed="rId13"/>
                        <a:stretch>
                          <a:fillRect/>
                        </a:stretch>
                      </p:blipFill>
                      <p:spPr>
                        <a:xfrm>
                          <a:off x="1423988" y="2837649"/>
                          <a:ext cx="195261" cy="239751"/>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16905172"/>
                </p:ext>
              </p:extLst>
            </p:nvPr>
          </p:nvGraphicFramePr>
          <p:xfrm>
            <a:off x="2969261" y="2827168"/>
            <a:ext cx="127000" cy="228828"/>
          </p:xfrm>
          <a:graphic>
            <a:graphicData uri="http://schemas.openxmlformats.org/presentationml/2006/ole">
              <mc:AlternateContent xmlns:mc="http://schemas.openxmlformats.org/markup-compatibility/2006">
                <mc:Choice xmlns:v="urn:schemas-microsoft-com:vml" Requires="v">
                  <p:oleObj name="Formula" r:id="rId14" imgW="88920" imgH="160200" progId="Equation.Ribbit">
                    <p:embed/>
                  </p:oleObj>
                </mc:Choice>
                <mc:Fallback>
                  <p:oleObj name="Formula" r:id="rId14" imgW="88920" imgH="160200" progId="Equation.Ribbit">
                    <p:embed/>
                    <p:pic>
                      <p:nvPicPr>
                        <p:cNvPr id="11" name="对象 10"/>
                        <p:cNvPicPr/>
                        <p:nvPr/>
                      </p:nvPicPr>
                      <p:blipFill>
                        <a:blip r:embed="rId15"/>
                        <a:stretch>
                          <a:fillRect/>
                        </a:stretch>
                      </p:blipFill>
                      <p:spPr>
                        <a:xfrm>
                          <a:off x="2969261" y="2827168"/>
                          <a:ext cx="127000" cy="228828"/>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810382464"/>
                </p:ext>
              </p:extLst>
            </p:nvPr>
          </p:nvGraphicFramePr>
          <p:xfrm>
            <a:off x="3485192" y="2850198"/>
            <a:ext cx="173037" cy="236537"/>
          </p:xfrm>
          <a:graphic>
            <a:graphicData uri="http://schemas.openxmlformats.org/presentationml/2006/ole">
              <mc:AlternateContent xmlns:mc="http://schemas.openxmlformats.org/markup-compatibility/2006">
                <mc:Choice xmlns:v="urn:schemas-microsoft-com:vml" Requires="v">
                  <p:oleObj name="Formula" r:id="rId16" imgW="87840" imgH="119520" progId="Equation.Ribbit">
                    <p:embed/>
                  </p:oleObj>
                </mc:Choice>
                <mc:Fallback>
                  <p:oleObj name="Formula" r:id="rId16" imgW="87840" imgH="119520" progId="Equation.Ribbit">
                    <p:embed/>
                    <p:pic>
                      <p:nvPicPr>
                        <p:cNvPr id="12"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5192" y="2850198"/>
                          <a:ext cx="1730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81" name="Picture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14074" y="3462925"/>
              <a:ext cx="2384642" cy="39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2" name="Picture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32423" y="4352820"/>
              <a:ext cx="3755851" cy="493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83" name="Picture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05708" y="5479812"/>
              <a:ext cx="2209279" cy="483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68192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偏差与方差</a:t>
            </a:r>
          </a:p>
        </p:txBody>
      </p:sp>
      <p:sp>
        <p:nvSpPr>
          <p:cNvPr id="3" name="内容占位符 2"/>
          <p:cNvSpPr>
            <a:spLocks noGrp="1"/>
          </p:cNvSpPr>
          <p:nvPr>
            <p:ph idx="1"/>
          </p:nvPr>
        </p:nvSpPr>
        <p:spPr>
          <a:xfrm>
            <a:off x="178369" y="1070869"/>
            <a:ext cx="8616950" cy="1010798"/>
          </a:xfrm>
        </p:spPr>
        <p:txBody>
          <a:bodyPr>
            <a:normAutofit fontScale="92500" lnSpcReduction="10000"/>
          </a:bodyPr>
          <a:lstStyle/>
          <a:p>
            <a:pPr marL="0" indent="0">
              <a:lnSpc>
                <a:spcPct val="150000"/>
              </a:lnSpc>
              <a:buNone/>
            </a:pPr>
            <a:r>
              <a:rPr lang="zh-CN" altLang="en-US" dirty="0">
                <a:latin typeface="+mn-ea"/>
                <a:ea typeface="+mn-ea"/>
              </a:rPr>
              <a:t>期望输出与真实标记的差别称为偏差，即</a:t>
            </a:r>
            <a:endParaRPr lang="en-US" altLang="zh-CN" dirty="0">
              <a:latin typeface="+mn-ea"/>
              <a:ea typeface="+mn-ea"/>
            </a:endParaRPr>
          </a:p>
          <a:p>
            <a:pPr marL="0" indent="0">
              <a:lnSpc>
                <a:spcPct val="150000"/>
              </a:lnSpc>
              <a:buNone/>
            </a:pPr>
            <a:r>
              <a:rPr lang="zh-CN" altLang="en-US" dirty="0">
                <a:latin typeface="+mn-ea"/>
                <a:ea typeface="+mn-ea"/>
              </a:rPr>
              <a:t>为便与讨论，假定噪声期望为</a:t>
            </a:r>
            <a:r>
              <a:rPr lang="en-US" altLang="zh-CN" dirty="0">
                <a:latin typeface="+mn-ea"/>
                <a:ea typeface="+mn-ea"/>
              </a:rPr>
              <a:t>0</a:t>
            </a:r>
            <a:r>
              <a:rPr lang="zh-CN" altLang="en-US" dirty="0">
                <a:latin typeface="+mn-ea"/>
                <a:ea typeface="+mn-ea"/>
              </a:rPr>
              <a:t>，也即               </a:t>
            </a:r>
            <a:r>
              <a:rPr lang="en-US" altLang="zh-CN" dirty="0">
                <a:latin typeface="+mn-ea"/>
                <a:ea typeface="+mn-ea"/>
              </a:rPr>
              <a:t>, </a:t>
            </a:r>
            <a:r>
              <a:rPr lang="zh-CN" altLang="en-US" dirty="0">
                <a:latin typeface="+mn-ea"/>
                <a:ea typeface="+mn-ea"/>
              </a:rPr>
              <a:t>对泛化误差分解</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3763" y="1119328"/>
            <a:ext cx="2815738" cy="45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97793"/>
            <a:ext cx="1757036" cy="2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026" y="2331799"/>
            <a:ext cx="7081185" cy="293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72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偏差与方差</a:t>
            </a:r>
          </a:p>
        </p:txBody>
      </p:sp>
      <p:sp>
        <p:nvSpPr>
          <p:cNvPr id="3" name="内容占位符 2"/>
          <p:cNvSpPr>
            <a:spLocks noGrp="1"/>
          </p:cNvSpPr>
          <p:nvPr>
            <p:ph idx="1"/>
          </p:nvPr>
        </p:nvSpPr>
        <p:spPr>
          <a:xfrm>
            <a:off x="473292" y="3038159"/>
            <a:ext cx="8616950" cy="2392470"/>
          </a:xfrm>
        </p:spPr>
        <p:txBody>
          <a:bodyPr>
            <a:normAutofit/>
          </a:bodyPr>
          <a:lstStyle/>
          <a:p>
            <a:pPr marL="0" indent="0">
              <a:buNone/>
            </a:pPr>
            <a:r>
              <a:rPr lang="zh-CN" altLang="en-US" dirty="0"/>
              <a:t>又由假设中噪声期望为</a:t>
            </a:r>
            <a:r>
              <a:rPr lang="en-US" altLang="zh-CN" dirty="0"/>
              <a:t>0</a:t>
            </a:r>
            <a:r>
              <a:rPr lang="zh-CN" altLang="en-US" dirty="0"/>
              <a:t>，可得</a:t>
            </a:r>
            <a:endParaRPr lang="en-US" altLang="zh-CN" dirty="0"/>
          </a:p>
          <a:p>
            <a:pPr marL="0" indent="0">
              <a:buNone/>
            </a:pPr>
            <a:endParaRPr lang="en-US" altLang="zh-CN" dirty="0"/>
          </a:p>
          <a:p>
            <a:pPr marL="0" indent="0">
              <a:buNone/>
            </a:pPr>
            <a:endParaRPr lang="en-US" altLang="zh-CN" dirty="0"/>
          </a:p>
          <a:p>
            <a:pPr marL="0" indent="0">
              <a:buNone/>
            </a:pPr>
            <a:r>
              <a:rPr lang="zh-CN" altLang="en-US" dirty="0"/>
              <a:t>于是：</a:t>
            </a:r>
            <a:r>
              <a:rPr lang="en-US" altLang="zh-CN" dirty="0"/>
              <a:t>                                         </a:t>
            </a:r>
          </a:p>
          <a:p>
            <a:pPr marL="0" indent="0">
              <a:buNone/>
            </a:pPr>
            <a:r>
              <a:rPr lang="zh-CN" altLang="en-US" dirty="0"/>
              <a:t>也即泛化误差可分解为偏差、方差与噪声之和。</a:t>
            </a:r>
            <a:endParaRPr lang="en-US" altLang="zh-CN" dirty="0"/>
          </a:p>
          <a:p>
            <a:pPr marL="0" indent="0">
              <a:buNone/>
            </a:pPr>
            <a:endParaRPr lang="en-US" altLang="zh-CN" dirty="0"/>
          </a:p>
          <a:p>
            <a:pPr marL="0" indent="0">
              <a:buNone/>
            </a:pPr>
            <a:endParaRPr lang="en-US" altLang="zh-CN" dirty="0"/>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125" y="3553142"/>
            <a:ext cx="6543121" cy="4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22" y="4334463"/>
            <a:ext cx="4188260" cy="34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036" y="1244774"/>
            <a:ext cx="6505966" cy="1517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375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AC362-22D3-4000-AD8F-0CD2817AF341}"/>
              </a:ext>
            </a:extLst>
          </p:cNvPr>
          <p:cNvSpPr>
            <a:spLocks noGrp="1"/>
          </p:cNvSpPr>
          <p:nvPr>
            <p:ph type="title"/>
          </p:nvPr>
        </p:nvSpPr>
        <p:spPr/>
        <p:txBody>
          <a:bodyPr/>
          <a:lstStyle/>
          <a:p>
            <a:r>
              <a:rPr lang="zh-CN" altLang="en-US" dirty="0"/>
              <a:t>偏差与方差</a:t>
            </a:r>
          </a:p>
        </p:txBody>
      </p:sp>
      <p:pic>
        <p:nvPicPr>
          <p:cNvPr id="4098" name="Picture 2">
            <a:extLst>
              <a:ext uri="{FF2B5EF4-FFF2-40B4-BE49-F238E27FC236}">
                <a16:creationId xmlns:a16="http://schemas.microsoft.com/office/drawing/2014/main" id="{FA1C69A0-342B-45C2-BEC1-F5BF48B359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4307" y="1158875"/>
            <a:ext cx="5209035" cy="493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60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偏差与方差</a:t>
            </a:r>
          </a:p>
        </p:txBody>
      </p:sp>
      <p:sp>
        <p:nvSpPr>
          <p:cNvPr id="3" name="内容占位符 2"/>
          <p:cNvSpPr>
            <a:spLocks noGrp="1"/>
          </p:cNvSpPr>
          <p:nvPr>
            <p:ph idx="1"/>
          </p:nvPr>
        </p:nvSpPr>
        <p:spPr>
          <a:xfrm>
            <a:off x="260350" y="1158536"/>
            <a:ext cx="8616950" cy="4428071"/>
          </a:xfrm>
        </p:spPr>
        <p:txBody>
          <a:bodyPr>
            <a:normAutofit fontScale="92500" lnSpcReduction="10000"/>
          </a:bodyPr>
          <a:lstStyle/>
          <a:p>
            <a:pPr lvl="1">
              <a:lnSpc>
                <a:spcPct val="150000"/>
              </a:lnSpc>
            </a:pPr>
            <a:r>
              <a:rPr lang="zh-CN" altLang="en-US" sz="2100" dirty="0">
                <a:latin typeface="+mn-ea"/>
                <a:ea typeface="+mn-ea"/>
              </a:rPr>
              <a:t>偏差度量了学习算法期望预测与真实结果的偏离程度；即刻画了学习算法本身的拟合能力；</a:t>
            </a:r>
            <a:endParaRPr lang="en-US" altLang="zh-CN" sz="2100" dirty="0">
              <a:latin typeface="+mn-ea"/>
              <a:ea typeface="+mn-ea"/>
            </a:endParaRPr>
          </a:p>
          <a:p>
            <a:pPr lvl="1">
              <a:lnSpc>
                <a:spcPct val="150000"/>
              </a:lnSpc>
            </a:pPr>
            <a:r>
              <a:rPr lang="zh-CN" altLang="en-US" sz="2100" dirty="0">
                <a:latin typeface="+mn-ea"/>
                <a:ea typeface="+mn-ea"/>
              </a:rPr>
              <a:t>方差度量了同样大小训练集的变动所导致的学习性能的变化；即刻画了数据扰动所造成的影响；</a:t>
            </a:r>
            <a:endParaRPr lang="en-US" altLang="zh-CN" sz="2100" dirty="0">
              <a:latin typeface="+mn-ea"/>
              <a:ea typeface="+mn-ea"/>
            </a:endParaRPr>
          </a:p>
          <a:p>
            <a:pPr lvl="1">
              <a:lnSpc>
                <a:spcPct val="150000"/>
              </a:lnSpc>
            </a:pPr>
            <a:r>
              <a:rPr lang="zh-CN" altLang="en-US" sz="2100" dirty="0">
                <a:latin typeface="+mn-ea"/>
                <a:ea typeface="+mn-ea"/>
              </a:rPr>
              <a:t>噪声表达了在当前任务上任何学习算法所能达到的期望泛化误差的下界；即刻画了学习问题本身的难度。</a:t>
            </a:r>
            <a:endParaRPr lang="en-US" altLang="zh-CN" sz="2100" dirty="0">
              <a:latin typeface="+mn-ea"/>
              <a:ea typeface="+mn-ea"/>
            </a:endParaRPr>
          </a:p>
          <a:p>
            <a:pPr marL="0" indent="0">
              <a:lnSpc>
                <a:spcPct val="150000"/>
              </a:lnSpc>
              <a:buNone/>
            </a:pPr>
            <a:endParaRPr lang="en-US" altLang="zh-CN" dirty="0">
              <a:latin typeface="+mn-ea"/>
              <a:ea typeface="+mn-ea"/>
            </a:endParaRPr>
          </a:p>
          <a:p>
            <a:pPr marL="457200" lvl="1" indent="0">
              <a:lnSpc>
                <a:spcPct val="150000"/>
              </a:lnSpc>
              <a:buNone/>
            </a:pPr>
            <a:r>
              <a:rPr lang="zh-CN" altLang="en-US" dirty="0">
                <a:latin typeface="+mn-ea"/>
                <a:ea typeface="+mn-ea"/>
              </a:rPr>
              <a:t>泛化性能是由学习算法的能力、数据的充分性以及学习任务本身的难度所共同决定的。给定学习任务为了取得好的泛化性能，需要使偏差小</a:t>
            </a:r>
            <a:r>
              <a:rPr lang="en-US" altLang="zh-CN" dirty="0">
                <a:latin typeface="+mn-ea"/>
                <a:ea typeface="+mn-ea"/>
              </a:rPr>
              <a:t>(</a:t>
            </a:r>
            <a:r>
              <a:rPr lang="zh-CN" altLang="en-US" dirty="0">
                <a:latin typeface="+mn-ea"/>
                <a:ea typeface="+mn-ea"/>
              </a:rPr>
              <a:t>充分拟合数据</a:t>
            </a:r>
            <a:r>
              <a:rPr lang="en-US" altLang="zh-CN" dirty="0">
                <a:latin typeface="+mn-ea"/>
                <a:ea typeface="+mn-ea"/>
              </a:rPr>
              <a:t>)</a:t>
            </a:r>
            <a:r>
              <a:rPr lang="zh-CN" altLang="en-US" dirty="0">
                <a:latin typeface="+mn-ea"/>
                <a:ea typeface="+mn-ea"/>
              </a:rPr>
              <a:t>而且方差较小</a:t>
            </a:r>
            <a:r>
              <a:rPr lang="en-US" altLang="zh-CN" dirty="0">
                <a:latin typeface="+mn-ea"/>
                <a:ea typeface="+mn-ea"/>
              </a:rPr>
              <a:t>(</a:t>
            </a:r>
            <a:r>
              <a:rPr lang="zh-CN" altLang="en-US" dirty="0">
                <a:latin typeface="+mn-ea"/>
                <a:ea typeface="+mn-ea"/>
              </a:rPr>
              <a:t>减少数据扰动产生的影响</a:t>
            </a:r>
            <a:r>
              <a:rPr lang="en-US" altLang="zh-CN" dirty="0">
                <a:latin typeface="+mn-ea"/>
                <a:ea typeface="+mn-ea"/>
              </a:rPr>
              <a:t>)</a:t>
            </a:r>
            <a:r>
              <a:rPr lang="zh-CN" altLang="en-US" dirty="0">
                <a:latin typeface="+mn-ea"/>
                <a:ea typeface="+mn-ea"/>
              </a:rPr>
              <a:t>。</a:t>
            </a:r>
            <a:endParaRPr lang="en-US" altLang="zh-CN" dirty="0">
              <a:latin typeface="+mn-ea"/>
              <a:ea typeface="+mn-ea"/>
            </a:endParaRPr>
          </a:p>
        </p:txBody>
      </p:sp>
    </p:spTree>
    <p:extLst>
      <p:ext uri="{BB962C8B-B14F-4D97-AF65-F5344CB8AC3E}">
        <p14:creationId xmlns:p14="http://schemas.microsoft.com/office/powerpoint/2010/main" val="266646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偏差与方差</a:t>
            </a:r>
          </a:p>
        </p:txBody>
      </p:sp>
      <p:sp>
        <p:nvSpPr>
          <p:cNvPr id="3" name="内容占位符 2"/>
          <p:cNvSpPr>
            <a:spLocks noGrp="1"/>
          </p:cNvSpPr>
          <p:nvPr>
            <p:ph idx="1"/>
          </p:nvPr>
        </p:nvSpPr>
        <p:spPr>
          <a:xfrm>
            <a:off x="172063" y="912594"/>
            <a:ext cx="8370083" cy="1196357"/>
          </a:xfrm>
        </p:spPr>
        <p:txBody>
          <a:bodyPr>
            <a:normAutofit/>
          </a:bodyPr>
          <a:lstStyle/>
          <a:p>
            <a:pPr marL="325800" lvl="1" indent="0">
              <a:lnSpc>
                <a:spcPct val="150000"/>
              </a:lnSpc>
              <a:buNone/>
            </a:pPr>
            <a:r>
              <a:rPr lang="zh-CN" altLang="en-US" dirty="0">
                <a:latin typeface="+mn-ea"/>
                <a:ea typeface="+mn-ea"/>
              </a:rPr>
              <a:t>一般来说，偏差与方差是有冲突的，称为偏差</a:t>
            </a:r>
            <a:r>
              <a:rPr lang="en-US" altLang="zh-CN" dirty="0">
                <a:latin typeface="+mn-ea"/>
                <a:ea typeface="+mn-ea"/>
              </a:rPr>
              <a:t>-</a:t>
            </a:r>
            <a:r>
              <a:rPr lang="zh-CN" altLang="en-US" dirty="0">
                <a:latin typeface="+mn-ea"/>
                <a:ea typeface="+mn-ea"/>
              </a:rPr>
              <a:t>方差窘境。</a:t>
            </a:r>
            <a:endParaRPr lang="en-US" altLang="zh-CN" dirty="0">
              <a:latin typeface="+mn-ea"/>
              <a:ea typeface="+mn-ea"/>
            </a:endParaRPr>
          </a:p>
          <a:p>
            <a:pPr marL="325800" lvl="1" indent="0">
              <a:lnSpc>
                <a:spcPct val="150000"/>
              </a:lnSpc>
              <a:buNone/>
            </a:pPr>
            <a:r>
              <a:rPr lang="zh-CN" altLang="en-US" dirty="0">
                <a:latin typeface="+mn-ea"/>
                <a:ea typeface="+mn-ea"/>
              </a:rPr>
              <a:t>如右图所示，假如我们能控制算法的训练程度：</a:t>
            </a:r>
            <a:endParaRPr lang="en-US" altLang="zh-CN" dirty="0">
              <a:latin typeface="+mn-ea"/>
              <a:ea typeface="+mn-ea"/>
            </a:endParaRPr>
          </a:p>
        </p:txBody>
      </p:sp>
      <p:sp>
        <p:nvSpPr>
          <p:cNvPr id="4" name="内容占位符 2"/>
          <p:cNvSpPr txBox="1">
            <a:spLocks/>
          </p:cNvSpPr>
          <p:nvPr/>
        </p:nvSpPr>
        <p:spPr>
          <a:xfrm>
            <a:off x="389226" y="2200807"/>
            <a:ext cx="4900373" cy="4072924"/>
          </a:xfrm>
          <a:prstGeom prst="rect">
            <a:avLst/>
          </a:prstGeom>
        </p:spPr>
        <p:txBody>
          <a:bodyPr vert="horz" lIns="91440" tIns="46800" rIns="91440" bIns="45720" rtlCol="0">
            <a:normAutofit fontScale="92500" lnSpcReduction="20000"/>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50000"/>
              </a:lnSpc>
            </a:pPr>
            <a:r>
              <a:rPr lang="zh-CN" altLang="en-US" sz="2100" dirty="0">
                <a:latin typeface="+mn-ea"/>
                <a:ea typeface="+mn-ea"/>
              </a:rPr>
              <a:t>在训练不足时，学习器拟合能力不强，训练数据的扰动不足以使学习器的拟合能力产生显著变化，此时偏差主导泛化错误率；</a:t>
            </a:r>
            <a:endParaRPr lang="en-US" altLang="zh-CN" sz="2100" dirty="0">
              <a:latin typeface="+mn-ea"/>
              <a:ea typeface="+mn-ea"/>
            </a:endParaRPr>
          </a:p>
          <a:p>
            <a:pPr lvl="1">
              <a:lnSpc>
                <a:spcPct val="150000"/>
              </a:lnSpc>
            </a:pPr>
            <a:r>
              <a:rPr lang="zh-CN" altLang="en-US" sz="2100" dirty="0">
                <a:latin typeface="+mn-ea"/>
                <a:ea typeface="+mn-ea"/>
              </a:rPr>
              <a:t>随着训练程度加深，学习器拟合能力逐渐增强，方差逐渐主导泛化错误率；</a:t>
            </a:r>
            <a:endParaRPr lang="en-US" altLang="zh-CN" sz="2100" dirty="0">
              <a:latin typeface="+mn-ea"/>
              <a:ea typeface="+mn-ea"/>
            </a:endParaRPr>
          </a:p>
          <a:p>
            <a:pPr lvl="1">
              <a:lnSpc>
                <a:spcPct val="150000"/>
              </a:lnSpc>
            </a:pPr>
            <a:r>
              <a:rPr lang="zh-CN" altLang="en-US" sz="2100" dirty="0">
                <a:latin typeface="+mn-ea"/>
                <a:ea typeface="+mn-ea"/>
              </a:rPr>
              <a:t>训练充足后，学习器的拟合能力非常强，训练数据的轻微扰动都会导致学习器的显著变化，若训练数据自身非全局特性被学到则会发生过拟合。</a:t>
            </a:r>
            <a:endParaRPr lang="en-US" altLang="zh-CN" sz="2100" dirty="0">
              <a:latin typeface="+mn-ea"/>
              <a:ea typeface="+mn-ea"/>
            </a:endParaRP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677" y="3034734"/>
            <a:ext cx="3341097" cy="2461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4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评估方法</a:t>
            </a:r>
          </a:p>
        </p:txBody>
      </p:sp>
      <p:sp>
        <p:nvSpPr>
          <p:cNvPr id="10" name="内容占位符 2"/>
          <p:cNvSpPr>
            <a:spLocks noGrp="1"/>
          </p:cNvSpPr>
          <p:nvPr>
            <p:ph idx="1"/>
          </p:nvPr>
        </p:nvSpPr>
        <p:spPr>
          <a:xfrm>
            <a:off x="809625" y="1416049"/>
            <a:ext cx="7937500" cy="4295819"/>
          </a:xfrm>
        </p:spPr>
        <p:txBody>
          <a:bodyPr>
            <a:normAutofit/>
          </a:bodyPr>
          <a:lstStyle/>
          <a:p>
            <a:r>
              <a:rPr lang="zh-CN" altLang="en-US" dirty="0">
                <a:solidFill>
                  <a:srgbClr val="023A91"/>
                </a:solidFill>
                <a:latin typeface="+mn-ea"/>
                <a:ea typeface="+mn-ea"/>
              </a:rPr>
              <a:t>自助法：</a:t>
            </a:r>
            <a:endParaRPr lang="en-US" altLang="zh-CN" dirty="0">
              <a:solidFill>
                <a:srgbClr val="023A91"/>
              </a:solidFill>
              <a:latin typeface="+mn-ea"/>
              <a:ea typeface="+mn-ea"/>
            </a:endParaRPr>
          </a:p>
          <a:p>
            <a:pPr marL="325800" lvl="1" indent="0">
              <a:buNone/>
            </a:pPr>
            <a:r>
              <a:rPr lang="zh-CN" altLang="en-US" dirty="0">
                <a:latin typeface="+mn-ea"/>
                <a:ea typeface="+mn-ea"/>
              </a:rPr>
              <a:t>以自助采样法为基础，对数据集  有放回采样  次得到训练集</a:t>
            </a:r>
            <a:endParaRPr lang="en-US" altLang="zh-CN" dirty="0">
              <a:latin typeface="+mn-ea"/>
              <a:ea typeface="+mn-ea"/>
            </a:endParaRPr>
          </a:p>
          <a:p>
            <a:pPr marL="325800" lvl="1" indent="0">
              <a:buNone/>
            </a:pPr>
            <a:r>
              <a:rPr lang="en-US" altLang="zh-CN" dirty="0">
                <a:latin typeface="+mn-ea"/>
                <a:ea typeface="+mn-ea"/>
              </a:rPr>
              <a:t>  ,     </a:t>
            </a:r>
            <a:r>
              <a:rPr lang="zh-CN" altLang="en-US" dirty="0">
                <a:latin typeface="+mn-ea"/>
                <a:ea typeface="+mn-ea"/>
              </a:rPr>
              <a:t>用做测试集。</a:t>
            </a:r>
            <a:endParaRPr lang="en-US" altLang="zh-CN" dirty="0">
              <a:latin typeface="+mn-ea"/>
              <a:ea typeface="+mn-ea"/>
            </a:endParaRPr>
          </a:p>
          <a:p>
            <a:pPr marL="325800" lvl="1" indent="0">
              <a:buNone/>
            </a:pPr>
            <a:endParaRPr lang="en-US" altLang="zh-CN" dirty="0">
              <a:latin typeface="+mn-ea"/>
              <a:ea typeface="+mn-ea"/>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1412" y="1893715"/>
            <a:ext cx="182849" cy="172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421" y="1840278"/>
            <a:ext cx="292475" cy="2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5863" y="2195830"/>
            <a:ext cx="272153" cy="19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724" y="2204159"/>
            <a:ext cx="634365" cy="21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组合 2"/>
          <p:cNvGrpSpPr/>
          <p:nvPr/>
        </p:nvGrpSpPr>
        <p:grpSpPr>
          <a:xfrm>
            <a:off x="718950" y="2565106"/>
            <a:ext cx="7937500" cy="2565401"/>
            <a:chOff x="718950" y="2565106"/>
            <a:chExt cx="7937500" cy="2565401"/>
          </a:xfrm>
        </p:grpSpPr>
        <p:sp>
          <p:nvSpPr>
            <p:cNvPr id="9" name="内容占位符 2"/>
            <p:cNvSpPr txBox="1">
              <a:spLocks/>
            </p:cNvSpPr>
            <p:nvPr/>
          </p:nvSpPr>
          <p:spPr>
            <a:xfrm>
              <a:off x="718950" y="2565106"/>
              <a:ext cx="7937500" cy="2565401"/>
            </a:xfrm>
            <a:prstGeom prst="rect">
              <a:avLst/>
            </a:prstGeom>
          </p:spPr>
          <p:txBody>
            <a:bodyPr vert="horz" lIns="91440" tIns="46800" rIns="91440" bIns="45720" rtlCol="0">
              <a:norm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实际模型与预期模型都使用    个训练样本</a:t>
              </a:r>
              <a:endParaRPr lang="en-US" altLang="zh-CN" dirty="0"/>
            </a:p>
            <a:p>
              <a:pPr lvl="1"/>
              <a:r>
                <a:rPr lang="zh-CN" altLang="en-US" dirty="0"/>
                <a:t>约有</a:t>
              </a:r>
              <a:r>
                <a:rPr lang="en-US" altLang="zh-CN" dirty="0"/>
                <a:t>1/3</a:t>
              </a:r>
              <a:r>
                <a:rPr lang="zh-CN" altLang="en-US" dirty="0"/>
                <a:t>的样本没在训练集中出现 </a:t>
              </a:r>
              <a:endParaRPr lang="en-US" altLang="zh-CN" dirty="0"/>
            </a:p>
            <a:p>
              <a:pPr lvl="1"/>
              <a:r>
                <a:rPr lang="zh-CN" altLang="en-US" dirty="0"/>
                <a:t>从初始数据集中产生多个不同的训练集，对集成学习有很大的好处</a:t>
              </a:r>
              <a:endParaRPr lang="en-US" altLang="zh-CN" dirty="0"/>
            </a:p>
            <a:p>
              <a:pPr lvl="1"/>
              <a:r>
                <a:rPr lang="zh-CN" altLang="en-US" dirty="0"/>
                <a:t>自助法在数据集较小、难以有效划分训练</a:t>
              </a:r>
              <a:r>
                <a:rPr lang="en-US" altLang="zh-CN" dirty="0"/>
                <a:t>/</a:t>
              </a:r>
              <a:r>
                <a:rPr lang="zh-CN" altLang="en-US" dirty="0"/>
                <a:t>测试集时很有用；由于改变了数据集分布可能引入估计偏差，在数据量足够时，留出法和交叉验证法更常用。</a:t>
              </a:r>
              <a:endParaRPr lang="en-US" altLang="zh-CN" dirty="0"/>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1550" y="2631615"/>
              <a:ext cx="292475" cy="22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622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 </a:t>
            </a:r>
            <a:r>
              <a:rPr lang="en-US" altLang="zh-CN" dirty="0"/>
              <a:t>- MSE</a:t>
            </a:r>
            <a:endParaRPr lang="zh-CN" altLang="en-US" dirty="0"/>
          </a:p>
        </p:txBody>
      </p:sp>
      <p:sp>
        <p:nvSpPr>
          <p:cNvPr id="13" name="内容占位符 2"/>
          <p:cNvSpPr txBox="1">
            <a:spLocks/>
          </p:cNvSpPr>
          <p:nvPr/>
        </p:nvSpPr>
        <p:spPr>
          <a:xfrm>
            <a:off x="766993" y="1486947"/>
            <a:ext cx="697321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性能度量是衡量模型泛化能力的评价标准，反映了任务需求；使用不同的性能度量往往会导致不同的评判结果</a:t>
            </a:r>
          </a:p>
        </p:txBody>
      </p:sp>
      <p:grpSp>
        <p:nvGrpSpPr>
          <p:cNvPr id="4" name="组合 3"/>
          <p:cNvGrpSpPr/>
          <p:nvPr/>
        </p:nvGrpSpPr>
        <p:grpSpPr>
          <a:xfrm>
            <a:off x="733320" y="2607320"/>
            <a:ext cx="7127980" cy="738236"/>
            <a:chOff x="682520" y="2607320"/>
            <a:chExt cx="7127980" cy="738236"/>
          </a:xfrm>
        </p:grpSpPr>
        <p:sp>
          <p:nvSpPr>
            <p:cNvPr id="18" name="内容占位符 2"/>
            <p:cNvSpPr txBox="1">
              <a:spLocks/>
            </p:cNvSpPr>
            <p:nvPr/>
          </p:nvSpPr>
          <p:spPr>
            <a:xfrm>
              <a:off x="682520" y="2607320"/>
              <a:ext cx="712798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在预测任务中，给定样例集</a:t>
              </a:r>
              <a:endParaRPr lang="en-US" altLang="zh-CN" dirty="0"/>
            </a:p>
            <a:p>
              <a:pPr marL="457200" lvl="1" indent="0">
                <a:buNone/>
              </a:pPr>
              <a:r>
                <a:rPr lang="zh-CN" altLang="en-US" dirty="0"/>
                <a:t>评估学习器的性能   也即把预测结果     和真实标记比较</a:t>
              </a:r>
              <a:r>
                <a:rPr lang="en-US" altLang="zh-CN" dirty="0"/>
                <a:t>.</a:t>
              </a:r>
              <a:r>
                <a:rPr lang="zh-CN" altLang="en-US" dirty="0"/>
                <a:t>  </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028" y="2687935"/>
              <a:ext cx="3136997" cy="231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9463" y="3019427"/>
              <a:ext cx="181313" cy="247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601" y="3031224"/>
              <a:ext cx="428625" cy="224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 name="组合 2"/>
          <p:cNvGrpSpPr/>
          <p:nvPr/>
        </p:nvGrpSpPr>
        <p:grpSpPr>
          <a:xfrm>
            <a:off x="733320" y="3791473"/>
            <a:ext cx="6973210" cy="993663"/>
            <a:chOff x="733320" y="3791473"/>
            <a:chExt cx="6973210" cy="993663"/>
          </a:xfrm>
        </p:grpSpPr>
        <p:sp>
          <p:nvSpPr>
            <p:cNvPr id="19" name="内容占位符 2"/>
            <p:cNvSpPr txBox="1">
              <a:spLocks/>
            </p:cNvSpPr>
            <p:nvPr/>
          </p:nvSpPr>
          <p:spPr>
            <a:xfrm>
              <a:off x="733320" y="3791473"/>
              <a:ext cx="6973210" cy="738236"/>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回归任务最常用的性能度量是“均方误差”：</a:t>
              </a:r>
            </a:p>
          </p:txBody>
        </p:sp>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988" y="4151089"/>
              <a:ext cx="3735338" cy="634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4661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 </a:t>
            </a:r>
            <a:r>
              <a:rPr lang="en-US" altLang="zh-CN" dirty="0"/>
              <a:t>ACC</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对于分类任务</a:t>
            </a:r>
            <a:r>
              <a:rPr lang="en-US" altLang="zh-CN" dirty="0"/>
              <a:t>,</a:t>
            </a:r>
            <a:r>
              <a:rPr lang="zh-CN" altLang="en-US" dirty="0"/>
              <a:t>错误率和精度是最常用的两种性能度量：</a:t>
            </a:r>
            <a:endParaRPr lang="en-US" altLang="zh-CN" dirty="0"/>
          </a:p>
          <a:p>
            <a:pPr lvl="2"/>
            <a:r>
              <a:rPr lang="zh-CN" altLang="en-US" dirty="0"/>
              <a:t>错误率：分错样本占样本总数的比例</a:t>
            </a:r>
            <a:endParaRPr lang="en-US" altLang="zh-CN" dirty="0"/>
          </a:p>
          <a:p>
            <a:pPr lvl="2"/>
            <a:r>
              <a:rPr lang="zh-CN" altLang="en-US" dirty="0"/>
              <a:t>精度：分对样本占样本总数的比率</a:t>
            </a:r>
            <a:endParaRPr lang="en-US" altLang="zh-CN" dirty="0"/>
          </a:p>
          <a:p>
            <a:pPr marL="457200" lvl="1" indent="0">
              <a:buNone/>
            </a:pPr>
            <a:endParaRPr lang="zh-CN" altLang="en-US" dirty="0"/>
          </a:p>
        </p:txBody>
      </p:sp>
      <p:pic>
        <p:nvPicPr>
          <p:cNvPr id="1331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4937" y="3827846"/>
            <a:ext cx="2722563" cy="601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20"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4850" y="3815146"/>
            <a:ext cx="3524250" cy="1062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47068" y="3327400"/>
            <a:ext cx="1638300" cy="381000"/>
          </a:xfrm>
          <a:prstGeom prst="rect">
            <a:avLst/>
          </a:prstGeom>
          <a:noFill/>
        </p:spPr>
        <p:txBody>
          <a:bodyPr wrap="square" rtlCol="0">
            <a:spAutoFit/>
          </a:bodyPr>
          <a:lstStyle/>
          <a:p>
            <a:r>
              <a:rPr lang="zh-CN" altLang="en-US" dirty="0"/>
              <a:t>分类错误率</a:t>
            </a:r>
          </a:p>
        </p:txBody>
      </p:sp>
      <p:sp>
        <p:nvSpPr>
          <p:cNvPr id="28" name="TextBox 27"/>
          <p:cNvSpPr txBox="1"/>
          <p:nvPr/>
        </p:nvSpPr>
        <p:spPr>
          <a:xfrm>
            <a:off x="5744368" y="3340100"/>
            <a:ext cx="1638300" cy="381000"/>
          </a:xfrm>
          <a:prstGeom prst="rect">
            <a:avLst/>
          </a:prstGeom>
          <a:noFill/>
        </p:spPr>
        <p:txBody>
          <a:bodyPr wrap="square" rtlCol="0">
            <a:spAutoFit/>
          </a:bodyPr>
          <a:lstStyle/>
          <a:p>
            <a:r>
              <a:rPr lang="zh-CN" altLang="en-US" dirty="0"/>
              <a:t>精度</a:t>
            </a:r>
          </a:p>
        </p:txBody>
      </p:sp>
    </p:spTree>
    <p:extLst>
      <p:ext uri="{BB962C8B-B14F-4D97-AF65-F5344CB8AC3E}">
        <p14:creationId xmlns:p14="http://schemas.microsoft.com/office/powerpoint/2010/main" val="423916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319"/>
                                        </p:tgtEl>
                                        <p:attrNameLst>
                                          <p:attrName>style.visibility</p:attrName>
                                        </p:attrNameLst>
                                      </p:cBhvr>
                                      <p:to>
                                        <p:strVal val="visible"/>
                                      </p:to>
                                    </p:set>
                                    <p:animEffect transition="in" filter="fade">
                                      <p:cBhvr>
                                        <p:cTn id="7" dur="1000"/>
                                        <p:tgtEl>
                                          <p:spTgt spid="13319"/>
                                        </p:tgtEl>
                                      </p:cBhvr>
                                    </p:animEffect>
                                    <p:anim calcmode="lin" valueType="num">
                                      <p:cBhvr>
                                        <p:cTn id="8" dur="1000" fill="hold"/>
                                        <p:tgtEl>
                                          <p:spTgt spid="13319"/>
                                        </p:tgtEl>
                                        <p:attrNameLst>
                                          <p:attrName>ppt_x</p:attrName>
                                        </p:attrNameLst>
                                      </p:cBhvr>
                                      <p:tavLst>
                                        <p:tav tm="0">
                                          <p:val>
                                            <p:strVal val="#ppt_x"/>
                                          </p:val>
                                        </p:tav>
                                        <p:tav tm="100000">
                                          <p:val>
                                            <p:strVal val="#ppt_x"/>
                                          </p:val>
                                        </p:tav>
                                      </p:tavLst>
                                    </p:anim>
                                    <p:anim calcmode="lin" valueType="num">
                                      <p:cBhvr>
                                        <p:cTn id="9" dur="1000" fill="hold"/>
                                        <p:tgtEl>
                                          <p:spTgt spid="133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3320"/>
                                        </p:tgtEl>
                                        <p:attrNameLst>
                                          <p:attrName>style.visibility</p:attrName>
                                        </p:attrNameLst>
                                      </p:cBhvr>
                                      <p:to>
                                        <p:strVal val="visible"/>
                                      </p:to>
                                    </p:set>
                                    <p:animEffect transition="in" filter="fade">
                                      <p:cBhvr>
                                        <p:cTn id="19" dur="1000"/>
                                        <p:tgtEl>
                                          <p:spTgt spid="13320"/>
                                        </p:tgtEl>
                                      </p:cBhvr>
                                    </p:animEffect>
                                    <p:anim calcmode="lin" valueType="num">
                                      <p:cBhvr>
                                        <p:cTn id="20" dur="1000" fill="hold"/>
                                        <p:tgtEl>
                                          <p:spTgt spid="13320"/>
                                        </p:tgtEl>
                                        <p:attrNameLst>
                                          <p:attrName>ppt_x</p:attrName>
                                        </p:attrNameLst>
                                      </p:cBhvr>
                                      <p:tavLst>
                                        <p:tav tm="0">
                                          <p:val>
                                            <p:strVal val="#ppt_x"/>
                                          </p:val>
                                        </p:tav>
                                        <p:tav tm="100000">
                                          <p:val>
                                            <p:strVal val="#ppt_x"/>
                                          </p:val>
                                        </p:tav>
                                      </p:tavLst>
                                    </p:anim>
                                    <p:anim calcmode="lin" valueType="num">
                                      <p:cBhvr>
                                        <p:cTn id="21" dur="1000" fill="hold"/>
                                        <p:tgtEl>
                                          <p:spTgt spid="1332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 </a:t>
            </a:r>
            <a:r>
              <a:rPr lang="en-US" altLang="zh-CN" dirty="0"/>
              <a:t>P R</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信息检索、</a:t>
            </a:r>
            <a:r>
              <a:rPr lang="en-US" altLang="zh-CN" dirty="0"/>
              <a:t>Web</a:t>
            </a:r>
            <a:r>
              <a:rPr lang="zh-CN" altLang="en-US" dirty="0"/>
              <a:t>搜索等场景中经常需要衡量正例被预测出来的比率或者预测出来的正例中正确的比率，此时查准率和查全率比错误率和精度更适合。</a:t>
            </a:r>
          </a:p>
        </p:txBody>
      </p:sp>
      <p:sp>
        <p:nvSpPr>
          <p:cNvPr id="8" name="内容占位符 2"/>
          <p:cNvSpPr txBox="1">
            <a:spLocks/>
          </p:cNvSpPr>
          <p:nvPr/>
        </p:nvSpPr>
        <p:spPr>
          <a:xfrm>
            <a:off x="766993" y="29093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统计真实标记和预测结果的组合可以得到“混淆矩阵”</a:t>
            </a:r>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8637" y="3594904"/>
            <a:ext cx="3975664" cy="142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5461000" y="3936643"/>
            <a:ext cx="942975" cy="369332"/>
          </a:xfrm>
          <a:prstGeom prst="rect">
            <a:avLst/>
          </a:prstGeom>
          <a:noFill/>
        </p:spPr>
        <p:txBody>
          <a:bodyPr wrap="square" rtlCol="0">
            <a:spAutoFit/>
          </a:bodyPr>
          <a:lstStyle/>
          <a:p>
            <a:r>
              <a:rPr lang="zh-CN" altLang="en-US" dirty="0"/>
              <a:t>查准率</a:t>
            </a:r>
          </a:p>
        </p:txBody>
      </p:sp>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3975" y="3879353"/>
            <a:ext cx="1231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5486400" y="4571643"/>
            <a:ext cx="942975" cy="369332"/>
          </a:xfrm>
          <a:prstGeom prst="rect">
            <a:avLst/>
          </a:prstGeom>
          <a:noFill/>
        </p:spPr>
        <p:txBody>
          <a:bodyPr wrap="square" rtlCol="0">
            <a:spAutoFit/>
          </a:bodyPr>
          <a:lstStyle/>
          <a:p>
            <a:r>
              <a:rPr lang="zh-CN" altLang="en-US" dirty="0"/>
              <a:t>查全率</a:t>
            </a:r>
          </a:p>
        </p:txBody>
      </p:sp>
      <p:pic>
        <p:nvPicPr>
          <p:cNvPr id="14342"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44348" y="4563145"/>
            <a:ext cx="1204227" cy="429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27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1000"/>
                                        <p:tgtEl>
                                          <p:spTgt spid="14340"/>
                                        </p:tgtEl>
                                      </p:cBhvr>
                                    </p:animEffect>
                                    <p:anim calcmode="lin" valueType="num">
                                      <p:cBhvr>
                                        <p:cTn id="13" dur="1000" fill="hold"/>
                                        <p:tgtEl>
                                          <p:spTgt spid="14340"/>
                                        </p:tgtEl>
                                        <p:attrNameLst>
                                          <p:attrName>ppt_x</p:attrName>
                                        </p:attrNameLst>
                                      </p:cBhvr>
                                      <p:tavLst>
                                        <p:tav tm="0">
                                          <p:val>
                                            <p:strVal val="#ppt_x"/>
                                          </p:val>
                                        </p:tav>
                                        <p:tav tm="100000">
                                          <p:val>
                                            <p:strVal val="#ppt_x"/>
                                          </p:val>
                                        </p:tav>
                                      </p:tavLst>
                                    </p:anim>
                                    <p:anim calcmode="lin" valueType="num">
                                      <p:cBhvr>
                                        <p:cTn id="14" dur="1000" fill="hold"/>
                                        <p:tgtEl>
                                          <p:spTgt spid="143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4341"/>
                                        </p:tgtEl>
                                        <p:attrNameLst>
                                          <p:attrName>style.visibility</p:attrName>
                                        </p:attrNameLst>
                                      </p:cBhvr>
                                      <p:to>
                                        <p:strVal val="visible"/>
                                      </p:to>
                                    </p:set>
                                    <p:animEffect transition="in" filter="fade">
                                      <p:cBhvr>
                                        <p:cTn id="22" dur="1000"/>
                                        <p:tgtEl>
                                          <p:spTgt spid="14341"/>
                                        </p:tgtEl>
                                      </p:cBhvr>
                                    </p:animEffect>
                                    <p:anim calcmode="lin" valueType="num">
                                      <p:cBhvr>
                                        <p:cTn id="23" dur="1000" fill="hold"/>
                                        <p:tgtEl>
                                          <p:spTgt spid="14341"/>
                                        </p:tgtEl>
                                        <p:attrNameLst>
                                          <p:attrName>ppt_x</p:attrName>
                                        </p:attrNameLst>
                                      </p:cBhvr>
                                      <p:tavLst>
                                        <p:tav tm="0">
                                          <p:val>
                                            <p:strVal val="#ppt_x"/>
                                          </p:val>
                                        </p:tav>
                                        <p:tav tm="100000">
                                          <p:val>
                                            <p:strVal val="#ppt_x"/>
                                          </p:val>
                                        </p:tav>
                                      </p:tavLst>
                                    </p:anim>
                                    <p:anim calcmode="lin" valueType="num">
                                      <p:cBhvr>
                                        <p:cTn id="24" dur="1000" fill="hold"/>
                                        <p:tgtEl>
                                          <p:spTgt spid="1434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342"/>
                                        </p:tgtEl>
                                        <p:attrNameLst>
                                          <p:attrName>style.visibility</p:attrName>
                                        </p:attrNameLst>
                                      </p:cBhvr>
                                      <p:to>
                                        <p:strVal val="visible"/>
                                      </p:to>
                                    </p:set>
                                    <p:animEffect transition="in" filter="fade">
                                      <p:cBhvr>
                                        <p:cTn id="32" dur="1000"/>
                                        <p:tgtEl>
                                          <p:spTgt spid="14342"/>
                                        </p:tgtEl>
                                      </p:cBhvr>
                                    </p:animEffect>
                                    <p:anim calcmode="lin" valueType="num">
                                      <p:cBhvr>
                                        <p:cTn id="33" dur="1000" fill="hold"/>
                                        <p:tgtEl>
                                          <p:spTgt spid="14342"/>
                                        </p:tgtEl>
                                        <p:attrNameLst>
                                          <p:attrName>ppt_x</p:attrName>
                                        </p:attrNameLst>
                                      </p:cBhvr>
                                      <p:tavLst>
                                        <p:tav tm="0">
                                          <p:val>
                                            <p:strVal val="#ppt_x"/>
                                          </p:val>
                                        </p:tav>
                                        <p:tav tm="100000">
                                          <p:val>
                                            <p:strVal val="#ppt_x"/>
                                          </p:val>
                                        </p:tav>
                                      </p:tavLst>
                                    </p:anim>
                                    <p:anim calcmode="lin" valueType="num">
                                      <p:cBhvr>
                                        <p:cTn id="34"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 </a:t>
            </a:r>
            <a:r>
              <a:rPr lang="en-US" altLang="zh-CN" dirty="0"/>
              <a:t>BEP</a:t>
            </a:r>
            <a:endParaRPr lang="zh-CN" altLang="en-US" dirty="0"/>
          </a:p>
        </p:txBody>
      </p:sp>
      <p:sp>
        <p:nvSpPr>
          <p:cNvPr id="13" name="内容占位符 2"/>
          <p:cNvSpPr txBox="1">
            <a:spLocks/>
          </p:cNvSpPr>
          <p:nvPr/>
        </p:nvSpPr>
        <p:spPr>
          <a:xfrm>
            <a:off x="7669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根据学习器的预测结果按正例可能性大小对样例进行排序，并逐个把样本作为正例进行预测，则可以得到查准率</a:t>
            </a:r>
            <a:r>
              <a:rPr lang="en-US" altLang="zh-CN" dirty="0"/>
              <a:t>-</a:t>
            </a:r>
            <a:r>
              <a:rPr lang="zh-CN" altLang="en-US" dirty="0"/>
              <a:t>查全率曲线，简称“</a:t>
            </a:r>
            <a:r>
              <a:rPr lang="en-US" altLang="zh-CN" dirty="0"/>
              <a:t>P-R</a:t>
            </a:r>
            <a:r>
              <a:rPr lang="zh-CN" altLang="en-US" dirty="0"/>
              <a:t>曲线”</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4" y="2531025"/>
            <a:ext cx="3169124" cy="313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sp>
        <p:nvSpPr>
          <p:cNvPr id="14" name="TextBox 13"/>
          <p:cNvSpPr txBox="1"/>
          <p:nvPr/>
        </p:nvSpPr>
        <p:spPr>
          <a:xfrm>
            <a:off x="5219042" y="3313192"/>
            <a:ext cx="2768600" cy="1200329"/>
          </a:xfrm>
          <a:prstGeom prst="rect">
            <a:avLst/>
          </a:prstGeom>
          <a:noFill/>
        </p:spPr>
        <p:txBody>
          <a:bodyPr wrap="square" rtlCol="0">
            <a:spAutoFit/>
          </a:bodyPr>
          <a:lstStyle/>
          <a:p>
            <a:r>
              <a:rPr lang="zh-CN" altLang="en-US" dirty="0"/>
              <a:t>平衡点是曲线上“查准率</a:t>
            </a:r>
            <a:r>
              <a:rPr lang="en-US" altLang="zh-CN" dirty="0"/>
              <a:t>=</a:t>
            </a:r>
            <a:r>
              <a:rPr lang="zh-CN" altLang="en-US" dirty="0"/>
              <a:t>查全率”时的取值，可用来用于度量</a:t>
            </a:r>
            <a:r>
              <a:rPr lang="en-US" altLang="zh-CN" dirty="0"/>
              <a:t>P-R</a:t>
            </a:r>
            <a:r>
              <a:rPr lang="zh-CN" altLang="en-US" dirty="0"/>
              <a:t>曲线有交叉的分类器性能高低</a:t>
            </a:r>
          </a:p>
        </p:txBody>
      </p:sp>
      <p:pic>
        <p:nvPicPr>
          <p:cNvPr id="4" name="图片 3">
            <a:extLst>
              <a:ext uri="{FF2B5EF4-FFF2-40B4-BE49-F238E27FC236}">
                <a16:creationId xmlns:a16="http://schemas.microsoft.com/office/drawing/2014/main" id="{FA54143C-68F1-49D9-831C-A8016B910E46}"/>
              </a:ext>
            </a:extLst>
          </p:cNvPr>
          <p:cNvPicPr>
            <a:picLocks noChangeAspect="1"/>
          </p:cNvPicPr>
          <p:nvPr/>
        </p:nvPicPr>
        <p:blipFill>
          <a:blip r:embed="rId3"/>
          <a:stretch>
            <a:fillRect/>
          </a:stretch>
        </p:blipFill>
        <p:spPr>
          <a:xfrm>
            <a:off x="1844040" y="5848473"/>
            <a:ext cx="6553200" cy="466725"/>
          </a:xfrm>
          <a:prstGeom prst="rect">
            <a:avLst/>
          </a:prstGeom>
        </p:spPr>
      </p:pic>
    </p:spTree>
    <p:extLst>
      <p:ext uri="{BB962C8B-B14F-4D97-AF65-F5344CB8AC3E}">
        <p14:creationId xmlns:p14="http://schemas.microsoft.com/office/powerpoint/2010/main" val="2145523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性能度量 </a:t>
            </a:r>
            <a:r>
              <a:rPr lang="en-US" altLang="zh-CN" dirty="0"/>
              <a:t>F-value</a:t>
            </a:r>
            <a:endParaRPr lang="zh-CN" altLang="en-US" dirty="0"/>
          </a:p>
        </p:txBody>
      </p:sp>
      <p:sp>
        <p:nvSpPr>
          <p:cNvPr id="13" name="内容占位符 2"/>
          <p:cNvSpPr txBox="1">
            <a:spLocks/>
          </p:cNvSpPr>
          <p:nvPr/>
        </p:nvSpPr>
        <p:spPr>
          <a:xfrm>
            <a:off x="830493" y="1486947"/>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比</a:t>
            </a:r>
            <a:r>
              <a:rPr lang="en-US" altLang="zh-CN" dirty="0"/>
              <a:t>P-R</a:t>
            </a:r>
            <a:r>
              <a:rPr lang="zh-CN" altLang="en-US" dirty="0"/>
              <a:t>曲线平衡点更用常用的是</a:t>
            </a:r>
            <a:r>
              <a:rPr lang="en-US" altLang="zh-CN" dirty="0"/>
              <a:t>F1</a:t>
            </a:r>
            <a:r>
              <a:rPr lang="zh-CN" altLang="en-US" dirty="0"/>
              <a:t>度量：</a:t>
            </a:r>
          </a:p>
        </p:txBody>
      </p:sp>
      <p:sp>
        <p:nvSpPr>
          <p:cNvPr id="12" name="内容占位符 2"/>
          <p:cNvSpPr txBox="1">
            <a:spLocks/>
          </p:cNvSpPr>
          <p:nvPr/>
        </p:nvSpPr>
        <p:spPr>
          <a:xfrm>
            <a:off x="4860040" y="2897694"/>
            <a:ext cx="3486605"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086" y="1924508"/>
            <a:ext cx="4387381" cy="59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内容占位符 2"/>
          <p:cNvSpPr txBox="1">
            <a:spLocks/>
          </p:cNvSpPr>
          <p:nvPr/>
        </p:nvSpPr>
        <p:spPr>
          <a:xfrm>
            <a:off x="830493" y="2715429"/>
            <a:ext cx="6973210" cy="1200988"/>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zh-CN" altLang="en-US" dirty="0"/>
          </a:p>
        </p:txBody>
      </p:sp>
      <p:grpSp>
        <p:nvGrpSpPr>
          <p:cNvPr id="5" name="组合 4"/>
          <p:cNvGrpSpPr/>
          <p:nvPr/>
        </p:nvGrpSpPr>
        <p:grpSpPr>
          <a:xfrm>
            <a:off x="839133" y="2654667"/>
            <a:ext cx="6973210" cy="2450733"/>
            <a:chOff x="851833" y="2514967"/>
            <a:chExt cx="6973210" cy="2450733"/>
          </a:xfrm>
        </p:grpSpPr>
        <p:sp>
          <p:nvSpPr>
            <p:cNvPr id="10" name="内容占位符 2"/>
            <p:cNvSpPr txBox="1">
              <a:spLocks/>
            </p:cNvSpPr>
            <p:nvPr/>
          </p:nvSpPr>
          <p:spPr>
            <a:xfrm>
              <a:off x="851833" y="2514967"/>
              <a:ext cx="6973210" cy="2450733"/>
            </a:xfrm>
            <a:prstGeom prst="rect">
              <a:avLst/>
            </a:prstGeom>
          </p:spPr>
          <p:txBody>
            <a:bodyPr vert="horz" lIns="91440" tIns="46800" rIns="91440" bIns="45720" rtlCol="0">
              <a:noAutofit/>
            </a:bodyPr>
            <a:lstStyle>
              <a:lvl1pPr marL="228600" indent="-360000" algn="l" defTabSz="914400" rtl="0" eaLnBrk="1" latinLnBrk="0" hangingPunct="1">
                <a:lnSpc>
                  <a:spcPct val="90000"/>
                </a:lnSpc>
                <a:spcBef>
                  <a:spcPts val="1000"/>
                </a:spcBef>
                <a:buClr>
                  <a:schemeClr val="accent1"/>
                </a:buClr>
                <a:buSzPct val="100000"/>
                <a:buFont typeface="Wingdings" panose="05000000000000000000" pitchFamily="2" charset="2"/>
                <a:buChar char="p"/>
                <a:defRPr lang="zh-CN" altLang="en-US" sz="2200" kern="1200" baseline="0" dirty="0" smtClean="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accent1"/>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accent1"/>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accent1"/>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286000" indent="0" algn="l" defTabSz="914400" rtl="0" eaLnBrk="1" latinLnBrk="0" hangingPunct="1">
                <a:lnSpc>
                  <a:spcPct val="90000"/>
                </a:lnSpc>
                <a:spcBef>
                  <a:spcPts val="500"/>
                </a:spcBef>
                <a:buClr>
                  <a:schemeClr val="tx2"/>
                </a:buClr>
                <a:buFont typeface="Arial" panose="020B0604020202020204" pitchFamily="34" charset="0"/>
                <a:buNone/>
                <a:defRPr sz="18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zh-CN" altLang="en-US" dirty="0"/>
                <a:t>比</a:t>
              </a:r>
              <a:r>
                <a:rPr lang="en-US" altLang="zh-CN" dirty="0"/>
                <a:t>F1</a:t>
              </a:r>
              <a:r>
                <a:rPr lang="zh-CN" altLang="en-US" dirty="0"/>
                <a:t>更一般的形式    </a:t>
              </a:r>
              <a:r>
                <a:rPr lang="en-US" altLang="zh-CN" dirty="0"/>
                <a:t>,</a:t>
              </a:r>
            </a:p>
            <a:p>
              <a:pPr marL="457200" lvl="1" indent="0">
                <a:buNone/>
              </a:pPr>
              <a:endParaRPr lang="en-US" altLang="zh-CN" dirty="0"/>
            </a:p>
            <a:p>
              <a:pPr marL="457200" lvl="1" indent="0">
                <a:buNone/>
              </a:pPr>
              <a:endParaRPr lang="en-US" altLang="zh-CN" dirty="0"/>
            </a:p>
            <a:p>
              <a:pPr marL="1240200" lvl="3" indent="0">
                <a:buNone/>
              </a:pPr>
              <a:endParaRPr lang="en-US" altLang="zh-CN" dirty="0"/>
            </a:p>
            <a:p>
              <a:pPr marL="1240200" lvl="3" indent="0">
                <a:buNone/>
              </a:pPr>
              <a:r>
                <a:rPr lang="en-US" altLang="zh-CN" dirty="0"/>
                <a:t>	:  </a:t>
              </a:r>
              <a:r>
                <a:rPr lang="zh-CN" altLang="en-US" sz="1800" dirty="0">
                  <a:latin typeface="+mn-ea"/>
                  <a:ea typeface="+mn-ea"/>
                </a:rPr>
                <a:t>标准</a:t>
              </a:r>
              <a:r>
                <a:rPr lang="en-US" altLang="zh-CN" sz="1800" dirty="0">
                  <a:latin typeface="+mn-ea"/>
                  <a:ea typeface="+mn-ea"/>
                </a:rPr>
                <a:t>F1</a:t>
              </a:r>
            </a:p>
            <a:p>
              <a:pPr marL="1240200" lvl="3" indent="0">
                <a:buNone/>
              </a:pPr>
              <a:r>
                <a:rPr lang="en-US" altLang="zh-CN" sz="1800" dirty="0">
                  <a:latin typeface="+mn-ea"/>
                  <a:ea typeface="+mn-ea"/>
                </a:rPr>
                <a:t>	: </a:t>
              </a:r>
              <a:r>
                <a:rPr lang="zh-CN" altLang="en-US" sz="1800" dirty="0">
                  <a:latin typeface="+mn-ea"/>
                  <a:ea typeface="+mn-ea"/>
                </a:rPr>
                <a:t>偏重查全率</a:t>
              </a:r>
              <a:r>
                <a:rPr lang="en-US" altLang="zh-CN" sz="1800" dirty="0">
                  <a:latin typeface="+mn-ea"/>
                  <a:ea typeface="+mn-ea"/>
                </a:rPr>
                <a:t>(</a:t>
              </a:r>
              <a:r>
                <a:rPr lang="zh-CN" altLang="en-US" sz="1800" dirty="0">
                  <a:latin typeface="+mn-ea"/>
                  <a:ea typeface="+mn-ea"/>
                </a:rPr>
                <a:t>逃犯信息检索</a:t>
              </a:r>
              <a:r>
                <a:rPr lang="en-US" altLang="zh-CN" sz="1800" dirty="0">
                  <a:latin typeface="+mn-ea"/>
                  <a:ea typeface="+mn-ea"/>
                </a:rPr>
                <a:t>)</a:t>
              </a:r>
            </a:p>
            <a:p>
              <a:pPr marL="1240200" lvl="3" indent="0">
                <a:buNone/>
              </a:pPr>
              <a:r>
                <a:rPr lang="en-US" altLang="zh-CN" sz="1800" dirty="0">
                  <a:latin typeface="+mn-ea"/>
                  <a:ea typeface="+mn-ea"/>
                </a:rPr>
                <a:t>	</a:t>
              </a:r>
              <a:r>
                <a:rPr lang="zh-CN" altLang="en-US" sz="1800" dirty="0">
                  <a:latin typeface="+mn-ea"/>
                  <a:ea typeface="+mn-ea"/>
                </a:rPr>
                <a:t>：偏重查准率</a:t>
              </a:r>
              <a:r>
                <a:rPr lang="en-US" altLang="zh-CN" sz="1800" dirty="0">
                  <a:latin typeface="+mn-ea"/>
                  <a:ea typeface="+mn-ea"/>
                </a:rPr>
                <a:t>(</a:t>
              </a:r>
              <a:r>
                <a:rPr lang="zh-CN" altLang="en-US" sz="1800" dirty="0">
                  <a:latin typeface="+mn-ea"/>
                  <a:ea typeface="+mn-ea"/>
                </a:rPr>
                <a:t>商品推荐系统</a:t>
              </a:r>
              <a:r>
                <a:rPr lang="en-US" altLang="zh-CN" sz="1800" dirty="0">
                  <a:latin typeface="+mn-ea"/>
                  <a:ea typeface="+mn-ea"/>
                </a:rPr>
                <a:t>)</a:t>
              </a:r>
            </a:p>
            <a:p>
              <a:pPr marL="457200" lvl="1" indent="0">
                <a:buNone/>
              </a:pPr>
              <a:endParaRPr lang="en-US" altLang="zh-CN" dirty="0"/>
            </a:p>
            <a:p>
              <a:pPr marL="457200" lvl="1" indent="0">
                <a:buNone/>
              </a:pPr>
              <a:endParaRPr lang="zh-CN" altLang="en-US" dirty="0"/>
            </a:p>
          </p:txBody>
        </p:sp>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600" y="2601460"/>
              <a:ext cx="304078" cy="27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2975117"/>
              <a:ext cx="25622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02367" y="3903016"/>
              <a:ext cx="648101" cy="267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03060" y="4197354"/>
              <a:ext cx="647408" cy="246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 name="Picture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83411" y="4521148"/>
              <a:ext cx="667057" cy="240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722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BA6D8-896B-4FD1-AFB9-0D5F315BA138}"/>
              </a:ext>
            </a:extLst>
          </p:cNvPr>
          <p:cNvSpPr>
            <a:spLocks noGrp="1"/>
          </p:cNvSpPr>
          <p:nvPr>
            <p:ph type="title"/>
          </p:nvPr>
        </p:nvSpPr>
        <p:spPr/>
        <p:txBody>
          <a:bodyPr/>
          <a:lstStyle/>
          <a:p>
            <a:r>
              <a:rPr lang="zh-CN" altLang="en-US" dirty="0"/>
              <a:t>宏平均与微平均</a:t>
            </a:r>
          </a:p>
        </p:txBody>
      </p:sp>
      <p:pic>
        <p:nvPicPr>
          <p:cNvPr id="5" name="内容占位符 4">
            <a:extLst>
              <a:ext uri="{FF2B5EF4-FFF2-40B4-BE49-F238E27FC236}">
                <a16:creationId xmlns:a16="http://schemas.microsoft.com/office/drawing/2014/main" id="{0E41B7B6-3184-4F29-A871-09E8CA4098C9}"/>
              </a:ext>
            </a:extLst>
          </p:cNvPr>
          <p:cNvPicPr>
            <a:picLocks noGrp="1" noChangeAspect="1"/>
          </p:cNvPicPr>
          <p:nvPr>
            <p:ph idx="1"/>
          </p:nvPr>
        </p:nvPicPr>
        <p:blipFill>
          <a:blip r:embed="rId2"/>
          <a:stretch>
            <a:fillRect/>
          </a:stretch>
        </p:blipFill>
        <p:spPr>
          <a:xfrm>
            <a:off x="943917" y="1158875"/>
            <a:ext cx="7249815" cy="4930775"/>
          </a:xfrm>
          <a:prstGeom prst="rect">
            <a:avLst/>
          </a:prstGeom>
        </p:spPr>
      </p:pic>
    </p:spTree>
    <p:extLst>
      <p:ext uri="{BB962C8B-B14F-4D97-AF65-F5344CB8AC3E}">
        <p14:creationId xmlns:p14="http://schemas.microsoft.com/office/powerpoint/2010/main" val="336350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BA6D8-896B-4FD1-AFB9-0D5F315BA138}"/>
              </a:ext>
            </a:extLst>
          </p:cNvPr>
          <p:cNvSpPr>
            <a:spLocks noGrp="1"/>
          </p:cNvSpPr>
          <p:nvPr>
            <p:ph type="title"/>
          </p:nvPr>
        </p:nvSpPr>
        <p:spPr/>
        <p:txBody>
          <a:bodyPr/>
          <a:lstStyle/>
          <a:p>
            <a:r>
              <a:rPr lang="zh-CN" altLang="en-US" dirty="0"/>
              <a:t>宏平均与微平均</a:t>
            </a:r>
          </a:p>
        </p:txBody>
      </p:sp>
      <p:pic>
        <p:nvPicPr>
          <p:cNvPr id="7" name="内容占位符 6">
            <a:extLst>
              <a:ext uri="{FF2B5EF4-FFF2-40B4-BE49-F238E27FC236}">
                <a16:creationId xmlns:a16="http://schemas.microsoft.com/office/drawing/2014/main" id="{29D35C00-3EC0-4BA2-B288-A7F227ABF3A5}"/>
              </a:ext>
            </a:extLst>
          </p:cNvPr>
          <p:cNvPicPr>
            <a:picLocks noGrp="1" noChangeAspect="1"/>
          </p:cNvPicPr>
          <p:nvPr>
            <p:ph idx="1"/>
          </p:nvPr>
        </p:nvPicPr>
        <p:blipFill>
          <a:blip r:embed="rId2"/>
          <a:stretch>
            <a:fillRect/>
          </a:stretch>
        </p:blipFill>
        <p:spPr>
          <a:xfrm>
            <a:off x="260350" y="1720441"/>
            <a:ext cx="8616950" cy="3807643"/>
          </a:xfrm>
          <a:prstGeom prst="rect">
            <a:avLst/>
          </a:prstGeom>
        </p:spPr>
      </p:pic>
    </p:spTree>
    <p:extLst>
      <p:ext uri="{BB962C8B-B14F-4D97-AF65-F5344CB8AC3E}">
        <p14:creationId xmlns:p14="http://schemas.microsoft.com/office/powerpoint/2010/main" val="91449087"/>
      </p:ext>
    </p:extLst>
  </p:cSld>
  <p:clrMapOvr>
    <a:masterClrMapping/>
  </p:clrMapOvr>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docProps/app.xml><?xml version="1.0" encoding="utf-8"?>
<Properties xmlns="http://schemas.openxmlformats.org/officeDocument/2006/extended-properties" xmlns:vt="http://schemas.openxmlformats.org/officeDocument/2006/docPropsVTypes">
  <Template>机器学习v2.1rgb</Template>
  <TotalTime>3207</TotalTime>
  <Words>1033</Words>
  <Application>Microsoft Office PowerPoint</Application>
  <PresentationFormat>全屏显示(4:3)</PresentationFormat>
  <Paragraphs>84</Paragraphs>
  <Slides>19</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5" baseType="lpstr">
      <vt:lpstr>幼圆</vt:lpstr>
      <vt:lpstr>Arial</vt:lpstr>
      <vt:lpstr>Verdana</vt:lpstr>
      <vt:lpstr>Wingdings</vt:lpstr>
      <vt:lpstr>机器学习v2.1rgb</vt:lpstr>
      <vt:lpstr>Formula</vt:lpstr>
      <vt:lpstr>第二章：模型评估 与选择</vt:lpstr>
      <vt:lpstr>评估方法</vt:lpstr>
      <vt:lpstr>性能度量 - MSE</vt:lpstr>
      <vt:lpstr>性能度量 ACC</vt:lpstr>
      <vt:lpstr>性能度量 P R</vt:lpstr>
      <vt:lpstr>性能度量 BEP</vt:lpstr>
      <vt:lpstr>性能度量 F-value</vt:lpstr>
      <vt:lpstr>宏平均与微平均</vt:lpstr>
      <vt:lpstr>宏平均与微平均</vt:lpstr>
      <vt:lpstr>性能度量 ROC</vt:lpstr>
      <vt:lpstr>性能度量 ROC</vt:lpstr>
      <vt:lpstr>性能度量 AUC of ROC</vt:lpstr>
      <vt:lpstr>性能度量 AUC of ROC</vt:lpstr>
      <vt:lpstr>偏差与方差</vt:lpstr>
      <vt:lpstr>偏差与方差</vt:lpstr>
      <vt:lpstr>偏差与方差</vt:lpstr>
      <vt:lpstr>偏差与方差</vt:lpstr>
      <vt:lpstr>偏差与方差</vt:lpstr>
      <vt:lpstr>偏差与方差</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机器学习-第二张</dc:title>
  <dc:creator/>
  <cp:lastModifiedBy>Li Leon</cp:lastModifiedBy>
  <cp:revision>93</cp:revision>
  <dcterms:created xsi:type="dcterms:W3CDTF">2015-12-30T14:22:19Z</dcterms:created>
  <dcterms:modified xsi:type="dcterms:W3CDTF">2021-11-12T01:42:14Z</dcterms:modified>
</cp:coreProperties>
</file>