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7" r:id="rId2"/>
    <p:sldId id="277" r:id="rId3"/>
    <p:sldId id="279" r:id="rId4"/>
    <p:sldId id="280" r:id="rId5"/>
    <p:sldId id="281" r:id="rId6"/>
    <p:sldId id="282" r:id="rId7"/>
    <p:sldId id="283" r:id="rId8"/>
    <p:sldId id="284" r:id="rId9"/>
    <p:sldId id="286" r:id="rId10"/>
    <p:sldId id="287" r:id="rId11"/>
    <p:sldId id="288" r:id="rId12"/>
    <p:sldId id="289" r:id="rId13"/>
    <p:sldId id="290" r:id="rId14"/>
    <p:sldId id="293" r:id="rId15"/>
    <p:sldId id="291" r:id="rId16"/>
    <p:sldId id="294" r:id="rId17"/>
    <p:sldId id="298" r:id="rId18"/>
    <p:sldId id="297" r:id="rId19"/>
    <p:sldId id="303" r:id="rId20"/>
    <p:sldId id="301" r:id="rId21"/>
    <p:sldId id="295" r:id="rId22"/>
    <p:sldId id="299" r:id="rId23"/>
    <p:sldId id="305" r:id="rId24"/>
    <p:sldId id="306" r:id="rId25"/>
    <p:sldId id="307" r:id="rId26"/>
    <p:sldId id="308" r:id="rId27"/>
    <p:sldId id="309" r:id="rId28"/>
    <p:sldId id="310" r:id="rId29"/>
    <p:sldId id="311" r:id="rId30"/>
    <p:sldId id="312" r:id="rId31"/>
    <p:sldId id="313" r:id="rId32"/>
    <p:sldId id="315" r:id="rId33"/>
    <p:sldId id="314" r:id="rId34"/>
    <p:sldId id="316" r:id="rId35"/>
    <p:sldId id="317" r:id="rId36"/>
    <p:sldId id="319" r:id="rId37"/>
    <p:sldId id="318" r:id="rId38"/>
    <p:sldId id="320" r:id="rId39"/>
    <p:sldId id="322" r:id="rId40"/>
    <p:sldId id="323" r:id="rId41"/>
    <p:sldId id="325" r:id="rId42"/>
    <p:sldId id="334" r:id="rId43"/>
    <p:sldId id="335" r:id="rId44"/>
    <p:sldId id="336" r:id="rId4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17D"/>
    <a:srgbClr val="E5E17E"/>
    <a:srgbClr val="C30D23"/>
    <a:srgbClr val="CC0000"/>
    <a:srgbClr val="023A91"/>
    <a:srgbClr val="013990"/>
    <a:srgbClr val="2361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03" autoAdjust="0"/>
    <p:restoredTop sz="94660"/>
  </p:normalViewPr>
  <p:slideViewPr>
    <p:cSldViewPr snapToGrid="0">
      <p:cViewPr varScale="1">
        <p:scale>
          <a:sx n="121" d="100"/>
          <a:sy n="121" d="100"/>
        </p:scale>
        <p:origin x="1541"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10" Type="http://schemas.openxmlformats.org/officeDocument/2006/relationships/image" Target="../media/image15.wmf"/><Relationship Id="rId4" Type="http://schemas.openxmlformats.org/officeDocument/2006/relationships/image" Target="../media/image9.wmf"/><Relationship Id="rId9"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7.wmf"/><Relationship Id="rId1" Type="http://schemas.openxmlformats.org/officeDocument/2006/relationships/image" Target="../media/image7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7.wmf"/><Relationship Id="rId1" Type="http://schemas.openxmlformats.org/officeDocument/2006/relationships/image" Target="../media/image7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64.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65.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83.wmf"/><Relationship Id="rId7" Type="http://schemas.openxmlformats.org/officeDocument/2006/relationships/image" Target="../media/image17.wmf"/><Relationship Id="rId2" Type="http://schemas.openxmlformats.org/officeDocument/2006/relationships/image" Target="../media/image82.wmf"/><Relationship Id="rId1" Type="http://schemas.openxmlformats.org/officeDocument/2006/relationships/image" Target="../media/image81.wmf"/><Relationship Id="rId6" Type="http://schemas.openxmlformats.org/officeDocument/2006/relationships/image" Target="../media/image86.wmf"/><Relationship Id="rId11" Type="http://schemas.openxmlformats.org/officeDocument/2006/relationships/image" Target="../media/image89.wmf"/><Relationship Id="rId5" Type="http://schemas.openxmlformats.org/officeDocument/2006/relationships/image" Target="../media/image85.wmf"/><Relationship Id="rId10" Type="http://schemas.openxmlformats.org/officeDocument/2006/relationships/image" Target="../media/image88.wmf"/><Relationship Id="rId4" Type="http://schemas.openxmlformats.org/officeDocument/2006/relationships/image" Target="../media/image84.wmf"/><Relationship Id="rId9" Type="http://schemas.openxmlformats.org/officeDocument/2006/relationships/image" Target="../media/image8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 Id="rId5" Type="http://schemas.openxmlformats.org/officeDocument/2006/relationships/image" Target="../media/image88.wmf"/><Relationship Id="rId4"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 Id="rId4" Type="http://schemas.openxmlformats.org/officeDocument/2006/relationships/image" Target="../media/image96.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image" Target="../media/image99.wmf"/><Relationship Id="rId7" Type="http://schemas.openxmlformats.org/officeDocument/2006/relationships/image" Target="../media/image102.wmf"/><Relationship Id="rId12" Type="http://schemas.openxmlformats.org/officeDocument/2006/relationships/image" Target="../media/image105.wmf"/><Relationship Id="rId2" Type="http://schemas.openxmlformats.org/officeDocument/2006/relationships/image" Target="../media/image21.wmf"/><Relationship Id="rId1" Type="http://schemas.openxmlformats.org/officeDocument/2006/relationships/image" Target="../media/image98.wmf"/><Relationship Id="rId6" Type="http://schemas.openxmlformats.org/officeDocument/2006/relationships/image" Target="../media/image101.wmf"/><Relationship Id="rId11" Type="http://schemas.openxmlformats.org/officeDocument/2006/relationships/image" Target="../media/image12.wmf"/><Relationship Id="rId5" Type="http://schemas.openxmlformats.org/officeDocument/2006/relationships/image" Target="../media/image100.wmf"/><Relationship Id="rId10" Type="http://schemas.openxmlformats.org/officeDocument/2006/relationships/image" Target="../media/image17.wmf"/><Relationship Id="rId4" Type="http://schemas.openxmlformats.org/officeDocument/2006/relationships/image" Target="../media/image22.wmf"/><Relationship Id="rId9" Type="http://schemas.openxmlformats.org/officeDocument/2006/relationships/image" Target="../media/image104.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08.wmf"/><Relationship Id="rId7" Type="http://schemas.openxmlformats.org/officeDocument/2006/relationships/image" Target="../media/image105.wmf"/><Relationship Id="rId2" Type="http://schemas.openxmlformats.org/officeDocument/2006/relationships/image" Target="../media/image107.wmf"/><Relationship Id="rId1" Type="http://schemas.openxmlformats.org/officeDocument/2006/relationships/image" Target="../media/image106.wmf"/><Relationship Id="rId6" Type="http://schemas.openxmlformats.org/officeDocument/2006/relationships/image" Target="../media/image109.wmf"/><Relationship Id="rId5" Type="http://schemas.openxmlformats.org/officeDocument/2006/relationships/image" Target="../media/image22.wmf"/><Relationship Id="rId4" Type="http://schemas.openxmlformats.org/officeDocument/2006/relationships/image" Target="../media/image10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10.wmf"/><Relationship Id="rId7" Type="http://schemas.openxmlformats.org/officeDocument/2006/relationships/image" Target="../media/image113.wmf"/><Relationship Id="rId2" Type="http://schemas.openxmlformats.org/officeDocument/2006/relationships/image" Target="../media/image98.wmf"/><Relationship Id="rId1" Type="http://schemas.openxmlformats.org/officeDocument/2006/relationships/image" Target="../media/image21.wmf"/><Relationship Id="rId6" Type="http://schemas.openxmlformats.org/officeDocument/2006/relationships/image" Target="../media/image112.wmf"/><Relationship Id="rId5" Type="http://schemas.openxmlformats.org/officeDocument/2006/relationships/image" Target="../media/image28.wmf"/><Relationship Id="rId4" Type="http://schemas.openxmlformats.org/officeDocument/2006/relationships/image" Target="../media/image111.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image" Target="../media/image117.wmf"/><Relationship Id="rId7" Type="http://schemas.openxmlformats.org/officeDocument/2006/relationships/image" Target="../media/image121.wmf"/><Relationship Id="rId12" Type="http://schemas.openxmlformats.org/officeDocument/2006/relationships/image" Target="../media/image21.wmf"/><Relationship Id="rId2" Type="http://schemas.openxmlformats.org/officeDocument/2006/relationships/image" Target="../media/image116.wmf"/><Relationship Id="rId1" Type="http://schemas.openxmlformats.org/officeDocument/2006/relationships/image" Target="../media/image115.wmf"/><Relationship Id="rId6" Type="http://schemas.openxmlformats.org/officeDocument/2006/relationships/image" Target="../media/image120.wmf"/><Relationship Id="rId11" Type="http://schemas.openxmlformats.org/officeDocument/2006/relationships/image" Target="../media/image124.wmf"/><Relationship Id="rId5" Type="http://schemas.openxmlformats.org/officeDocument/2006/relationships/image" Target="../media/image119.wmf"/><Relationship Id="rId10" Type="http://schemas.openxmlformats.org/officeDocument/2006/relationships/image" Target="../media/image98.wmf"/><Relationship Id="rId4" Type="http://schemas.openxmlformats.org/officeDocument/2006/relationships/image" Target="../media/image118.wmf"/><Relationship Id="rId9" Type="http://schemas.openxmlformats.org/officeDocument/2006/relationships/image" Target="../media/image12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12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5" Type="http://schemas.openxmlformats.org/officeDocument/2006/relationships/image" Target="../media/image28.wmf"/><Relationship Id="rId4"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image" Target="../media/image42.wmf"/><Relationship Id="rId3" Type="http://schemas.openxmlformats.org/officeDocument/2006/relationships/image" Target="../media/image32.wmf"/><Relationship Id="rId7" Type="http://schemas.openxmlformats.org/officeDocument/2006/relationships/image" Target="../media/image36.wmf"/><Relationship Id="rId12" Type="http://schemas.openxmlformats.org/officeDocument/2006/relationships/image" Target="../media/image41.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11" Type="http://schemas.openxmlformats.org/officeDocument/2006/relationships/image" Target="../media/image40.wmf"/><Relationship Id="rId5" Type="http://schemas.openxmlformats.org/officeDocument/2006/relationships/image" Target="../media/image34.wmf"/><Relationship Id="rId15" Type="http://schemas.openxmlformats.org/officeDocument/2006/relationships/image" Target="../media/image44.wmf"/><Relationship Id="rId10" Type="http://schemas.openxmlformats.org/officeDocument/2006/relationships/image" Target="../media/image39.wmf"/><Relationship Id="rId4" Type="http://schemas.openxmlformats.org/officeDocument/2006/relationships/image" Target="../media/image33.wmf"/><Relationship Id="rId9" Type="http://schemas.openxmlformats.org/officeDocument/2006/relationships/image" Target="../media/image38.wmf"/><Relationship Id="rId14" Type="http://schemas.openxmlformats.org/officeDocument/2006/relationships/image" Target="../media/image4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5" Type="http://schemas.openxmlformats.org/officeDocument/2006/relationships/image" Target="../media/image49.wmf"/><Relationship Id="rId4" Type="http://schemas.openxmlformats.org/officeDocument/2006/relationships/image" Target="../media/image4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51.wmf"/><Relationship Id="rId1" Type="http://schemas.openxmlformats.org/officeDocument/2006/relationships/image" Target="../media/image50.wmf"/><Relationship Id="rId5" Type="http://schemas.openxmlformats.org/officeDocument/2006/relationships/image" Target="../media/image52.wmf"/><Relationship Id="rId4"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5.wmf"/><Relationship Id="rId7" Type="http://schemas.openxmlformats.org/officeDocument/2006/relationships/image" Target="../media/image17.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21.wmf"/><Relationship Id="rId5" Type="http://schemas.openxmlformats.org/officeDocument/2006/relationships/image" Target="../media/image57.wmf"/><Relationship Id="rId4" Type="http://schemas.openxmlformats.org/officeDocument/2006/relationships/image" Target="../media/image5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66.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8643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 y="1171237"/>
            <a:ext cx="396240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171237"/>
            <a:ext cx="426085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1"/>
          <p:cNvSpPr>
            <a:spLocks noGrp="1"/>
          </p:cNvSpPr>
          <p:nvPr>
            <p:ph type="title"/>
          </p:nvPr>
        </p:nvSpPr>
        <p:spPr>
          <a:xfrm>
            <a:off x="260350" y="603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4257623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112791"/>
            <a:ext cx="400685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60350" y="1724773"/>
            <a:ext cx="400685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572000" y="1112791"/>
            <a:ext cx="430530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572000" y="1724773"/>
            <a:ext cx="430530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970336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6"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9265620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698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章节名">
    <p:spTree>
      <p:nvGrpSpPr>
        <p:cNvPr id="1" name=""/>
        <p:cNvGrpSpPr/>
        <p:nvPr/>
      </p:nvGrpSpPr>
      <p:grpSpPr>
        <a:xfrm>
          <a:off x="0" y="0"/>
          <a:ext cx="0" cy="0"/>
          <a:chOff x="0" y="0"/>
          <a:chExt cx="0" cy="0"/>
        </a:xfrm>
      </p:grpSpPr>
      <p:sp>
        <p:nvSpPr>
          <p:cNvPr id="2" name="标题 1"/>
          <p:cNvSpPr>
            <a:spLocks noGrp="1"/>
          </p:cNvSpPr>
          <p:nvPr>
            <p:ph type="title"/>
          </p:nvPr>
        </p:nvSpPr>
        <p:spPr>
          <a:xfrm>
            <a:off x="628650" y="2841626"/>
            <a:ext cx="7886700" cy="1325563"/>
          </a:xfrm>
          <a:prstGeom prst="rect">
            <a:avLst/>
          </a:prstGeom>
        </p:spPr>
        <p:txBody>
          <a:bodyPr>
            <a:noAutofit/>
          </a:bodyPr>
          <a:lstStyle>
            <a:lvl1pPr algn="ctr">
              <a:defRPr sz="6000" baseline="0">
                <a:solidFill>
                  <a:schemeClr val="tx2"/>
                </a:solidFill>
                <a:latin typeface="Verdana" panose="020B0604030504040204" pitchFamily="34" charset="0"/>
                <a:ea typeface="幼圆" panose="02010509060101010101" pitchFamily="49"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2149309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60350" y="42864"/>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260350" y="1158536"/>
            <a:ext cx="8616950" cy="4930775"/>
          </a:xfrm>
        </p:spPr>
        <p:txBody>
          <a:bodyPr tIns="46800"/>
          <a:lstStyle>
            <a:lvl1pPr marL="228600" indent="-360000" algn="l">
              <a:buClr>
                <a:schemeClr val="accent1"/>
              </a:buClr>
              <a:buSzPct val="100000"/>
              <a:buFont typeface="Wingdings" panose="05000000000000000000" pitchFamily="2" charset="2"/>
              <a:buChar char="p"/>
              <a:defRPr lang="zh-CN" altLang="en-US" dirty="0" smtClean="0"/>
            </a:lvl1pPr>
            <a:lvl2pPr marL="685800" indent="-360000">
              <a:buClr>
                <a:schemeClr val="accent1"/>
              </a:buClr>
              <a:buFont typeface="Wingdings" panose="05000000000000000000" pitchFamily="2" charset="2"/>
              <a:buChar char="l"/>
              <a:defRPr sz="2000"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sz="1800"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5pPr>
            <a:lvl6pPr marL="2286000" indent="0">
              <a:buClr>
                <a:schemeClr val="tx2"/>
              </a:buClr>
              <a:buFont typeface="Arial" panose="020B0604020202020204" pitchFamily="34" charset="0"/>
              <a:buNone/>
              <a:defRPr/>
            </a:lvl6pPr>
            <a:lvl7pPr marL="2743200" indent="0">
              <a:buNone/>
              <a:defRPr/>
            </a:lvl7pPr>
            <a:lvl8pPr marL="3200400" indent="0">
              <a:buNone/>
              <a:defRPr/>
            </a:lvl8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dirty="0"/>
          </a:p>
        </p:txBody>
      </p:sp>
    </p:spTree>
    <p:extLst>
      <p:ext uri="{BB962C8B-B14F-4D97-AF65-F5344CB8AC3E}">
        <p14:creationId xmlns:p14="http://schemas.microsoft.com/office/powerpoint/2010/main" val="3496495537"/>
      </p:ext>
    </p:extLst>
  </p:cSld>
  <p:clrMapOvr>
    <a:masterClrMapping/>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0" y="50800"/>
            <a:ext cx="7194550" cy="787400"/>
          </a:xfrm>
        </p:spPr>
        <p:txBody>
          <a:bodyPr/>
          <a:lstStyle>
            <a:lvl1pPr>
              <a:defRPr baseline="0"/>
            </a:lvl1pPr>
          </a:lstStyle>
          <a:p>
            <a:r>
              <a:rPr lang="zh-CN" altLang="en-US"/>
              <a:t>单击此处编辑母版标题样式</a:t>
            </a:r>
            <a:endParaRPr lang="zh-CN" altLang="en-US" dirty="0"/>
          </a:p>
        </p:txBody>
      </p:sp>
      <p:sp>
        <p:nvSpPr>
          <p:cNvPr id="7" name="文本占位符 6"/>
          <p:cNvSpPr>
            <a:spLocks noGrp="1"/>
          </p:cNvSpPr>
          <p:nvPr>
            <p:ph type="body" sz="quarter" idx="13"/>
          </p:nvPr>
        </p:nvSpPr>
        <p:spPr>
          <a:xfrm>
            <a:off x="260350" y="1149013"/>
            <a:ext cx="862965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a:t>单击此处编辑母版文本样式</a:t>
            </a:r>
          </a:p>
        </p:txBody>
      </p:sp>
      <p:sp>
        <p:nvSpPr>
          <p:cNvPr id="9" name="内容占位符 8"/>
          <p:cNvSpPr>
            <a:spLocks noGrp="1"/>
          </p:cNvSpPr>
          <p:nvPr>
            <p:ph sz="quarter" idx="14"/>
          </p:nvPr>
        </p:nvSpPr>
        <p:spPr>
          <a:xfrm>
            <a:off x="260350" y="1720513"/>
            <a:ext cx="862965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4155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 y="1171237"/>
            <a:ext cx="396240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171237"/>
            <a:ext cx="426085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1"/>
          <p:cNvSpPr>
            <a:spLocks noGrp="1"/>
          </p:cNvSpPr>
          <p:nvPr>
            <p:ph type="title"/>
          </p:nvPr>
        </p:nvSpPr>
        <p:spPr>
          <a:xfrm>
            <a:off x="260350" y="60327"/>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7794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112791"/>
            <a:ext cx="400685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60350" y="1724773"/>
            <a:ext cx="400685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572000" y="1112791"/>
            <a:ext cx="430530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572000" y="1724773"/>
            <a:ext cx="430530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386085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1"/>
          <p:cNvSpPr>
            <a:spLocks noGrp="1"/>
          </p:cNvSpPr>
          <p:nvPr>
            <p:ph type="title"/>
          </p:nvPr>
        </p:nvSpPr>
        <p:spPr>
          <a:xfrm>
            <a:off x="260350" y="73027"/>
            <a:ext cx="7886700" cy="777874"/>
          </a:xfrm>
          <a:prstGeom prst="rect">
            <a:avLst/>
          </a:prstGeom>
        </p:spPr>
        <p:txBody>
          <a:bodyPr>
            <a:normAutofit/>
          </a:bodyPr>
          <a:lstStyle>
            <a:lvl1pPr>
              <a:defRPr sz="3600" b="1"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920658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4837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0" y="50800"/>
            <a:ext cx="7194550" cy="787400"/>
          </a:xfrm>
        </p:spPr>
        <p:txBody>
          <a:bodyPr/>
          <a:lstStyle>
            <a:lvl1pPr>
              <a:defRPr baseline="0"/>
            </a:lvl1pPr>
          </a:lstStyle>
          <a:p>
            <a:r>
              <a:rPr lang="zh-CN" altLang="en-US"/>
              <a:t>单击此处编辑母版标题样式</a:t>
            </a:r>
            <a:endParaRPr lang="zh-CN" altLang="en-US" dirty="0"/>
          </a:p>
        </p:txBody>
      </p:sp>
      <p:sp>
        <p:nvSpPr>
          <p:cNvPr id="7" name="文本占位符 6"/>
          <p:cNvSpPr>
            <a:spLocks noGrp="1"/>
          </p:cNvSpPr>
          <p:nvPr>
            <p:ph type="body" sz="quarter" idx="13"/>
          </p:nvPr>
        </p:nvSpPr>
        <p:spPr>
          <a:xfrm>
            <a:off x="260350" y="1149013"/>
            <a:ext cx="862965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a:t>单击此处编辑母版文本样式</a:t>
            </a:r>
          </a:p>
        </p:txBody>
      </p:sp>
      <p:sp>
        <p:nvSpPr>
          <p:cNvPr id="9" name="内容占位符 8"/>
          <p:cNvSpPr>
            <a:spLocks noGrp="1"/>
          </p:cNvSpPr>
          <p:nvPr>
            <p:ph sz="quarter" idx="14"/>
          </p:nvPr>
        </p:nvSpPr>
        <p:spPr>
          <a:xfrm>
            <a:off x="260350" y="1720513"/>
            <a:ext cx="862965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928793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050917"/>
            <a:ext cx="8629650" cy="507047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8" name="标题占位符 7"/>
          <p:cNvSpPr>
            <a:spLocks noGrp="1"/>
          </p:cNvSpPr>
          <p:nvPr>
            <p:ph type="title"/>
          </p:nvPr>
        </p:nvSpPr>
        <p:spPr>
          <a:xfrm>
            <a:off x="260350" y="50800"/>
            <a:ext cx="7194550" cy="787400"/>
          </a:xfrm>
          <a:prstGeom prst="rect">
            <a:avLst/>
          </a:prstGeom>
        </p:spPr>
        <p:txBody>
          <a:bodyPr vert="horz" lIns="91440" tIns="45720" rIns="91440" bIns="45720" rtlCol="0" anchor="ctr">
            <a:normAutofit/>
          </a:bodyPr>
          <a:lstStyle/>
          <a:p>
            <a:r>
              <a:rPr lang="zh-CN" altLang="en-US" dirty="0"/>
              <a:t>单击此处编辑母版标题样式</a:t>
            </a:r>
          </a:p>
        </p:txBody>
      </p:sp>
    </p:spTree>
    <p:extLst>
      <p:ext uri="{BB962C8B-B14F-4D97-AF65-F5344CB8AC3E}">
        <p14:creationId xmlns:p14="http://schemas.microsoft.com/office/powerpoint/2010/main" val="1706947704"/>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673" r:id="rId9"/>
    <p:sldLayoutId id="2147483664" r:id="rId10"/>
    <p:sldLayoutId id="2147483665" r:id="rId11"/>
    <p:sldLayoutId id="2147483666" r:id="rId12"/>
    <p:sldLayoutId id="2147483667" r:id="rId13"/>
  </p:sldLayoutIdLst>
  <p:txStyles>
    <p:titleStyle>
      <a:lvl1pPr algn="l" defTabSz="914400" rtl="0" eaLnBrk="1" latinLnBrk="0" hangingPunct="1">
        <a:lnSpc>
          <a:spcPct val="90000"/>
        </a:lnSpc>
        <a:spcBef>
          <a:spcPct val="0"/>
        </a:spcBef>
        <a:buNone/>
        <a:defRPr sz="3600" b="1" kern="1200"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cs typeface="+mj-cs"/>
        </a:defRPr>
      </a:lvl1pPr>
    </p:titleStyle>
    <p:body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image" Target="../media/image29.png"/><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28.w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25.wmf"/><Relationship Id="rId11" Type="http://schemas.openxmlformats.org/officeDocument/2006/relationships/oleObject" Target="../embeddings/oleObject32.bin"/><Relationship Id="rId5" Type="http://schemas.openxmlformats.org/officeDocument/2006/relationships/oleObject" Target="../embeddings/oleObject29.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31.bin"/></Relationships>
</file>

<file path=ppt/slides/_rels/slide11.xml.rels><?xml version="1.0" encoding="UTF-8" standalone="yes"?>
<Relationships xmlns="http://schemas.openxmlformats.org/package/2006/relationships"><Relationship Id="rId13" Type="http://schemas.openxmlformats.org/officeDocument/2006/relationships/image" Target="../media/image34.wmf"/><Relationship Id="rId18" Type="http://schemas.openxmlformats.org/officeDocument/2006/relationships/oleObject" Target="../embeddings/oleObject42.bin"/><Relationship Id="rId26" Type="http://schemas.openxmlformats.org/officeDocument/2006/relationships/oleObject" Target="../embeddings/oleObject46.bin"/><Relationship Id="rId21" Type="http://schemas.openxmlformats.org/officeDocument/2006/relationships/image" Target="../media/image37.wmf"/><Relationship Id="rId34" Type="http://schemas.openxmlformats.org/officeDocument/2006/relationships/oleObject" Target="../embeddings/oleObject50.bin"/><Relationship Id="rId7" Type="http://schemas.openxmlformats.org/officeDocument/2006/relationships/oleObject" Target="../embeddings/oleObject35.bin"/><Relationship Id="rId12" Type="http://schemas.openxmlformats.org/officeDocument/2006/relationships/oleObject" Target="../embeddings/oleObject38.bin"/><Relationship Id="rId17" Type="http://schemas.openxmlformats.org/officeDocument/2006/relationships/image" Target="../media/image35.wmf"/><Relationship Id="rId25" Type="http://schemas.openxmlformats.org/officeDocument/2006/relationships/image" Target="../media/image39.wmf"/><Relationship Id="rId33" Type="http://schemas.openxmlformats.org/officeDocument/2006/relationships/image" Target="../media/image43.wmf"/><Relationship Id="rId2" Type="http://schemas.openxmlformats.org/officeDocument/2006/relationships/slideLayout" Target="../slideLayouts/slideLayout3.xml"/><Relationship Id="rId16" Type="http://schemas.openxmlformats.org/officeDocument/2006/relationships/oleObject" Target="../embeddings/oleObject41.bin"/><Relationship Id="rId20" Type="http://schemas.openxmlformats.org/officeDocument/2006/relationships/oleObject" Target="../embeddings/oleObject43.bin"/><Relationship Id="rId29" Type="http://schemas.openxmlformats.org/officeDocument/2006/relationships/image" Target="../media/image41.wmf"/><Relationship Id="rId1" Type="http://schemas.openxmlformats.org/officeDocument/2006/relationships/vmlDrawing" Target="../drawings/vmlDrawing4.vml"/><Relationship Id="rId6" Type="http://schemas.openxmlformats.org/officeDocument/2006/relationships/image" Target="../media/image31.wmf"/><Relationship Id="rId11" Type="http://schemas.openxmlformats.org/officeDocument/2006/relationships/image" Target="../media/image33.wmf"/><Relationship Id="rId24" Type="http://schemas.openxmlformats.org/officeDocument/2006/relationships/oleObject" Target="../embeddings/oleObject45.bin"/><Relationship Id="rId32" Type="http://schemas.openxmlformats.org/officeDocument/2006/relationships/oleObject" Target="../embeddings/oleObject49.bin"/><Relationship Id="rId37" Type="http://schemas.openxmlformats.org/officeDocument/2006/relationships/oleObject" Target="../embeddings/oleObject52.bin"/><Relationship Id="rId5" Type="http://schemas.openxmlformats.org/officeDocument/2006/relationships/oleObject" Target="../embeddings/oleObject34.bin"/><Relationship Id="rId15" Type="http://schemas.openxmlformats.org/officeDocument/2006/relationships/oleObject" Target="../embeddings/oleObject40.bin"/><Relationship Id="rId23" Type="http://schemas.openxmlformats.org/officeDocument/2006/relationships/image" Target="../media/image38.wmf"/><Relationship Id="rId28" Type="http://schemas.openxmlformats.org/officeDocument/2006/relationships/oleObject" Target="../embeddings/oleObject47.bin"/><Relationship Id="rId36" Type="http://schemas.openxmlformats.org/officeDocument/2006/relationships/image" Target="../media/image44.wmf"/><Relationship Id="rId10" Type="http://schemas.openxmlformats.org/officeDocument/2006/relationships/oleObject" Target="../embeddings/oleObject37.bin"/><Relationship Id="rId19" Type="http://schemas.openxmlformats.org/officeDocument/2006/relationships/image" Target="../media/image36.wmf"/><Relationship Id="rId31" Type="http://schemas.openxmlformats.org/officeDocument/2006/relationships/image" Target="../media/image42.wmf"/><Relationship Id="rId4" Type="http://schemas.openxmlformats.org/officeDocument/2006/relationships/image" Target="../media/image30.wmf"/><Relationship Id="rId9" Type="http://schemas.openxmlformats.org/officeDocument/2006/relationships/oleObject" Target="../embeddings/oleObject36.bin"/><Relationship Id="rId14" Type="http://schemas.openxmlformats.org/officeDocument/2006/relationships/oleObject" Target="../embeddings/oleObject39.bin"/><Relationship Id="rId22" Type="http://schemas.openxmlformats.org/officeDocument/2006/relationships/oleObject" Target="../embeddings/oleObject44.bin"/><Relationship Id="rId27" Type="http://schemas.openxmlformats.org/officeDocument/2006/relationships/image" Target="../media/image40.wmf"/><Relationship Id="rId30" Type="http://schemas.openxmlformats.org/officeDocument/2006/relationships/oleObject" Target="../embeddings/oleObject48.bin"/><Relationship Id="rId35" Type="http://schemas.openxmlformats.org/officeDocument/2006/relationships/oleObject" Target="../embeddings/oleObject51.bin"/><Relationship Id="rId8" Type="http://schemas.openxmlformats.org/officeDocument/2006/relationships/image" Target="../media/image32.wmf"/><Relationship Id="rId3" Type="http://schemas.openxmlformats.org/officeDocument/2006/relationships/oleObject" Target="../embeddings/oleObject33.bin"/></Relationships>
</file>

<file path=ppt/slides/_rels/slide12.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49.wmf"/><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46.wmf"/><Relationship Id="rId11" Type="http://schemas.openxmlformats.org/officeDocument/2006/relationships/oleObject" Target="../embeddings/oleObject57.bin"/><Relationship Id="rId5" Type="http://schemas.openxmlformats.org/officeDocument/2006/relationships/oleObject" Target="../embeddings/oleObject54.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56.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image" Target="../media/image52.wmf"/><Relationship Id="rId3" Type="http://schemas.openxmlformats.org/officeDocument/2006/relationships/oleObject" Target="../embeddings/oleObject58.bin"/><Relationship Id="rId7" Type="http://schemas.openxmlformats.org/officeDocument/2006/relationships/oleObject" Target="../embeddings/oleObject60.bin"/><Relationship Id="rId12" Type="http://schemas.openxmlformats.org/officeDocument/2006/relationships/oleObject" Target="../embeddings/oleObject63.bin"/><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image" Target="../media/image51.wmf"/><Relationship Id="rId11" Type="http://schemas.openxmlformats.org/officeDocument/2006/relationships/image" Target="../media/image18.wmf"/><Relationship Id="rId5" Type="http://schemas.openxmlformats.org/officeDocument/2006/relationships/oleObject" Target="../embeddings/oleObject59.bin"/><Relationship Id="rId10" Type="http://schemas.openxmlformats.org/officeDocument/2006/relationships/oleObject" Target="../embeddings/oleObject62.bin"/><Relationship Id="rId4" Type="http://schemas.openxmlformats.org/officeDocument/2006/relationships/image" Target="../media/image50.wmf"/><Relationship Id="rId9" Type="http://schemas.openxmlformats.org/officeDocument/2006/relationships/oleObject" Target="../embeddings/oleObject61.bin"/></Relationships>
</file>

<file path=ppt/slides/_rels/slide16.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oleObject" Target="../embeddings/oleObject69.bin"/><Relationship Id="rId18" Type="http://schemas.openxmlformats.org/officeDocument/2006/relationships/image" Target="../media/image17.wmf"/><Relationship Id="rId3" Type="http://schemas.openxmlformats.org/officeDocument/2006/relationships/oleObject" Target="../embeddings/oleObject64.bin"/><Relationship Id="rId7" Type="http://schemas.openxmlformats.org/officeDocument/2006/relationships/oleObject" Target="../embeddings/oleObject66.bin"/><Relationship Id="rId12" Type="http://schemas.openxmlformats.org/officeDocument/2006/relationships/image" Target="../media/image57.wmf"/><Relationship Id="rId17" Type="http://schemas.openxmlformats.org/officeDocument/2006/relationships/oleObject" Target="../embeddings/oleObject72.bin"/><Relationship Id="rId2" Type="http://schemas.openxmlformats.org/officeDocument/2006/relationships/slideLayout" Target="../slideLayouts/slideLayout3.xml"/><Relationship Id="rId16" Type="http://schemas.openxmlformats.org/officeDocument/2006/relationships/oleObject" Target="../embeddings/oleObject71.bin"/><Relationship Id="rId1" Type="http://schemas.openxmlformats.org/officeDocument/2006/relationships/vmlDrawing" Target="../drawings/vmlDrawing7.vml"/><Relationship Id="rId6" Type="http://schemas.openxmlformats.org/officeDocument/2006/relationships/image" Target="../media/image54.wmf"/><Relationship Id="rId11" Type="http://schemas.openxmlformats.org/officeDocument/2006/relationships/oleObject" Target="../embeddings/oleObject68.bin"/><Relationship Id="rId5" Type="http://schemas.openxmlformats.org/officeDocument/2006/relationships/oleObject" Target="../embeddings/oleObject65.bin"/><Relationship Id="rId15" Type="http://schemas.openxmlformats.org/officeDocument/2006/relationships/oleObject" Target="../embeddings/oleObject70.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67.bin"/><Relationship Id="rId14" Type="http://schemas.openxmlformats.org/officeDocument/2006/relationships/image" Target="../media/image21.wmf"/></Relationships>
</file>

<file path=ppt/slides/_rels/slide17.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61.wmf"/><Relationship Id="rId2" Type="http://schemas.openxmlformats.org/officeDocument/2006/relationships/slideLayout" Target="../slideLayouts/slideLayout3.xml"/><Relationship Id="rId1" Type="http://schemas.openxmlformats.org/officeDocument/2006/relationships/vmlDrawing" Target="../drawings/vmlDrawing8.vml"/><Relationship Id="rId6" Type="http://schemas.openxmlformats.org/officeDocument/2006/relationships/oleObject" Target="../embeddings/oleObject74.bin"/><Relationship Id="rId5" Type="http://schemas.openxmlformats.org/officeDocument/2006/relationships/image" Target="../media/image60.wmf"/><Relationship Id="rId4" Type="http://schemas.openxmlformats.org/officeDocument/2006/relationships/oleObject" Target="../embeddings/oleObject73.bin"/></Relationships>
</file>

<file path=ppt/slides/_rels/slide23.xml.rels><?xml version="1.0" encoding="UTF-8" standalone="yes"?>
<Relationships xmlns="http://schemas.openxmlformats.org/package/2006/relationships"><Relationship Id="rId8" Type="http://schemas.openxmlformats.org/officeDocument/2006/relationships/image" Target="../media/image65.wmf"/><Relationship Id="rId13" Type="http://schemas.openxmlformats.org/officeDocument/2006/relationships/image" Target="../media/image67.wmf"/><Relationship Id="rId3" Type="http://schemas.openxmlformats.org/officeDocument/2006/relationships/oleObject" Target="../embeddings/oleObject75.bin"/><Relationship Id="rId7" Type="http://schemas.openxmlformats.org/officeDocument/2006/relationships/oleObject" Target="../embeddings/oleObject77.bin"/><Relationship Id="rId12" Type="http://schemas.openxmlformats.org/officeDocument/2006/relationships/oleObject" Target="../embeddings/oleObject79.bin"/><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image" Target="../media/image64.wmf"/><Relationship Id="rId11" Type="http://schemas.openxmlformats.org/officeDocument/2006/relationships/image" Target="../media/image62.png"/><Relationship Id="rId5" Type="http://schemas.openxmlformats.org/officeDocument/2006/relationships/oleObject" Target="../embeddings/oleObject76.bin"/><Relationship Id="rId15" Type="http://schemas.openxmlformats.org/officeDocument/2006/relationships/image" Target="../media/image68.wmf"/><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78.bin"/><Relationship Id="rId14" Type="http://schemas.openxmlformats.org/officeDocument/2006/relationships/oleObject" Target="../embeddings/oleObject80.bin"/></Relationships>
</file>

<file path=ppt/slides/_rels/slide24.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86.bin"/><Relationship Id="rId3" Type="http://schemas.openxmlformats.org/officeDocument/2006/relationships/oleObject" Target="../embeddings/oleObject81.bin"/><Relationship Id="rId7" Type="http://schemas.openxmlformats.org/officeDocument/2006/relationships/oleObject" Target="../embeddings/oleObject83.bin"/><Relationship Id="rId12" Type="http://schemas.openxmlformats.org/officeDocument/2006/relationships/image" Target="../media/image65.wmf"/><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image" Target="../media/image70.wmf"/><Relationship Id="rId11" Type="http://schemas.openxmlformats.org/officeDocument/2006/relationships/oleObject" Target="../embeddings/oleObject85.bin"/><Relationship Id="rId5" Type="http://schemas.openxmlformats.org/officeDocument/2006/relationships/oleObject" Target="../embeddings/oleObject82.bin"/><Relationship Id="rId15" Type="http://schemas.openxmlformats.org/officeDocument/2006/relationships/image" Target="../media/image62.png"/><Relationship Id="rId10" Type="http://schemas.openxmlformats.org/officeDocument/2006/relationships/image" Target="../media/image64.wmf"/><Relationship Id="rId4" Type="http://schemas.openxmlformats.org/officeDocument/2006/relationships/image" Target="../media/image69.wmf"/><Relationship Id="rId9" Type="http://schemas.openxmlformats.org/officeDocument/2006/relationships/oleObject" Target="../embeddings/oleObject84.bin"/><Relationship Id="rId14" Type="http://schemas.openxmlformats.org/officeDocument/2006/relationships/image" Target="../media/image66.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3.xml"/><Relationship Id="rId1" Type="http://schemas.openxmlformats.org/officeDocument/2006/relationships/vmlDrawing" Target="../drawings/vmlDrawing11.vml"/><Relationship Id="rId4" Type="http://schemas.openxmlformats.org/officeDocument/2006/relationships/image" Target="../media/image72.wmf"/></Relationships>
</file>

<file path=ppt/slides/_rels/slide27.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88.bin"/><Relationship Id="rId7" Type="http://schemas.openxmlformats.org/officeDocument/2006/relationships/oleObject" Target="../embeddings/oleObject90.bin"/><Relationship Id="rId2" Type="http://schemas.openxmlformats.org/officeDocument/2006/relationships/slideLayout" Target="../slideLayouts/slideLayout3.xml"/><Relationship Id="rId1" Type="http://schemas.openxmlformats.org/officeDocument/2006/relationships/vmlDrawing" Target="../drawings/vmlDrawing12.vml"/><Relationship Id="rId6" Type="http://schemas.openxmlformats.org/officeDocument/2006/relationships/image" Target="../media/image74.wmf"/><Relationship Id="rId5" Type="http://schemas.openxmlformats.org/officeDocument/2006/relationships/oleObject" Target="../embeddings/oleObject89.bin"/><Relationship Id="rId4" Type="http://schemas.openxmlformats.org/officeDocument/2006/relationships/image" Target="../media/image73.wmf"/></Relationships>
</file>

<file path=ppt/slides/_rels/slide28.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91.bin"/><Relationship Id="rId7" Type="http://schemas.openxmlformats.org/officeDocument/2006/relationships/oleObject" Target="../embeddings/oleObject93.bin"/><Relationship Id="rId2" Type="http://schemas.openxmlformats.org/officeDocument/2006/relationships/slideLayout" Target="../slideLayouts/slideLayout3.xml"/><Relationship Id="rId1" Type="http://schemas.openxmlformats.org/officeDocument/2006/relationships/vmlDrawing" Target="../drawings/vmlDrawing13.vml"/><Relationship Id="rId6" Type="http://schemas.openxmlformats.org/officeDocument/2006/relationships/image" Target="../media/image74.wmf"/><Relationship Id="rId5" Type="http://schemas.openxmlformats.org/officeDocument/2006/relationships/oleObject" Target="../embeddings/oleObject92.bin"/><Relationship Id="rId4" Type="http://schemas.openxmlformats.org/officeDocument/2006/relationships/image" Target="../media/image73.wmf"/></Relationships>
</file>

<file path=ppt/slides/_rels/slide29.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94.bin"/><Relationship Id="rId7" Type="http://schemas.openxmlformats.org/officeDocument/2006/relationships/oleObject" Target="../embeddings/oleObject96.bin"/><Relationship Id="rId2" Type="http://schemas.openxmlformats.org/officeDocument/2006/relationships/slideLayout" Target="../slideLayouts/slideLayout3.xml"/><Relationship Id="rId1" Type="http://schemas.openxmlformats.org/officeDocument/2006/relationships/vmlDrawing" Target="../drawings/vmlDrawing14.vml"/><Relationship Id="rId6" Type="http://schemas.openxmlformats.org/officeDocument/2006/relationships/image" Target="../media/image77.wmf"/><Relationship Id="rId5" Type="http://schemas.openxmlformats.org/officeDocument/2006/relationships/oleObject" Target="../embeddings/oleObject95.bin"/><Relationship Id="rId4" Type="http://schemas.openxmlformats.org/officeDocument/2006/relationships/image" Target="../media/image76.wmf"/></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97.bin"/><Relationship Id="rId7" Type="http://schemas.openxmlformats.org/officeDocument/2006/relationships/oleObject" Target="../embeddings/oleObject99.bin"/><Relationship Id="rId2" Type="http://schemas.openxmlformats.org/officeDocument/2006/relationships/slideLayout" Target="../slideLayouts/slideLayout3.xml"/><Relationship Id="rId1" Type="http://schemas.openxmlformats.org/officeDocument/2006/relationships/vmlDrawing" Target="../drawings/vmlDrawing15.vml"/><Relationship Id="rId6" Type="http://schemas.openxmlformats.org/officeDocument/2006/relationships/image" Target="../media/image77.wmf"/><Relationship Id="rId5" Type="http://schemas.openxmlformats.org/officeDocument/2006/relationships/oleObject" Target="../embeddings/oleObject98.bin"/><Relationship Id="rId4" Type="http://schemas.openxmlformats.org/officeDocument/2006/relationships/image" Target="../media/image76.wmf"/></Relationships>
</file>

<file path=ppt/slides/_rels/slide31.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100.bin"/><Relationship Id="rId7" Type="http://schemas.openxmlformats.org/officeDocument/2006/relationships/oleObject" Target="../embeddings/oleObject102.bin"/><Relationship Id="rId2" Type="http://schemas.openxmlformats.org/officeDocument/2006/relationships/slideLayout" Target="../slideLayouts/slideLayout3.xml"/><Relationship Id="rId1" Type="http://schemas.openxmlformats.org/officeDocument/2006/relationships/vmlDrawing" Target="../drawings/vmlDrawing16.vml"/><Relationship Id="rId6" Type="http://schemas.openxmlformats.org/officeDocument/2006/relationships/image" Target="../media/image78.wmf"/><Relationship Id="rId5" Type="http://schemas.openxmlformats.org/officeDocument/2006/relationships/oleObject" Target="../embeddings/oleObject101.bin"/><Relationship Id="rId4" Type="http://schemas.openxmlformats.org/officeDocument/2006/relationships/image" Target="../media/image64.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Layout" Target="../slideLayouts/slideLayout3.xml"/><Relationship Id="rId1" Type="http://schemas.openxmlformats.org/officeDocument/2006/relationships/vmlDrawing" Target="../drawings/vmlDrawing17.vml"/><Relationship Id="rId6" Type="http://schemas.openxmlformats.org/officeDocument/2006/relationships/image" Target="../media/image80.wmf"/><Relationship Id="rId5" Type="http://schemas.openxmlformats.org/officeDocument/2006/relationships/oleObject" Target="../embeddings/oleObject104.bin"/><Relationship Id="rId4" Type="http://schemas.openxmlformats.org/officeDocument/2006/relationships/image" Target="../media/image65.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image" Target="../media/image83.wmf"/><Relationship Id="rId13" Type="http://schemas.openxmlformats.org/officeDocument/2006/relationships/oleObject" Target="../embeddings/oleObject111.bin"/><Relationship Id="rId18" Type="http://schemas.openxmlformats.org/officeDocument/2006/relationships/image" Target="../media/image17.wmf"/><Relationship Id="rId26" Type="http://schemas.openxmlformats.org/officeDocument/2006/relationships/oleObject" Target="../embeddings/oleObject118.bin"/><Relationship Id="rId3" Type="http://schemas.openxmlformats.org/officeDocument/2006/relationships/oleObject" Target="../embeddings/oleObject105.bin"/><Relationship Id="rId21" Type="http://schemas.openxmlformats.org/officeDocument/2006/relationships/oleObject" Target="../embeddings/oleObject115.bin"/><Relationship Id="rId7" Type="http://schemas.openxmlformats.org/officeDocument/2006/relationships/oleObject" Target="../embeddings/oleObject107.bin"/><Relationship Id="rId12" Type="http://schemas.openxmlformats.org/officeDocument/2006/relationships/image" Target="../media/image84.wmf"/><Relationship Id="rId17" Type="http://schemas.openxmlformats.org/officeDocument/2006/relationships/oleObject" Target="../embeddings/oleObject113.bin"/><Relationship Id="rId25" Type="http://schemas.openxmlformats.org/officeDocument/2006/relationships/oleObject" Target="../embeddings/oleObject117.bin"/><Relationship Id="rId2" Type="http://schemas.openxmlformats.org/officeDocument/2006/relationships/slideLayout" Target="../slideLayouts/slideLayout3.xml"/><Relationship Id="rId16" Type="http://schemas.openxmlformats.org/officeDocument/2006/relationships/image" Target="../media/image86.wmf"/><Relationship Id="rId20" Type="http://schemas.openxmlformats.org/officeDocument/2006/relationships/image" Target="../media/image21.wmf"/><Relationship Id="rId29" Type="http://schemas.openxmlformats.org/officeDocument/2006/relationships/oleObject" Target="../embeddings/oleObject121.bin"/><Relationship Id="rId1" Type="http://schemas.openxmlformats.org/officeDocument/2006/relationships/vmlDrawing" Target="../drawings/vmlDrawing18.vml"/><Relationship Id="rId6" Type="http://schemas.openxmlformats.org/officeDocument/2006/relationships/image" Target="../media/image82.wmf"/><Relationship Id="rId11" Type="http://schemas.openxmlformats.org/officeDocument/2006/relationships/oleObject" Target="../embeddings/oleObject110.bin"/><Relationship Id="rId24" Type="http://schemas.openxmlformats.org/officeDocument/2006/relationships/image" Target="../media/image88.wmf"/><Relationship Id="rId5" Type="http://schemas.openxmlformats.org/officeDocument/2006/relationships/oleObject" Target="../embeddings/oleObject106.bin"/><Relationship Id="rId15" Type="http://schemas.openxmlformats.org/officeDocument/2006/relationships/oleObject" Target="../embeddings/oleObject112.bin"/><Relationship Id="rId23" Type="http://schemas.openxmlformats.org/officeDocument/2006/relationships/oleObject" Target="../embeddings/oleObject116.bin"/><Relationship Id="rId28" Type="http://schemas.openxmlformats.org/officeDocument/2006/relationships/oleObject" Target="../embeddings/oleObject120.bin"/><Relationship Id="rId10" Type="http://schemas.openxmlformats.org/officeDocument/2006/relationships/oleObject" Target="../embeddings/oleObject109.bin"/><Relationship Id="rId19" Type="http://schemas.openxmlformats.org/officeDocument/2006/relationships/oleObject" Target="../embeddings/oleObject114.bin"/><Relationship Id="rId31" Type="http://schemas.openxmlformats.org/officeDocument/2006/relationships/image" Target="../media/image89.wmf"/><Relationship Id="rId4" Type="http://schemas.openxmlformats.org/officeDocument/2006/relationships/image" Target="../media/image81.wmf"/><Relationship Id="rId9" Type="http://schemas.openxmlformats.org/officeDocument/2006/relationships/oleObject" Target="../embeddings/oleObject108.bin"/><Relationship Id="rId14" Type="http://schemas.openxmlformats.org/officeDocument/2006/relationships/image" Target="../media/image85.wmf"/><Relationship Id="rId22" Type="http://schemas.openxmlformats.org/officeDocument/2006/relationships/image" Target="../media/image87.wmf"/><Relationship Id="rId27" Type="http://schemas.openxmlformats.org/officeDocument/2006/relationships/oleObject" Target="../embeddings/oleObject119.bin"/><Relationship Id="rId30" Type="http://schemas.openxmlformats.org/officeDocument/2006/relationships/oleObject" Target="../embeddings/oleObject122.bin"/></Relationships>
</file>

<file path=ppt/slides/_rels/slide37.xml.rels><?xml version="1.0" encoding="UTF-8" standalone="yes"?>
<Relationships xmlns="http://schemas.openxmlformats.org/package/2006/relationships"><Relationship Id="rId8" Type="http://schemas.openxmlformats.org/officeDocument/2006/relationships/image" Target="../media/image92.wmf"/><Relationship Id="rId13" Type="http://schemas.openxmlformats.org/officeDocument/2006/relationships/image" Target="../media/image88.wmf"/><Relationship Id="rId3" Type="http://schemas.openxmlformats.org/officeDocument/2006/relationships/oleObject" Target="../embeddings/oleObject123.bin"/><Relationship Id="rId7" Type="http://schemas.openxmlformats.org/officeDocument/2006/relationships/oleObject" Target="../embeddings/oleObject125.bin"/><Relationship Id="rId12" Type="http://schemas.openxmlformats.org/officeDocument/2006/relationships/oleObject" Target="../embeddings/oleObject128.bin"/><Relationship Id="rId2" Type="http://schemas.openxmlformats.org/officeDocument/2006/relationships/slideLayout" Target="../slideLayouts/slideLayout3.xml"/><Relationship Id="rId1" Type="http://schemas.openxmlformats.org/officeDocument/2006/relationships/vmlDrawing" Target="../drawings/vmlDrawing19.vml"/><Relationship Id="rId6" Type="http://schemas.openxmlformats.org/officeDocument/2006/relationships/image" Target="../media/image91.wmf"/><Relationship Id="rId11" Type="http://schemas.openxmlformats.org/officeDocument/2006/relationships/image" Target="../media/image11.wmf"/><Relationship Id="rId5" Type="http://schemas.openxmlformats.org/officeDocument/2006/relationships/oleObject" Target="../embeddings/oleObject124.bin"/><Relationship Id="rId10" Type="http://schemas.openxmlformats.org/officeDocument/2006/relationships/oleObject" Target="../embeddings/oleObject127.bin"/><Relationship Id="rId4" Type="http://schemas.openxmlformats.org/officeDocument/2006/relationships/image" Target="../media/image90.wmf"/><Relationship Id="rId9" Type="http://schemas.openxmlformats.org/officeDocument/2006/relationships/oleObject" Target="../embeddings/oleObject126.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31.bin"/><Relationship Id="rId3" Type="http://schemas.openxmlformats.org/officeDocument/2006/relationships/image" Target="../media/image97.png"/><Relationship Id="rId7" Type="http://schemas.openxmlformats.org/officeDocument/2006/relationships/image" Target="../media/image94.wmf"/><Relationship Id="rId2" Type="http://schemas.openxmlformats.org/officeDocument/2006/relationships/slideLayout" Target="../slideLayouts/slideLayout3.xml"/><Relationship Id="rId1" Type="http://schemas.openxmlformats.org/officeDocument/2006/relationships/vmlDrawing" Target="../drawings/vmlDrawing20.vml"/><Relationship Id="rId6" Type="http://schemas.openxmlformats.org/officeDocument/2006/relationships/oleObject" Target="../embeddings/oleObject130.bin"/><Relationship Id="rId11" Type="http://schemas.openxmlformats.org/officeDocument/2006/relationships/image" Target="../media/image96.wmf"/><Relationship Id="rId5" Type="http://schemas.openxmlformats.org/officeDocument/2006/relationships/image" Target="../media/image93.wmf"/><Relationship Id="rId10" Type="http://schemas.openxmlformats.org/officeDocument/2006/relationships/oleObject" Target="../embeddings/oleObject132.bin"/><Relationship Id="rId4" Type="http://schemas.openxmlformats.org/officeDocument/2006/relationships/oleObject" Target="../embeddings/oleObject129.bin"/><Relationship Id="rId9" Type="http://schemas.openxmlformats.org/officeDocument/2006/relationships/image" Target="../media/image95.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image" Target="../media/image99.wmf"/><Relationship Id="rId13" Type="http://schemas.openxmlformats.org/officeDocument/2006/relationships/image" Target="../media/image100.wmf"/><Relationship Id="rId18" Type="http://schemas.openxmlformats.org/officeDocument/2006/relationships/image" Target="../media/image102.wmf"/><Relationship Id="rId26" Type="http://schemas.openxmlformats.org/officeDocument/2006/relationships/oleObject" Target="../embeddings/oleObject146.bin"/><Relationship Id="rId3" Type="http://schemas.openxmlformats.org/officeDocument/2006/relationships/oleObject" Target="../embeddings/oleObject133.bin"/><Relationship Id="rId21" Type="http://schemas.openxmlformats.org/officeDocument/2006/relationships/oleObject" Target="../embeddings/oleObject143.bin"/><Relationship Id="rId7" Type="http://schemas.openxmlformats.org/officeDocument/2006/relationships/oleObject" Target="../embeddings/oleObject135.bin"/><Relationship Id="rId12" Type="http://schemas.openxmlformats.org/officeDocument/2006/relationships/oleObject" Target="../embeddings/oleObject138.bin"/><Relationship Id="rId17" Type="http://schemas.openxmlformats.org/officeDocument/2006/relationships/oleObject" Target="../embeddings/oleObject141.bin"/><Relationship Id="rId25" Type="http://schemas.openxmlformats.org/officeDocument/2006/relationships/image" Target="../media/image17.wmf"/><Relationship Id="rId2" Type="http://schemas.openxmlformats.org/officeDocument/2006/relationships/slideLayout" Target="../slideLayouts/slideLayout3.xml"/><Relationship Id="rId16" Type="http://schemas.openxmlformats.org/officeDocument/2006/relationships/image" Target="../media/image101.wmf"/><Relationship Id="rId20" Type="http://schemas.openxmlformats.org/officeDocument/2006/relationships/image" Target="../media/image103.wmf"/><Relationship Id="rId29" Type="http://schemas.openxmlformats.org/officeDocument/2006/relationships/oleObject" Target="../embeddings/oleObject148.bin"/><Relationship Id="rId1" Type="http://schemas.openxmlformats.org/officeDocument/2006/relationships/vmlDrawing" Target="../drawings/vmlDrawing21.vml"/><Relationship Id="rId6" Type="http://schemas.openxmlformats.org/officeDocument/2006/relationships/image" Target="../media/image21.wmf"/><Relationship Id="rId11" Type="http://schemas.openxmlformats.org/officeDocument/2006/relationships/image" Target="../media/image22.wmf"/><Relationship Id="rId24" Type="http://schemas.openxmlformats.org/officeDocument/2006/relationships/oleObject" Target="../embeddings/oleObject145.bin"/><Relationship Id="rId32" Type="http://schemas.openxmlformats.org/officeDocument/2006/relationships/image" Target="../media/image105.wmf"/><Relationship Id="rId5" Type="http://schemas.openxmlformats.org/officeDocument/2006/relationships/oleObject" Target="../embeddings/oleObject134.bin"/><Relationship Id="rId15" Type="http://schemas.openxmlformats.org/officeDocument/2006/relationships/oleObject" Target="../embeddings/oleObject140.bin"/><Relationship Id="rId23" Type="http://schemas.openxmlformats.org/officeDocument/2006/relationships/oleObject" Target="../embeddings/oleObject144.bin"/><Relationship Id="rId28" Type="http://schemas.openxmlformats.org/officeDocument/2006/relationships/image" Target="../media/image12.wmf"/><Relationship Id="rId10" Type="http://schemas.openxmlformats.org/officeDocument/2006/relationships/oleObject" Target="../embeddings/oleObject137.bin"/><Relationship Id="rId19" Type="http://schemas.openxmlformats.org/officeDocument/2006/relationships/oleObject" Target="../embeddings/oleObject142.bin"/><Relationship Id="rId31" Type="http://schemas.openxmlformats.org/officeDocument/2006/relationships/oleObject" Target="../embeddings/oleObject150.bin"/><Relationship Id="rId4" Type="http://schemas.openxmlformats.org/officeDocument/2006/relationships/image" Target="../media/image98.wmf"/><Relationship Id="rId9" Type="http://schemas.openxmlformats.org/officeDocument/2006/relationships/oleObject" Target="../embeddings/oleObject136.bin"/><Relationship Id="rId14" Type="http://schemas.openxmlformats.org/officeDocument/2006/relationships/oleObject" Target="../embeddings/oleObject139.bin"/><Relationship Id="rId22" Type="http://schemas.openxmlformats.org/officeDocument/2006/relationships/image" Target="../media/image104.wmf"/><Relationship Id="rId27" Type="http://schemas.openxmlformats.org/officeDocument/2006/relationships/oleObject" Target="../embeddings/oleObject147.bin"/><Relationship Id="rId30" Type="http://schemas.openxmlformats.org/officeDocument/2006/relationships/oleObject" Target="../embeddings/oleObject149.bin"/></Relationships>
</file>

<file path=ppt/slides/_rels/slide41.xml.rels><?xml version="1.0" encoding="UTF-8" standalone="yes"?>
<Relationships xmlns="http://schemas.openxmlformats.org/package/2006/relationships"><Relationship Id="rId8" Type="http://schemas.openxmlformats.org/officeDocument/2006/relationships/image" Target="../media/image108.wmf"/><Relationship Id="rId13" Type="http://schemas.openxmlformats.org/officeDocument/2006/relationships/oleObject" Target="../embeddings/oleObject156.bin"/><Relationship Id="rId18" Type="http://schemas.openxmlformats.org/officeDocument/2006/relationships/oleObject" Target="../embeddings/oleObject159.bin"/><Relationship Id="rId3" Type="http://schemas.openxmlformats.org/officeDocument/2006/relationships/oleObject" Target="../embeddings/oleObject151.bin"/><Relationship Id="rId21" Type="http://schemas.openxmlformats.org/officeDocument/2006/relationships/oleObject" Target="../embeddings/oleObject161.bin"/><Relationship Id="rId7" Type="http://schemas.openxmlformats.org/officeDocument/2006/relationships/oleObject" Target="../embeddings/oleObject153.bin"/><Relationship Id="rId12" Type="http://schemas.openxmlformats.org/officeDocument/2006/relationships/image" Target="../media/image22.wmf"/><Relationship Id="rId17" Type="http://schemas.openxmlformats.org/officeDocument/2006/relationships/oleObject" Target="../embeddings/oleObject158.bin"/><Relationship Id="rId2" Type="http://schemas.openxmlformats.org/officeDocument/2006/relationships/slideLayout" Target="../slideLayouts/slideLayout3.xml"/><Relationship Id="rId16" Type="http://schemas.openxmlformats.org/officeDocument/2006/relationships/image" Target="../media/image105.wmf"/><Relationship Id="rId20" Type="http://schemas.openxmlformats.org/officeDocument/2006/relationships/oleObject" Target="../embeddings/oleObject160.bin"/><Relationship Id="rId1" Type="http://schemas.openxmlformats.org/officeDocument/2006/relationships/vmlDrawing" Target="../drawings/vmlDrawing22.vml"/><Relationship Id="rId6" Type="http://schemas.openxmlformats.org/officeDocument/2006/relationships/image" Target="../media/image107.wmf"/><Relationship Id="rId11" Type="http://schemas.openxmlformats.org/officeDocument/2006/relationships/oleObject" Target="../embeddings/oleObject155.bin"/><Relationship Id="rId5" Type="http://schemas.openxmlformats.org/officeDocument/2006/relationships/oleObject" Target="../embeddings/oleObject152.bin"/><Relationship Id="rId15" Type="http://schemas.openxmlformats.org/officeDocument/2006/relationships/oleObject" Target="../embeddings/oleObject157.bin"/><Relationship Id="rId10" Type="http://schemas.openxmlformats.org/officeDocument/2006/relationships/image" Target="../media/image101.wmf"/><Relationship Id="rId19" Type="http://schemas.openxmlformats.org/officeDocument/2006/relationships/image" Target="../media/image17.wmf"/><Relationship Id="rId4" Type="http://schemas.openxmlformats.org/officeDocument/2006/relationships/image" Target="../media/image106.wmf"/><Relationship Id="rId9" Type="http://schemas.openxmlformats.org/officeDocument/2006/relationships/oleObject" Target="../embeddings/oleObject154.bin"/><Relationship Id="rId14" Type="http://schemas.openxmlformats.org/officeDocument/2006/relationships/image" Target="../media/image109.wmf"/><Relationship Id="rId22" Type="http://schemas.openxmlformats.org/officeDocument/2006/relationships/oleObject" Target="../embeddings/oleObject162.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65.bin"/><Relationship Id="rId13" Type="http://schemas.openxmlformats.org/officeDocument/2006/relationships/image" Target="../media/image28.wmf"/><Relationship Id="rId18" Type="http://schemas.openxmlformats.org/officeDocument/2006/relationships/oleObject" Target="../embeddings/oleObject170.bin"/><Relationship Id="rId3" Type="http://schemas.openxmlformats.org/officeDocument/2006/relationships/image" Target="../media/image114.png"/><Relationship Id="rId7" Type="http://schemas.openxmlformats.org/officeDocument/2006/relationships/image" Target="../media/image98.wmf"/><Relationship Id="rId12" Type="http://schemas.openxmlformats.org/officeDocument/2006/relationships/oleObject" Target="../embeddings/oleObject167.bin"/><Relationship Id="rId17" Type="http://schemas.openxmlformats.org/officeDocument/2006/relationships/image" Target="../media/image113.wmf"/><Relationship Id="rId2" Type="http://schemas.openxmlformats.org/officeDocument/2006/relationships/slideLayout" Target="../slideLayouts/slideLayout3.xml"/><Relationship Id="rId16" Type="http://schemas.openxmlformats.org/officeDocument/2006/relationships/oleObject" Target="../embeddings/oleObject169.bin"/><Relationship Id="rId1" Type="http://schemas.openxmlformats.org/officeDocument/2006/relationships/vmlDrawing" Target="../drawings/vmlDrawing23.vml"/><Relationship Id="rId6" Type="http://schemas.openxmlformats.org/officeDocument/2006/relationships/oleObject" Target="../embeddings/oleObject164.bin"/><Relationship Id="rId11" Type="http://schemas.openxmlformats.org/officeDocument/2006/relationships/image" Target="../media/image111.wmf"/><Relationship Id="rId5" Type="http://schemas.openxmlformats.org/officeDocument/2006/relationships/image" Target="../media/image21.wmf"/><Relationship Id="rId15" Type="http://schemas.openxmlformats.org/officeDocument/2006/relationships/image" Target="../media/image112.wmf"/><Relationship Id="rId10" Type="http://schemas.openxmlformats.org/officeDocument/2006/relationships/oleObject" Target="../embeddings/oleObject166.bin"/><Relationship Id="rId4" Type="http://schemas.openxmlformats.org/officeDocument/2006/relationships/oleObject" Target="../embeddings/oleObject163.bin"/><Relationship Id="rId9" Type="http://schemas.openxmlformats.org/officeDocument/2006/relationships/image" Target="../media/image110.wmf"/><Relationship Id="rId14" Type="http://schemas.openxmlformats.org/officeDocument/2006/relationships/oleObject" Target="../embeddings/oleObject168.bin"/></Relationships>
</file>

<file path=ppt/slides/_rels/slide43.xml.rels><?xml version="1.0" encoding="UTF-8" standalone="yes"?>
<Relationships xmlns="http://schemas.openxmlformats.org/package/2006/relationships"><Relationship Id="rId8" Type="http://schemas.openxmlformats.org/officeDocument/2006/relationships/image" Target="../media/image117.wmf"/><Relationship Id="rId13" Type="http://schemas.openxmlformats.org/officeDocument/2006/relationships/oleObject" Target="../embeddings/oleObject176.bin"/><Relationship Id="rId18" Type="http://schemas.openxmlformats.org/officeDocument/2006/relationships/image" Target="../media/image122.wmf"/><Relationship Id="rId26" Type="http://schemas.openxmlformats.org/officeDocument/2006/relationships/image" Target="../media/image21.wmf"/><Relationship Id="rId3" Type="http://schemas.openxmlformats.org/officeDocument/2006/relationships/oleObject" Target="../embeddings/oleObject171.bin"/><Relationship Id="rId21" Type="http://schemas.openxmlformats.org/officeDocument/2006/relationships/oleObject" Target="../embeddings/oleObject180.bin"/><Relationship Id="rId7" Type="http://schemas.openxmlformats.org/officeDocument/2006/relationships/oleObject" Target="../embeddings/oleObject173.bin"/><Relationship Id="rId12" Type="http://schemas.openxmlformats.org/officeDocument/2006/relationships/image" Target="../media/image119.wmf"/><Relationship Id="rId17" Type="http://schemas.openxmlformats.org/officeDocument/2006/relationships/oleObject" Target="../embeddings/oleObject178.bin"/><Relationship Id="rId25" Type="http://schemas.openxmlformats.org/officeDocument/2006/relationships/oleObject" Target="../embeddings/oleObject182.bin"/><Relationship Id="rId2" Type="http://schemas.openxmlformats.org/officeDocument/2006/relationships/slideLayout" Target="../slideLayouts/slideLayout3.xml"/><Relationship Id="rId16" Type="http://schemas.openxmlformats.org/officeDocument/2006/relationships/image" Target="../media/image121.wmf"/><Relationship Id="rId20" Type="http://schemas.openxmlformats.org/officeDocument/2006/relationships/image" Target="../media/image123.wmf"/><Relationship Id="rId1" Type="http://schemas.openxmlformats.org/officeDocument/2006/relationships/vmlDrawing" Target="../drawings/vmlDrawing24.vml"/><Relationship Id="rId6" Type="http://schemas.openxmlformats.org/officeDocument/2006/relationships/image" Target="../media/image116.wmf"/><Relationship Id="rId11" Type="http://schemas.openxmlformats.org/officeDocument/2006/relationships/oleObject" Target="../embeddings/oleObject175.bin"/><Relationship Id="rId24" Type="http://schemas.openxmlformats.org/officeDocument/2006/relationships/image" Target="../media/image124.wmf"/><Relationship Id="rId5" Type="http://schemas.openxmlformats.org/officeDocument/2006/relationships/oleObject" Target="../embeddings/oleObject172.bin"/><Relationship Id="rId15" Type="http://schemas.openxmlformats.org/officeDocument/2006/relationships/oleObject" Target="../embeddings/oleObject177.bin"/><Relationship Id="rId23" Type="http://schemas.openxmlformats.org/officeDocument/2006/relationships/oleObject" Target="../embeddings/oleObject181.bin"/><Relationship Id="rId10" Type="http://schemas.openxmlformats.org/officeDocument/2006/relationships/image" Target="../media/image118.wmf"/><Relationship Id="rId19" Type="http://schemas.openxmlformats.org/officeDocument/2006/relationships/oleObject" Target="../embeddings/oleObject179.bin"/><Relationship Id="rId4" Type="http://schemas.openxmlformats.org/officeDocument/2006/relationships/image" Target="../media/image115.wmf"/><Relationship Id="rId9" Type="http://schemas.openxmlformats.org/officeDocument/2006/relationships/oleObject" Target="../embeddings/oleObject174.bin"/><Relationship Id="rId14" Type="http://schemas.openxmlformats.org/officeDocument/2006/relationships/image" Target="../media/image120.wmf"/><Relationship Id="rId22" Type="http://schemas.openxmlformats.org/officeDocument/2006/relationships/image" Target="../media/image98.wmf"/></Relationships>
</file>

<file path=ppt/slides/_rels/slide44.xml.rels><?xml version="1.0" encoding="UTF-8" standalone="yes"?>
<Relationships xmlns="http://schemas.openxmlformats.org/package/2006/relationships"><Relationship Id="rId8" Type="http://schemas.openxmlformats.org/officeDocument/2006/relationships/image" Target="../media/image127.wmf"/><Relationship Id="rId13" Type="http://schemas.openxmlformats.org/officeDocument/2006/relationships/oleObject" Target="../embeddings/oleObject188.bin"/><Relationship Id="rId3" Type="http://schemas.openxmlformats.org/officeDocument/2006/relationships/oleObject" Target="../embeddings/oleObject183.bin"/><Relationship Id="rId7" Type="http://schemas.openxmlformats.org/officeDocument/2006/relationships/oleObject" Target="../embeddings/oleObject185.bin"/><Relationship Id="rId12" Type="http://schemas.openxmlformats.org/officeDocument/2006/relationships/image" Target="../media/image48.wmf"/><Relationship Id="rId2" Type="http://schemas.openxmlformats.org/officeDocument/2006/relationships/slideLayout" Target="../slideLayouts/slideLayout3.xml"/><Relationship Id="rId1" Type="http://schemas.openxmlformats.org/officeDocument/2006/relationships/vmlDrawing" Target="../drawings/vmlDrawing25.vml"/><Relationship Id="rId6" Type="http://schemas.openxmlformats.org/officeDocument/2006/relationships/image" Target="../media/image126.wmf"/><Relationship Id="rId11" Type="http://schemas.openxmlformats.org/officeDocument/2006/relationships/oleObject" Target="../embeddings/oleObject187.bin"/><Relationship Id="rId5" Type="http://schemas.openxmlformats.org/officeDocument/2006/relationships/oleObject" Target="../embeddings/oleObject184.bin"/><Relationship Id="rId15" Type="http://schemas.openxmlformats.org/officeDocument/2006/relationships/image" Target="../media/image114.png"/><Relationship Id="rId10" Type="http://schemas.openxmlformats.org/officeDocument/2006/relationships/image" Target="../media/image128.wmf"/><Relationship Id="rId4" Type="http://schemas.openxmlformats.org/officeDocument/2006/relationships/image" Target="../media/image125.wmf"/><Relationship Id="rId9" Type="http://schemas.openxmlformats.org/officeDocument/2006/relationships/oleObject" Target="../embeddings/oleObject186.bin"/><Relationship Id="rId14" Type="http://schemas.openxmlformats.org/officeDocument/2006/relationships/image" Target="../media/image49.wmf"/></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6.bin"/><Relationship Id="rId18" Type="http://schemas.openxmlformats.org/officeDocument/2006/relationships/oleObject" Target="../embeddings/oleObject9.bin"/><Relationship Id="rId3" Type="http://schemas.openxmlformats.org/officeDocument/2006/relationships/oleObject" Target="../embeddings/oleObject1.bin"/><Relationship Id="rId21" Type="http://schemas.openxmlformats.org/officeDocument/2006/relationships/image" Target="../media/image14.wmf"/><Relationship Id="rId7" Type="http://schemas.openxmlformats.org/officeDocument/2006/relationships/oleObject" Target="../embeddings/oleObject3.bin"/><Relationship Id="rId12" Type="http://schemas.openxmlformats.org/officeDocument/2006/relationships/image" Target="../media/image10.wmf"/><Relationship Id="rId17" Type="http://schemas.openxmlformats.org/officeDocument/2006/relationships/oleObject" Target="../embeddings/oleObject8.bin"/><Relationship Id="rId25" Type="http://schemas.openxmlformats.org/officeDocument/2006/relationships/image" Target="../media/image15.wmf"/><Relationship Id="rId2" Type="http://schemas.openxmlformats.org/officeDocument/2006/relationships/slideLayout" Target="../slideLayouts/slideLayout3.xml"/><Relationship Id="rId16" Type="http://schemas.openxmlformats.org/officeDocument/2006/relationships/image" Target="../media/image12.wmf"/><Relationship Id="rId20" Type="http://schemas.openxmlformats.org/officeDocument/2006/relationships/oleObject" Target="../embeddings/oleObject10.bin"/><Relationship Id="rId1" Type="http://schemas.openxmlformats.org/officeDocument/2006/relationships/vmlDrawing" Target="../drawings/vmlDrawing1.vml"/><Relationship Id="rId6" Type="http://schemas.openxmlformats.org/officeDocument/2006/relationships/image" Target="../media/image7.wmf"/><Relationship Id="rId11" Type="http://schemas.openxmlformats.org/officeDocument/2006/relationships/oleObject" Target="../embeddings/oleObject5.bin"/><Relationship Id="rId24" Type="http://schemas.openxmlformats.org/officeDocument/2006/relationships/oleObject" Target="../embeddings/oleObject13.bin"/><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2.bin"/><Relationship Id="rId10" Type="http://schemas.openxmlformats.org/officeDocument/2006/relationships/image" Target="../media/image9.wmf"/><Relationship Id="rId19" Type="http://schemas.openxmlformats.org/officeDocument/2006/relationships/image" Target="../media/image13.wmf"/><Relationship Id="rId4" Type="http://schemas.openxmlformats.org/officeDocument/2006/relationships/image" Target="../media/image6.wmf"/><Relationship Id="rId9" Type="http://schemas.openxmlformats.org/officeDocument/2006/relationships/oleObject" Target="../embeddings/oleObject4.bin"/><Relationship Id="rId14" Type="http://schemas.openxmlformats.org/officeDocument/2006/relationships/image" Target="../media/image11.wmf"/><Relationship Id="rId22" Type="http://schemas.openxmlformats.org/officeDocument/2006/relationships/oleObject" Target="../embeddings/oleObject11.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oleObject" Target="../embeddings/oleObject19.bin"/><Relationship Id="rId18" Type="http://schemas.openxmlformats.org/officeDocument/2006/relationships/oleObject" Target="../embeddings/oleObject22.bin"/><Relationship Id="rId3" Type="http://schemas.openxmlformats.org/officeDocument/2006/relationships/image" Target="../media/image23.png"/><Relationship Id="rId21" Type="http://schemas.openxmlformats.org/officeDocument/2006/relationships/oleObject" Target="../embeddings/oleObject24.bin"/><Relationship Id="rId7" Type="http://schemas.openxmlformats.org/officeDocument/2006/relationships/image" Target="../media/image17.wmf"/><Relationship Id="rId12" Type="http://schemas.openxmlformats.org/officeDocument/2006/relationships/oleObject" Target="../embeddings/oleObject18.bin"/><Relationship Id="rId17" Type="http://schemas.openxmlformats.org/officeDocument/2006/relationships/image" Target="../media/image21.wmf"/><Relationship Id="rId25" Type="http://schemas.openxmlformats.org/officeDocument/2006/relationships/oleObject" Target="../embeddings/oleObject27.bin"/><Relationship Id="rId2" Type="http://schemas.openxmlformats.org/officeDocument/2006/relationships/slideLayout" Target="../slideLayouts/slideLayout3.xml"/><Relationship Id="rId16" Type="http://schemas.openxmlformats.org/officeDocument/2006/relationships/oleObject" Target="../embeddings/oleObject21.bin"/><Relationship Id="rId20" Type="http://schemas.openxmlformats.org/officeDocument/2006/relationships/image" Target="../media/image22.wmf"/><Relationship Id="rId1" Type="http://schemas.openxmlformats.org/officeDocument/2006/relationships/vmlDrawing" Target="../drawings/vmlDrawing2.vml"/><Relationship Id="rId6" Type="http://schemas.openxmlformats.org/officeDocument/2006/relationships/oleObject" Target="../embeddings/oleObject15.bin"/><Relationship Id="rId11" Type="http://schemas.openxmlformats.org/officeDocument/2006/relationships/image" Target="../media/image19.wmf"/><Relationship Id="rId24" Type="http://schemas.openxmlformats.org/officeDocument/2006/relationships/oleObject" Target="../embeddings/oleObject26.bin"/><Relationship Id="rId5" Type="http://schemas.openxmlformats.org/officeDocument/2006/relationships/image" Target="../media/image16.wmf"/><Relationship Id="rId15" Type="http://schemas.openxmlformats.org/officeDocument/2006/relationships/image" Target="../media/image20.wmf"/><Relationship Id="rId23" Type="http://schemas.openxmlformats.org/officeDocument/2006/relationships/oleObject" Target="../embeddings/oleObject25.bin"/><Relationship Id="rId10" Type="http://schemas.openxmlformats.org/officeDocument/2006/relationships/oleObject" Target="../embeddings/oleObject17.bin"/><Relationship Id="rId19" Type="http://schemas.openxmlformats.org/officeDocument/2006/relationships/oleObject" Target="../embeddings/oleObject23.bin"/><Relationship Id="rId4" Type="http://schemas.openxmlformats.org/officeDocument/2006/relationships/oleObject" Target="../embeddings/oleObject14.bin"/><Relationship Id="rId9" Type="http://schemas.openxmlformats.org/officeDocument/2006/relationships/image" Target="../media/image18.wmf"/><Relationship Id="rId14" Type="http://schemas.openxmlformats.org/officeDocument/2006/relationships/oleObject" Target="../embeddings/oleObject20.bin"/><Relationship Id="rId22" Type="http://schemas.openxmlformats.org/officeDocument/2006/relationships/image" Target="../media/image2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a:latin typeface="Verdana" pitchFamily="34" charset="0"/>
                <a:ea typeface="幼圆" pitchFamily="49" charset="-122"/>
                <a:cs typeface="Verdana" pitchFamily="34" charset="0"/>
              </a:rPr>
              <a:t>第</a:t>
            </a:r>
            <a:r>
              <a:rPr kumimoji="1" lang="zh-CN" altLang="en-US">
                <a:cs typeface="Verdana" pitchFamily="34" charset="0"/>
              </a:rPr>
              <a:t>四</a:t>
            </a:r>
            <a:r>
              <a:rPr kumimoji="1" lang="zh-CN" altLang="en-US" b="1">
                <a:latin typeface="Verdana" pitchFamily="34" charset="0"/>
                <a:ea typeface="幼圆" pitchFamily="49" charset="-122"/>
                <a:cs typeface="Verdana" pitchFamily="34" charset="0"/>
              </a:rPr>
              <a:t>章</a:t>
            </a:r>
            <a:r>
              <a:rPr kumimoji="1" lang="zh-CN" altLang="en-US" b="1" dirty="0">
                <a:latin typeface="Verdana" pitchFamily="34" charset="0"/>
                <a:ea typeface="幼圆" pitchFamily="49" charset="-122"/>
                <a:cs typeface="Verdana" pitchFamily="34" charset="0"/>
              </a:rPr>
              <a:t>：</a:t>
            </a:r>
            <a:r>
              <a:rPr kumimoji="1" lang="zh-CN" altLang="en-US" dirty="0">
                <a:cs typeface="Verdana" pitchFamily="34" charset="0"/>
              </a:rPr>
              <a:t>决策树</a:t>
            </a:r>
            <a:endParaRPr lang="zh-CN" altLang="en-US" dirty="0"/>
          </a:p>
        </p:txBody>
      </p:sp>
    </p:spTree>
    <p:extLst>
      <p:ext uri="{BB962C8B-B14F-4D97-AF65-F5344CB8AC3E}">
        <p14:creationId xmlns:p14="http://schemas.microsoft.com/office/powerpoint/2010/main" val="425709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p>
        </p:txBody>
      </p:sp>
      <p:sp>
        <p:nvSpPr>
          <p:cNvPr id="3" name="文本占位符 2"/>
          <p:cNvSpPr>
            <a:spLocks noGrp="1"/>
          </p:cNvSpPr>
          <p:nvPr>
            <p:ph type="body" sz="quarter" idx="13"/>
          </p:nvPr>
        </p:nvSpPr>
        <p:spPr/>
        <p:txBody>
          <a:bodyPr>
            <a:normAutofit lnSpcReduction="10000"/>
          </a:bodyPr>
          <a:lstStyle/>
          <a:p>
            <a:r>
              <a:rPr lang="zh-CN" altLang="en-US" dirty="0"/>
              <a:t>信息增益实例</a:t>
            </a:r>
          </a:p>
        </p:txBody>
      </p:sp>
      <p:sp>
        <p:nvSpPr>
          <p:cNvPr id="19" name="文本框 28"/>
          <p:cNvSpPr txBox="1"/>
          <p:nvPr/>
        </p:nvSpPr>
        <p:spPr>
          <a:xfrm>
            <a:off x="4479438" y="3745280"/>
            <a:ext cx="723275"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sp>
        <p:nvSpPr>
          <p:cNvPr id="20" name="文本框 29"/>
          <p:cNvSpPr txBox="1"/>
          <p:nvPr/>
        </p:nvSpPr>
        <p:spPr>
          <a:xfrm>
            <a:off x="4594853" y="3208848"/>
            <a:ext cx="492443"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sp>
        <p:nvSpPr>
          <p:cNvPr id="22" name="文本框 31"/>
          <p:cNvSpPr txBox="1"/>
          <p:nvPr/>
        </p:nvSpPr>
        <p:spPr>
          <a:xfrm>
            <a:off x="3745982" y="4761731"/>
            <a:ext cx="723275"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sp>
        <p:nvSpPr>
          <p:cNvPr id="23" name="文本框 32"/>
          <p:cNvSpPr txBox="1"/>
          <p:nvPr/>
        </p:nvSpPr>
        <p:spPr>
          <a:xfrm>
            <a:off x="3861397" y="4225299"/>
            <a:ext cx="492443"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sp>
        <p:nvSpPr>
          <p:cNvPr id="26" name="文本框 25"/>
          <p:cNvSpPr txBox="1"/>
          <p:nvPr/>
        </p:nvSpPr>
        <p:spPr>
          <a:xfrm>
            <a:off x="5650518" y="3246855"/>
            <a:ext cx="2622680" cy="2123658"/>
          </a:xfrm>
          <a:prstGeom prst="rect">
            <a:avLst/>
          </a:prstGeom>
          <a:noFill/>
        </p:spPr>
        <p:txBody>
          <a:bodyPr wrap="square" rtlCol="0">
            <a:spAutoFit/>
          </a:bodyPr>
          <a:lstStyle/>
          <a:p>
            <a:r>
              <a:rPr lang="zh-CN" altLang="en-US" sz="2200" dirty="0">
                <a:latin typeface="Verdana" panose="020B0604030504040204" pitchFamily="34" charset="0"/>
                <a:ea typeface="幼圆" panose="02010509060101010101" pitchFamily="49" charset="-122"/>
              </a:rPr>
              <a:t>该数据集包含</a:t>
            </a:r>
            <a:r>
              <a:rPr lang="en-US" altLang="zh-CN" sz="2200" dirty="0">
                <a:latin typeface="Verdana" panose="020B0604030504040204" pitchFamily="34" charset="0"/>
                <a:ea typeface="幼圆" panose="02010509060101010101" pitchFamily="49" charset="-122"/>
              </a:rPr>
              <a:t>   </a:t>
            </a:r>
            <a:r>
              <a:rPr lang="zh-CN" altLang="en-US" sz="2200" dirty="0">
                <a:latin typeface="Verdana" panose="020B0604030504040204" pitchFamily="34" charset="0"/>
                <a:ea typeface="幼圆" panose="02010509060101010101" pitchFamily="49" charset="-122"/>
              </a:rPr>
              <a:t>个训练样本</a:t>
            </a:r>
            <a:r>
              <a:rPr lang="zh-CN" altLang="en-US" dirty="0"/>
              <a:t>，         ，</a:t>
            </a:r>
            <a:r>
              <a:rPr lang="zh-CN" altLang="en-US" sz="2200" dirty="0">
                <a:latin typeface="Verdana" panose="020B0604030504040204" pitchFamily="34" charset="0"/>
                <a:ea typeface="幼圆" panose="02010509060101010101" pitchFamily="49" charset="-122"/>
              </a:rPr>
              <a:t>其中正例占          ，</a:t>
            </a:r>
            <a:endParaRPr lang="en-US" altLang="zh-CN" sz="2200" dirty="0">
              <a:latin typeface="Verdana" panose="020B0604030504040204" pitchFamily="34" charset="0"/>
              <a:ea typeface="幼圆" panose="02010509060101010101" pitchFamily="49" charset="-122"/>
            </a:endParaRPr>
          </a:p>
          <a:p>
            <a:r>
              <a:rPr lang="zh-CN" altLang="en-US" sz="2200" dirty="0">
                <a:latin typeface="Verdana" panose="020B0604030504040204" pitchFamily="34" charset="0"/>
                <a:ea typeface="幼圆" panose="02010509060101010101" pitchFamily="49" charset="-122"/>
              </a:rPr>
              <a:t>反例占         ，计算得到根结点的信息熵为</a:t>
            </a:r>
          </a:p>
        </p:txBody>
      </p:sp>
      <p:graphicFrame>
        <p:nvGraphicFramePr>
          <p:cNvPr id="27" name="对象 26"/>
          <p:cNvGraphicFramePr>
            <a:graphicFrameLocks noChangeAspect="1"/>
          </p:cNvGraphicFramePr>
          <p:nvPr>
            <p:extLst>
              <p:ext uri="{D42A27DB-BD31-4B8C-83A1-F6EECF244321}">
                <p14:modId xmlns:p14="http://schemas.microsoft.com/office/powerpoint/2010/main" val="589656670"/>
              </p:ext>
            </p:extLst>
          </p:nvPr>
        </p:nvGraphicFramePr>
        <p:xfrm>
          <a:off x="7023343" y="3677843"/>
          <a:ext cx="755906" cy="292378"/>
        </p:xfrm>
        <a:graphic>
          <a:graphicData uri="http://schemas.openxmlformats.org/presentationml/2006/ole">
            <mc:AlternateContent xmlns:mc="http://schemas.openxmlformats.org/markup-compatibility/2006">
              <mc:Choice xmlns:v="urn:schemas-microsoft-com:vml" Requires="v">
                <p:oleObj spid="_x0000_s42751" name="Formula" r:id="rId3" imgW="460080" imgH="177840" progId="Equation.Ribbit">
                  <p:embed/>
                </p:oleObj>
              </mc:Choice>
              <mc:Fallback>
                <p:oleObj name="Formula" r:id="rId3" imgW="460080" imgH="177840" progId="Equation.Ribbit">
                  <p:embed/>
                  <p:pic>
                    <p:nvPicPr>
                      <p:cNvPr id="0" name=""/>
                      <p:cNvPicPr/>
                      <p:nvPr/>
                    </p:nvPicPr>
                    <p:blipFill>
                      <a:blip r:embed="rId4"/>
                      <a:stretch>
                        <a:fillRect/>
                      </a:stretch>
                    </p:blipFill>
                    <p:spPr>
                      <a:xfrm>
                        <a:off x="7023343" y="3677843"/>
                        <a:ext cx="755906" cy="292378"/>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505429749"/>
              </p:ext>
            </p:extLst>
          </p:nvPr>
        </p:nvGraphicFramePr>
        <p:xfrm>
          <a:off x="7188200" y="3946525"/>
          <a:ext cx="841375" cy="357188"/>
        </p:xfrm>
        <a:graphic>
          <a:graphicData uri="http://schemas.openxmlformats.org/presentationml/2006/ole">
            <mc:AlternateContent xmlns:mc="http://schemas.openxmlformats.org/markup-compatibility/2006">
              <mc:Choice xmlns:v="urn:schemas-microsoft-com:vml" Requires="v">
                <p:oleObj spid="_x0000_s42752" name="Formula" r:id="rId5" imgW="478800" imgH="203400" progId="Equation.Ribbit">
                  <p:embed/>
                </p:oleObj>
              </mc:Choice>
              <mc:Fallback>
                <p:oleObj name="Formula" r:id="rId5" imgW="478800" imgH="203400" progId="Equation.Ribbit">
                  <p:embed/>
                  <p:pic>
                    <p:nvPicPr>
                      <p:cNvPr id="0" name=""/>
                      <p:cNvPicPr/>
                      <p:nvPr/>
                    </p:nvPicPr>
                    <p:blipFill>
                      <a:blip r:embed="rId6"/>
                      <a:stretch>
                        <a:fillRect/>
                      </a:stretch>
                    </p:blipFill>
                    <p:spPr>
                      <a:xfrm>
                        <a:off x="7188200" y="3946525"/>
                        <a:ext cx="841375" cy="357188"/>
                      </a:xfrm>
                      <a:prstGeom prst="rect">
                        <a:avLst/>
                      </a:prstGeom>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3714109477"/>
              </p:ext>
            </p:extLst>
          </p:nvPr>
        </p:nvGraphicFramePr>
        <p:xfrm>
          <a:off x="6602413" y="4292600"/>
          <a:ext cx="801687" cy="339725"/>
        </p:xfrm>
        <a:graphic>
          <a:graphicData uri="http://schemas.openxmlformats.org/presentationml/2006/ole">
            <mc:AlternateContent xmlns:mc="http://schemas.openxmlformats.org/markup-compatibility/2006">
              <mc:Choice xmlns:v="urn:schemas-microsoft-com:vml" Requires="v">
                <p:oleObj spid="_x0000_s42753" name="Formula" r:id="rId7" imgW="478800" imgH="203400" progId="Equation.Ribbit">
                  <p:embed/>
                </p:oleObj>
              </mc:Choice>
              <mc:Fallback>
                <p:oleObj name="Formula" r:id="rId7" imgW="478800" imgH="203400" progId="Equation.Ribbit">
                  <p:embed/>
                  <p:pic>
                    <p:nvPicPr>
                      <p:cNvPr id="0" name=""/>
                      <p:cNvPicPr/>
                      <p:nvPr/>
                    </p:nvPicPr>
                    <p:blipFill>
                      <a:blip r:embed="rId8"/>
                      <a:stretch>
                        <a:fillRect/>
                      </a:stretch>
                    </p:blipFill>
                    <p:spPr>
                      <a:xfrm>
                        <a:off x="6602413" y="4292600"/>
                        <a:ext cx="801687" cy="339725"/>
                      </a:xfrm>
                      <a:prstGeom prst="rect">
                        <a:avLst/>
                      </a:prstGeom>
                    </p:spPr>
                  </p:pic>
                </p:oleObj>
              </mc:Fallback>
            </mc:AlternateContent>
          </a:graphicData>
        </a:graphic>
      </p:graphicFrame>
      <p:graphicFrame>
        <p:nvGraphicFramePr>
          <p:cNvPr id="31" name="内容占位符 3"/>
          <p:cNvGraphicFramePr>
            <a:graphicFrameLocks noChangeAspect="1"/>
          </p:cNvGraphicFramePr>
          <p:nvPr>
            <p:extLst>
              <p:ext uri="{D42A27DB-BD31-4B8C-83A1-F6EECF244321}">
                <p14:modId xmlns:p14="http://schemas.microsoft.com/office/powerpoint/2010/main" val="1678613268"/>
              </p:ext>
            </p:extLst>
          </p:nvPr>
        </p:nvGraphicFramePr>
        <p:xfrm>
          <a:off x="1136650" y="5370513"/>
          <a:ext cx="6959600" cy="788987"/>
        </p:xfrm>
        <a:graphic>
          <a:graphicData uri="http://schemas.openxmlformats.org/presentationml/2006/ole">
            <mc:AlternateContent xmlns:mc="http://schemas.openxmlformats.org/markup-compatibility/2006">
              <mc:Choice xmlns:v="urn:schemas-microsoft-com:vml" Requires="v">
                <p:oleObj spid="_x0000_s42754" name="Formula" r:id="rId9" imgW="4071960" imgH="460080" progId="Equation.Ribbit">
                  <p:embed/>
                </p:oleObj>
              </mc:Choice>
              <mc:Fallback>
                <p:oleObj name="Formula" r:id="rId9" imgW="4071960" imgH="460080" progId="Equation.Ribbit">
                  <p:embed/>
                  <p:pic>
                    <p:nvPicPr>
                      <p:cNvPr id="0" name=""/>
                      <p:cNvPicPr/>
                      <p:nvPr/>
                    </p:nvPicPr>
                    <p:blipFill>
                      <a:blip r:embed="rId10"/>
                      <a:stretch>
                        <a:fillRect/>
                      </a:stretch>
                    </p:blipFill>
                    <p:spPr>
                      <a:xfrm>
                        <a:off x="1136650" y="5370513"/>
                        <a:ext cx="6959600" cy="788987"/>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750177373"/>
              </p:ext>
            </p:extLst>
          </p:nvPr>
        </p:nvGraphicFramePr>
        <p:xfrm>
          <a:off x="7458075" y="3352800"/>
          <a:ext cx="266700" cy="304800"/>
        </p:xfrm>
        <a:graphic>
          <a:graphicData uri="http://schemas.openxmlformats.org/presentationml/2006/ole">
            <mc:AlternateContent xmlns:mc="http://schemas.openxmlformats.org/markup-compatibility/2006">
              <mc:Choice xmlns:v="urn:schemas-microsoft-com:vml" Requires="v">
                <p:oleObj spid="_x0000_s42755" name="Formula" r:id="rId11" imgW="145080" imgH="165240" progId="Equation.Ribbit">
                  <p:embed/>
                </p:oleObj>
              </mc:Choice>
              <mc:Fallback>
                <p:oleObj name="Formula" r:id="rId11" imgW="145080" imgH="165240" progId="Equation.Ribbit">
                  <p:embed/>
                  <p:pic>
                    <p:nvPicPr>
                      <p:cNvPr id="0" name=""/>
                      <p:cNvPicPr/>
                      <p:nvPr/>
                    </p:nvPicPr>
                    <p:blipFill>
                      <a:blip r:embed="rId12"/>
                      <a:stretch>
                        <a:fillRect/>
                      </a:stretch>
                    </p:blipFill>
                    <p:spPr>
                      <a:xfrm>
                        <a:off x="7458075" y="3352800"/>
                        <a:ext cx="266700" cy="304800"/>
                      </a:xfrm>
                      <a:prstGeom prst="rect">
                        <a:avLst/>
                      </a:prstGeom>
                    </p:spPr>
                  </p:pic>
                </p:oleObj>
              </mc:Fallback>
            </mc:AlternateContent>
          </a:graphicData>
        </a:graphic>
      </p:graphicFrame>
      <p:pic>
        <p:nvPicPr>
          <p:cNvPr id="6" name="图片 5"/>
          <p:cNvPicPr>
            <a:picLocks noChangeAspect="1"/>
          </p:cNvPicPr>
          <p:nvPr/>
        </p:nvPicPr>
        <p:blipFill>
          <a:blip r:embed="rId13"/>
          <a:stretch>
            <a:fillRect/>
          </a:stretch>
        </p:blipFill>
        <p:spPr>
          <a:xfrm>
            <a:off x="457075" y="1696261"/>
            <a:ext cx="5128424" cy="3600694"/>
          </a:xfrm>
          <a:prstGeom prst="rect">
            <a:avLst/>
          </a:prstGeom>
        </p:spPr>
      </p:pic>
    </p:spTree>
    <p:extLst>
      <p:ext uri="{BB962C8B-B14F-4D97-AF65-F5344CB8AC3E}">
        <p14:creationId xmlns:p14="http://schemas.microsoft.com/office/powerpoint/2010/main" val="2545073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p>
        </p:txBody>
      </p:sp>
      <p:sp>
        <p:nvSpPr>
          <p:cNvPr id="3" name="内容占位符 2"/>
          <p:cNvSpPr>
            <a:spLocks noGrp="1"/>
          </p:cNvSpPr>
          <p:nvPr>
            <p:ph idx="1"/>
          </p:nvPr>
        </p:nvSpPr>
        <p:spPr>
          <a:xfrm>
            <a:off x="51671" y="1081263"/>
            <a:ext cx="8616950" cy="4930775"/>
          </a:xfrm>
        </p:spPr>
        <p:txBody>
          <a:bodyPr/>
          <a:lstStyle/>
          <a:p>
            <a:r>
              <a:rPr lang="zh-CN" altLang="en-US" dirty="0"/>
              <a:t>以属性“色泽”为例，其对应的</a:t>
            </a:r>
            <a:r>
              <a:rPr lang="en-US" altLang="zh-CN" dirty="0"/>
              <a:t>  </a:t>
            </a:r>
            <a:r>
              <a:rPr lang="zh-CN" altLang="en-US" dirty="0"/>
              <a:t>个数据子集分别为    </a:t>
            </a:r>
            <a:r>
              <a:rPr lang="en-US" altLang="zh-CN" dirty="0"/>
              <a:t>(</a:t>
            </a:r>
            <a:r>
              <a:rPr lang="zh-CN" altLang="en-US" dirty="0"/>
              <a:t>色泽</a:t>
            </a:r>
            <a:r>
              <a:rPr lang="en-US" altLang="zh-CN" dirty="0"/>
              <a:t>=</a:t>
            </a:r>
            <a:r>
              <a:rPr lang="zh-CN" altLang="en-US" dirty="0"/>
              <a:t>青绿</a:t>
            </a:r>
            <a:r>
              <a:rPr lang="en-US" altLang="zh-CN" dirty="0"/>
              <a:t>)</a:t>
            </a:r>
            <a:r>
              <a:rPr lang="zh-CN" altLang="en-US" dirty="0"/>
              <a:t>，  </a:t>
            </a:r>
            <a:r>
              <a:rPr lang="en-US" altLang="zh-CN" dirty="0"/>
              <a:t> (</a:t>
            </a:r>
            <a:r>
              <a:rPr lang="zh-CN" altLang="en-US" dirty="0"/>
              <a:t>色泽</a:t>
            </a:r>
            <a:r>
              <a:rPr lang="en-US" altLang="zh-CN" dirty="0"/>
              <a:t>=</a:t>
            </a:r>
            <a:r>
              <a:rPr lang="zh-CN" altLang="en-US" dirty="0"/>
              <a:t>乌黑</a:t>
            </a:r>
            <a:r>
              <a:rPr lang="en-US" altLang="zh-CN" dirty="0"/>
              <a:t>)</a:t>
            </a:r>
            <a:r>
              <a:rPr lang="zh-CN" altLang="en-US" dirty="0"/>
              <a:t>，   </a:t>
            </a:r>
            <a:r>
              <a:rPr lang="en-US" altLang="zh-CN" dirty="0"/>
              <a:t>(</a:t>
            </a:r>
            <a:r>
              <a:rPr lang="zh-CN" altLang="en-US" dirty="0"/>
              <a:t>色泽</a:t>
            </a:r>
            <a:r>
              <a:rPr lang="en-US" altLang="zh-CN" dirty="0"/>
              <a:t>=</a:t>
            </a:r>
            <a:r>
              <a:rPr lang="zh-CN" altLang="en-US" dirty="0"/>
              <a:t>浅白</a:t>
            </a:r>
            <a:r>
              <a:rPr lang="en-US" altLang="zh-CN" dirty="0"/>
              <a:t>)</a:t>
            </a:r>
          </a:p>
          <a:p>
            <a:r>
              <a:rPr lang="zh-CN" altLang="en-US" dirty="0"/>
              <a:t>子集    包含编号为                        的</a:t>
            </a:r>
            <a:r>
              <a:rPr lang="en-US" altLang="zh-CN" dirty="0"/>
              <a:t>  </a:t>
            </a:r>
            <a:r>
              <a:rPr lang="zh-CN" altLang="en-US" dirty="0"/>
              <a:t>个样例，其中正例占</a:t>
            </a:r>
            <a:endParaRPr lang="en-US" altLang="zh-CN" dirty="0"/>
          </a:p>
          <a:p>
            <a:pPr marL="0" indent="0">
              <a:buNone/>
            </a:pPr>
            <a:r>
              <a:rPr lang="en-US" altLang="zh-CN" dirty="0"/>
              <a:t>             </a:t>
            </a:r>
            <a:r>
              <a:rPr lang="zh-CN" altLang="en-US" dirty="0"/>
              <a:t>，反例占          ，  、   同理，</a:t>
            </a:r>
            <a:r>
              <a:rPr lang="en-US" altLang="zh-CN" dirty="0"/>
              <a:t>  </a:t>
            </a:r>
            <a:r>
              <a:rPr lang="zh-CN" altLang="en-US" dirty="0"/>
              <a:t>个结点的信息熵为：</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342900" indent="-342900"/>
            <a:r>
              <a:rPr lang="zh-CN" altLang="en-US" dirty="0"/>
              <a:t>属性“色泽”的信息增益为</a:t>
            </a:r>
            <a:endParaRPr lang="en-US" altLang="zh-CN" dirty="0"/>
          </a:p>
        </p:txBody>
      </p:sp>
      <p:graphicFrame>
        <p:nvGraphicFramePr>
          <p:cNvPr id="4" name="对象 3"/>
          <p:cNvGraphicFramePr>
            <a:graphicFrameLocks noChangeAspect="1"/>
          </p:cNvGraphicFramePr>
          <p:nvPr>
            <p:extLst>
              <p:ext uri="{D42A27DB-BD31-4B8C-83A1-F6EECF244321}">
                <p14:modId xmlns:p14="http://schemas.microsoft.com/office/powerpoint/2010/main" val="3763440351"/>
              </p:ext>
            </p:extLst>
          </p:nvPr>
        </p:nvGraphicFramePr>
        <p:xfrm>
          <a:off x="6918325" y="1144588"/>
          <a:ext cx="307975" cy="317500"/>
        </p:xfrm>
        <a:graphic>
          <a:graphicData uri="http://schemas.openxmlformats.org/presentationml/2006/ole">
            <mc:AlternateContent xmlns:mc="http://schemas.openxmlformats.org/markup-compatibility/2006">
              <mc:Choice xmlns:v="urn:schemas-microsoft-com:vml" Requires="v">
                <p:oleObj spid="_x0000_s67858" name="Formula" r:id="rId3" imgW="177840" imgH="184320" progId="Equation.Ribbit">
                  <p:embed/>
                </p:oleObj>
              </mc:Choice>
              <mc:Fallback>
                <p:oleObj name="Formula" r:id="rId3" imgW="177840" imgH="184320" progId="Equation.Ribbit">
                  <p:embed/>
                  <p:pic>
                    <p:nvPicPr>
                      <p:cNvPr id="0" name=""/>
                      <p:cNvPicPr/>
                      <p:nvPr/>
                    </p:nvPicPr>
                    <p:blipFill>
                      <a:blip r:embed="rId4"/>
                      <a:stretch>
                        <a:fillRect/>
                      </a:stretch>
                    </p:blipFill>
                    <p:spPr>
                      <a:xfrm>
                        <a:off x="6918325" y="1144588"/>
                        <a:ext cx="307975" cy="3175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23108784"/>
              </p:ext>
            </p:extLst>
          </p:nvPr>
        </p:nvGraphicFramePr>
        <p:xfrm>
          <a:off x="1016000" y="1457325"/>
          <a:ext cx="312738" cy="319088"/>
        </p:xfrm>
        <a:graphic>
          <a:graphicData uri="http://schemas.openxmlformats.org/presentationml/2006/ole">
            <mc:AlternateContent xmlns:mc="http://schemas.openxmlformats.org/markup-compatibility/2006">
              <mc:Choice xmlns:v="urn:schemas-microsoft-com:vml" Requires="v">
                <p:oleObj spid="_x0000_s67859" name="Formula" r:id="rId5" imgW="180360" imgH="184320" progId="Equation.Ribbit">
                  <p:embed/>
                </p:oleObj>
              </mc:Choice>
              <mc:Fallback>
                <p:oleObj name="Formula" r:id="rId5" imgW="180360" imgH="184320" progId="Equation.Ribbit">
                  <p:embed/>
                  <p:pic>
                    <p:nvPicPr>
                      <p:cNvPr id="0" name=""/>
                      <p:cNvPicPr/>
                      <p:nvPr/>
                    </p:nvPicPr>
                    <p:blipFill>
                      <a:blip r:embed="rId6"/>
                      <a:stretch>
                        <a:fillRect/>
                      </a:stretch>
                    </p:blipFill>
                    <p:spPr>
                      <a:xfrm>
                        <a:off x="1016000" y="1457325"/>
                        <a:ext cx="312738" cy="319088"/>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269497386"/>
              </p:ext>
            </p:extLst>
          </p:nvPr>
        </p:nvGraphicFramePr>
        <p:xfrm>
          <a:off x="3109913" y="1446213"/>
          <a:ext cx="314325" cy="317500"/>
        </p:xfrm>
        <a:graphic>
          <a:graphicData uri="http://schemas.openxmlformats.org/presentationml/2006/ole">
            <mc:AlternateContent xmlns:mc="http://schemas.openxmlformats.org/markup-compatibility/2006">
              <mc:Choice xmlns:v="urn:schemas-microsoft-com:vml" Requires="v">
                <p:oleObj spid="_x0000_s67860" name="Formula" r:id="rId7" imgW="181800" imgH="184320" progId="Equation.Ribbit">
                  <p:embed/>
                </p:oleObj>
              </mc:Choice>
              <mc:Fallback>
                <p:oleObj name="Formula" r:id="rId7" imgW="181800" imgH="184320" progId="Equation.Ribbit">
                  <p:embed/>
                  <p:pic>
                    <p:nvPicPr>
                      <p:cNvPr id="0" name=""/>
                      <p:cNvPicPr/>
                      <p:nvPr/>
                    </p:nvPicPr>
                    <p:blipFill>
                      <a:blip r:embed="rId8"/>
                      <a:stretch>
                        <a:fillRect/>
                      </a:stretch>
                    </p:blipFill>
                    <p:spPr>
                      <a:xfrm>
                        <a:off x="3109913" y="1446213"/>
                        <a:ext cx="314325" cy="3175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321396797"/>
              </p:ext>
            </p:extLst>
          </p:nvPr>
        </p:nvGraphicFramePr>
        <p:xfrm>
          <a:off x="1093788" y="1858963"/>
          <a:ext cx="306387" cy="319087"/>
        </p:xfrm>
        <a:graphic>
          <a:graphicData uri="http://schemas.openxmlformats.org/presentationml/2006/ole">
            <mc:AlternateContent xmlns:mc="http://schemas.openxmlformats.org/markup-compatibility/2006">
              <mc:Choice xmlns:v="urn:schemas-microsoft-com:vml" Requires="v">
                <p:oleObj spid="_x0000_s67861" name="Formula" r:id="rId9" imgW="177840" imgH="184320" progId="Equation.Ribbit">
                  <p:embed/>
                </p:oleObj>
              </mc:Choice>
              <mc:Fallback>
                <p:oleObj name="Formula" r:id="rId9" imgW="177840" imgH="184320" progId="Equation.Ribbit">
                  <p:embed/>
                  <p:pic>
                    <p:nvPicPr>
                      <p:cNvPr id="0" name=""/>
                      <p:cNvPicPr/>
                      <p:nvPr/>
                    </p:nvPicPr>
                    <p:blipFill>
                      <a:blip r:embed="rId4"/>
                      <a:stretch>
                        <a:fillRect/>
                      </a:stretch>
                    </p:blipFill>
                    <p:spPr>
                      <a:xfrm>
                        <a:off x="1093788" y="1858963"/>
                        <a:ext cx="306387" cy="319087"/>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640003579"/>
              </p:ext>
            </p:extLst>
          </p:nvPr>
        </p:nvGraphicFramePr>
        <p:xfrm>
          <a:off x="447675" y="2216150"/>
          <a:ext cx="849313" cy="403225"/>
        </p:xfrm>
        <a:graphic>
          <a:graphicData uri="http://schemas.openxmlformats.org/presentationml/2006/ole">
            <mc:AlternateContent xmlns:mc="http://schemas.openxmlformats.org/markup-compatibility/2006">
              <mc:Choice xmlns:v="urn:schemas-microsoft-com:vml" Requires="v">
                <p:oleObj spid="_x0000_s67862" name="Formula" r:id="rId10" imgW="425520" imgH="203400" progId="Equation.Ribbit">
                  <p:embed/>
                </p:oleObj>
              </mc:Choice>
              <mc:Fallback>
                <p:oleObj name="Formula" r:id="rId10" imgW="425520" imgH="203400" progId="Equation.Ribbit">
                  <p:embed/>
                  <p:pic>
                    <p:nvPicPr>
                      <p:cNvPr id="0" name=""/>
                      <p:cNvPicPr/>
                      <p:nvPr/>
                    </p:nvPicPr>
                    <p:blipFill>
                      <a:blip r:embed="rId11"/>
                      <a:stretch>
                        <a:fillRect/>
                      </a:stretch>
                    </p:blipFill>
                    <p:spPr>
                      <a:xfrm>
                        <a:off x="447675" y="2216150"/>
                        <a:ext cx="849313" cy="403225"/>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12446793"/>
              </p:ext>
            </p:extLst>
          </p:nvPr>
        </p:nvGraphicFramePr>
        <p:xfrm>
          <a:off x="2600325" y="2217738"/>
          <a:ext cx="838200" cy="398462"/>
        </p:xfrm>
        <a:graphic>
          <a:graphicData uri="http://schemas.openxmlformats.org/presentationml/2006/ole">
            <mc:AlternateContent xmlns:mc="http://schemas.openxmlformats.org/markup-compatibility/2006">
              <mc:Choice xmlns:v="urn:schemas-microsoft-com:vml" Requires="v">
                <p:oleObj spid="_x0000_s67863" name="Formula" r:id="rId12" imgW="425520" imgH="203400" progId="Equation.Ribbit">
                  <p:embed/>
                </p:oleObj>
              </mc:Choice>
              <mc:Fallback>
                <p:oleObj name="Formula" r:id="rId12" imgW="425520" imgH="203400" progId="Equation.Ribbit">
                  <p:embed/>
                  <p:pic>
                    <p:nvPicPr>
                      <p:cNvPr id="0" name=""/>
                      <p:cNvPicPr/>
                      <p:nvPr/>
                    </p:nvPicPr>
                    <p:blipFill>
                      <a:blip r:embed="rId13"/>
                      <a:stretch>
                        <a:fillRect/>
                      </a:stretch>
                    </p:blipFill>
                    <p:spPr>
                      <a:xfrm>
                        <a:off x="2600325" y="2217738"/>
                        <a:ext cx="838200" cy="398462"/>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873001423"/>
              </p:ext>
            </p:extLst>
          </p:nvPr>
        </p:nvGraphicFramePr>
        <p:xfrm>
          <a:off x="3733800" y="2270125"/>
          <a:ext cx="311150" cy="319088"/>
        </p:xfrm>
        <a:graphic>
          <a:graphicData uri="http://schemas.openxmlformats.org/presentationml/2006/ole">
            <mc:AlternateContent xmlns:mc="http://schemas.openxmlformats.org/markup-compatibility/2006">
              <mc:Choice xmlns:v="urn:schemas-microsoft-com:vml" Requires="v">
                <p:oleObj spid="_x0000_s67864" name="Formula" r:id="rId14" imgW="180360" imgH="184320" progId="Equation.Ribbit">
                  <p:embed/>
                </p:oleObj>
              </mc:Choice>
              <mc:Fallback>
                <p:oleObj name="Formula" r:id="rId14" imgW="180360" imgH="184320" progId="Equation.Ribbit">
                  <p:embed/>
                  <p:pic>
                    <p:nvPicPr>
                      <p:cNvPr id="0" name=""/>
                      <p:cNvPicPr/>
                      <p:nvPr/>
                    </p:nvPicPr>
                    <p:blipFill>
                      <a:blip r:embed="rId6"/>
                      <a:stretch>
                        <a:fillRect/>
                      </a:stretch>
                    </p:blipFill>
                    <p:spPr>
                      <a:xfrm>
                        <a:off x="3733800" y="2270125"/>
                        <a:ext cx="311150" cy="319088"/>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376216580"/>
              </p:ext>
            </p:extLst>
          </p:nvPr>
        </p:nvGraphicFramePr>
        <p:xfrm>
          <a:off x="4203700" y="2270125"/>
          <a:ext cx="314325" cy="319088"/>
        </p:xfrm>
        <a:graphic>
          <a:graphicData uri="http://schemas.openxmlformats.org/presentationml/2006/ole">
            <mc:AlternateContent xmlns:mc="http://schemas.openxmlformats.org/markup-compatibility/2006">
              <mc:Choice xmlns:v="urn:schemas-microsoft-com:vml" Requires="v">
                <p:oleObj spid="_x0000_s67865" name="Formula" r:id="rId15" imgW="181800" imgH="184320" progId="Equation.Ribbit">
                  <p:embed/>
                </p:oleObj>
              </mc:Choice>
              <mc:Fallback>
                <p:oleObj name="Formula" r:id="rId15" imgW="181800" imgH="184320" progId="Equation.Ribbit">
                  <p:embed/>
                  <p:pic>
                    <p:nvPicPr>
                      <p:cNvPr id="0" name=""/>
                      <p:cNvPicPr/>
                      <p:nvPr/>
                    </p:nvPicPr>
                    <p:blipFill>
                      <a:blip r:embed="rId8"/>
                      <a:stretch>
                        <a:fillRect/>
                      </a:stretch>
                    </p:blipFill>
                    <p:spPr>
                      <a:xfrm>
                        <a:off x="4203700" y="2270125"/>
                        <a:ext cx="314325" cy="319088"/>
                      </a:xfrm>
                      <a:prstGeom prst="rect">
                        <a:avLst/>
                      </a:prstGeom>
                    </p:spPr>
                  </p:pic>
                </p:oleObj>
              </mc:Fallback>
            </mc:AlternateContent>
          </a:graphicData>
        </a:graphic>
      </p:graphicFrame>
      <p:graphicFrame>
        <p:nvGraphicFramePr>
          <p:cNvPr id="17" name="内容占位符 3"/>
          <p:cNvGraphicFramePr>
            <a:graphicFrameLocks noChangeAspect="1"/>
          </p:cNvGraphicFramePr>
          <p:nvPr>
            <p:extLst>
              <p:ext uri="{D42A27DB-BD31-4B8C-83A1-F6EECF244321}">
                <p14:modId xmlns:p14="http://schemas.microsoft.com/office/powerpoint/2010/main" val="3449378446"/>
              </p:ext>
            </p:extLst>
          </p:nvPr>
        </p:nvGraphicFramePr>
        <p:xfrm>
          <a:off x="2146300" y="2760663"/>
          <a:ext cx="4887913" cy="387350"/>
        </p:xfrm>
        <a:graphic>
          <a:graphicData uri="http://schemas.openxmlformats.org/presentationml/2006/ole">
            <mc:AlternateContent xmlns:mc="http://schemas.openxmlformats.org/markup-compatibility/2006">
              <mc:Choice xmlns:v="urn:schemas-microsoft-com:vml" Requires="v">
                <p:oleObj spid="_x0000_s67866" name="Formula" r:id="rId16" imgW="2583360" imgH="203400" progId="Equation.Ribbit">
                  <p:embed/>
                </p:oleObj>
              </mc:Choice>
              <mc:Fallback>
                <p:oleObj name="Formula" r:id="rId16" imgW="2583360" imgH="203400" progId="Equation.Ribbit">
                  <p:embed/>
                  <p:pic>
                    <p:nvPicPr>
                      <p:cNvPr id="0" name=""/>
                      <p:cNvPicPr/>
                      <p:nvPr/>
                    </p:nvPicPr>
                    <p:blipFill>
                      <a:blip r:embed="rId17"/>
                      <a:stretch>
                        <a:fillRect/>
                      </a:stretch>
                    </p:blipFill>
                    <p:spPr>
                      <a:xfrm>
                        <a:off x="2146300" y="2760663"/>
                        <a:ext cx="4887913" cy="387350"/>
                      </a:xfrm>
                      <a:prstGeom prst="rect">
                        <a:avLst/>
                      </a:prstGeom>
                    </p:spPr>
                  </p:pic>
                </p:oleObj>
              </mc:Fallback>
            </mc:AlternateContent>
          </a:graphicData>
        </a:graphic>
      </p:graphicFrame>
      <p:graphicFrame>
        <p:nvGraphicFramePr>
          <p:cNvPr id="21" name="内容占位符 3"/>
          <p:cNvGraphicFramePr>
            <a:graphicFrameLocks noChangeAspect="1"/>
          </p:cNvGraphicFramePr>
          <p:nvPr>
            <p:extLst>
              <p:ext uri="{D42A27DB-BD31-4B8C-83A1-F6EECF244321}">
                <p14:modId xmlns:p14="http://schemas.microsoft.com/office/powerpoint/2010/main" val="246964023"/>
              </p:ext>
            </p:extLst>
          </p:nvPr>
        </p:nvGraphicFramePr>
        <p:xfrm>
          <a:off x="2146300" y="3255963"/>
          <a:ext cx="4887913" cy="388937"/>
        </p:xfrm>
        <a:graphic>
          <a:graphicData uri="http://schemas.openxmlformats.org/presentationml/2006/ole">
            <mc:AlternateContent xmlns:mc="http://schemas.openxmlformats.org/markup-compatibility/2006">
              <mc:Choice xmlns:v="urn:schemas-microsoft-com:vml" Requires="v">
                <p:oleObj spid="_x0000_s67867" name="Formula" r:id="rId18" imgW="2583360" imgH="204480" progId="Equation.Ribbit">
                  <p:embed/>
                </p:oleObj>
              </mc:Choice>
              <mc:Fallback>
                <p:oleObj name="Formula" r:id="rId18" imgW="2583360" imgH="204480" progId="Equation.Ribbit">
                  <p:embed/>
                  <p:pic>
                    <p:nvPicPr>
                      <p:cNvPr id="0" name=""/>
                      <p:cNvPicPr/>
                      <p:nvPr/>
                    </p:nvPicPr>
                    <p:blipFill>
                      <a:blip r:embed="rId19"/>
                      <a:stretch>
                        <a:fillRect/>
                      </a:stretch>
                    </p:blipFill>
                    <p:spPr>
                      <a:xfrm>
                        <a:off x="2146300" y="3255963"/>
                        <a:ext cx="4887913" cy="388937"/>
                      </a:xfrm>
                      <a:prstGeom prst="rect">
                        <a:avLst/>
                      </a:prstGeom>
                    </p:spPr>
                  </p:pic>
                </p:oleObj>
              </mc:Fallback>
            </mc:AlternateContent>
          </a:graphicData>
        </a:graphic>
      </p:graphicFrame>
      <p:graphicFrame>
        <p:nvGraphicFramePr>
          <p:cNvPr id="22" name="内容占位符 3"/>
          <p:cNvGraphicFramePr>
            <a:graphicFrameLocks noChangeAspect="1"/>
          </p:cNvGraphicFramePr>
          <p:nvPr>
            <p:extLst>
              <p:ext uri="{D42A27DB-BD31-4B8C-83A1-F6EECF244321}">
                <p14:modId xmlns:p14="http://schemas.microsoft.com/office/powerpoint/2010/main" val="1699242010"/>
              </p:ext>
            </p:extLst>
          </p:nvPr>
        </p:nvGraphicFramePr>
        <p:xfrm>
          <a:off x="2146300" y="3749675"/>
          <a:ext cx="4887913" cy="388938"/>
        </p:xfrm>
        <a:graphic>
          <a:graphicData uri="http://schemas.openxmlformats.org/presentationml/2006/ole">
            <mc:AlternateContent xmlns:mc="http://schemas.openxmlformats.org/markup-compatibility/2006">
              <mc:Choice xmlns:v="urn:schemas-microsoft-com:vml" Requires="v">
                <p:oleObj spid="_x0000_s67868" name="Formula" r:id="rId20" imgW="2581920" imgH="204480" progId="Equation.Ribbit">
                  <p:embed/>
                </p:oleObj>
              </mc:Choice>
              <mc:Fallback>
                <p:oleObj name="Formula" r:id="rId20" imgW="2581920" imgH="204480" progId="Equation.Ribbit">
                  <p:embed/>
                  <p:pic>
                    <p:nvPicPr>
                      <p:cNvPr id="0" name=""/>
                      <p:cNvPicPr/>
                      <p:nvPr/>
                    </p:nvPicPr>
                    <p:blipFill>
                      <a:blip r:embed="rId21"/>
                      <a:stretch>
                        <a:fillRect/>
                      </a:stretch>
                    </p:blipFill>
                    <p:spPr>
                      <a:xfrm>
                        <a:off x="2146300" y="3749675"/>
                        <a:ext cx="4887913" cy="388938"/>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2386607453"/>
              </p:ext>
            </p:extLst>
          </p:nvPr>
        </p:nvGraphicFramePr>
        <p:xfrm>
          <a:off x="644525" y="4768850"/>
          <a:ext cx="4506913" cy="722313"/>
        </p:xfrm>
        <a:graphic>
          <a:graphicData uri="http://schemas.openxmlformats.org/presentationml/2006/ole">
            <mc:AlternateContent xmlns:mc="http://schemas.openxmlformats.org/markup-compatibility/2006">
              <mc:Choice xmlns:v="urn:schemas-microsoft-com:vml" Requires="v">
                <p:oleObj spid="_x0000_s67869" name="Formula" r:id="rId22" imgW="2876760" imgH="461160" progId="Equation.Ribbit">
                  <p:embed/>
                </p:oleObj>
              </mc:Choice>
              <mc:Fallback>
                <p:oleObj name="Formula" r:id="rId22" imgW="2876760" imgH="461160" progId="Equation.Ribbit">
                  <p:embed/>
                  <p:pic>
                    <p:nvPicPr>
                      <p:cNvPr id="0" name=""/>
                      <p:cNvPicPr/>
                      <p:nvPr/>
                    </p:nvPicPr>
                    <p:blipFill>
                      <a:blip r:embed="rId23"/>
                      <a:stretch>
                        <a:fillRect/>
                      </a:stretch>
                    </p:blipFill>
                    <p:spPr>
                      <a:xfrm>
                        <a:off x="644525" y="4768850"/>
                        <a:ext cx="4506913" cy="722313"/>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1054606863"/>
              </p:ext>
            </p:extLst>
          </p:nvPr>
        </p:nvGraphicFramePr>
        <p:xfrm>
          <a:off x="2159000" y="5514975"/>
          <a:ext cx="5343525" cy="346075"/>
        </p:xfrm>
        <a:graphic>
          <a:graphicData uri="http://schemas.openxmlformats.org/presentationml/2006/ole">
            <mc:AlternateContent xmlns:mc="http://schemas.openxmlformats.org/markup-compatibility/2006">
              <mc:Choice xmlns:v="urn:schemas-microsoft-com:vml" Requires="v">
                <p:oleObj spid="_x0000_s67870" name="Formula" r:id="rId24" imgW="3139560" imgH="203400" progId="Equation.Ribbit">
                  <p:embed/>
                </p:oleObj>
              </mc:Choice>
              <mc:Fallback>
                <p:oleObj name="Formula" r:id="rId24" imgW="3139560" imgH="203400" progId="Equation.Ribbit">
                  <p:embed/>
                  <p:pic>
                    <p:nvPicPr>
                      <p:cNvPr id="0" name=""/>
                      <p:cNvPicPr/>
                      <p:nvPr/>
                    </p:nvPicPr>
                    <p:blipFill>
                      <a:blip r:embed="rId25"/>
                      <a:stretch>
                        <a:fillRect/>
                      </a:stretch>
                    </p:blipFill>
                    <p:spPr>
                      <a:xfrm>
                        <a:off x="2159000" y="5514975"/>
                        <a:ext cx="5343525" cy="346075"/>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178611967"/>
              </p:ext>
            </p:extLst>
          </p:nvPr>
        </p:nvGraphicFramePr>
        <p:xfrm>
          <a:off x="2160588" y="5940425"/>
          <a:ext cx="828675" cy="273050"/>
        </p:xfrm>
        <a:graphic>
          <a:graphicData uri="http://schemas.openxmlformats.org/presentationml/2006/ole">
            <mc:AlternateContent xmlns:mc="http://schemas.openxmlformats.org/markup-compatibility/2006">
              <mc:Choice xmlns:v="urn:schemas-microsoft-com:vml" Requires="v">
                <p:oleObj spid="_x0000_s67871" name="Formula" r:id="rId26" imgW="495360" imgH="162720" progId="Equation.Ribbit">
                  <p:embed/>
                </p:oleObj>
              </mc:Choice>
              <mc:Fallback>
                <p:oleObj name="Formula" r:id="rId26" imgW="495360" imgH="162720" progId="Equation.Ribbit">
                  <p:embed/>
                  <p:pic>
                    <p:nvPicPr>
                      <p:cNvPr id="0" name=""/>
                      <p:cNvPicPr/>
                      <p:nvPr/>
                    </p:nvPicPr>
                    <p:blipFill>
                      <a:blip r:embed="rId27"/>
                      <a:stretch>
                        <a:fillRect/>
                      </a:stretch>
                    </p:blipFill>
                    <p:spPr>
                      <a:xfrm>
                        <a:off x="2160588" y="5940425"/>
                        <a:ext cx="828675" cy="27305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4061008169"/>
              </p:ext>
            </p:extLst>
          </p:nvPr>
        </p:nvGraphicFramePr>
        <p:xfrm>
          <a:off x="2846388" y="1822450"/>
          <a:ext cx="2363787" cy="366713"/>
        </p:xfrm>
        <a:graphic>
          <a:graphicData uri="http://schemas.openxmlformats.org/presentationml/2006/ole">
            <mc:AlternateContent xmlns:mc="http://schemas.openxmlformats.org/markup-compatibility/2006">
              <mc:Choice xmlns:v="urn:schemas-microsoft-com:vml" Requires="v">
                <p:oleObj spid="_x0000_s67872" name="Formula" r:id="rId28" imgW="1144440" imgH="177840" progId="Equation.Ribbit">
                  <p:embed/>
                </p:oleObj>
              </mc:Choice>
              <mc:Fallback>
                <p:oleObj name="Formula" r:id="rId28" imgW="1144440" imgH="177840" progId="Equation.Ribbit">
                  <p:embed/>
                  <p:pic>
                    <p:nvPicPr>
                      <p:cNvPr id="0" name=""/>
                      <p:cNvPicPr/>
                      <p:nvPr/>
                    </p:nvPicPr>
                    <p:blipFill>
                      <a:blip r:embed="rId29"/>
                      <a:stretch>
                        <a:fillRect/>
                      </a:stretch>
                    </p:blipFill>
                    <p:spPr>
                      <a:xfrm>
                        <a:off x="2846388" y="1822450"/>
                        <a:ext cx="2363787" cy="366713"/>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082042668"/>
              </p:ext>
            </p:extLst>
          </p:nvPr>
        </p:nvGraphicFramePr>
        <p:xfrm>
          <a:off x="5525730" y="1858963"/>
          <a:ext cx="158750" cy="347662"/>
        </p:xfrm>
        <a:graphic>
          <a:graphicData uri="http://schemas.openxmlformats.org/presentationml/2006/ole">
            <mc:AlternateContent xmlns:mc="http://schemas.openxmlformats.org/markup-compatibility/2006">
              <mc:Choice xmlns:v="urn:schemas-microsoft-com:vml" Requires="v">
                <p:oleObj spid="_x0000_s67873" name="Formula" r:id="rId30" imgW="75240" imgH="162720" progId="Equation.Ribbit">
                  <p:embed/>
                </p:oleObj>
              </mc:Choice>
              <mc:Fallback>
                <p:oleObj name="Formula" r:id="rId30" imgW="75240" imgH="162720" progId="Equation.Ribbit">
                  <p:embed/>
                  <p:pic>
                    <p:nvPicPr>
                      <p:cNvPr id="0" name=""/>
                      <p:cNvPicPr/>
                      <p:nvPr/>
                    </p:nvPicPr>
                    <p:blipFill>
                      <a:blip r:embed="rId31"/>
                      <a:stretch>
                        <a:fillRect/>
                      </a:stretch>
                    </p:blipFill>
                    <p:spPr>
                      <a:xfrm>
                        <a:off x="5525730" y="1858963"/>
                        <a:ext cx="158750" cy="347662"/>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2739232516"/>
              </p:ext>
            </p:extLst>
          </p:nvPr>
        </p:nvGraphicFramePr>
        <p:xfrm>
          <a:off x="5418138" y="2287409"/>
          <a:ext cx="158750" cy="347662"/>
        </p:xfrm>
        <a:graphic>
          <a:graphicData uri="http://schemas.openxmlformats.org/presentationml/2006/ole">
            <mc:AlternateContent xmlns:mc="http://schemas.openxmlformats.org/markup-compatibility/2006">
              <mc:Choice xmlns:v="urn:schemas-microsoft-com:vml" Requires="v">
                <p:oleObj spid="_x0000_s67874" name="Formula" r:id="rId32" imgW="75240" imgH="162720" progId="Equation.Ribbit">
                  <p:embed/>
                </p:oleObj>
              </mc:Choice>
              <mc:Fallback>
                <p:oleObj name="Formula" r:id="rId32" imgW="75240" imgH="162720" progId="Equation.Ribbit">
                  <p:embed/>
                  <p:pic>
                    <p:nvPicPr>
                      <p:cNvPr id="0" name=""/>
                      <p:cNvPicPr/>
                      <p:nvPr/>
                    </p:nvPicPr>
                    <p:blipFill>
                      <a:blip r:embed="rId33"/>
                      <a:stretch>
                        <a:fillRect/>
                      </a:stretch>
                    </p:blipFill>
                    <p:spPr>
                      <a:xfrm>
                        <a:off x="5418138" y="2287409"/>
                        <a:ext cx="158750" cy="347662"/>
                      </a:xfrm>
                      <a:prstGeom prst="rect">
                        <a:avLst/>
                      </a:prstGeom>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3964040730"/>
              </p:ext>
            </p:extLst>
          </p:nvPr>
        </p:nvGraphicFramePr>
        <p:xfrm>
          <a:off x="4438650" y="1128176"/>
          <a:ext cx="149269" cy="330200"/>
        </p:xfrm>
        <a:graphic>
          <a:graphicData uri="http://schemas.openxmlformats.org/presentationml/2006/ole">
            <mc:AlternateContent xmlns:mc="http://schemas.openxmlformats.org/markup-compatibility/2006">
              <mc:Choice xmlns:v="urn:schemas-microsoft-com:vml" Requires="v">
                <p:oleObj spid="_x0000_s67875" name="Formula" r:id="rId34" imgW="75240" imgH="162720" progId="Equation.Ribbit">
                  <p:embed/>
                </p:oleObj>
              </mc:Choice>
              <mc:Fallback>
                <p:oleObj name="Formula" r:id="rId34" imgW="75240" imgH="162720" progId="Equation.Ribbit">
                  <p:embed/>
                  <p:pic>
                    <p:nvPicPr>
                      <p:cNvPr id="0" name=""/>
                      <p:cNvPicPr/>
                      <p:nvPr/>
                    </p:nvPicPr>
                    <p:blipFill>
                      <a:blip r:embed="rId33"/>
                      <a:stretch>
                        <a:fillRect/>
                      </a:stretch>
                    </p:blipFill>
                    <p:spPr>
                      <a:xfrm>
                        <a:off x="4438650" y="1128176"/>
                        <a:ext cx="149269" cy="330200"/>
                      </a:xfrm>
                      <a:prstGeom prst="rect">
                        <a:avLst/>
                      </a:prstGeom>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2958451423"/>
              </p:ext>
            </p:extLst>
          </p:nvPr>
        </p:nvGraphicFramePr>
        <p:xfrm>
          <a:off x="7864475" y="2776935"/>
          <a:ext cx="730250" cy="520303"/>
        </p:xfrm>
        <a:graphic>
          <a:graphicData uri="http://schemas.openxmlformats.org/presentationml/2006/ole">
            <mc:AlternateContent xmlns:mc="http://schemas.openxmlformats.org/markup-compatibility/2006">
              <mc:Choice xmlns:v="urn:schemas-microsoft-com:vml" Requires="v">
                <p:oleObj spid="_x0000_s67876" name="Formula" r:id="rId35" imgW="14040" imgH="0" progId="Equation.Ribbit">
                  <p:embed/>
                </p:oleObj>
              </mc:Choice>
              <mc:Fallback>
                <p:oleObj name="Formula" r:id="rId35" imgW="14040" imgH="0" progId="Equation.Ribbit">
                  <p:embed/>
                  <p:pic>
                    <p:nvPicPr>
                      <p:cNvPr id="0" name=""/>
                      <p:cNvPicPr/>
                      <p:nvPr/>
                    </p:nvPicPr>
                    <p:blipFill>
                      <a:blip r:embed="rId36"/>
                      <a:stretch>
                        <a:fillRect/>
                      </a:stretch>
                    </p:blipFill>
                    <p:spPr>
                      <a:xfrm>
                        <a:off x="7864475" y="2776935"/>
                        <a:ext cx="730250" cy="520303"/>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4082715261"/>
              </p:ext>
            </p:extLst>
          </p:nvPr>
        </p:nvGraphicFramePr>
        <p:xfrm>
          <a:off x="4491038" y="3371850"/>
          <a:ext cx="608996" cy="114300"/>
        </p:xfrm>
        <a:graphic>
          <a:graphicData uri="http://schemas.openxmlformats.org/presentationml/2006/ole">
            <mc:AlternateContent xmlns:mc="http://schemas.openxmlformats.org/markup-compatibility/2006">
              <mc:Choice xmlns:v="urn:schemas-microsoft-com:vml" Requires="v">
                <p:oleObj spid="_x0000_s67877" name="Formula" r:id="rId37" imgW="14040" imgH="0" progId="Equation.Ribbit">
                  <p:embed/>
                </p:oleObj>
              </mc:Choice>
              <mc:Fallback>
                <p:oleObj name="Formula" r:id="rId37" imgW="14040" imgH="0" progId="Equation.Ribbit">
                  <p:embed/>
                  <p:pic>
                    <p:nvPicPr>
                      <p:cNvPr id="0" name=""/>
                      <p:cNvPicPr/>
                      <p:nvPr/>
                    </p:nvPicPr>
                    <p:blipFill>
                      <a:blip r:embed="rId36"/>
                      <a:stretch>
                        <a:fillRect/>
                      </a:stretch>
                    </p:blipFill>
                    <p:spPr>
                      <a:xfrm>
                        <a:off x="4491038" y="3371850"/>
                        <a:ext cx="608996" cy="114300"/>
                      </a:xfrm>
                      <a:prstGeom prst="rect">
                        <a:avLst/>
                      </a:prstGeom>
                    </p:spPr>
                  </p:pic>
                </p:oleObj>
              </mc:Fallback>
            </mc:AlternateContent>
          </a:graphicData>
        </a:graphic>
      </p:graphicFrame>
    </p:spTree>
    <p:extLst>
      <p:ext uri="{BB962C8B-B14F-4D97-AF65-F5344CB8AC3E}">
        <p14:creationId xmlns:p14="http://schemas.microsoft.com/office/powerpoint/2010/main" val="907222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p>
        </p:txBody>
      </p:sp>
      <p:sp>
        <p:nvSpPr>
          <p:cNvPr id="3" name="内容占位符 2"/>
          <p:cNvSpPr>
            <a:spLocks noGrp="1"/>
          </p:cNvSpPr>
          <p:nvPr>
            <p:ph idx="1"/>
          </p:nvPr>
        </p:nvSpPr>
        <p:spPr/>
        <p:txBody>
          <a:bodyPr/>
          <a:lstStyle/>
          <a:p>
            <a:r>
              <a:rPr lang="zh-CN" altLang="en-US" dirty="0"/>
              <a:t>类似的，其他属性的信息增益为</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显然，属性“纹理”的信息增益最大，其被选为划分属性</a:t>
            </a:r>
          </a:p>
        </p:txBody>
      </p:sp>
      <p:graphicFrame>
        <p:nvGraphicFramePr>
          <p:cNvPr id="5" name="对象 4"/>
          <p:cNvGraphicFramePr>
            <a:graphicFrameLocks noChangeAspect="1"/>
          </p:cNvGraphicFramePr>
          <p:nvPr>
            <p:extLst>
              <p:ext uri="{D42A27DB-BD31-4B8C-83A1-F6EECF244321}">
                <p14:modId xmlns:p14="http://schemas.microsoft.com/office/powerpoint/2010/main" val="2375708300"/>
              </p:ext>
            </p:extLst>
          </p:nvPr>
        </p:nvGraphicFramePr>
        <p:xfrm>
          <a:off x="858838" y="1928813"/>
          <a:ext cx="2922587" cy="377825"/>
        </p:xfrm>
        <a:graphic>
          <a:graphicData uri="http://schemas.openxmlformats.org/presentationml/2006/ole">
            <mc:AlternateContent xmlns:mc="http://schemas.openxmlformats.org/markup-compatibility/2006">
              <mc:Choice xmlns:v="urn:schemas-microsoft-com:vml" Requires="v">
                <p:oleObj spid="_x0000_s38776" name="Formula" r:id="rId3" imgW="1465920" imgH="188280" progId="Equation.Ribbit">
                  <p:embed/>
                </p:oleObj>
              </mc:Choice>
              <mc:Fallback>
                <p:oleObj name="Formula" r:id="rId3" imgW="1465920" imgH="188280" progId="Equation.Ribbit">
                  <p:embed/>
                  <p:pic>
                    <p:nvPicPr>
                      <p:cNvPr id="0" name=""/>
                      <p:cNvPicPr/>
                      <p:nvPr/>
                    </p:nvPicPr>
                    <p:blipFill>
                      <a:blip r:embed="rId4"/>
                      <a:stretch>
                        <a:fillRect/>
                      </a:stretch>
                    </p:blipFill>
                    <p:spPr>
                      <a:xfrm>
                        <a:off x="858838" y="1928813"/>
                        <a:ext cx="2922587" cy="377825"/>
                      </a:xfrm>
                      <a:prstGeom prst="rect">
                        <a:avLst/>
                      </a:prstGeom>
                    </p:spPr>
                  </p:pic>
                </p:oleObj>
              </mc:Fallback>
            </mc:AlternateContent>
          </a:graphicData>
        </a:graphic>
      </p:graphicFrame>
      <p:cxnSp>
        <p:nvCxnSpPr>
          <p:cNvPr id="16" name="直接连接符 15"/>
          <p:cNvCxnSpPr/>
          <p:nvPr/>
        </p:nvCxnSpPr>
        <p:spPr>
          <a:xfrm>
            <a:off x="5197228" y="4761071"/>
            <a:ext cx="2203197" cy="631503"/>
          </a:xfrm>
          <a:prstGeom prst="line">
            <a:avLst/>
          </a:prstGeom>
        </p:spPr>
        <p:style>
          <a:lnRef idx="1">
            <a:schemeClr val="dk1"/>
          </a:lnRef>
          <a:fillRef idx="0">
            <a:schemeClr val="dk1"/>
          </a:fillRef>
          <a:effectRef idx="0">
            <a:schemeClr val="dk1"/>
          </a:effectRef>
          <a:fontRef idx="minor">
            <a:schemeClr val="tx1"/>
          </a:fontRef>
        </p:style>
      </p:cxnSp>
      <p:cxnSp>
        <p:nvCxnSpPr>
          <p:cNvPr id="17" name="直接连接符 16"/>
          <p:cNvCxnSpPr/>
          <p:nvPr/>
        </p:nvCxnSpPr>
        <p:spPr>
          <a:xfrm flipH="1">
            <a:off x="2252888" y="4755298"/>
            <a:ext cx="2077319" cy="579765"/>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a:stCxn id="24" idx="2"/>
            <a:endCxn id="25" idx="0"/>
          </p:cNvCxnSpPr>
          <p:nvPr/>
        </p:nvCxnSpPr>
        <p:spPr>
          <a:xfrm>
            <a:off x="4590325" y="4741649"/>
            <a:ext cx="683816" cy="644360"/>
          </a:xfrm>
          <a:prstGeom prst="line">
            <a:avLst/>
          </a:prstGeom>
        </p:spPr>
        <p:style>
          <a:lnRef idx="1">
            <a:schemeClr val="dk1"/>
          </a:lnRef>
          <a:fillRef idx="0">
            <a:schemeClr val="dk1"/>
          </a:fillRef>
          <a:effectRef idx="0">
            <a:schemeClr val="dk1"/>
          </a:effectRef>
          <a:fontRef idx="minor">
            <a:schemeClr val="tx1"/>
          </a:fontRef>
        </p:style>
      </p:cxnSp>
      <p:sp>
        <p:nvSpPr>
          <p:cNvPr id="19" name="文本框 18"/>
          <p:cNvSpPr txBox="1"/>
          <p:nvPr/>
        </p:nvSpPr>
        <p:spPr>
          <a:xfrm>
            <a:off x="2348509" y="4917030"/>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清晰</a:t>
            </a:r>
          </a:p>
        </p:txBody>
      </p:sp>
      <p:sp>
        <p:nvSpPr>
          <p:cNvPr id="20" name="文本框 19"/>
          <p:cNvSpPr txBox="1"/>
          <p:nvPr/>
        </p:nvSpPr>
        <p:spPr>
          <a:xfrm>
            <a:off x="4457904" y="4952082"/>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稍糊</a:t>
            </a:r>
          </a:p>
        </p:txBody>
      </p:sp>
      <p:sp>
        <p:nvSpPr>
          <p:cNvPr id="21" name="文本框 20"/>
          <p:cNvSpPr txBox="1"/>
          <p:nvPr/>
        </p:nvSpPr>
        <p:spPr>
          <a:xfrm>
            <a:off x="6845447" y="4917030"/>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模糊</a:t>
            </a:r>
          </a:p>
        </p:txBody>
      </p:sp>
      <p:sp>
        <p:nvSpPr>
          <p:cNvPr id="22" name="圆角矩形 21"/>
          <p:cNvSpPr/>
          <p:nvPr/>
        </p:nvSpPr>
        <p:spPr>
          <a:xfrm>
            <a:off x="1171711" y="5370617"/>
            <a:ext cx="2634232"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200" dirty="0">
                <a:latin typeface="Times" panose="02020603060405020304" pitchFamily="18" charset="0"/>
              </a:rPr>
              <a:t>{1,2,3,4,5,6,8,10,15}</a:t>
            </a:r>
            <a:endParaRPr lang="zh-CN" altLang="en-US" sz="2200" dirty="0">
              <a:latin typeface="Times" panose="02020603060405020304" pitchFamily="18" charset="0"/>
            </a:endParaRPr>
          </a:p>
        </p:txBody>
      </p:sp>
      <p:sp>
        <p:nvSpPr>
          <p:cNvPr id="24" name="圆角矩形 23"/>
          <p:cNvSpPr/>
          <p:nvPr/>
        </p:nvSpPr>
        <p:spPr>
          <a:xfrm>
            <a:off x="3870325" y="4309649"/>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纹理</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25" name="圆角矩形 24"/>
          <p:cNvSpPr/>
          <p:nvPr/>
        </p:nvSpPr>
        <p:spPr>
          <a:xfrm>
            <a:off x="4311956" y="5386009"/>
            <a:ext cx="1924369"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200" dirty="0">
                <a:latin typeface="Times" panose="02020603060405020304" pitchFamily="18" charset="0"/>
              </a:rPr>
              <a:t>{7,9,13,14,17}</a:t>
            </a:r>
            <a:endParaRPr lang="zh-CN" altLang="en-US" sz="2200" dirty="0">
              <a:latin typeface="Times" panose="02020603060405020304" pitchFamily="18" charset="0"/>
            </a:endParaRPr>
          </a:p>
        </p:txBody>
      </p:sp>
      <p:sp>
        <p:nvSpPr>
          <p:cNvPr id="49" name="圆角矩形 48"/>
          <p:cNvSpPr/>
          <p:nvPr/>
        </p:nvSpPr>
        <p:spPr>
          <a:xfrm>
            <a:off x="6640889" y="5358103"/>
            <a:ext cx="1924369"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200" dirty="0">
                <a:latin typeface="Times" panose="02020603060405020304" pitchFamily="18" charset="0"/>
              </a:rPr>
              <a:t>{11,12,16}</a:t>
            </a:r>
            <a:endParaRPr lang="zh-CN" altLang="en-US" sz="2200" dirty="0">
              <a:latin typeface="Times" panose="02020603060405020304" pitchFamily="18" charset="0"/>
            </a:endParaRPr>
          </a:p>
        </p:txBody>
      </p:sp>
      <p:graphicFrame>
        <p:nvGraphicFramePr>
          <p:cNvPr id="26" name="对象 25"/>
          <p:cNvGraphicFramePr>
            <a:graphicFrameLocks noChangeAspect="1"/>
          </p:cNvGraphicFramePr>
          <p:nvPr>
            <p:extLst>
              <p:ext uri="{D42A27DB-BD31-4B8C-83A1-F6EECF244321}">
                <p14:modId xmlns:p14="http://schemas.microsoft.com/office/powerpoint/2010/main" val="1683008955"/>
              </p:ext>
            </p:extLst>
          </p:nvPr>
        </p:nvGraphicFramePr>
        <p:xfrm>
          <a:off x="4583113" y="1931988"/>
          <a:ext cx="2884487" cy="374650"/>
        </p:xfrm>
        <a:graphic>
          <a:graphicData uri="http://schemas.openxmlformats.org/presentationml/2006/ole">
            <mc:AlternateContent xmlns:mc="http://schemas.openxmlformats.org/markup-compatibility/2006">
              <mc:Choice xmlns:v="urn:schemas-microsoft-com:vml" Requires="v">
                <p:oleObj spid="_x0000_s38777" name="Formula" r:id="rId5" imgW="1459440" imgH="188280" progId="Equation.Ribbit">
                  <p:embed/>
                </p:oleObj>
              </mc:Choice>
              <mc:Fallback>
                <p:oleObj name="Formula" r:id="rId5" imgW="1459440" imgH="188280" progId="Equation.Ribbit">
                  <p:embed/>
                  <p:pic>
                    <p:nvPicPr>
                      <p:cNvPr id="0" name=""/>
                      <p:cNvPicPr/>
                      <p:nvPr/>
                    </p:nvPicPr>
                    <p:blipFill>
                      <a:blip r:embed="rId6"/>
                      <a:stretch>
                        <a:fillRect/>
                      </a:stretch>
                    </p:blipFill>
                    <p:spPr>
                      <a:xfrm>
                        <a:off x="4583113" y="1931988"/>
                        <a:ext cx="2884487" cy="374650"/>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2629067446"/>
              </p:ext>
            </p:extLst>
          </p:nvPr>
        </p:nvGraphicFramePr>
        <p:xfrm>
          <a:off x="855663" y="2427288"/>
          <a:ext cx="2940050" cy="374650"/>
        </p:xfrm>
        <a:graphic>
          <a:graphicData uri="http://schemas.openxmlformats.org/presentationml/2006/ole">
            <mc:AlternateContent xmlns:mc="http://schemas.openxmlformats.org/markup-compatibility/2006">
              <mc:Choice xmlns:v="urn:schemas-microsoft-com:vml" Requires="v">
                <p:oleObj spid="_x0000_s38778" name="Formula" r:id="rId7" imgW="1459440" imgH="185760" progId="Equation.Ribbit">
                  <p:embed/>
                </p:oleObj>
              </mc:Choice>
              <mc:Fallback>
                <p:oleObj name="Formula" r:id="rId7" imgW="1459440" imgH="185760" progId="Equation.Ribbit">
                  <p:embed/>
                  <p:pic>
                    <p:nvPicPr>
                      <p:cNvPr id="0" name=""/>
                      <p:cNvPicPr/>
                      <p:nvPr/>
                    </p:nvPicPr>
                    <p:blipFill>
                      <a:blip r:embed="rId8"/>
                      <a:stretch>
                        <a:fillRect/>
                      </a:stretch>
                    </p:blipFill>
                    <p:spPr>
                      <a:xfrm>
                        <a:off x="855663" y="2427288"/>
                        <a:ext cx="2940050" cy="374650"/>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4206711576"/>
              </p:ext>
            </p:extLst>
          </p:nvPr>
        </p:nvGraphicFramePr>
        <p:xfrm>
          <a:off x="4583113" y="2422525"/>
          <a:ext cx="2954337" cy="377825"/>
        </p:xfrm>
        <a:graphic>
          <a:graphicData uri="http://schemas.openxmlformats.org/presentationml/2006/ole">
            <mc:AlternateContent xmlns:mc="http://schemas.openxmlformats.org/markup-compatibility/2006">
              <mc:Choice xmlns:v="urn:schemas-microsoft-com:vml" Requires="v">
                <p:oleObj spid="_x0000_s38779" name="Formula" r:id="rId9" imgW="1465920" imgH="186840" progId="Equation.Ribbit">
                  <p:embed/>
                </p:oleObj>
              </mc:Choice>
              <mc:Fallback>
                <p:oleObj name="Formula" r:id="rId9" imgW="1465920" imgH="186840" progId="Equation.Ribbit">
                  <p:embed/>
                  <p:pic>
                    <p:nvPicPr>
                      <p:cNvPr id="0" name=""/>
                      <p:cNvPicPr/>
                      <p:nvPr/>
                    </p:nvPicPr>
                    <p:blipFill>
                      <a:blip r:embed="rId10"/>
                      <a:stretch>
                        <a:fillRect/>
                      </a:stretch>
                    </p:blipFill>
                    <p:spPr>
                      <a:xfrm>
                        <a:off x="4583113" y="2422525"/>
                        <a:ext cx="2954337" cy="37782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990925636"/>
              </p:ext>
            </p:extLst>
          </p:nvPr>
        </p:nvGraphicFramePr>
        <p:xfrm>
          <a:off x="855663" y="2884488"/>
          <a:ext cx="2925762" cy="377825"/>
        </p:xfrm>
        <a:graphic>
          <a:graphicData uri="http://schemas.openxmlformats.org/presentationml/2006/ole">
            <mc:AlternateContent xmlns:mc="http://schemas.openxmlformats.org/markup-compatibility/2006">
              <mc:Choice xmlns:v="urn:schemas-microsoft-com:vml" Requires="v">
                <p:oleObj spid="_x0000_s38780" name="Formula" r:id="rId11" imgW="1465920" imgH="188280" progId="Equation.Ribbit">
                  <p:embed/>
                </p:oleObj>
              </mc:Choice>
              <mc:Fallback>
                <p:oleObj name="Formula" r:id="rId11" imgW="1465920" imgH="188280" progId="Equation.Ribbit">
                  <p:embed/>
                  <p:pic>
                    <p:nvPicPr>
                      <p:cNvPr id="0" name=""/>
                      <p:cNvPicPr/>
                      <p:nvPr/>
                    </p:nvPicPr>
                    <p:blipFill>
                      <a:blip r:embed="rId12"/>
                      <a:stretch>
                        <a:fillRect/>
                      </a:stretch>
                    </p:blipFill>
                    <p:spPr>
                      <a:xfrm>
                        <a:off x="855663" y="2884488"/>
                        <a:ext cx="2925762" cy="377825"/>
                      </a:xfrm>
                      <a:prstGeom prst="rect">
                        <a:avLst/>
                      </a:prstGeom>
                    </p:spPr>
                  </p:pic>
                </p:oleObj>
              </mc:Fallback>
            </mc:AlternateContent>
          </a:graphicData>
        </a:graphic>
      </p:graphicFrame>
    </p:spTree>
    <p:extLst>
      <p:ext uri="{BB962C8B-B14F-4D97-AF65-F5344CB8AC3E}">
        <p14:creationId xmlns:p14="http://schemas.microsoft.com/office/powerpoint/2010/main" val="390070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animBg="1"/>
      <p:bldP spid="24" grpId="0" animBg="1"/>
      <p:bldP spid="25" grpId="0" animBg="1"/>
      <p:bldP spid="4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p>
        </p:txBody>
      </p:sp>
      <p:sp>
        <p:nvSpPr>
          <p:cNvPr id="3" name="内容占位符 2"/>
          <p:cNvSpPr>
            <a:spLocks noGrp="1"/>
          </p:cNvSpPr>
          <p:nvPr>
            <p:ph idx="1"/>
          </p:nvPr>
        </p:nvSpPr>
        <p:spPr/>
        <p:txBody>
          <a:bodyPr/>
          <a:lstStyle/>
          <a:p>
            <a:r>
              <a:rPr lang="zh-CN" altLang="en-US" dirty="0"/>
              <a:t>决策树学习算法将对每个分支结点做进一步划分，最终得到的决策树如图：</a:t>
            </a:r>
          </a:p>
        </p:txBody>
      </p:sp>
      <p:cxnSp>
        <p:nvCxnSpPr>
          <p:cNvPr id="4" name="直接连接符 3"/>
          <p:cNvCxnSpPr>
            <a:endCxn id="11" idx="0"/>
          </p:cNvCxnSpPr>
          <p:nvPr/>
        </p:nvCxnSpPr>
        <p:spPr>
          <a:xfrm>
            <a:off x="5197228" y="2108022"/>
            <a:ext cx="2203197" cy="631503"/>
          </a:xfrm>
          <a:prstGeom prst="line">
            <a:avLst/>
          </a:prstGeom>
        </p:spPr>
        <p:style>
          <a:lnRef idx="1">
            <a:schemeClr val="dk1"/>
          </a:lnRef>
          <a:fillRef idx="0">
            <a:schemeClr val="dk1"/>
          </a:fillRef>
          <a:effectRef idx="0">
            <a:schemeClr val="dk1"/>
          </a:effectRef>
          <a:fontRef idx="minor">
            <a:schemeClr val="tx1"/>
          </a:fontRef>
        </p:style>
      </p:cxnSp>
      <p:cxnSp>
        <p:nvCxnSpPr>
          <p:cNvPr id="5" name="直接连接符 4"/>
          <p:cNvCxnSpPr>
            <a:endCxn id="10" idx="0"/>
          </p:cNvCxnSpPr>
          <p:nvPr/>
        </p:nvCxnSpPr>
        <p:spPr>
          <a:xfrm flipH="1">
            <a:off x="2239853" y="2149092"/>
            <a:ext cx="2333275" cy="590433"/>
          </a:xfrm>
          <a:prstGeom prst="line">
            <a:avLst/>
          </a:prstGeom>
        </p:spPr>
        <p:style>
          <a:lnRef idx="1">
            <a:schemeClr val="dk1"/>
          </a:lnRef>
          <a:fillRef idx="0">
            <a:schemeClr val="dk1"/>
          </a:fillRef>
          <a:effectRef idx="0">
            <a:schemeClr val="dk1"/>
          </a:effectRef>
          <a:fontRef idx="minor">
            <a:schemeClr val="tx1"/>
          </a:fontRef>
        </p:style>
      </p:cxnSp>
      <p:cxnSp>
        <p:nvCxnSpPr>
          <p:cNvPr id="6" name="直接连接符 5"/>
          <p:cNvCxnSpPr>
            <a:stCxn id="12" idx="2"/>
            <a:endCxn id="42" idx="0"/>
          </p:cNvCxnSpPr>
          <p:nvPr/>
        </p:nvCxnSpPr>
        <p:spPr>
          <a:xfrm>
            <a:off x="4934330" y="2137803"/>
            <a:ext cx="761995" cy="595157"/>
          </a:xfrm>
          <a:prstGeom prst="line">
            <a:avLst/>
          </a:prstGeom>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2348509" y="2263981"/>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清晰</a:t>
            </a:r>
          </a:p>
        </p:txBody>
      </p:sp>
      <p:sp>
        <p:nvSpPr>
          <p:cNvPr id="8" name="文本框 7"/>
          <p:cNvSpPr txBox="1"/>
          <p:nvPr/>
        </p:nvSpPr>
        <p:spPr>
          <a:xfrm>
            <a:off x="4612930" y="2263981"/>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稍糊</a:t>
            </a:r>
          </a:p>
        </p:txBody>
      </p:sp>
      <p:sp>
        <p:nvSpPr>
          <p:cNvPr id="9" name="文本框 8"/>
          <p:cNvSpPr txBox="1"/>
          <p:nvPr/>
        </p:nvSpPr>
        <p:spPr>
          <a:xfrm>
            <a:off x="6845447" y="2263981"/>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模糊</a:t>
            </a:r>
          </a:p>
        </p:txBody>
      </p:sp>
      <p:sp>
        <p:nvSpPr>
          <p:cNvPr id="10" name="圆角矩形 9"/>
          <p:cNvSpPr/>
          <p:nvPr/>
        </p:nvSpPr>
        <p:spPr>
          <a:xfrm>
            <a:off x="1699853" y="2739525"/>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11" name="椭圆 10"/>
          <p:cNvSpPr/>
          <p:nvPr/>
        </p:nvSpPr>
        <p:spPr>
          <a:xfrm>
            <a:off x="6860425" y="273952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12" name="圆角矩形 11"/>
          <p:cNvSpPr/>
          <p:nvPr/>
        </p:nvSpPr>
        <p:spPr>
          <a:xfrm>
            <a:off x="4214330" y="1705803"/>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纹理</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13" name="椭圆 12"/>
          <p:cNvSpPr/>
          <p:nvPr/>
        </p:nvSpPr>
        <p:spPr>
          <a:xfrm>
            <a:off x="2973992" y="381311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14" name="椭圆 13"/>
          <p:cNvSpPr/>
          <p:nvPr/>
        </p:nvSpPr>
        <p:spPr>
          <a:xfrm>
            <a:off x="425714" y="381311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15" name="直接连接符 14"/>
          <p:cNvCxnSpPr>
            <a:endCxn id="14" idx="0"/>
          </p:cNvCxnSpPr>
          <p:nvPr/>
        </p:nvCxnSpPr>
        <p:spPr>
          <a:xfrm flipH="1">
            <a:off x="965714" y="3171525"/>
            <a:ext cx="1056139" cy="641590"/>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p:cNvCxnSpPr>
            <a:endCxn id="13" idx="0"/>
          </p:cNvCxnSpPr>
          <p:nvPr/>
        </p:nvCxnSpPr>
        <p:spPr>
          <a:xfrm>
            <a:off x="2461419" y="3171525"/>
            <a:ext cx="1052573" cy="641590"/>
          </a:xfrm>
          <a:prstGeom prst="line">
            <a:avLst/>
          </a:prstGeom>
        </p:spPr>
        <p:style>
          <a:lnRef idx="1">
            <a:schemeClr val="dk1"/>
          </a:lnRef>
          <a:fillRef idx="0">
            <a:schemeClr val="dk1"/>
          </a:fillRef>
          <a:effectRef idx="0">
            <a:schemeClr val="dk1"/>
          </a:effectRef>
          <a:fontRef idx="minor">
            <a:schemeClr val="tx1"/>
          </a:fontRef>
        </p:style>
      </p:cxnSp>
      <p:cxnSp>
        <p:nvCxnSpPr>
          <p:cNvPr id="17" name="直接连接符 16"/>
          <p:cNvCxnSpPr>
            <a:stCxn id="10" idx="2"/>
            <a:endCxn id="30" idx="0"/>
          </p:cNvCxnSpPr>
          <p:nvPr/>
        </p:nvCxnSpPr>
        <p:spPr>
          <a:xfrm>
            <a:off x="2239853" y="3171525"/>
            <a:ext cx="0" cy="641590"/>
          </a:xfrm>
          <a:prstGeom prst="line">
            <a:avLst/>
          </a:prstGeom>
        </p:spPr>
        <p:style>
          <a:lnRef idx="1">
            <a:schemeClr val="dk1"/>
          </a:lnRef>
          <a:fillRef idx="0">
            <a:schemeClr val="dk1"/>
          </a:fillRef>
          <a:effectRef idx="0">
            <a:schemeClr val="dk1"/>
          </a:effectRef>
          <a:fontRef idx="minor">
            <a:schemeClr val="tx1"/>
          </a:fontRef>
        </p:style>
      </p:cxnSp>
      <p:sp>
        <p:nvSpPr>
          <p:cNvPr id="18" name="文本框 37"/>
          <p:cNvSpPr txBox="1"/>
          <p:nvPr/>
        </p:nvSpPr>
        <p:spPr>
          <a:xfrm>
            <a:off x="791311" y="3291283"/>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sp>
        <p:nvSpPr>
          <p:cNvPr id="19" name="文本框 38"/>
          <p:cNvSpPr txBox="1"/>
          <p:nvPr/>
        </p:nvSpPr>
        <p:spPr>
          <a:xfrm>
            <a:off x="2177722" y="3291283"/>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p>
        </p:txBody>
      </p:sp>
      <p:sp>
        <p:nvSpPr>
          <p:cNvPr id="20" name="文本框 39"/>
          <p:cNvSpPr txBox="1"/>
          <p:nvPr/>
        </p:nvSpPr>
        <p:spPr>
          <a:xfrm>
            <a:off x="3156208" y="3291283"/>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p>
        </p:txBody>
      </p:sp>
      <p:grpSp>
        <p:nvGrpSpPr>
          <p:cNvPr id="21" name="组合 20"/>
          <p:cNvGrpSpPr/>
          <p:nvPr/>
        </p:nvGrpSpPr>
        <p:grpSpPr>
          <a:xfrm>
            <a:off x="4614939" y="3813115"/>
            <a:ext cx="2286066" cy="432000"/>
            <a:chOff x="5861816" y="2353958"/>
            <a:chExt cx="2286066" cy="432000"/>
          </a:xfrm>
        </p:grpSpPr>
        <p:sp>
          <p:nvSpPr>
            <p:cNvPr id="22" name="椭圆 21"/>
            <p:cNvSpPr/>
            <p:nvPr/>
          </p:nvSpPr>
          <p:spPr>
            <a:xfrm>
              <a:off x="5861816" y="235395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23" name="椭圆 22"/>
            <p:cNvSpPr/>
            <p:nvPr/>
          </p:nvSpPr>
          <p:spPr>
            <a:xfrm>
              <a:off x="7067882" y="235395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grpSp>
      <p:cxnSp>
        <p:nvCxnSpPr>
          <p:cNvPr id="24" name="直接连接符 23"/>
          <p:cNvCxnSpPr>
            <a:endCxn id="22" idx="0"/>
          </p:cNvCxnSpPr>
          <p:nvPr/>
        </p:nvCxnSpPr>
        <p:spPr>
          <a:xfrm flipH="1">
            <a:off x="5154939" y="3092634"/>
            <a:ext cx="431813" cy="720481"/>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p:cNvCxnSpPr>
            <a:endCxn id="23" idx="0"/>
          </p:cNvCxnSpPr>
          <p:nvPr/>
        </p:nvCxnSpPr>
        <p:spPr>
          <a:xfrm>
            <a:off x="5875565" y="3092634"/>
            <a:ext cx="485440" cy="720481"/>
          </a:xfrm>
          <a:prstGeom prst="line">
            <a:avLst/>
          </a:prstGeom>
        </p:spPr>
        <p:style>
          <a:lnRef idx="1">
            <a:schemeClr val="dk1"/>
          </a:lnRef>
          <a:fillRef idx="0">
            <a:schemeClr val="dk1"/>
          </a:fillRef>
          <a:effectRef idx="0">
            <a:schemeClr val="dk1"/>
          </a:effectRef>
          <a:fontRef idx="minor">
            <a:schemeClr val="tx1"/>
          </a:fontRef>
        </p:style>
      </p:cxnSp>
      <p:sp>
        <p:nvSpPr>
          <p:cNvPr id="26" name="椭圆 25"/>
          <p:cNvSpPr/>
          <p:nvPr/>
        </p:nvSpPr>
        <p:spPr>
          <a:xfrm>
            <a:off x="412216" y="488670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27" name="椭圆 26"/>
          <p:cNvSpPr/>
          <p:nvPr/>
        </p:nvSpPr>
        <p:spPr>
          <a:xfrm>
            <a:off x="2973992" y="488670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28" name="直接连接符 27"/>
          <p:cNvCxnSpPr>
            <a:endCxn id="26" idx="0"/>
          </p:cNvCxnSpPr>
          <p:nvPr/>
        </p:nvCxnSpPr>
        <p:spPr>
          <a:xfrm flipH="1">
            <a:off x="952216" y="4092615"/>
            <a:ext cx="1207634" cy="794090"/>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a:endCxn id="27" idx="0"/>
          </p:cNvCxnSpPr>
          <p:nvPr/>
        </p:nvCxnSpPr>
        <p:spPr>
          <a:xfrm>
            <a:off x="2353180" y="4165119"/>
            <a:ext cx="1160812" cy="721586"/>
          </a:xfrm>
          <a:prstGeom prst="line">
            <a:avLst/>
          </a:prstGeom>
        </p:spPr>
        <p:style>
          <a:lnRef idx="1">
            <a:schemeClr val="dk1"/>
          </a:lnRef>
          <a:fillRef idx="0">
            <a:schemeClr val="dk1"/>
          </a:fillRef>
          <a:effectRef idx="0">
            <a:schemeClr val="dk1"/>
          </a:effectRef>
          <a:fontRef idx="minor">
            <a:schemeClr val="tx1"/>
          </a:fontRef>
        </p:style>
      </p:cxnSp>
      <p:sp>
        <p:nvSpPr>
          <p:cNvPr id="30" name="圆角矩形 29"/>
          <p:cNvSpPr/>
          <p:nvPr/>
        </p:nvSpPr>
        <p:spPr>
          <a:xfrm>
            <a:off x="1699853" y="3813115"/>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31" name="文本框 60"/>
          <p:cNvSpPr txBox="1"/>
          <p:nvPr/>
        </p:nvSpPr>
        <p:spPr>
          <a:xfrm>
            <a:off x="770849" y="4339949"/>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cxnSp>
        <p:nvCxnSpPr>
          <p:cNvPr id="32" name="直接连接符 31"/>
          <p:cNvCxnSpPr>
            <a:stCxn id="30" idx="2"/>
            <a:endCxn id="39" idx="0"/>
          </p:cNvCxnSpPr>
          <p:nvPr/>
        </p:nvCxnSpPr>
        <p:spPr>
          <a:xfrm>
            <a:off x="2239853" y="4245115"/>
            <a:ext cx="1016" cy="641590"/>
          </a:xfrm>
          <a:prstGeom prst="line">
            <a:avLst/>
          </a:prstGeom>
        </p:spPr>
        <p:style>
          <a:lnRef idx="1">
            <a:schemeClr val="dk1"/>
          </a:lnRef>
          <a:fillRef idx="0">
            <a:schemeClr val="dk1"/>
          </a:fillRef>
          <a:effectRef idx="0">
            <a:schemeClr val="dk1"/>
          </a:effectRef>
          <a:fontRef idx="minor">
            <a:schemeClr val="tx1"/>
          </a:fontRef>
        </p:style>
      </p:cxnSp>
      <p:sp>
        <p:nvSpPr>
          <p:cNvPr id="33" name="文本框 64"/>
          <p:cNvSpPr txBox="1"/>
          <p:nvPr/>
        </p:nvSpPr>
        <p:spPr>
          <a:xfrm>
            <a:off x="2160868" y="4345030"/>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sp>
        <p:nvSpPr>
          <p:cNvPr id="34" name="文本框 65"/>
          <p:cNvSpPr txBox="1"/>
          <p:nvPr/>
        </p:nvSpPr>
        <p:spPr>
          <a:xfrm>
            <a:off x="3016143" y="4339949"/>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35" name="椭圆 34"/>
          <p:cNvSpPr/>
          <p:nvPr/>
        </p:nvSpPr>
        <p:spPr>
          <a:xfrm>
            <a:off x="1060611" y="5779671"/>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36" name="椭圆 35"/>
          <p:cNvSpPr/>
          <p:nvPr/>
        </p:nvSpPr>
        <p:spPr>
          <a:xfrm>
            <a:off x="2311833" y="5779671"/>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cxnSp>
        <p:nvCxnSpPr>
          <p:cNvPr id="37" name="直接连接符 36"/>
          <p:cNvCxnSpPr>
            <a:endCxn id="35" idx="0"/>
          </p:cNvCxnSpPr>
          <p:nvPr/>
        </p:nvCxnSpPr>
        <p:spPr>
          <a:xfrm flipH="1">
            <a:off x="1600611" y="5166205"/>
            <a:ext cx="577111" cy="613466"/>
          </a:xfrm>
          <a:prstGeom prst="line">
            <a:avLst/>
          </a:prstGeom>
        </p:spPr>
        <p:style>
          <a:lnRef idx="1">
            <a:schemeClr val="dk1"/>
          </a:lnRef>
          <a:fillRef idx="0">
            <a:schemeClr val="dk1"/>
          </a:fillRef>
          <a:effectRef idx="0">
            <a:schemeClr val="dk1"/>
          </a:effectRef>
          <a:fontRef idx="minor">
            <a:schemeClr val="tx1"/>
          </a:fontRef>
        </p:style>
      </p:cxnSp>
      <p:cxnSp>
        <p:nvCxnSpPr>
          <p:cNvPr id="38" name="直接连接符 37"/>
          <p:cNvCxnSpPr>
            <a:endCxn id="36" idx="0"/>
          </p:cNvCxnSpPr>
          <p:nvPr/>
        </p:nvCxnSpPr>
        <p:spPr>
          <a:xfrm>
            <a:off x="2217977" y="5166205"/>
            <a:ext cx="633856" cy="613466"/>
          </a:xfrm>
          <a:prstGeom prst="line">
            <a:avLst/>
          </a:prstGeom>
        </p:spPr>
        <p:style>
          <a:lnRef idx="1">
            <a:schemeClr val="dk1"/>
          </a:lnRef>
          <a:fillRef idx="0">
            <a:schemeClr val="dk1"/>
          </a:fillRef>
          <a:effectRef idx="0">
            <a:schemeClr val="dk1"/>
          </a:effectRef>
          <a:fontRef idx="minor">
            <a:schemeClr val="tx1"/>
          </a:fontRef>
        </p:style>
      </p:cxnSp>
      <p:sp>
        <p:nvSpPr>
          <p:cNvPr id="39" name="圆角矩形 38"/>
          <p:cNvSpPr/>
          <p:nvPr/>
        </p:nvSpPr>
        <p:spPr>
          <a:xfrm>
            <a:off x="1700869" y="4886705"/>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触感</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40" name="文本框 77"/>
          <p:cNvSpPr txBox="1"/>
          <p:nvPr/>
        </p:nvSpPr>
        <p:spPr>
          <a:xfrm>
            <a:off x="1132545" y="5364522"/>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硬滑</a:t>
            </a:r>
          </a:p>
        </p:txBody>
      </p:sp>
      <p:sp>
        <p:nvSpPr>
          <p:cNvPr id="41" name="文本框 78"/>
          <p:cNvSpPr txBox="1"/>
          <p:nvPr/>
        </p:nvSpPr>
        <p:spPr>
          <a:xfrm>
            <a:off x="2704340" y="5366280"/>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软粘</a:t>
            </a:r>
          </a:p>
        </p:txBody>
      </p:sp>
      <p:sp>
        <p:nvSpPr>
          <p:cNvPr id="42" name="圆角矩形 41"/>
          <p:cNvSpPr/>
          <p:nvPr/>
        </p:nvSpPr>
        <p:spPr>
          <a:xfrm>
            <a:off x="5156325" y="27329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触感</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43" name="文本框 40"/>
          <p:cNvSpPr txBox="1"/>
          <p:nvPr/>
        </p:nvSpPr>
        <p:spPr>
          <a:xfrm>
            <a:off x="4727795" y="3291283"/>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硬滑</a:t>
            </a:r>
          </a:p>
        </p:txBody>
      </p:sp>
      <p:sp>
        <p:nvSpPr>
          <p:cNvPr id="44" name="文本框 42"/>
          <p:cNvSpPr txBox="1"/>
          <p:nvPr/>
        </p:nvSpPr>
        <p:spPr>
          <a:xfrm>
            <a:off x="6229189" y="3298122"/>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软粘</a:t>
            </a:r>
          </a:p>
        </p:txBody>
      </p:sp>
    </p:spTree>
    <p:extLst>
      <p:ext uri="{BB962C8B-B14F-4D97-AF65-F5344CB8AC3E}">
        <p14:creationId xmlns:p14="http://schemas.microsoft.com/office/powerpoint/2010/main" val="4181728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p>
        </p:txBody>
      </p:sp>
      <p:sp>
        <p:nvSpPr>
          <p:cNvPr id="3" name="文本占位符 2"/>
          <p:cNvSpPr>
            <a:spLocks noGrp="1"/>
          </p:cNvSpPr>
          <p:nvPr>
            <p:ph type="body" sz="quarter" idx="13"/>
          </p:nvPr>
        </p:nvSpPr>
        <p:spPr/>
        <p:txBody>
          <a:bodyPr>
            <a:normAutofit lnSpcReduction="10000"/>
          </a:bodyPr>
          <a:lstStyle/>
          <a:p>
            <a:r>
              <a:rPr lang="zh-CN" altLang="en-US" dirty="0"/>
              <a:t>存在的问题</a:t>
            </a:r>
          </a:p>
        </p:txBody>
      </p:sp>
      <p:sp>
        <p:nvSpPr>
          <p:cNvPr id="4" name="内容占位符 3"/>
          <p:cNvSpPr>
            <a:spLocks noGrp="1"/>
          </p:cNvSpPr>
          <p:nvPr>
            <p:ph sz="quarter" idx="14"/>
          </p:nvPr>
        </p:nvSpPr>
        <p:spPr/>
        <p:txBody>
          <a:bodyPr/>
          <a:lstStyle/>
          <a:p>
            <a:r>
              <a:rPr lang="zh-CN" altLang="en-US" dirty="0"/>
              <a:t>若把“编号”也作为一个候选划分属性，则其信息增益一般远大于其他属性。显然，这样的决策树不具有泛化能力，无法对新样本进行有效预测</a:t>
            </a:r>
            <a:endParaRPr lang="en-US" altLang="zh-CN" dirty="0"/>
          </a:p>
          <a:p>
            <a:endParaRPr lang="zh-CN" altLang="en-US" dirty="0"/>
          </a:p>
        </p:txBody>
      </p:sp>
      <p:sp>
        <p:nvSpPr>
          <p:cNvPr id="7" name="Rectangle 3"/>
          <p:cNvSpPr>
            <a:spLocks noChangeArrowheads="1"/>
          </p:cNvSpPr>
          <p:nvPr/>
        </p:nvSpPr>
        <p:spPr bwMode="auto">
          <a:xfrm>
            <a:off x="1733512" y="3560341"/>
            <a:ext cx="5683325" cy="663744"/>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lnSpc>
                <a:spcPts val="3200"/>
              </a:lnSpc>
              <a:buNone/>
            </a:pPr>
            <a:r>
              <a:rPr lang="zh-CN" altLang="en-US" sz="2200" i="0" dirty="0">
                <a:latin typeface="幼圆" panose="02010509060101010101" pitchFamily="49" charset="-122"/>
                <a:ea typeface="幼圆" panose="02010509060101010101" pitchFamily="49" charset="-122"/>
              </a:rPr>
              <a:t>信息增益对</a:t>
            </a:r>
            <a:r>
              <a:rPr lang="zh-CN" altLang="en-US" sz="2200" dirty="0">
                <a:latin typeface="幼圆" panose="02010509060101010101" pitchFamily="49" charset="-122"/>
                <a:ea typeface="幼圆" panose="02010509060101010101" pitchFamily="49" charset="-122"/>
              </a:rPr>
              <a:t>可取值数目较多的属性有所偏好</a:t>
            </a:r>
          </a:p>
          <a:p>
            <a:pPr marL="0" indent="0" algn="ctr">
              <a:lnSpc>
                <a:spcPts val="3200"/>
              </a:lnSpc>
              <a:buNone/>
            </a:pPr>
            <a:endParaRPr lang="zh-CN" altLang="en-US" sz="2200" i="0"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74109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增益率</a:t>
            </a:r>
          </a:p>
        </p:txBody>
      </p:sp>
      <p:sp>
        <p:nvSpPr>
          <p:cNvPr id="3" name="内容占位符 2"/>
          <p:cNvSpPr>
            <a:spLocks noGrp="1"/>
          </p:cNvSpPr>
          <p:nvPr>
            <p:ph idx="1"/>
          </p:nvPr>
        </p:nvSpPr>
        <p:spPr/>
        <p:txBody>
          <a:bodyPr/>
          <a:lstStyle/>
          <a:p>
            <a:r>
              <a:rPr lang="zh-CN" altLang="en-US" dirty="0"/>
              <a:t>增益率定义：</a:t>
            </a:r>
            <a:endParaRPr lang="en-US" altLang="zh-CN" dirty="0"/>
          </a:p>
          <a:p>
            <a:endParaRPr lang="en-US" altLang="zh-CN" dirty="0"/>
          </a:p>
          <a:p>
            <a:pPr marL="0" indent="0">
              <a:buNone/>
            </a:pPr>
            <a:r>
              <a:rPr lang="zh-CN" altLang="en-US" dirty="0"/>
              <a:t>    其中</a:t>
            </a:r>
            <a:endParaRPr lang="en-US" altLang="zh-CN" dirty="0"/>
          </a:p>
          <a:p>
            <a:pPr marL="0" indent="0">
              <a:buNone/>
            </a:pPr>
            <a:endParaRPr lang="en-US" altLang="zh-CN" dirty="0"/>
          </a:p>
          <a:p>
            <a:pPr marL="0" indent="0">
              <a:buNone/>
            </a:pPr>
            <a:endParaRPr lang="en-US" altLang="zh-CN" dirty="0"/>
          </a:p>
          <a:p>
            <a:pPr marL="0" indent="0">
              <a:buNone/>
            </a:pPr>
            <a:r>
              <a:rPr lang="zh-CN" altLang="en-US" dirty="0"/>
              <a:t>    称为属性  的“固有值”</a:t>
            </a:r>
            <a:r>
              <a:rPr lang="en-US" altLang="zh-CN" sz="2400" dirty="0"/>
              <a:t> </a:t>
            </a:r>
            <a:r>
              <a:rPr lang="en-US" altLang="zh-CN" sz="1600" dirty="0">
                <a:latin typeface="+mn-lt"/>
              </a:rPr>
              <a:t>[Quinlan, 1993] </a:t>
            </a:r>
            <a:r>
              <a:rPr lang="zh-CN" altLang="en-US" dirty="0"/>
              <a:t>，属性</a:t>
            </a:r>
            <a:r>
              <a:rPr lang="en-US" altLang="zh-CN" dirty="0"/>
              <a:t>  </a:t>
            </a:r>
            <a:r>
              <a:rPr lang="zh-CN" altLang="en-US" dirty="0"/>
              <a:t>的可能取值数目越多（即</a:t>
            </a:r>
            <a:r>
              <a:rPr lang="en-US" altLang="zh-CN" dirty="0"/>
              <a:t>  </a:t>
            </a:r>
            <a:r>
              <a:rPr lang="zh-CN" altLang="en-US" dirty="0"/>
              <a:t>越大），则   </a:t>
            </a:r>
            <a:r>
              <a:rPr lang="en-US" altLang="zh-CN" dirty="0"/>
              <a:t>    </a:t>
            </a:r>
            <a:r>
              <a:rPr lang="zh-CN" altLang="en-US" dirty="0"/>
              <a:t>的值通常就越大</a:t>
            </a:r>
            <a:endParaRPr lang="en-US" altLang="zh-CN" dirty="0"/>
          </a:p>
          <a:p>
            <a:r>
              <a:rPr lang="zh-CN" altLang="en-US" dirty="0"/>
              <a:t>存在的问题</a:t>
            </a:r>
            <a:endParaRPr lang="en-US" altLang="zh-CN" dirty="0"/>
          </a:p>
          <a:p>
            <a:pPr marL="0" indent="0">
              <a:buNone/>
            </a:pPr>
            <a:r>
              <a:rPr lang="en-US" altLang="zh-CN" dirty="0"/>
              <a:t>	</a:t>
            </a:r>
          </a:p>
          <a:p>
            <a:pPr marL="0" indent="0">
              <a:buNone/>
            </a:pPr>
            <a:endParaRPr lang="en-US" altLang="zh-CN" dirty="0"/>
          </a:p>
          <a:p>
            <a:r>
              <a:rPr lang="en-US" altLang="zh-CN" dirty="0"/>
              <a:t>C4.5</a:t>
            </a:r>
            <a:r>
              <a:rPr lang="en-US" altLang="zh-CN" sz="2400" dirty="0"/>
              <a:t> </a:t>
            </a:r>
            <a:r>
              <a:rPr lang="en-US" altLang="zh-CN" sz="1600" dirty="0"/>
              <a:t>[Quinlan, 1993]</a:t>
            </a:r>
            <a:r>
              <a:rPr lang="zh-CN" altLang="en-US" dirty="0"/>
              <a:t>使用了一个启发式：先从候选划分属性中找出信息增益高于平均水平的属性，再从中选取增益率最高的</a:t>
            </a:r>
            <a:endParaRPr lang="en-US" altLang="zh-CN" dirty="0"/>
          </a:p>
        </p:txBody>
      </p:sp>
      <p:graphicFrame>
        <p:nvGraphicFramePr>
          <p:cNvPr id="4" name="对象 3"/>
          <p:cNvGraphicFramePr>
            <a:graphicFrameLocks noChangeAspect="1"/>
          </p:cNvGraphicFramePr>
          <p:nvPr>
            <p:extLst>
              <p:ext uri="{D42A27DB-BD31-4B8C-83A1-F6EECF244321}">
                <p14:modId xmlns:p14="http://schemas.microsoft.com/office/powerpoint/2010/main" val="3183963947"/>
              </p:ext>
            </p:extLst>
          </p:nvPr>
        </p:nvGraphicFramePr>
        <p:xfrm>
          <a:off x="2768600" y="1582738"/>
          <a:ext cx="3933825" cy="555625"/>
        </p:xfrm>
        <a:graphic>
          <a:graphicData uri="http://schemas.openxmlformats.org/presentationml/2006/ole">
            <mc:AlternateContent xmlns:mc="http://schemas.openxmlformats.org/markup-compatibility/2006">
              <mc:Choice xmlns:v="urn:schemas-microsoft-com:vml" Requires="v">
                <p:oleObj spid="_x0000_s56802" name="Formula" r:id="rId3" imgW="1775520" imgH="250200" progId="Equation.Ribbit">
                  <p:embed/>
                </p:oleObj>
              </mc:Choice>
              <mc:Fallback>
                <p:oleObj name="Formula" r:id="rId3" imgW="1775520" imgH="250200" progId="Equation.Ribbit">
                  <p:embed/>
                  <p:pic>
                    <p:nvPicPr>
                      <p:cNvPr id="0" name=""/>
                      <p:cNvPicPr/>
                      <p:nvPr/>
                    </p:nvPicPr>
                    <p:blipFill>
                      <a:blip r:embed="rId4"/>
                      <a:stretch>
                        <a:fillRect/>
                      </a:stretch>
                    </p:blipFill>
                    <p:spPr>
                      <a:xfrm>
                        <a:off x="2768600" y="1582738"/>
                        <a:ext cx="3933825" cy="55562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871816287"/>
              </p:ext>
            </p:extLst>
          </p:nvPr>
        </p:nvGraphicFramePr>
        <p:xfrm>
          <a:off x="2952750" y="2430463"/>
          <a:ext cx="2968625" cy="750887"/>
        </p:xfrm>
        <a:graphic>
          <a:graphicData uri="http://schemas.openxmlformats.org/presentationml/2006/ole">
            <mc:AlternateContent xmlns:mc="http://schemas.openxmlformats.org/markup-compatibility/2006">
              <mc:Choice xmlns:v="urn:schemas-microsoft-com:vml" Requires="v">
                <p:oleObj spid="_x0000_s56803" name="Formula" r:id="rId5" imgW="1828800" imgH="462600" progId="Equation.Ribbit">
                  <p:embed/>
                </p:oleObj>
              </mc:Choice>
              <mc:Fallback>
                <p:oleObj name="Formula" r:id="rId5" imgW="1828800" imgH="462600" progId="Equation.Ribbit">
                  <p:embed/>
                  <p:pic>
                    <p:nvPicPr>
                      <p:cNvPr id="0" name=""/>
                      <p:cNvPicPr/>
                      <p:nvPr/>
                    </p:nvPicPr>
                    <p:blipFill>
                      <a:blip r:embed="rId6"/>
                      <a:stretch>
                        <a:fillRect/>
                      </a:stretch>
                    </p:blipFill>
                    <p:spPr>
                      <a:xfrm>
                        <a:off x="2952750" y="2430463"/>
                        <a:ext cx="2968625" cy="750887"/>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245378690"/>
              </p:ext>
            </p:extLst>
          </p:nvPr>
        </p:nvGraphicFramePr>
        <p:xfrm>
          <a:off x="1870075" y="3408363"/>
          <a:ext cx="173038" cy="277812"/>
        </p:xfrm>
        <a:graphic>
          <a:graphicData uri="http://schemas.openxmlformats.org/presentationml/2006/ole">
            <mc:AlternateContent xmlns:mc="http://schemas.openxmlformats.org/markup-compatibility/2006">
              <mc:Choice xmlns:v="urn:schemas-microsoft-com:vml" Requires="v">
                <p:oleObj spid="_x0000_s56804" name="Formula" r:id="rId7" imgW="80280" imgH="129600" progId="Equation.Ribbit">
                  <p:embed/>
                </p:oleObj>
              </mc:Choice>
              <mc:Fallback>
                <p:oleObj name="Formula" r:id="rId7" imgW="80280" imgH="129600" progId="Equation.Ribbit">
                  <p:embed/>
                  <p:pic>
                    <p:nvPicPr>
                      <p:cNvPr id="0" name=""/>
                      <p:cNvPicPr/>
                      <p:nvPr/>
                    </p:nvPicPr>
                    <p:blipFill>
                      <a:blip r:embed="rId8"/>
                      <a:stretch>
                        <a:fillRect/>
                      </a:stretch>
                    </p:blipFill>
                    <p:spPr>
                      <a:xfrm>
                        <a:off x="1870075" y="3408363"/>
                        <a:ext cx="173038" cy="277812"/>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639202581"/>
              </p:ext>
            </p:extLst>
          </p:nvPr>
        </p:nvGraphicFramePr>
        <p:xfrm>
          <a:off x="6384925" y="3425825"/>
          <a:ext cx="173038" cy="279400"/>
        </p:xfrm>
        <a:graphic>
          <a:graphicData uri="http://schemas.openxmlformats.org/presentationml/2006/ole">
            <mc:AlternateContent xmlns:mc="http://schemas.openxmlformats.org/markup-compatibility/2006">
              <mc:Choice xmlns:v="urn:schemas-microsoft-com:vml" Requires="v">
                <p:oleObj spid="_x0000_s56805" name="Formula" r:id="rId9" imgW="80280" imgH="129600" progId="Equation.Ribbit">
                  <p:embed/>
                </p:oleObj>
              </mc:Choice>
              <mc:Fallback>
                <p:oleObj name="Formula" r:id="rId9" imgW="80280" imgH="129600" progId="Equation.Ribbit">
                  <p:embed/>
                  <p:pic>
                    <p:nvPicPr>
                      <p:cNvPr id="0" name=""/>
                      <p:cNvPicPr/>
                      <p:nvPr/>
                    </p:nvPicPr>
                    <p:blipFill>
                      <a:blip r:embed="rId8"/>
                      <a:stretch>
                        <a:fillRect/>
                      </a:stretch>
                    </p:blipFill>
                    <p:spPr>
                      <a:xfrm>
                        <a:off x="6384925" y="3425825"/>
                        <a:ext cx="173038" cy="27940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604211687"/>
              </p:ext>
            </p:extLst>
          </p:nvPr>
        </p:nvGraphicFramePr>
        <p:xfrm>
          <a:off x="1493837" y="3684330"/>
          <a:ext cx="203157" cy="284420"/>
        </p:xfrm>
        <a:graphic>
          <a:graphicData uri="http://schemas.openxmlformats.org/presentationml/2006/ole">
            <mc:AlternateContent xmlns:mc="http://schemas.openxmlformats.org/markup-compatibility/2006">
              <mc:Choice xmlns:v="urn:schemas-microsoft-com:vml" Requires="v">
                <p:oleObj spid="_x0000_s56806" name="Formula" r:id="rId10" imgW="119520" imgH="166680" progId="Equation.Ribbit">
                  <p:embed/>
                </p:oleObj>
              </mc:Choice>
              <mc:Fallback>
                <p:oleObj name="Formula" r:id="rId10" imgW="119520" imgH="166680" progId="Equation.Ribbit">
                  <p:embed/>
                  <p:pic>
                    <p:nvPicPr>
                      <p:cNvPr id="0" name=""/>
                      <p:cNvPicPr/>
                      <p:nvPr/>
                    </p:nvPicPr>
                    <p:blipFill>
                      <a:blip r:embed="rId11"/>
                      <a:stretch>
                        <a:fillRect/>
                      </a:stretch>
                    </p:blipFill>
                    <p:spPr>
                      <a:xfrm>
                        <a:off x="1493837" y="3684330"/>
                        <a:ext cx="203157" cy="28442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77364665"/>
              </p:ext>
            </p:extLst>
          </p:nvPr>
        </p:nvGraphicFramePr>
        <p:xfrm>
          <a:off x="3135313" y="3690938"/>
          <a:ext cx="585787" cy="296862"/>
        </p:xfrm>
        <a:graphic>
          <a:graphicData uri="http://schemas.openxmlformats.org/presentationml/2006/ole">
            <mc:AlternateContent xmlns:mc="http://schemas.openxmlformats.org/markup-compatibility/2006">
              <mc:Choice xmlns:v="urn:schemas-microsoft-com:vml" Requires="v">
                <p:oleObj spid="_x0000_s56807" name="Formula" r:id="rId12" imgW="353160" imgH="177840" progId="Equation.Ribbit">
                  <p:embed/>
                </p:oleObj>
              </mc:Choice>
              <mc:Fallback>
                <p:oleObj name="Formula" r:id="rId12" imgW="353160" imgH="177840" progId="Equation.Ribbit">
                  <p:embed/>
                  <p:pic>
                    <p:nvPicPr>
                      <p:cNvPr id="0" name=""/>
                      <p:cNvPicPr/>
                      <p:nvPr/>
                    </p:nvPicPr>
                    <p:blipFill>
                      <a:blip r:embed="rId13"/>
                      <a:stretch>
                        <a:fillRect/>
                      </a:stretch>
                    </p:blipFill>
                    <p:spPr>
                      <a:xfrm>
                        <a:off x="3135313" y="3690938"/>
                        <a:ext cx="585787" cy="296862"/>
                      </a:xfrm>
                      <a:prstGeom prst="rect">
                        <a:avLst/>
                      </a:prstGeom>
                    </p:spPr>
                  </p:pic>
                </p:oleObj>
              </mc:Fallback>
            </mc:AlternateContent>
          </a:graphicData>
        </a:graphic>
      </p:graphicFrame>
      <p:sp>
        <p:nvSpPr>
          <p:cNvPr id="10" name="Rectangle 3"/>
          <p:cNvSpPr>
            <a:spLocks noChangeArrowheads="1"/>
          </p:cNvSpPr>
          <p:nvPr/>
        </p:nvSpPr>
        <p:spPr bwMode="auto">
          <a:xfrm>
            <a:off x="1301576" y="4530772"/>
            <a:ext cx="6413538" cy="663744"/>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buNone/>
            </a:pPr>
            <a:r>
              <a:rPr lang="zh-CN" altLang="en-US" sz="2400" dirty="0"/>
              <a:t>增益率准则对可取值数目较少的属性有所偏好</a:t>
            </a:r>
            <a:endParaRPr lang="en-US" altLang="zh-CN" sz="2400" dirty="0"/>
          </a:p>
          <a:p>
            <a:pPr marL="0" indent="0" algn="ctr">
              <a:lnSpc>
                <a:spcPts val="3200"/>
              </a:lnSpc>
              <a:buNone/>
            </a:pPr>
            <a:endParaRPr lang="zh-CN" altLang="en-US" sz="2200" i="0"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50737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基尼指数</a:t>
            </a:r>
          </a:p>
        </p:txBody>
      </p:sp>
      <p:sp>
        <p:nvSpPr>
          <p:cNvPr id="3" name="内容占位符 2"/>
          <p:cNvSpPr>
            <a:spLocks noGrp="1"/>
          </p:cNvSpPr>
          <p:nvPr>
            <p:ph idx="1"/>
          </p:nvPr>
        </p:nvSpPr>
        <p:spPr/>
        <p:txBody>
          <a:bodyPr>
            <a:normAutofit/>
          </a:bodyPr>
          <a:lstStyle/>
          <a:p>
            <a:r>
              <a:rPr lang="zh-CN" altLang="en-US" dirty="0"/>
              <a:t>数据集  的纯度可用“基尼值”来度量</a:t>
            </a:r>
            <a:endParaRPr lang="en-US" altLang="zh-CN" dirty="0"/>
          </a:p>
          <a:p>
            <a:pPr marL="0" indent="0">
              <a:buNone/>
            </a:pPr>
            <a:r>
              <a:rPr lang="en-US" altLang="zh-CN" dirty="0"/>
              <a:t>	</a:t>
            </a:r>
          </a:p>
          <a:p>
            <a:endParaRPr lang="en-US" altLang="zh-CN" dirty="0"/>
          </a:p>
          <a:p>
            <a:endParaRPr lang="en-US" altLang="zh-CN" dirty="0"/>
          </a:p>
          <a:p>
            <a:pPr marL="0" indent="0">
              <a:buNone/>
            </a:pPr>
            <a:r>
              <a:rPr lang="en-US" altLang="zh-CN" dirty="0"/>
              <a:t>             </a:t>
            </a:r>
            <a:r>
              <a:rPr lang="zh-CN" altLang="en-US" dirty="0"/>
              <a:t>越小，数据集</a:t>
            </a:r>
            <a:r>
              <a:rPr lang="en-US" altLang="zh-CN" dirty="0"/>
              <a:t>  </a:t>
            </a:r>
            <a:r>
              <a:rPr lang="zh-CN" altLang="en-US" dirty="0"/>
              <a:t>的纯度越高</a:t>
            </a:r>
            <a:endParaRPr lang="en-US" altLang="zh-CN" dirty="0"/>
          </a:p>
          <a:p>
            <a:r>
              <a:rPr lang="zh-CN" altLang="en-US" dirty="0"/>
              <a:t>属性</a:t>
            </a:r>
            <a:r>
              <a:rPr lang="en-US" altLang="zh-CN" dirty="0"/>
              <a:t>  </a:t>
            </a:r>
            <a:r>
              <a:rPr lang="zh-CN" altLang="en-US" dirty="0"/>
              <a:t>的基尼指数定义为：</a:t>
            </a:r>
            <a:endParaRPr lang="en-US" altLang="zh-CN" dirty="0"/>
          </a:p>
          <a:p>
            <a:pPr marL="0" indent="0">
              <a:buNone/>
            </a:pPr>
            <a:endParaRPr lang="en-US" altLang="zh-CN" dirty="0"/>
          </a:p>
          <a:p>
            <a:r>
              <a:rPr lang="zh-CN" altLang="en-US" dirty="0"/>
              <a:t>应选择那个使划分后基尼指数最小的属性作为最优划分属性，即</a:t>
            </a:r>
            <a:endParaRPr lang="en-US" altLang="zh-CN" dirty="0"/>
          </a:p>
          <a:p>
            <a:endParaRPr lang="en-US" altLang="zh-CN" dirty="0"/>
          </a:p>
          <a:p>
            <a:endParaRPr lang="en-US" altLang="zh-CN" dirty="0"/>
          </a:p>
          <a:p>
            <a:r>
              <a:rPr lang="en-US" altLang="zh-CN" dirty="0"/>
              <a:t>CART</a:t>
            </a:r>
            <a:r>
              <a:rPr lang="en-US" altLang="zh-CN" sz="2000" dirty="0"/>
              <a:t> </a:t>
            </a:r>
            <a:r>
              <a:rPr lang="en-US" altLang="zh-CN" sz="1600" dirty="0"/>
              <a:t>[</a:t>
            </a:r>
            <a:r>
              <a:rPr lang="en-US" altLang="zh-CN" sz="1600" dirty="0" err="1"/>
              <a:t>Breiman</a:t>
            </a:r>
            <a:r>
              <a:rPr lang="en-US" altLang="zh-CN" sz="1600" dirty="0"/>
              <a:t> et al., 1984]</a:t>
            </a:r>
            <a:r>
              <a:rPr lang="zh-CN" altLang="en-US" dirty="0"/>
              <a:t>采用“基尼指数”来选择划分属性</a:t>
            </a:r>
          </a:p>
        </p:txBody>
      </p:sp>
      <p:graphicFrame>
        <p:nvGraphicFramePr>
          <p:cNvPr id="4" name="对象 3"/>
          <p:cNvGraphicFramePr>
            <a:graphicFrameLocks noChangeAspect="1"/>
          </p:cNvGraphicFramePr>
          <p:nvPr>
            <p:extLst>
              <p:ext uri="{D42A27DB-BD31-4B8C-83A1-F6EECF244321}">
                <p14:modId xmlns:p14="http://schemas.microsoft.com/office/powerpoint/2010/main" val="1673442776"/>
              </p:ext>
            </p:extLst>
          </p:nvPr>
        </p:nvGraphicFramePr>
        <p:xfrm>
          <a:off x="1073150" y="1693863"/>
          <a:ext cx="2481263" cy="808037"/>
        </p:xfrm>
        <a:graphic>
          <a:graphicData uri="http://schemas.openxmlformats.org/presentationml/2006/ole">
            <mc:AlternateContent xmlns:mc="http://schemas.openxmlformats.org/markup-compatibility/2006">
              <mc:Choice xmlns:v="urn:schemas-microsoft-com:vml" Requires="v">
                <p:oleObj spid="_x0000_s62989" name="Formula" r:id="rId3" imgW="1557360" imgH="506880" progId="Equation.Ribbit">
                  <p:embed/>
                </p:oleObj>
              </mc:Choice>
              <mc:Fallback>
                <p:oleObj name="Formula" r:id="rId3" imgW="1557360" imgH="506880" progId="Equation.Ribbit">
                  <p:embed/>
                  <p:pic>
                    <p:nvPicPr>
                      <p:cNvPr id="0" name=""/>
                      <p:cNvPicPr/>
                      <p:nvPr/>
                    </p:nvPicPr>
                    <p:blipFill>
                      <a:blip r:embed="rId4"/>
                      <a:stretch>
                        <a:fillRect/>
                      </a:stretch>
                    </p:blipFill>
                    <p:spPr>
                      <a:xfrm>
                        <a:off x="1073150" y="1693863"/>
                        <a:ext cx="2481263" cy="808037"/>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964762407"/>
              </p:ext>
            </p:extLst>
          </p:nvPr>
        </p:nvGraphicFramePr>
        <p:xfrm>
          <a:off x="3749675" y="1693863"/>
          <a:ext cx="1341438" cy="809625"/>
        </p:xfrm>
        <a:graphic>
          <a:graphicData uri="http://schemas.openxmlformats.org/presentationml/2006/ole">
            <mc:AlternateContent xmlns:mc="http://schemas.openxmlformats.org/markup-compatibility/2006">
              <mc:Choice xmlns:v="urn:schemas-microsoft-com:vml" Requires="v">
                <p:oleObj spid="_x0000_s62990" name="Formula" r:id="rId5" imgW="795240" imgH="480240" progId="Equation.Ribbit">
                  <p:embed/>
                </p:oleObj>
              </mc:Choice>
              <mc:Fallback>
                <p:oleObj name="Formula" r:id="rId5" imgW="795240" imgH="480240" progId="Equation.Ribbit">
                  <p:embed/>
                  <p:pic>
                    <p:nvPicPr>
                      <p:cNvPr id="0" name=""/>
                      <p:cNvPicPr/>
                      <p:nvPr/>
                    </p:nvPicPr>
                    <p:blipFill>
                      <a:blip r:embed="rId6"/>
                      <a:stretch>
                        <a:fillRect/>
                      </a:stretch>
                    </p:blipFill>
                    <p:spPr>
                      <a:xfrm>
                        <a:off x="3749675" y="1693863"/>
                        <a:ext cx="1341438" cy="80962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335286346"/>
              </p:ext>
            </p:extLst>
          </p:nvPr>
        </p:nvGraphicFramePr>
        <p:xfrm>
          <a:off x="2273300" y="3670300"/>
          <a:ext cx="4949825" cy="501650"/>
        </p:xfrm>
        <a:graphic>
          <a:graphicData uri="http://schemas.openxmlformats.org/presentationml/2006/ole">
            <mc:AlternateContent xmlns:mc="http://schemas.openxmlformats.org/markup-compatibility/2006">
              <mc:Choice xmlns:v="urn:schemas-microsoft-com:vml" Requires="v">
                <p:oleObj spid="_x0000_s62991" name="Formula" r:id="rId7" imgW="2475360" imgH="250200" progId="Equation.Ribbit">
                  <p:embed/>
                </p:oleObj>
              </mc:Choice>
              <mc:Fallback>
                <p:oleObj name="Formula" r:id="rId7" imgW="2475360" imgH="250200" progId="Equation.Ribbit">
                  <p:embed/>
                  <p:pic>
                    <p:nvPicPr>
                      <p:cNvPr id="0" name=""/>
                      <p:cNvPicPr/>
                      <p:nvPr/>
                    </p:nvPicPr>
                    <p:blipFill>
                      <a:blip r:embed="rId8"/>
                      <a:stretch>
                        <a:fillRect/>
                      </a:stretch>
                    </p:blipFill>
                    <p:spPr>
                      <a:xfrm>
                        <a:off x="2273300" y="3670300"/>
                        <a:ext cx="4949825" cy="50165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948625856"/>
              </p:ext>
            </p:extLst>
          </p:nvPr>
        </p:nvGraphicFramePr>
        <p:xfrm>
          <a:off x="2851150" y="4714875"/>
          <a:ext cx="3844925" cy="536575"/>
        </p:xfrm>
        <a:graphic>
          <a:graphicData uri="http://schemas.openxmlformats.org/presentationml/2006/ole">
            <mc:AlternateContent xmlns:mc="http://schemas.openxmlformats.org/markup-compatibility/2006">
              <mc:Choice xmlns:v="urn:schemas-microsoft-com:vml" Requires="v">
                <p:oleObj spid="_x0000_s62992" name="Formula" r:id="rId9" imgW="1910160" imgH="265680" progId="Equation.Ribbit">
                  <p:embed/>
                </p:oleObj>
              </mc:Choice>
              <mc:Fallback>
                <p:oleObj name="Formula" r:id="rId9" imgW="1910160" imgH="265680" progId="Equation.Ribbit">
                  <p:embed/>
                  <p:pic>
                    <p:nvPicPr>
                      <p:cNvPr id="0" name=""/>
                      <p:cNvPicPr/>
                      <p:nvPr/>
                    </p:nvPicPr>
                    <p:blipFill>
                      <a:blip r:embed="rId10"/>
                      <a:stretch>
                        <a:fillRect/>
                      </a:stretch>
                    </p:blipFill>
                    <p:spPr>
                      <a:xfrm>
                        <a:off x="2851150" y="4714875"/>
                        <a:ext cx="3844925" cy="536575"/>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407826560"/>
              </p:ext>
            </p:extLst>
          </p:nvPr>
        </p:nvGraphicFramePr>
        <p:xfrm>
          <a:off x="754063" y="2949575"/>
          <a:ext cx="828675" cy="284163"/>
        </p:xfrm>
        <a:graphic>
          <a:graphicData uri="http://schemas.openxmlformats.org/presentationml/2006/ole">
            <mc:AlternateContent xmlns:mc="http://schemas.openxmlformats.org/markup-compatibility/2006">
              <mc:Choice xmlns:v="urn:schemas-microsoft-com:vml" Requires="v">
                <p:oleObj spid="_x0000_s62993" name="Formula" r:id="rId11" imgW="515880" imgH="177840" progId="Equation.Ribbit">
                  <p:embed/>
                </p:oleObj>
              </mc:Choice>
              <mc:Fallback>
                <p:oleObj name="Formula" r:id="rId11" imgW="515880" imgH="177840" progId="Equation.Ribbit">
                  <p:embed/>
                  <p:pic>
                    <p:nvPicPr>
                      <p:cNvPr id="0" name=""/>
                      <p:cNvPicPr/>
                      <p:nvPr/>
                    </p:nvPicPr>
                    <p:blipFill>
                      <a:blip r:embed="rId12"/>
                      <a:stretch>
                        <a:fillRect/>
                      </a:stretch>
                    </p:blipFill>
                    <p:spPr>
                      <a:xfrm>
                        <a:off x="754063" y="2949575"/>
                        <a:ext cx="828675" cy="284163"/>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709157786"/>
              </p:ext>
            </p:extLst>
          </p:nvPr>
        </p:nvGraphicFramePr>
        <p:xfrm>
          <a:off x="1546583" y="1247775"/>
          <a:ext cx="200025" cy="268288"/>
        </p:xfrm>
        <a:graphic>
          <a:graphicData uri="http://schemas.openxmlformats.org/presentationml/2006/ole">
            <mc:AlternateContent xmlns:mc="http://schemas.openxmlformats.org/markup-compatibility/2006">
              <mc:Choice xmlns:v="urn:schemas-microsoft-com:vml" Requires="v">
                <p:oleObj spid="_x0000_s62994" name="Formula" r:id="rId13" imgW="124560" imgH="166680" progId="Equation.Ribbit">
                  <p:embed/>
                </p:oleObj>
              </mc:Choice>
              <mc:Fallback>
                <p:oleObj name="Formula" r:id="rId13" imgW="124560" imgH="166680" progId="Equation.Ribbit">
                  <p:embed/>
                  <p:pic>
                    <p:nvPicPr>
                      <p:cNvPr id="0" name=""/>
                      <p:cNvPicPr/>
                      <p:nvPr/>
                    </p:nvPicPr>
                    <p:blipFill>
                      <a:blip r:embed="rId14"/>
                      <a:stretch>
                        <a:fillRect/>
                      </a:stretch>
                    </p:blipFill>
                    <p:spPr>
                      <a:xfrm>
                        <a:off x="1546583" y="1247775"/>
                        <a:ext cx="200025" cy="268288"/>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530355828"/>
              </p:ext>
            </p:extLst>
          </p:nvPr>
        </p:nvGraphicFramePr>
        <p:xfrm>
          <a:off x="3291246" y="2965450"/>
          <a:ext cx="200025" cy="268288"/>
        </p:xfrm>
        <a:graphic>
          <a:graphicData uri="http://schemas.openxmlformats.org/presentationml/2006/ole">
            <mc:AlternateContent xmlns:mc="http://schemas.openxmlformats.org/markup-compatibility/2006">
              <mc:Choice xmlns:v="urn:schemas-microsoft-com:vml" Requires="v">
                <p:oleObj spid="_x0000_s62995" name="Formula" r:id="rId15" imgW="124560" imgH="166680" progId="Equation.Ribbit">
                  <p:embed/>
                </p:oleObj>
              </mc:Choice>
              <mc:Fallback>
                <p:oleObj name="Formula" r:id="rId15" imgW="124560" imgH="166680" progId="Equation.Ribbit">
                  <p:embed/>
                  <p:pic>
                    <p:nvPicPr>
                      <p:cNvPr id="0" name=""/>
                      <p:cNvPicPr/>
                      <p:nvPr/>
                    </p:nvPicPr>
                    <p:blipFill>
                      <a:blip r:embed="rId14"/>
                      <a:stretch>
                        <a:fillRect/>
                      </a:stretch>
                    </p:blipFill>
                    <p:spPr>
                      <a:xfrm>
                        <a:off x="3291246" y="2965450"/>
                        <a:ext cx="200025" cy="268288"/>
                      </a:xfrm>
                      <a:prstGeom prst="rect">
                        <a:avLst/>
                      </a:prstGeom>
                    </p:spPr>
                  </p:pic>
                </p:oleObj>
              </mc:Fallback>
            </mc:AlternateContent>
          </a:graphicData>
        </a:graphic>
      </p:graphicFrame>
      <p:sp>
        <p:nvSpPr>
          <p:cNvPr id="12" name="Rectangle 3"/>
          <p:cNvSpPr>
            <a:spLocks noChangeArrowheads="1"/>
          </p:cNvSpPr>
          <p:nvPr/>
        </p:nvSpPr>
        <p:spPr bwMode="auto">
          <a:xfrm>
            <a:off x="5883557" y="1506681"/>
            <a:ext cx="2822011" cy="1231056"/>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nSpc>
                <a:spcPts val="3200"/>
              </a:lnSpc>
              <a:buNone/>
            </a:pPr>
            <a:r>
              <a:rPr lang="zh-CN" altLang="en-US" sz="2200" dirty="0">
                <a:latin typeface="幼圆" panose="02010509060101010101" pitchFamily="49" charset="-122"/>
                <a:ea typeface="幼圆" panose="02010509060101010101" pitchFamily="49" charset="-122"/>
              </a:rPr>
              <a:t>反映了从</a:t>
            </a:r>
            <a:r>
              <a:rPr lang="en-US" altLang="zh-CN" sz="2200" dirty="0">
                <a:latin typeface="幼圆" panose="02010509060101010101" pitchFamily="49" charset="-122"/>
                <a:ea typeface="幼圆" panose="02010509060101010101" pitchFamily="49" charset="-122"/>
              </a:rPr>
              <a:t>  </a:t>
            </a:r>
            <a:r>
              <a:rPr lang="zh-CN" altLang="en-US" sz="2200" dirty="0">
                <a:latin typeface="幼圆" panose="02010509060101010101" pitchFamily="49" charset="-122"/>
                <a:ea typeface="幼圆" panose="02010509060101010101" pitchFamily="49" charset="-122"/>
              </a:rPr>
              <a:t>中随机抽取两个样本，其类别标记不一致的概率</a:t>
            </a:r>
            <a:endParaRPr lang="zh-CN" altLang="en-US" sz="2200" i="0" dirty="0">
              <a:latin typeface="幼圆" panose="02010509060101010101" pitchFamily="49" charset="-122"/>
              <a:ea typeface="幼圆" panose="02010509060101010101" pitchFamily="49" charset="-122"/>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3812870188"/>
              </p:ext>
            </p:extLst>
          </p:nvPr>
        </p:nvGraphicFramePr>
        <p:xfrm>
          <a:off x="7145338" y="1638300"/>
          <a:ext cx="198437" cy="271463"/>
        </p:xfrm>
        <a:graphic>
          <a:graphicData uri="http://schemas.openxmlformats.org/presentationml/2006/ole">
            <mc:AlternateContent xmlns:mc="http://schemas.openxmlformats.org/markup-compatibility/2006">
              <mc:Choice xmlns:v="urn:schemas-microsoft-com:vml" Requires="v">
                <p:oleObj spid="_x0000_s62996" name="Formula" r:id="rId16" imgW="124560" imgH="166680" progId="Equation.Ribbit">
                  <p:embed/>
                </p:oleObj>
              </mc:Choice>
              <mc:Fallback>
                <p:oleObj name="Formula" r:id="rId16" imgW="124560" imgH="166680" progId="Equation.Ribbit">
                  <p:embed/>
                  <p:pic>
                    <p:nvPicPr>
                      <p:cNvPr id="0" name=""/>
                      <p:cNvPicPr/>
                      <p:nvPr/>
                    </p:nvPicPr>
                    <p:blipFill>
                      <a:blip r:embed="rId14"/>
                      <a:stretch>
                        <a:fillRect/>
                      </a:stretch>
                    </p:blipFill>
                    <p:spPr>
                      <a:xfrm>
                        <a:off x="7145338" y="1638300"/>
                        <a:ext cx="198437" cy="271463"/>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4047385846"/>
              </p:ext>
            </p:extLst>
          </p:nvPr>
        </p:nvGraphicFramePr>
        <p:xfrm>
          <a:off x="1252538" y="3379788"/>
          <a:ext cx="190500" cy="304800"/>
        </p:xfrm>
        <a:graphic>
          <a:graphicData uri="http://schemas.openxmlformats.org/presentationml/2006/ole">
            <mc:AlternateContent xmlns:mc="http://schemas.openxmlformats.org/markup-compatibility/2006">
              <mc:Choice xmlns:v="urn:schemas-microsoft-com:vml" Requires="v">
                <p:oleObj spid="_x0000_s62997" name="Formula" r:id="rId17" imgW="80280" imgH="129600" progId="Equation.Ribbit">
                  <p:embed/>
                </p:oleObj>
              </mc:Choice>
              <mc:Fallback>
                <p:oleObj name="Formula" r:id="rId17" imgW="80280" imgH="129600" progId="Equation.Ribbit">
                  <p:embed/>
                  <p:pic>
                    <p:nvPicPr>
                      <p:cNvPr id="0" name=""/>
                      <p:cNvPicPr/>
                      <p:nvPr/>
                    </p:nvPicPr>
                    <p:blipFill>
                      <a:blip r:embed="rId18"/>
                      <a:stretch>
                        <a:fillRect/>
                      </a:stretch>
                    </p:blipFill>
                    <p:spPr>
                      <a:xfrm>
                        <a:off x="1252538" y="3379788"/>
                        <a:ext cx="190500" cy="304800"/>
                      </a:xfrm>
                      <a:prstGeom prst="rect">
                        <a:avLst/>
                      </a:prstGeom>
                    </p:spPr>
                  </p:pic>
                </p:oleObj>
              </mc:Fallback>
            </mc:AlternateContent>
          </a:graphicData>
        </a:graphic>
      </p:graphicFrame>
    </p:spTree>
    <p:extLst>
      <p:ext uri="{BB962C8B-B14F-4D97-AF65-F5344CB8AC3E}">
        <p14:creationId xmlns:p14="http://schemas.microsoft.com/office/powerpoint/2010/main" val="1354476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lstStyle/>
          <a:p>
            <a:r>
              <a:rPr lang="zh-CN" altLang="en-US" dirty="0">
                <a:solidFill>
                  <a:schemeClr val="bg1">
                    <a:lumMod val="85000"/>
                  </a:schemeClr>
                </a:solidFill>
              </a:rPr>
              <a:t>基本流程</a:t>
            </a:r>
            <a:endParaRPr lang="en-US" altLang="zh-CN" dirty="0">
              <a:solidFill>
                <a:schemeClr val="bg1">
                  <a:lumMod val="85000"/>
                </a:schemeClr>
              </a:solidFill>
            </a:endParaRPr>
          </a:p>
          <a:p>
            <a:endParaRPr lang="en-US" altLang="zh-CN" dirty="0"/>
          </a:p>
          <a:p>
            <a:r>
              <a:rPr lang="zh-CN" altLang="en-US" dirty="0">
                <a:solidFill>
                  <a:schemeClr val="bg1">
                    <a:lumMod val="85000"/>
                  </a:schemeClr>
                </a:solidFill>
              </a:rPr>
              <a:t>划分选择</a:t>
            </a:r>
            <a:endParaRPr lang="en-US" altLang="zh-CN" dirty="0">
              <a:solidFill>
                <a:schemeClr val="bg1">
                  <a:lumMod val="85000"/>
                </a:schemeClr>
              </a:solidFill>
            </a:endParaRPr>
          </a:p>
          <a:p>
            <a:pPr marL="0" indent="0">
              <a:buNone/>
            </a:pPr>
            <a:endParaRPr lang="en-US" altLang="zh-CN" dirty="0"/>
          </a:p>
          <a:p>
            <a:r>
              <a:rPr lang="zh-CN" altLang="en-US" dirty="0"/>
              <a:t>剪枝处理</a:t>
            </a:r>
            <a:endParaRPr lang="en-US" altLang="zh-CN" dirty="0"/>
          </a:p>
          <a:p>
            <a:endParaRPr lang="en-US" altLang="zh-CN" dirty="0"/>
          </a:p>
          <a:p>
            <a:r>
              <a:rPr lang="zh-CN" altLang="en-US" dirty="0">
                <a:solidFill>
                  <a:schemeClr val="bg1">
                    <a:lumMod val="85000"/>
                  </a:schemeClr>
                </a:solidFill>
              </a:rPr>
              <a:t>连续与缺失值</a:t>
            </a:r>
            <a:endParaRPr lang="en-US" altLang="zh-CN" dirty="0">
              <a:solidFill>
                <a:schemeClr val="bg1">
                  <a:lumMod val="85000"/>
                </a:schemeClr>
              </a:solidFill>
            </a:endParaRPr>
          </a:p>
          <a:p>
            <a:endParaRPr lang="en-US" altLang="zh-CN" dirty="0"/>
          </a:p>
          <a:p>
            <a:pPr marL="0" indent="0">
              <a:buNone/>
            </a:pPr>
            <a:endParaRPr lang="zh-CN" altLang="en-US" dirty="0"/>
          </a:p>
        </p:txBody>
      </p:sp>
    </p:spTree>
    <p:extLst>
      <p:ext uri="{BB962C8B-B14F-4D97-AF65-F5344CB8AC3E}">
        <p14:creationId xmlns:p14="http://schemas.microsoft.com/office/powerpoint/2010/main" val="3042842439"/>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p>
        </p:txBody>
      </p:sp>
      <p:sp>
        <p:nvSpPr>
          <p:cNvPr id="3" name="内容占位符 2"/>
          <p:cNvSpPr>
            <a:spLocks noGrp="1"/>
          </p:cNvSpPr>
          <p:nvPr>
            <p:ph idx="1"/>
          </p:nvPr>
        </p:nvSpPr>
        <p:spPr/>
        <p:txBody>
          <a:bodyPr/>
          <a:lstStyle/>
          <a:p>
            <a:r>
              <a:rPr lang="zh-CN" altLang="en-US" dirty="0"/>
              <a:t>为什么剪枝</a:t>
            </a:r>
            <a:endParaRPr lang="en-US" altLang="zh-CN" dirty="0"/>
          </a:p>
          <a:p>
            <a:pPr lvl="1"/>
            <a:r>
              <a:rPr lang="zh-CN" altLang="en-US" dirty="0"/>
              <a:t>“剪枝”是决策树学习算法</a:t>
            </a:r>
            <a:r>
              <a:rPr lang="zh-CN" altLang="en-US" dirty="0">
                <a:solidFill>
                  <a:srgbClr val="C00000"/>
                </a:solidFill>
              </a:rPr>
              <a:t>对付“过拟合”</a:t>
            </a:r>
            <a:r>
              <a:rPr lang="zh-CN" altLang="en-US" dirty="0"/>
              <a:t>的主要手段</a:t>
            </a:r>
            <a:endParaRPr lang="en-US" altLang="zh-CN" dirty="0"/>
          </a:p>
          <a:p>
            <a:pPr lvl="1"/>
            <a:r>
              <a:rPr lang="zh-CN" altLang="en-US" dirty="0"/>
              <a:t>可通过“剪枝”来一定程度避免因决策分支过多，以致于把训练集自身的一些特点当做所有数据都具有的一般性质而导致的过拟合</a:t>
            </a:r>
            <a:endParaRPr lang="en-US" altLang="zh-CN" dirty="0"/>
          </a:p>
          <a:p>
            <a:pPr marL="0" indent="0">
              <a:buNone/>
            </a:pPr>
            <a:endParaRPr lang="en-US" altLang="zh-CN" dirty="0"/>
          </a:p>
          <a:p>
            <a:r>
              <a:rPr lang="en-US" altLang="zh-CN" dirty="0"/>
              <a:t> </a:t>
            </a:r>
            <a:r>
              <a:rPr lang="zh-CN" altLang="en-US" dirty="0"/>
              <a:t>剪枝的基本策略</a:t>
            </a:r>
            <a:endParaRPr lang="en-US" altLang="zh-CN" dirty="0"/>
          </a:p>
          <a:p>
            <a:pPr lvl="1"/>
            <a:r>
              <a:rPr lang="zh-CN" altLang="en-US" dirty="0"/>
              <a:t>预剪枝</a:t>
            </a:r>
            <a:endParaRPr lang="en-US" altLang="zh-CN" dirty="0"/>
          </a:p>
          <a:p>
            <a:pPr lvl="1"/>
            <a:r>
              <a:rPr lang="zh-CN" altLang="en-US" dirty="0"/>
              <a:t>后剪枝</a:t>
            </a:r>
            <a:endParaRPr lang="en-US" altLang="zh-CN" dirty="0"/>
          </a:p>
          <a:p>
            <a:pPr marL="325800" lvl="1" indent="0">
              <a:buNone/>
            </a:pPr>
            <a:endParaRPr lang="en-US" altLang="zh-CN" dirty="0"/>
          </a:p>
          <a:p>
            <a:r>
              <a:rPr lang="zh-CN" altLang="en-US" dirty="0"/>
              <a:t>判断决策树泛化性能是否提升的方法</a:t>
            </a:r>
            <a:endParaRPr lang="en-US" altLang="zh-CN" dirty="0"/>
          </a:p>
          <a:p>
            <a:pPr lvl="1"/>
            <a:r>
              <a:rPr lang="zh-CN" altLang="en-US" dirty="0">
                <a:solidFill>
                  <a:srgbClr val="C00000"/>
                </a:solidFill>
              </a:rPr>
              <a:t>留出法</a:t>
            </a:r>
            <a:r>
              <a:rPr lang="zh-CN" altLang="en-US" dirty="0"/>
              <a:t>：预留一部分数据用作“验证集”以进行性能评估</a:t>
            </a:r>
            <a:endParaRPr lang="en-US" altLang="zh-CN" dirty="0"/>
          </a:p>
          <a:p>
            <a:pPr marL="325800" lvl="1" indent="0">
              <a:buNone/>
            </a:pPr>
            <a:endParaRPr lang="zh-CN" altLang="en-US" dirty="0"/>
          </a:p>
        </p:txBody>
      </p:sp>
    </p:spTree>
    <p:extLst>
      <p:ext uri="{BB962C8B-B14F-4D97-AF65-F5344CB8AC3E}">
        <p14:creationId xmlns:p14="http://schemas.microsoft.com/office/powerpoint/2010/main" val="231225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p>
        </p:txBody>
      </p:sp>
      <p:sp>
        <p:nvSpPr>
          <p:cNvPr id="3" name="文本占位符 2"/>
          <p:cNvSpPr>
            <a:spLocks noGrp="1"/>
          </p:cNvSpPr>
          <p:nvPr>
            <p:ph type="body" sz="quarter" idx="13"/>
          </p:nvPr>
        </p:nvSpPr>
        <p:spPr/>
        <p:txBody>
          <a:bodyPr>
            <a:normAutofit lnSpcReduction="10000"/>
          </a:bodyPr>
          <a:lstStyle/>
          <a:p>
            <a:r>
              <a:rPr lang="zh-CN" altLang="en-US" dirty="0"/>
              <a:t>数据集</a:t>
            </a:r>
          </a:p>
        </p:txBody>
      </p:sp>
      <p:pic>
        <p:nvPicPr>
          <p:cNvPr id="5" name="内容占位符 3"/>
          <p:cNvPicPr>
            <a:picLocks noGrp="1" noChangeAspect="1"/>
          </p:cNvPicPr>
          <p:nvPr>
            <p:ph sz="quarter" idx="14"/>
          </p:nvPr>
        </p:nvPicPr>
        <p:blipFill>
          <a:blip r:embed="rId2"/>
          <a:stretch>
            <a:fillRect/>
          </a:stretch>
        </p:blipFill>
        <p:spPr>
          <a:xfrm>
            <a:off x="1830467" y="1720850"/>
            <a:ext cx="5489415" cy="4343400"/>
          </a:xfrm>
          <a:prstGeom prst="rect">
            <a:avLst/>
          </a:prstGeom>
        </p:spPr>
      </p:pic>
      <p:sp>
        <p:nvSpPr>
          <p:cNvPr id="8" name="左大括号 7"/>
          <p:cNvSpPr/>
          <p:nvPr/>
        </p:nvSpPr>
        <p:spPr>
          <a:xfrm>
            <a:off x="2153934" y="1873771"/>
            <a:ext cx="194872" cy="2375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左大括号 8"/>
          <p:cNvSpPr/>
          <p:nvPr/>
        </p:nvSpPr>
        <p:spPr>
          <a:xfrm>
            <a:off x="2153934" y="4324663"/>
            <a:ext cx="194872" cy="174885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Rectangle 3"/>
          <p:cNvSpPr>
            <a:spLocks noChangeArrowheads="1"/>
          </p:cNvSpPr>
          <p:nvPr/>
        </p:nvSpPr>
        <p:spPr bwMode="auto">
          <a:xfrm>
            <a:off x="773893" y="2681328"/>
            <a:ext cx="1122114" cy="663744"/>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lnSpc>
                <a:spcPts val="3200"/>
              </a:lnSpc>
              <a:buNone/>
            </a:pPr>
            <a:r>
              <a:rPr lang="zh-CN" altLang="en-US" sz="2200" i="0" dirty="0">
                <a:latin typeface="幼圆" panose="02010509060101010101" pitchFamily="49" charset="-122"/>
                <a:ea typeface="幼圆" panose="02010509060101010101" pitchFamily="49" charset="-122"/>
              </a:rPr>
              <a:t>训练集</a:t>
            </a:r>
          </a:p>
        </p:txBody>
      </p:sp>
      <p:sp>
        <p:nvSpPr>
          <p:cNvPr id="12" name="Rectangle 3"/>
          <p:cNvSpPr>
            <a:spLocks noChangeArrowheads="1"/>
          </p:cNvSpPr>
          <p:nvPr/>
        </p:nvSpPr>
        <p:spPr bwMode="auto">
          <a:xfrm>
            <a:off x="794302" y="4867217"/>
            <a:ext cx="1122114" cy="663744"/>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lnSpc>
                <a:spcPts val="3200"/>
              </a:lnSpc>
              <a:buNone/>
            </a:pPr>
            <a:r>
              <a:rPr lang="zh-CN" altLang="en-US" sz="2200" dirty="0">
                <a:latin typeface="幼圆" panose="02010509060101010101" pitchFamily="49" charset="-122"/>
                <a:ea typeface="幼圆" panose="02010509060101010101" pitchFamily="49" charset="-122"/>
              </a:rPr>
              <a:t>验证集</a:t>
            </a:r>
            <a:endParaRPr lang="zh-CN" altLang="en-US" sz="2200" i="0"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6796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lstStyle/>
          <a:p>
            <a:r>
              <a:rPr lang="zh-CN" altLang="en-US" dirty="0"/>
              <a:t>基本流程</a:t>
            </a:r>
            <a:endParaRPr lang="en-US" altLang="zh-CN" dirty="0"/>
          </a:p>
          <a:p>
            <a:endParaRPr lang="en-US" altLang="zh-CN" dirty="0"/>
          </a:p>
          <a:p>
            <a:r>
              <a:rPr lang="zh-CN" altLang="en-US" dirty="0">
                <a:solidFill>
                  <a:schemeClr val="bg1">
                    <a:lumMod val="85000"/>
                  </a:schemeClr>
                </a:solidFill>
              </a:rPr>
              <a:t>划分选择</a:t>
            </a:r>
            <a:endParaRPr lang="en-US" altLang="zh-CN" dirty="0">
              <a:solidFill>
                <a:schemeClr val="bg1">
                  <a:lumMod val="85000"/>
                </a:schemeClr>
              </a:solidFill>
            </a:endParaRPr>
          </a:p>
          <a:p>
            <a:endParaRPr lang="en-US" altLang="zh-CN" dirty="0"/>
          </a:p>
          <a:p>
            <a:r>
              <a:rPr lang="zh-CN" altLang="en-US" dirty="0">
                <a:solidFill>
                  <a:schemeClr val="bg1">
                    <a:lumMod val="85000"/>
                  </a:schemeClr>
                </a:solidFill>
              </a:rPr>
              <a:t>剪枝处理</a:t>
            </a:r>
            <a:endParaRPr lang="en-US" altLang="zh-CN" dirty="0">
              <a:solidFill>
                <a:schemeClr val="bg1">
                  <a:lumMod val="85000"/>
                </a:schemeClr>
              </a:solidFill>
            </a:endParaRPr>
          </a:p>
          <a:p>
            <a:endParaRPr lang="en-US" altLang="zh-CN" dirty="0"/>
          </a:p>
          <a:p>
            <a:r>
              <a:rPr lang="zh-CN" altLang="en-US" dirty="0">
                <a:solidFill>
                  <a:schemeClr val="bg1">
                    <a:lumMod val="85000"/>
                  </a:schemeClr>
                </a:solidFill>
              </a:rPr>
              <a:t>连续与缺失值</a:t>
            </a:r>
            <a:endParaRPr lang="en-US" altLang="zh-CN" dirty="0">
              <a:solidFill>
                <a:schemeClr val="bg1">
                  <a:lumMod val="85000"/>
                </a:schemeClr>
              </a:solidFill>
            </a:endParaRPr>
          </a:p>
          <a:p>
            <a:endParaRPr lang="en-US" altLang="zh-CN" dirty="0"/>
          </a:p>
          <a:p>
            <a:pPr marL="0" indent="0">
              <a:buNone/>
            </a:pPr>
            <a:endParaRPr lang="zh-CN" altLang="en-US" dirty="0"/>
          </a:p>
        </p:txBody>
      </p:sp>
    </p:spTree>
    <p:extLst>
      <p:ext uri="{BB962C8B-B14F-4D97-AF65-F5344CB8AC3E}">
        <p14:creationId xmlns:p14="http://schemas.microsoft.com/office/powerpoint/2010/main" val="1841003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p>
        </p:txBody>
      </p:sp>
      <p:sp>
        <p:nvSpPr>
          <p:cNvPr id="3" name="文本占位符 2"/>
          <p:cNvSpPr>
            <a:spLocks noGrp="1"/>
          </p:cNvSpPr>
          <p:nvPr>
            <p:ph type="body" sz="quarter" idx="13"/>
          </p:nvPr>
        </p:nvSpPr>
        <p:spPr/>
        <p:txBody>
          <a:bodyPr>
            <a:normAutofit lnSpcReduction="10000"/>
          </a:bodyPr>
          <a:lstStyle/>
          <a:p>
            <a:r>
              <a:rPr lang="zh-CN" altLang="en-US" dirty="0"/>
              <a:t>未剪枝决策树</a:t>
            </a:r>
            <a:endParaRPr lang="en-US" altLang="zh-CN" dirty="0"/>
          </a:p>
          <a:p>
            <a:endParaRPr lang="zh-CN" altLang="en-US" dirty="0"/>
          </a:p>
        </p:txBody>
      </p:sp>
      <p:sp>
        <p:nvSpPr>
          <p:cNvPr id="4" name="内容占位符 3"/>
          <p:cNvSpPr>
            <a:spLocks noGrp="1"/>
          </p:cNvSpPr>
          <p:nvPr>
            <p:ph sz="quarter" idx="14"/>
          </p:nvPr>
        </p:nvSpPr>
        <p:spPr/>
        <p:txBody>
          <a:bodyPr/>
          <a:lstStyle/>
          <a:p>
            <a:endParaRPr lang="zh-CN" altLang="en-US" dirty="0"/>
          </a:p>
        </p:txBody>
      </p:sp>
      <p:grpSp>
        <p:nvGrpSpPr>
          <p:cNvPr id="5" name="组合 4"/>
          <p:cNvGrpSpPr/>
          <p:nvPr/>
        </p:nvGrpSpPr>
        <p:grpSpPr>
          <a:xfrm>
            <a:off x="330652" y="1478054"/>
            <a:ext cx="8479450" cy="4732069"/>
            <a:chOff x="1926459" y="2007290"/>
            <a:chExt cx="8479450" cy="4732069"/>
          </a:xfrm>
        </p:grpSpPr>
        <p:grpSp>
          <p:nvGrpSpPr>
            <p:cNvPr id="6" name="组合 5"/>
            <p:cNvGrpSpPr/>
            <p:nvPr/>
          </p:nvGrpSpPr>
          <p:grpSpPr>
            <a:xfrm>
              <a:off x="4423852" y="6307359"/>
              <a:ext cx="3582444" cy="432000"/>
              <a:chOff x="2341355" y="4320514"/>
              <a:chExt cx="3582444" cy="432000"/>
            </a:xfrm>
          </p:grpSpPr>
          <p:sp>
            <p:nvSpPr>
              <p:cNvPr id="56" name="椭圆 55"/>
              <p:cNvSpPr/>
              <p:nvPr/>
            </p:nvSpPr>
            <p:spPr>
              <a:xfrm>
                <a:off x="2341355"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57" name="椭圆 56"/>
              <p:cNvSpPr/>
              <p:nvPr/>
            </p:nvSpPr>
            <p:spPr>
              <a:xfrm>
                <a:off x="3592577"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58" name="椭圆 57"/>
              <p:cNvSpPr/>
              <p:nvPr/>
            </p:nvSpPr>
            <p:spPr>
              <a:xfrm>
                <a:off x="4843799"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grpSp>
        <p:cxnSp>
          <p:nvCxnSpPr>
            <p:cNvPr id="7" name="直接连接符 6"/>
            <p:cNvCxnSpPr>
              <a:endCxn id="56" idx="0"/>
            </p:cNvCxnSpPr>
            <p:nvPr/>
          </p:nvCxnSpPr>
          <p:spPr>
            <a:xfrm flipH="1">
              <a:off x="4963852" y="5508978"/>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8" name="文本框 11"/>
            <p:cNvSpPr txBox="1"/>
            <p:nvPr/>
          </p:nvSpPr>
          <p:spPr>
            <a:xfrm>
              <a:off x="6164461"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清晰</a:t>
              </a:r>
            </a:p>
          </p:txBody>
        </p:sp>
        <p:cxnSp>
          <p:nvCxnSpPr>
            <p:cNvPr id="9" name="直接连接符 8"/>
            <p:cNvCxnSpPr>
              <a:endCxn id="58" idx="0"/>
            </p:cNvCxnSpPr>
            <p:nvPr/>
          </p:nvCxnSpPr>
          <p:spPr>
            <a:xfrm>
              <a:off x="6215074" y="5508978"/>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a:stCxn id="11" idx="2"/>
              <a:endCxn id="57" idx="0"/>
            </p:cNvCxnSpPr>
            <p:nvPr/>
          </p:nvCxnSpPr>
          <p:spPr>
            <a:xfrm>
              <a:off x="6215074" y="5699638"/>
              <a:ext cx="0" cy="607721"/>
            </a:xfrm>
            <a:prstGeom prst="line">
              <a:avLst/>
            </a:prstGeom>
          </p:spPr>
          <p:style>
            <a:lnRef idx="1">
              <a:schemeClr val="dk1"/>
            </a:lnRef>
            <a:fillRef idx="0">
              <a:schemeClr val="dk1"/>
            </a:fillRef>
            <a:effectRef idx="0">
              <a:schemeClr val="dk1"/>
            </a:effectRef>
            <a:fontRef idx="minor">
              <a:schemeClr val="tx1"/>
            </a:fontRef>
          </p:style>
        </p:cxnSp>
        <p:sp>
          <p:nvSpPr>
            <p:cNvPr id="11" name="圆角矩形 10"/>
            <p:cNvSpPr/>
            <p:nvPr/>
          </p:nvSpPr>
          <p:spPr>
            <a:xfrm>
              <a:off x="5675074" y="52676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纹理</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12" name="文本框 20"/>
            <p:cNvSpPr txBox="1"/>
            <p:nvPr/>
          </p:nvSpPr>
          <p:spPr>
            <a:xfrm>
              <a:off x="7089965"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模糊</a:t>
              </a:r>
            </a:p>
          </p:txBody>
        </p:sp>
        <p:sp>
          <p:nvSpPr>
            <p:cNvPr id="13" name="文本框 21"/>
            <p:cNvSpPr txBox="1"/>
            <p:nvPr/>
          </p:nvSpPr>
          <p:spPr>
            <a:xfrm>
              <a:off x="4737145"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稍糊</a:t>
              </a:r>
            </a:p>
          </p:txBody>
        </p:sp>
        <p:sp>
          <p:nvSpPr>
            <p:cNvPr id="14" name="椭圆 13"/>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15" name="椭圆 14"/>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16" name="直接连接符 15"/>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7" name="文本框 26"/>
            <p:cNvSpPr txBox="1"/>
            <p:nvPr/>
          </p:nvSpPr>
          <p:spPr>
            <a:xfrm>
              <a:off x="6164461"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18" name="直接连接符 17"/>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20" name="文本框 29"/>
            <p:cNvSpPr txBox="1"/>
            <p:nvPr/>
          </p:nvSpPr>
          <p:spPr>
            <a:xfrm>
              <a:off x="708996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21" name="文本框 30"/>
            <p:cNvSpPr txBox="1"/>
            <p:nvPr/>
          </p:nvSpPr>
          <p:spPr>
            <a:xfrm>
              <a:off x="473714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22" name="圆角矩形 21"/>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23" name="椭圆 22"/>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24" name="椭圆 23"/>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25" name="直接连接符 24"/>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6" name="文本框 35"/>
            <p:cNvSpPr txBox="1"/>
            <p:nvPr/>
          </p:nvSpPr>
          <p:spPr>
            <a:xfrm>
              <a:off x="7404189"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cxnSp>
          <p:nvCxnSpPr>
            <p:cNvPr id="27" name="直接连接符 26"/>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9" name="文本框 38"/>
            <p:cNvSpPr txBox="1"/>
            <p:nvPr/>
          </p:nvSpPr>
          <p:spPr>
            <a:xfrm>
              <a:off x="832969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p>
          </p:txBody>
        </p:sp>
        <p:sp>
          <p:nvSpPr>
            <p:cNvPr id="30" name="文本框 39"/>
            <p:cNvSpPr txBox="1"/>
            <p:nvPr/>
          </p:nvSpPr>
          <p:spPr>
            <a:xfrm>
              <a:off x="597687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p>
          </p:txBody>
        </p:sp>
        <p:sp>
          <p:nvSpPr>
            <p:cNvPr id="31" name="圆角矩形 30"/>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32" name="椭圆 31"/>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33" name="椭圆 32"/>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34" name="椭圆 33"/>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35" name="直接连接符 34"/>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6" name="文本框 45"/>
            <p:cNvSpPr txBox="1"/>
            <p:nvPr/>
          </p:nvSpPr>
          <p:spPr>
            <a:xfrm>
              <a:off x="3667181"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37" name="直接连接符 36"/>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8" name="直接连接符 37"/>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39" name="文本框 48"/>
            <p:cNvSpPr txBox="1"/>
            <p:nvPr/>
          </p:nvSpPr>
          <p:spPr>
            <a:xfrm>
              <a:off x="459268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40" name="文本框 49"/>
            <p:cNvSpPr txBox="1"/>
            <p:nvPr/>
          </p:nvSpPr>
          <p:spPr>
            <a:xfrm>
              <a:off x="223986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41" name="圆角矩形 40"/>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42" name="椭圆 41"/>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cxnSp>
          <p:nvCxnSpPr>
            <p:cNvPr id="43" name="直接连接符 42"/>
            <p:cNvCxnSpPr>
              <a:stCxn id="46" idx="2"/>
              <a:endCxn id="31"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endCxn id="42"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5" name="直接连接符 44"/>
            <p:cNvCxnSpPr>
              <a:endCxn id="41"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6" name="圆角矩形 45"/>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47"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48" name="文本框 64"/>
            <p:cNvSpPr txBox="1"/>
            <p:nvPr/>
          </p:nvSpPr>
          <p:spPr>
            <a:xfrm>
              <a:off x="611041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sp>
          <p:nvSpPr>
            <p:cNvPr id="49" name="文本框 65"/>
            <p:cNvSpPr txBox="1"/>
            <p:nvPr/>
          </p:nvSpPr>
          <p:spPr>
            <a:xfrm>
              <a:off x="3868758"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50" name="椭圆 49"/>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1</a:t>
              </a:r>
              <a:endParaRPr lang="zh-CN" altLang="en-US" dirty="0">
                <a:solidFill>
                  <a:schemeClr val="tx1"/>
                </a:solidFill>
                <a:latin typeface="Times "/>
              </a:endParaRPr>
            </a:p>
          </p:txBody>
        </p:sp>
        <p:sp>
          <p:nvSpPr>
            <p:cNvPr id="51" name="椭圆 50"/>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
          <p:nvSpPr>
            <p:cNvPr id="52" name="椭圆 51"/>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3</a:t>
              </a:r>
              <a:endParaRPr lang="zh-CN" altLang="en-US" dirty="0">
                <a:solidFill>
                  <a:schemeClr val="tx1"/>
                </a:solidFill>
                <a:latin typeface="Times "/>
              </a:endParaRPr>
            </a:p>
          </p:txBody>
        </p:sp>
        <p:sp>
          <p:nvSpPr>
            <p:cNvPr id="53" name="椭圆 52"/>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54" name="椭圆 53"/>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5</a:t>
              </a:r>
              <a:endParaRPr lang="zh-CN" altLang="en-US" dirty="0">
                <a:solidFill>
                  <a:schemeClr val="tx1"/>
                </a:solidFill>
                <a:latin typeface="Times "/>
              </a:endParaRPr>
            </a:p>
          </p:txBody>
        </p:sp>
        <p:sp>
          <p:nvSpPr>
            <p:cNvPr id="55" name="椭圆 54"/>
            <p:cNvSpPr/>
            <p:nvPr/>
          </p:nvSpPr>
          <p:spPr>
            <a:xfrm>
              <a:off x="5531825" y="505816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6</a:t>
              </a:r>
              <a:endParaRPr lang="zh-CN" altLang="en-US" dirty="0">
                <a:solidFill>
                  <a:schemeClr val="tx1"/>
                </a:solidFill>
                <a:latin typeface="Times "/>
              </a:endParaRPr>
            </a:p>
          </p:txBody>
        </p:sp>
      </p:grpSp>
    </p:spTree>
    <p:extLst>
      <p:ext uri="{BB962C8B-B14F-4D97-AF65-F5344CB8AC3E}">
        <p14:creationId xmlns:p14="http://schemas.microsoft.com/office/powerpoint/2010/main" val="2669302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预剪枝</a:t>
            </a:r>
          </a:p>
        </p:txBody>
      </p:sp>
      <p:sp>
        <p:nvSpPr>
          <p:cNvPr id="3" name="内容占位符 2"/>
          <p:cNvSpPr>
            <a:spLocks noGrp="1"/>
          </p:cNvSpPr>
          <p:nvPr>
            <p:ph idx="1"/>
          </p:nvPr>
        </p:nvSpPr>
        <p:spPr/>
        <p:txBody>
          <a:bodyPr/>
          <a:lstStyle/>
          <a:p>
            <a:r>
              <a:rPr lang="zh-CN" altLang="en-US" dirty="0"/>
              <a:t>决策树生成过程中，</a:t>
            </a:r>
            <a:r>
              <a:rPr lang="zh-CN" altLang="en-US" dirty="0">
                <a:solidFill>
                  <a:srgbClr val="C00000"/>
                </a:solidFill>
              </a:rPr>
              <a:t>对每个结点在划分前先进行估计</a:t>
            </a:r>
            <a:r>
              <a:rPr lang="zh-CN" altLang="en-US" dirty="0"/>
              <a:t>，若当前结点的划分不能带来决策树泛化性能提升，则停止划分并将当前结点记为叶结点，其类别标记为训练样例数最多的类别</a:t>
            </a:r>
            <a:endParaRPr lang="en-US" altLang="zh-CN" dirty="0"/>
          </a:p>
          <a:p>
            <a:pPr marL="0" indent="0">
              <a:buNone/>
            </a:pPr>
            <a:endParaRPr lang="en-US" altLang="zh-CN" dirty="0"/>
          </a:p>
          <a:p>
            <a:r>
              <a:rPr lang="zh-CN" altLang="en-US" dirty="0"/>
              <a:t>针对上述数据集，基于信息增益准则，选取属性“脐部”划分训练集。分别计算划分前（即直接将该结点作为叶结点）及划分后的验证集精度，判断是否需要划分。若划分后能提高验证集精度，则划分，对划分后的属性，执行同样判断；否则，不划分</a:t>
            </a:r>
          </a:p>
          <a:p>
            <a:pPr marL="0" indent="0">
              <a:buNone/>
            </a:pPr>
            <a:endParaRPr lang="en-US" altLang="zh-CN" dirty="0"/>
          </a:p>
          <a:p>
            <a:endParaRPr lang="zh-CN" altLang="en-US" dirty="0"/>
          </a:p>
        </p:txBody>
      </p:sp>
    </p:spTree>
    <p:extLst>
      <p:ext uri="{BB962C8B-B14F-4D97-AF65-F5344CB8AC3E}">
        <p14:creationId xmlns:p14="http://schemas.microsoft.com/office/powerpoint/2010/main" val="263698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预剪枝</a:t>
            </a:r>
          </a:p>
        </p:txBody>
      </p:sp>
      <p:pic>
        <p:nvPicPr>
          <p:cNvPr id="34" name="内容占位符 33"/>
          <p:cNvPicPr>
            <a:picLocks noGrp="1" noChangeAspect="1"/>
          </p:cNvPicPr>
          <p:nvPr>
            <p:ph idx="1"/>
          </p:nvPr>
        </p:nvPicPr>
        <p:blipFill>
          <a:blip r:embed="rId3"/>
          <a:stretch>
            <a:fillRect/>
          </a:stretch>
        </p:blipFill>
        <p:spPr>
          <a:xfrm>
            <a:off x="708772" y="868836"/>
            <a:ext cx="4487272" cy="1542196"/>
          </a:xfrm>
          <a:prstGeom prst="rect">
            <a:avLst/>
          </a:prstGeom>
        </p:spPr>
      </p:pic>
      <p:sp>
        <p:nvSpPr>
          <p:cNvPr id="13" name="圆角矩形 12"/>
          <p:cNvSpPr/>
          <p:nvPr/>
        </p:nvSpPr>
        <p:spPr>
          <a:xfrm>
            <a:off x="3465503" y="29504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14" name="椭圆 13"/>
          <p:cNvSpPr/>
          <p:nvPr/>
        </p:nvSpPr>
        <p:spPr>
          <a:xfrm>
            <a:off x="3310765" y="2784283"/>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1</a:t>
            </a:r>
            <a:endParaRPr lang="zh-CN" altLang="en-US" dirty="0">
              <a:solidFill>
                <a:schemeClr val="tx1"/>
              </a:solidFill>
              <a:latin typeface="Times "/>
            </a:endParaRPr>
          </a:p>
        </p:txBody>
      </p:sp>
      <p:sp>
        <p:nvSpPr>
          <p:cNvPr id="18" name="文本框 17"/>
          <p:cNvSpPr txBox="1"/>
          <p:nvPr/>
        </p:nvSpPr>
        <p:spPr>
          <a:xfrm>
            <a:off x="5687371" y="2950438"/>
            <a:ext cx="1338828"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“脐部</a:t>
            </a:r>
            <a:r>
              <a:rPr lang="en-US" altLang="zh-CN" dirty="0">
                <a:solidFill>
                  <a:srgbClr val="FF0000"/>
                </a:solidFill>
                <a:latin typeface="Times "/>
                <a:ea typeface="楷体" panose="02010609060101010101" pitchFamily="49" charset="-122"/>
              </a:rPr>
              <a:t>=?</a:t>
            </a:r>
            <a:r>
              <a:rPr lang="zh-CN" altLang="en-US" dirty="0">
                <a:solidFill>
                  <a:srgbClr val="FF0000"/>
                </a:solidFill>
                <a:latin typeface="Times "/>
                <a:ea typeface="楷体" panose="02010609060101010101" pitchFamily="49" charset="-122"/>
              </a:rPr>
              <a:t>”</a:t>
            </a:r>
          </a:p>
        </p:txBody>
      </p:sp>
      <p:sp>
        <p:nvSpPr>
          <p:cNvPr id="19" name="文本框 19"/>
          <p:cNvSpPr txBox="1"/>
          <p:nvPr/>
        </p:nvSpPr>
        <p:spPr>
          <a:xfrm>
            <a:off x="7557252" y="2599292"/>
            <a:ext cx="1338828"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验证集精度</a:t>
            </a:r>
          </a:p>
        </p:txBody>
      </p:sp>
      <p:sp>
        <p:nvSpPr>
          <p:cNvPr id="20" name="文本框 20"/>
          <p:cNvSpPr txBox="1"/>
          <p:nvPr/>
        </p:nvSpPr>
        <p:spPr>
          <a:xfrm>
            <a:off x="6891223" y="2934370"/>
            <a:ext cx="1685077"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划分前</a:t>
            </a:r>
            <a:r>
              <a:rPr lang="en-US" altLang="zh-CN" dirty="0">
                <a:solidFill>
                  <a:srgbClr val="FF0000"/>
                </a:solidFill>
                <a:latin typeface="Times "/>
                <a:ea typeface="楷体" panose="02010609060101010101" pitchFamily="49" charset="-122"/>
              </a:rPr>
              <a:t>: 42.9%</a:t>
            </a:r>
          </a:p>
        </p:txBody>
      </p:sp>
      <p:cxnSp>
        <p:nvCxnSpPr>
          <p:cNvPr id="22" name="直接箭头连接符 21"/>
          <p:cNvCxnSpPr/>
          <p:nvPr/>
        </p:nvCxnSpPr>
        <p:spPr>
          <a:xfrm flipH="1">
            <a:off x="4693982" y="3166438"/>
            <a:ext cx="1121812" cy="0"/>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5381469" y="901270"/>
            <a:ext cx="3514611" cy="1477328"/>
          </a:xfrm>
          <a:prstGeom prst="rect">
            <a:avLst/>
          </a:prstGeom>
          <a:noFill/>
        </p:spPr>
        <p:txBody>
          <a:bodyPr wrap="square" rtlCol="0">
            <a:spAutoFit/>
          </a:bodyPr>
          <a:lstStyle/>
          <a:p>
            <a:r>
              <a:rPr lang="zh-CN" altLang="en-US" dirty="0"/>
              <a:t>结点</a:t>
            </a:r>
            <a:r>
              <a:rPr lang="en-US" altLang="zh-CN" dirty="0"/>
              <a:t>1</a:t>
            </a:r>
            <a:r>
              <a:rPr lang="zh-CN" altLang="en-US" dirty="0"/>
              <a:t>：若不划分，则将其标记为叶结点，类别标记为训练样例中最多的类别，即好瓜。验证集中，        被分类正确，得到验证集精度为</a:t>
            </a:r>
            <a:r>
              <a:rPr lang="en-US" altLang="zh-CN" dirty="0"/>
              <a:t>  </a:t>
            </a:r>
            <a:endParaRPr lang="zh-CN" altLang="en-US" dirty="0"/>
          </a:p>
        </p:txBody>
      </p:sp>
      <p:sp>
        <p:nvSpPr>
          <p:cNvPr id="11" name="左大括号 10"/>
          <p:cNvSpPr/>
          <p:nvPr/>
        </p:nvSpPr>
        <p:spPr>
          <a:xfrm>
            <a:off x="484998" y="918219"/>
            <a:ext cx="194872" cy="15087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Rectangle 3"/>
          <p:cNvSpPr>
            <a:spLocks noChangeArrowheads="1"/>
          </p:cNvSpPr>
          <p:nvPr/>
        </p:nvSpPr>
        <p:spPr bwMode="auto">
          <a:xfrm>
            <a:off x="84052" y="1062091"/>
            <a:ext cx="335042" cy="1253978"/>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lnSpc>
                <a:spcPts val="3200"/>
              </a:lnSpc>
              <a:buNone/>
            </a:pPr>
            <a:r>
              <a:rPr lang="zh-CN" altLang="en-US" sz="1600" dirty="0">
                <a:latin typeface="幼圆" panose="02010509060101010101" pitchFamily="49" charset="-122"/>
                <a:ea typeface="幼圆" panose="02010509060101010101" pitchFamily="49" charset="-122"/>
              </a:rPr>
              <a:t>验证集</a:t>
            </a:r>
            <a:endParaRPr lang="zh-CN" altLang="en-US" sz="1600" i="0" dirty="0">
              <a:latin typeface="幼圆" panose="02010509060101010101" pitchFamily="49" charset="-122"/>
              <a:ea typeface="幼圆" panose="02010509060101010101"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717205335"/>
              </p:ext>
            </p:extLst>
          </p:nvPr>
        </p:nvGraphicFramePr>
        <p:xfrm>
          <a:off x="5815013" y="1787525"/>
          <a:ext cx="788987" cy="279400"/>
        </p:xfrm>
        <a:graphic>
          <a:graphicData uri="http://schemas.openxmlformats.org/presentationml/2006/ole">
            <mc:AlternateContent xmlns:mc="http://schemas.openxmlformats.org/markup-compatibility/2006">
              <mc:Choice xmlns:v="urn:schemas-microsoft-com:vml" Requires="v">
                <p:oleObj spid="_x0000_s45394" name="Formula" r:id="rId4" imgW="497880" imgH="177840" progId="Equation.Ribbit">
                  <p:embed/>
                </p:oleObj>
              </mc:Choice>
              <mc:Fallback>
                <p:oleObj name="Formula" r:id="rId4" imgW="497880" imgH="177840" progId="Equation.Ribbit">
                  <p:embed/>
                  <p:pic>
                    <p:nvPicPr>
                      <p:cNvPr id="0" name=""/>
                      <p:cNvPicPr/>
                      <p:nvPr/>
                    </p:nvPicPr>
                    <p:blipFill>
                      <a:blip r:embed="rId5"/>
                      <a:stretch>
                        <a:fillRect/>
                      </a:stretch>
                    </p:blipFill>
                    <p:spPr>
                      <a:xfrm>
                        <a:off x="5815013" y="1787525"/>
                        <a:ext cx="788987" cy="279400"/>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522686481"/>
              </p:ext>
            </p:extLst>
          </p:nvPr>
        </p:nvGraphicFramePr>
        <p:xfrm>
          <a:off x="6634163" y="2055813"/>
          <a:ext cx="1879600" cy="323850"/>
        </p:xfrm>
        <a:graphic>
          <a:graphicData uri="http://schemas.openxmlformats.org/presentationml/2006/ole">
            <mc:AlternateContent xmlns:mc="http://schemas.openxmlformats.org/markup-compatibility/2006">
              <mc:Choice xmlns:v="urn:schemas-microsoft-com:vml" Requires="v">
                <p:oleObj spid="_x0000_s45395" name="Formula" r:id="rId6" imgW="1196640" imgH="203400" progId="Equation.Ribbit">
                  <p:embed/>
                </p:oleObj>
              </mc:Choice>
              <mc:Fallback>
                <p:oleObj name="Formula" r:id="rId6" imgW="1196640" imgH="203400" progId="Equation.Ribbit">
                  <p:embed/>
                  <p:pic>
                    <p:nvPicPr>
                      <p:cNvPr id="0" name=""/>
                      <p:cNvPicPr/>
                      <p:nvPr/>
                    </p:nvPicPr>
                    <p:blipFill>
                      <a:blip r:embed="rId7"/>
                      <a:stretch>
                        <a:fillRect/>
                      </a:stretch>
                    </p:blipFill>
                    <p:spPr>
                      <a:xfrm>
                        <a:off x="6634163" y="2055813"/>
                        <a:ext cx="1879600" cy="323850"/>
                      </a:xfrm>
                      <a:prstGeom prst="rect">
                        <a:avLst/>
                      </a:prstGeom>
                    </p:spPr>
                  </p:pic>
                </p:oleObj>
              </mc:Fallback>
            </mc:AlternateContent>
          </a:graphicData>
        </a:graphic>
      </p:graphicFrame>
    </p:spTree>
    <p:extLst>
      <p:ext uri="{BB962C8B-B14F-4D97-AF65-F5344CB8AC3E}">
        <p14:creationId xmlns:p14="http://schemas.microsoft.com/office/powerpoint/2010/main" val="3093613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预剪枝</a:t>
            </a:r>
          </a:p>
        </p:txBody>
      </p:sp>
      <p:graphicFrame>
        <p:nvGraphicFramePr>
          <p:cNvPr id="24" name="内容占位符 23"/>
          <p:cNvGraphicFramePr>
            <a:graphicFrameLocks noGrp="1" noChangeAspect="1"/>
          </p:cNvGraphicFramePr>
          <p:nvPr>
            <p:ph idx="1"/>
            <p:extLst>
              <p:ext uri="{D42A27DB-BD31-4B8C-83A1-F6EECF244321}">
                <p14:modId xmlns:p14="http://schemas.microsoft.com/office/powerpoint/2010/main" val="1253960750"/>
              </p:ext>
            </p:extLst>
          </p:nvPr>
        </p:nvGraphicFramePr>
        <p:xfrm>
          <a:off x="8105775" y="1257300"/>
          <a:ext cx="134938" cy="274638"/>
        </p:xfrm>
        <a:graphic>
          <a:graphicData uri="http://schemas.openxmlformats.org/presentationml/2006/ole">
            <mc:AlternateContent xmlns:mc="http://schemas.openxmlformats.org/markup-compatibility/2006">
              <mc:Choice xmlns:v="urn:schemas-microsoft-com:vml" Requires="v">
                <p:oleObj spid="_x0000_s60817" name="Formula" r:id="rId3" imgW="76320" imgH="155160" progId="Equation.Ribbit">
                  <p:embed/>
                </p:oleObj>
              </mc:Choice>
              <mc:Fallback>
                <p:oleObj name="Formula" r:id="rId3" imgW="76320" imgH="155160" progId="Equation.Ribbit">
                  <p:embed/>
                  <p:pic>
                    <p:nvPicPr>
                      <p:cNvPr id="0" name=""/>
                      <p:cNvPicPr/>
                      <p:nvPr/>
                    </p:nvPicPr>
                    <p:blipFill>
                      <a:blip r:embed="rId4"/>
                      <a:stretch>
                        <a:fillRect/>
                      </a:stretch>
                    </p:blipFill>
                    <p:spPr>
                      <a:xfrm>
                        <a:off x="8105775" y="1257300"/>
                        <a:ext cx="134938" cy="274638"/>
                      </a:xfrm>
                      <a:prstGeom prst="rect">
                        <a:avLst/>
                      </a:prstGeom>
                    </p:spPr>
                  </p:pic>
                </p:oleObj>
              </mc:Fallback>
            </mc:AlternateContent>
          </a:graphicData>
        </a:graphic>
      </p:graphicFrame>
      <p:sp>
        <p:nvSpPr>
          <p:cNvPr id="4" name="椭圆 3"/>
          <p:cNvSpPr/>
          <p:nvPr/>
        </p:nvSpPr>
        <p:spPr>
          <a:xfrm>
            <a:off x="3459409" y="400825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5" name="椭圆 4"/>
          <p:cNvSpPr/>
          <p:nvPr/>
        </p:nvSpPr>
        <p:spPr>
          <a:xfrm>
            <a:off x="5642790" y="400825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6" name="椭圆 5"/>
          <p:cNvSpPr/>
          <p:nvPr/>
        </p:nvSpPr>
        <p:spPr>
          <a:xfrm>
            <a:off x="1531521" y="400825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7" name="直接连接符 6"/>
          <p:cNvCxnSpPr>
            <a:endCxn id="6" idx="0"/>
          </p:cNvCxnSpPr>
          <p:nvPr/>
        </p:nvCxnSpPr>
        <p:spPr>
          <a:xfrm flipH="1">
            <a:off x="2071521" y="3194128"/>
            <a:ext cx="1955683" cy="814131"/>
          </a:xfrm>
          <a:prstGeom prst="line">
            <a:avLst/>
          </a:prstGeom>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3971487" y="350401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cxnSp>
        <p:nvCxnSpPr>
          <p:cNvPr id="9" name="直接连接符 8"/>
          <p:cNvCxnSpPr>
            <a:endCxn id="5" idx="0"/>
          </p:cNvCxnSpPr>
          <p:nvPr/>
        </p:nvCxnSpPr>
        <p:spPr>
          <a:xfrm>
            <a:off x="4022100" y="3194128"/>
            <a:ext cx="2160690" cy="814131"/>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4022100" y="3384788"/>
            <a:ext cx="0" cy="607721"/>
          </a:xfrm>
          <a:prstGeom prst="line">
            <a:avLst/>
          </a:prstGeom>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5596235" y="350401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12" name="文本框 11"/>
          <p:cNvSpPr txBox="1"/>
          <p:nvPr/>
        </p:nvSpPr>
        <p:spPr>
          <a:xfrm>
            <a:off x="2008131" y="350401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13" name="圆角矩形 12"/>
          <p:cNvSpPr/>
          <p:nvPr/>
        </p:nvSpPr>
        <p:spPr>
          <a:xfrm>
            <a:off x="3465503" y="29504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14" name="椭圆 13"/>
          <p:cNvSpPr/>
          <p:nvPr/>
        </p:nvSpPr>
        <p:spPr>
          <a:xfrm>
            <a:off x="3310765" y="2784283"/>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1</a:t>
            </a:r>
            <a:endParaRPr lang="zh-CN" altLang="en-US" dirty="0">
              <a:solidFill>
                <a:schemeClr val="tx1"/>
              </a:solidFill>
              <a:latin typeface="Times "/>
            </a:endParaRPr>
          </a:p>
        </p:txBody>
      </p:sp>
      <p:sp>
        <p:nvSpPr>
          <p:cNvPr id="15" name="椭圆 14"/>
          <p:cNvSpPr/>
          <p:nvPr/>
        </p:nvSpPr>
        <p:spPr>
          <a:xfrm>
            <a:off x="1430541" y="386425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
        <p:nvSpPr>
          <p:cNvPr id="16" name="椭圆 15"/>
          <p:cNvSpPr/>
          <p:nvPr/>
        </p:nvSpPr>
        <p:spPr>
          <a:xfrm>
            <a:off x="3342390" y="384850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3</a:t>
            </a:r>
            <a:endParaRPr lang="zh-CN" altLang="en-US" dirty="0">
              <a:solidFill>
                <a:schemeClr val="tx1"/>
              </a:solidFill>
              <a:latin typeface="Times "/>
            </a:endParaRPr>
          </a:p>
        </p:txBody>
      </p:sp>
      <p:sp>
        <p:nvSpPr>
          <p:cNvPr id="17" name="椭圆 16"/>
          <p:cNvSpPr/>
          <p:nvPr/>
        </p:nvSpPr>
        <p:spPr>
          <a:xfrm>
            <a:off x="5459469" y="387933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18" name="文本框 17"/>
          <p:cNvSpPr txBox="1"/>
          <p:nvPr/>
        </p:nvSpPr>
        <p:spPr>
          <a:xfrm>
            <a:off x="5687371" y="2950438"/>
            <a:ext cx="1338828"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“脐部</a:t>
            </a:r>
            <a:r>
              <a:rPr lang="en-US" altLang="zh-CN" dirty="0">
                <a:solidFill>
                  <a:srgbClr val="FF0000"/>
                </a:solidFill>
                <a:latin typeface="Times "/>
                <a:ea typeface="楷体" panose="02010609060101010101" pitchFamily="49" charset="-122"/>
              </a:rPr>
              <a:t>=?</a:t>
            </a:r>
            <a:r>
              <a:rPr lang="zh-CN" altLang="en-US" dirty="0">
                <a:solidFill>
                  <a:srgbClr val="FF0000"/>
                </a:solidFill>
                <a:latin typeface="Times "/>
                <a:ea typeface="楷体" panose="02010609060101010101" pitchFamily="49" charset="-122"/>
              </a:rPr>
              <a:t>”</a:t>
            </a:r>
          </a:p>
        </p:txBody>
      </p:sp>
      <p:sp>
        <p:nvSpPr>
          <p:cNvPr id="19" name="文本框 19"/>
          <p:cNvSpPr txBox="1"/>
          <p:nvPr/>
        </p:nvSpPr>
        <p:spPr>
          <a:xfrm>
            <a:off x="7557252" y="2599292"/>
            <a:ext cx="1338828"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验证集精度</a:t>
            </a:r>
          </a:p>
        </p:txBody>
      </p:sp>
      <p:sp>
        <p:nvSpPr>
          <p:cNvPr id="20" name="文本框 20"/>
          <p:cNvSpPr txBox="1"/>
          <p:nvPr/>
        </p:nvSpPr>
        <p:spPr>
          <a:xfrm>
            <a:off x="6891223" y="2934370"/>
            <a:ext cx="1685077" cy="646331"/>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划分前</a:t>
            </a:r>
            <a:r>
              <a:rPr lang="en-US" altLang="zh-CN" dirty="0">
                <a:solidFill>
                  <a:srgbClr val="FF0000"/>
                </a:solidFill>
                <a:latin typeface="Times "/>
                <a:ea typeface="楷体" panose="02010609060101010101" pitchFamily="49" charset="-122"/>
              </a:rPr>
              <a:t>: 42.9%</a:t>
            </a:r>
          </a:p>
          <a:p>
            <a:r>
              <a:rPr lang="zh-CN" altLang="en-US" dirty="0">
                <a:solidFill>
                  <a:srgbClr val="FF0000"/>
                </a:solidFill>
                <a:latin typeface="Times "/>
                <a:ea typeface="楷体" panose="02010609060101010101" pitchFamily="49" charset="-122"/>
              </a:rPr>
              <a:t>划分后</a:t>
            </a:r>
            <a:r>
              <a:rPr lang="en-US" altLang="zh-CN" dirty="0">
                <a:solidFill>
                  <a:srgbClr val="FF0000"/>
                </a:solidFill>
                <a:latin typeface="Times "/>
                <a:ea typeface="楷体" panose="02010609060101010101" pitchFamily="49" charset="-122"/>
              </a:rPr>
              <a:t>: 71.4%</a:t>
            </a:r>
            <a:endParaRPr lang="zh-CN" altLang="en-US" dirty="0">
              <a:solidFill>
                <a:srgbClr val="FF0000"/>
              </a:solidFill>
              <a:latin typeface="Times "/>
              <a:ea typeface="楷体" panose="02010609060101010101" pitchFamily="49" charset="-122"/>
            </a:endParaRPr>
          </a:p>
        </p:txBody>
      </p:sp>
      <p:sp>
        <p:nvSpPr>
          <p:cNvPr id="21" name="文本框 21"/>
          <p:cNvSpPr txBox="1"/>
          <p:nvPr/>
        </p:nvSpPr>
        <p:spPr>
          <a:xfrm>
            <a:off x="6445274" y="3479595"/>
            <a:ext cx="2031325"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预剪枝决策</a:t>
            </a:r>
            <a:r>
              <a:rPr lang="en-US" altLang="zh-CN" dirty="0">
                <a:solidFill>
                  <a:srgbClr val="FF0000"/>
                </a:solidFill>
                <a:latin typeface="Times "/>
                <a:ea typeface="楷体" panose="02010609060101010101" pitchFamily="49" charset="-122"/>
              </a:rPr>
              <a:t>: </a:t>
            </a:r>
            <a:r>
              <a:rPr lang="zh-CN" altLang="en-US" dirty="0">
                <a:solidFill>
                  <a:srgbClr val="FF0000"/>
                </a:solidFill>
                <a:latin typeface="Times "/>
                <a:ea typeface="楷体" panose="02010609060101010101" pitchFamily="49" charset="-122"/>
              </a:rPr>
              <a:t>划分</a:t>
            </a:r>
          </a:p>
        </p:txBody>
      </p:sp>
      <p:cxnSp>
        <p:nvCxnSpPr>
          <p:cNvPr id="22" name="直接箭头连接符 21"/>
          <p:cNvCxnSpPr/>
          <p:nvPr/>
        </p:nvCxnSpPr>
        <p:spPr>
          <a:xfrm flipH="1">
            <a:off x="4693982" y="3166438"/>
            <a:ext cx="1121812" cy="0"/>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5381469" y="901270"/>
            <a:ext cx="3702570" cy="2031325"/>
          </a:xfrm>
          <a:prstGeom prst="rect">
            <a:avLst/>
          </a:prstGeom>
          <a:noFill/>
        </p:spPr>
        <p:txBody>
          <a:bodyPr wrap="square" rtlCol="0">
            <a:spAutoFit/>
          </a:bodyPr>
          <a:lstStyle/>
          <a:p>
            <a:r>
              <a:rPr lang="zh-CN" altLang="en-US" dirty="0"/>
              <a:t>结点</a:t>
            </a:r>
            <a:r>
              <a:rPr lang="en-US" altLang="zh-CN" dirty="0"/>
              <a:t>1</a:t>
            </a:r>
            <a:r>
              <a:rPr lang="zh-CN" altLang="en-US" dirty="0"/>
              <a:t>：若划分，根据结点    ，</a:t>
            </a:r>
            <a:endParaRPr lang="en-US" altLang="zh-CN" dirty="0"/>
          </a:p>
          <a:p>
            <a:r>
              <a:rPr lang="en-US" altLang="zh-CN" dirty="0"/>
              <a:t>    </a:t>
            </a:r>
            <a:r>
              <a:rPr lang="zh-CN" altLang="en-US" dirty="0"/>
              <a:t>，</a:t>
            </a:r>
            <a:r>
              <a:rPr lang="en-US" altLang="zh-CN" dirty="0"/>
              <a:t>   </a:t>
            </a:r>
            <a:r>
              <a:rPr lang="zh-CN" altLang="en-US" dirty="0"/>
              <a:t>的训练样例，将这</a:t>
            </a:r>
            <a:r>
              <a:rPr lang="en-US" altLang="zh-CN" dirty="0"/>
              <a:t>  </a:t>
            </a:r>
            <a:r>
              <a:rPr lang="zh-CN" altLang="en-US" dirty="0"/>
              <a:t>个结点分别标记为“好瓜”、“好瓜”、“坏瓜”。此时，验证集中编号为 </a:t>
            </a:r>
            <a:endParaRPr lang="en-US" altLang="zh-CN" dirty="0"/>
          </a:p>
          <a:p>
            <a:r>
              <a:rPr lang="zh-CN" altLang="en-US" dirty="0"/>
              <a:t>                   的样例被划分正确，验证集精度为</a:t>
            </a:r>
            <a:endParaRPr lang="en-US" altLang="zh-CN" dirty="0"/>
          </a:p>
          <a:p>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1657478926"/>
              </p:ext>
            </p:extLst>
          </p:nvPr>
        </p:nvGraphicFramePr>
        <p:xfrm>
          <a:off x="8186738" y="963613"/>
          <a:ext cx="233362" cy="271462"/>
        </p:xfrm>
        <a:graphic>
          <a:graphicData uri="http://schemas.openxmlformats.org/presentationml/2006/ole">
            <mc:AlternateContent xmlns:mc="http://schemas.openxmlformats.org/markup-compatibility/2006">
              <mc:Choice xmlns:v="urn:schemas-microsoft-com:vml" Requires="v">
                <p:oleObj spid="_x0000_s60818" name="Formula" r:id="rId5" imgW="147600" imgH="172800" progId="Equation.Ribbit">
                  <p:embed/>
                </p:oleObj>
              </mc:Choice>
              <mc:Fallback>
                <p:oleObj name="Formula" r:id="rId5" imgW="147600" imgH="172800" progId="Equation.Ribbit">
                  <p:embed/>
                  <p:pic>
                    <p:nvPicPr>
                      <p:cNvPr id="0" name=""/>
                      <p:cNvPicPr/>
                      <p:nvPr/>
                    </p:nvPicPr>
                    <p:blipFill>
                      <a:blip r:embed="rId6"/>
                      <a:stretch>
                        <a:fillRect/>
                      </a:stretch>
                    </p:blipFill>
                    <p:spPr>
                      <a:xfrm>
                        <a:off x="8186738" y="963613"/>
                        <a:ext cx="233362" cy="271462"/>
                      </a:xfrm>
                      <a:prstGeom prst="rect">
                        <a:avLst/>
                      </a:prstGeom>
                    </p:spPr>
                  </p:pic>
                </p:oleObj>
              </mc:Fallback>
            </mc:AlternateContent>
          </a:graphicData>
        </a:graphic>
      </p:graphicFrame>
      <p:graphicFrame>
        <p:nvGraphicFramePr>
          <p:cNvPr id="36" name="对象 35"/>
          <p:cNvGraphicFramePr>
            <a:graphicFrameLocks noChangeAspect="1"/>
          </p:cNvGraphicFramePr>
          <p:nvPr>
            <p:extLst>
              <p:ext uri="{D42A27DB-BD31-4B8C-83A1-F6EECF244321}">
                <p14:modId xmlns:p14="http://schemas.microsoft.com/office/powerpoint/2010/main" val="4000535056"/>
              </p:ext>
            </p:extLst>
          </p:nvPr>
        </p:nvGraphicFramePr>
        <p:xfrm>
          <a:off x="5486400" y="1238250"/>
          <a:ext cx="233363" cy="271463"/>
        </p:xfrm>
        <a:graphic>
          <a:graphicData uri="http://schemas.openxmlformats.org/presentationml/2006/ole">
            <mc:AlternateContent xmlns:mc="http://schemas.openxmlformats.org/markup-compatibility/2006">
              <mc:Choice xmlns:v="urn:schemas-microsoft-com:vml" Requires="v">
                <p:oleObj spid="_x0000_s60819" name="Formula" r:id="rId7" imgW="147600" imgH="172800" progId="Equation.Ribbit">
                  <p:embed/>
                </p:oleObj>
              </mc:Choice>
              <mc:Fallback>
                <p:oleObj name="Formula" r:id="rId7" imgW="147600" imgH="172800" progId="Equation.Ribbit">
                  <p:embed/>
                  <p:pic>
                    <p:nvPicPr>
                      <p:cNvPr id="0" name=""/>
                      <p:cNvPicPr/>
                      <p:nvPr/>
                    </p:nvPicPr>
                    <p:blipFill>
                      <a:blip r:embed="rId8"/>
                      <a:stretch>
                        <a:fillRect/>
                      </a:stretch>
                    </p:blipFill>
                    <p:spPr>
                      <a:xfrm>
                        <a:off x="5486400" y="1238250"/>
                        <a:ext cx="233363" cy="271463"/>
                      </a:xfrm>
                      <a:prstGeom prst="rect">
                        <a:avLst/>
                      </a:prstGeom>
                    </p:spPr>
                  </p:pic>
                </p:oleObj>
              </mc:Fallback>
            </mc:AlternateContent>
          </a:graphicData>
        </a:graphic>
      </p:graphicFrame>
      <p:graphicFrame>
        <p:nvGraphicFramePr>
          <p:cNvPr id="37" name="对象 36"/>
          <p:cNvGraphicFramePr>
            <a:graphicFrameLocks noChangeAspect="1"/>
          </p:cNvGraphicFramePr>
          <p:nvPr>
            <p:extLst>
              <p:ext uri="{D42A27DB-BD31-4B8C-83A1-F6EECF244321}">
                <p14:modId xmlns:p14="http://schemas.microsoft.com/office/powerpoint/2010/main" val="1757896057"/>
              </p:ext>
            </p:extLst>
          </p:nvPr>
        </p:nvGraphicFramePr>
        <p:xfrm>
          <a:off x="5975350" y="1246188"/>
          <a:ext cx="231775" cy="271462"/>
        </p:xfrm>
        <a:graphic>
          <a:graphicData uri="http://schemas.openxmlformats.org/presentationml/2006/ole">
            <mc:AlternateContent xmlns:mc="http://schemas.openxmlformats.org/markup-compatibility/2006">
              <mc:Choice xmlns:v="urn:schemas-microsoft-com:vml" Requires="v">
                <p:oleObj spid="_x0000_s60820" name="Formula" r:id="rId9" imgW="147600" imgH="172800" progId="Equation.Ribbit">
                  <p:embed/>
                </p:oleObj>
              </mc:Choice>
              <mc:Fallback>
                <p:oleObj name="Formula" r:id="rId9" imgW="147600" imgH="172800" progId="Equation.Ribbit">
                  <p:embed/>
                  <p:pic>
                    <p:nvPicPr>
                      <p:cNvPr id="0" name=""/>
                      <p:cNvPicPr/>
                      <p:nvPr/>
                    </p:nvPicPr>
                    <p:blipFill>
                      <a:blip r:embed="rId10"/>
                      <a:stretch>
                        <a:fillRect/>
                      </a:stretch>
                    </p:blipFill>
                    <p:spPr>
                      <a:xfrm>
                        <a:off x="5975350" y="1246188"/>
                        <a:ext cx="231775" cy="271462"/>
                      </a:xfrm>
                      <a:prstGeom prst="rect">
                        <a:avLst/>
                      </a:prstGeom>
                    </p:spPr>
                  </p:pic>
                </p:oleObj>
              </mc:Fallback>
            </mc:AlternateContent>
          </a:graphicData>
        </a:graphic>
      </p:graphicFrame>
      <p:pic>
        <p:nvPicPr>
          <p:cNvPr id="28" name="内容占位符 33"/>
          <p:cNvPicPr>
            <a:picLocks noChangeAspect="1"/>
          </p:cNvPicPr>
          <p:nvPr/>
        </p:nvPicPr>
        <p:blipFill>
          <a:blip r:embed="rId11"/>
          <a:stretch>
            <a:fillRect/>
          </a:stretch>
        </p:blipFill>
        <p:spPr>
          <a:xfrm>
            <a:off x="708772" y="868836"/>
            <a:ext cx="4487272" cy="1542196"/>
          </a:xfrm>
          <a:prstGeom prst="rect">
            <a:avLst/>
          </a:prstGeom>
        </p:spPr>
      </p:pic>
      <p:sp>
        <p:nvSpPr>
          <p:cNvPr id="29" name="左大括号 28"/>
          <p:cNvSpPr/>
          <p:nvPr/>
        </p:nvSpPr>
        <p:spPr>
          <a:xfrm>
            <a:off x="484998" y="918219"/>
            <a:ext cx="194872" cy="15087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Rectangle 3"/>
          <p:cNvSpPr>
            <a:spLocks noChangeArrowheads="1"/>
          </p:cNvSpPr>
          <p:nvPr/>
        </p:nvSpPr>
        <p:spPr bwMode="auto">
          <a:xfrm>
            <a:off x="84052" y="1062091"/>
            <a:ext cx="335042" cy="1253978"/>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lnSpc>
                <a:spcPts val="3200"/>
              </a:lnSpc>
              <a:buNone/>
            </a:pPr>
            <a:r>
              <a:rPr lang="zh-CN" altLang="en-US" sz="1600" dirty="0">
                <a:latin typeface="幼圆" panose="02010509060101010101" pitchFamily="49" charset="-122"/>
                <a:ea typeface="幼圆" panose="02010509060101010101" pitchFamily="49" charset="-122"/>
              </a:rPr>
              <a:t>验证集</a:t>
            </a:r>
            <a:endParaRPr lang="zh-CN" altLang="en-US" sz="1600" i="0" dirty="0">
              <a:latin typeface="幼圆" panose="02010509060101010101" pitchFamily="49" charset="-122"/>
              <a:ea typeface="幼圆" panose="02010509060101010101" pitchFamily="49" charset="-122"/>
            </a:endParaRPr>
          </a:p>
        </p:txBody>
      </p:sp>
      <p:graphicFrame>
        <p:nvGraphicFramePr>
          <p:cNvPr id="25" name="对象 24"/>
          <p:cNvGraphicFramePr>
            <a:graphicFrameLocks noChangeAspect="1"/>
          </p:cNvGraphicFramePr>
          <p:nvPr>
            <p:extLst>
              <p:ext uri="{D42A27DB-BD31-4B8C-83A1-F6EECF244321}">
                <p14:modId xmlns:p14="http://schemas.microsoft.com/office/powerpoint/2010/main" val="1898572259"/>
              </p:ext>
            </p:extLst>
          </p:nvPr>
        </p:nvGraphicFramePr>
        <p:xfrm>
          <a:off x="5491163" y="2070100"/>
          <a:ext cx="1497012" cy="287338"/>
        </p:xfrm>
        <a:graphic>
          <a:graphicData uri="http://schemas.openxmlformats.org/presentationml/2006/ole">
            <mc:AlternateContent xmlns:mc="http://schemas.openxmlformats.org/markup-compatibility/2006">
              <mc:Choice xmlns:v="urn:schemas-microsoft-com:vml" Requires="v">
                <p:oleObj spid="_x0000_s60821" name="Formula" r:id="rId12" imgW="928440" imgH="177840" progId="Equation.Ribbit">
                  <p:embed/>
                </p:oleObj>
              </mc:Choice>
              <mc:Fallback>
                <p:oleObj name="Formula" r:id="rId12" imgW="928440" imgH="177840" progId="Equation.Ribbit">
                  <p:embed/>
                  <p:pic>
                    <p:nvPicPr>
                      <p:cNvPr id="0" name=""/>
                      <p:cNvPicPr/>
                      <p:nvPr/>
                    </p:nvPicPr>
                    <p:blipFill>
                      <a:blip r:embed="rId13"/>
                      <a:stretch>
                        <a:fillRect/>
                      </a:stretch>
                    </p:blipFill>
                    <p:spPr>
                      <a:xfrm>
                        <a:off x="5491163" y="2070100"/>
                        <a:ext cx="1497012" cy="287338"/>
                      </a:xfrm>
                      <a:prstGeom prst="rect">
                        <a:avLst/>
                      </a:prstGeom>
                    </p:spPr>
                  </p:pic>
                </p:oleObj>
              </mc:Fallback>
            </mc:AlternateContent>
          </a:graphicData>
        </a:graphic>
      </p:graphicFrame>
      <p:graphicFrame>
        <p:nvGraphicFramePr>
          <p:cNvPr id="32" name="对象 31"/>
          <p:cNvGraphicFramePr>
            <a:graphicFrameLocks noChangeAspect="1"/>
          </p:cNvGraphicFramePr>
          <p:nvPr>
            <p:extLst>
              <p:ext uri="{D42A27DB-BD31-4B8C-83A1-F6EECF244321}">
                <p14:modId xmlns:p14="http://schemas.microsoft.com/office/powerpoint/2010/main" val="2667318857"/>
              </p:ext>
            </p:extLst>
          </p:nvPr>
        </p:nvGraphicFramePr>
        <p:xfrm>
          <a:off x="6902450" y="2332038"/>
          <a:ext cx="1879600" cy="323850"/>
        </p:xfrm>
        <a:graphic>
          <a:graphicData uri="http://schemas.openxmlformats.org/presentationml/2006/ole">
            <mc:AlternateContent xmlns:mc="http://schemas.openxmlformats.org/markup-compatibility/2006">
              <mc:Choice xmlns:v="urn:schemas-microsoft-com:vml" Requires="v">
                <p:oleObj spid="_x0000_s60822" name="Formula" r:id="rId14" imgW="1196640" imgH="203400" progId="Equation.Ribbit">
                  <p:embed/>
                </p:oleObj>
              </mc:Choice>
              <mc:Fallback>
                <p:oleObj name="Formula" r:id="rId14" imgW="1196640" imgH="203400" progId="Equation.Ribbit">
                  <p:embed/>
                  <p:pic>
                    <p:nvPicPr>
                      <p:cNvPr id="0" name=""/>
                      <p:cNvPicPr/>
                      <p:nvPr/>
                    </p:nvPicPr>
                    <p:blipFill>
                      <a:blip r:embed="rId15"/>
                      <a:stretch>
                        <a:fillRect/>
                      </a:stretch>
                    </p:blipFill>
                    <p:spPr>
                      <a:xfrm>
                        <a:off x="6902450" y="2332038"/>
                        <a:ext cx="1879600" cy="323850"/>
                      </a:xfrm>
                      <a:prstGeom prst="rect">
                        <a:avLst/>
                      </a:prstGeom>
                    </p:spPr>
                  </p:pic>
                </p:oleObj>
              </mc:Fallback>
            </mc:AlternateContent>
          </a:graphicData>
        </a:graphic>
      </p:graphicFrame>
    </p:spTree>
    <p:extLst>
      <p:ext uri="{BB962C8B-B14F-4D97-AF65-F5344CB8AC3E}">
        <p14:creationId xmlns:p14="http://schemas.microsoft.com/office/powerpoint/2010/main" val="376910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p:bldP spid="11" grpId="0"/>
      <p:bldP spid="12" grpId="0"/>
      <p:bldP spid="15" grpId="0" animBg="1"/>
      <p:bldP spid="16"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预剪枝</a:t>
            </a:r>
          </a:p>
        </p:txBody>
      </p:sp>
      <p:sp>
        <p:nvSpPr>
          <p:cNvPr id="4" name="椭圆 3"/>
          <p:cNvSpPr/>
          <p:nvPr/>
        </p:nvSpPr>
        <p:spPr>
          <a:xfrm>
            <a:off x="3459409" y="400825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5" name="椭圆 4"/>
          <p:cNvSpPr/>
          <p:nvPr/>
        </p:nvSpPr>
        <p:spPr>
          <a:xfrm>
            <a:off x="5642790" y="400825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6" name="椭圆 5"/>
          <p:cNvSpPr/>
          <p:nvPr/>
        </p:nvSpPr>
        <p:spPr>
          <a:xfrm>
            <a:off x="1531521" y="400825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7" name="直接连接符 6"/>
          <p:cNvCxnSpPr>
            <a:endCxn id="6" idx="0"/>
          </p:cNvCxnSpPr>
          <p:nvPr/>
        </p:nvCxnSpPr>
        <p:spPr>
          <a:xfrm flipH="1">
            <a:off x="2071521" y="3194128"/>
            <a:ext cx="1955683" cy="814131"/>
          </a:xfrm>
          <a:prstGeom prst="line">
            <a:avLst/>
          </a:prstGeom>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3971487" y="350401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cxnSp>
        <p:nvCxnSpPr>
          <p:cNvPr id="9" name="直接连接符 8"/>
          <p:cNvCxnSpPr>
            <a:endCxn id="5" idx="0"/>
          </p:cNvCxnSpPr>
          <p:nvPr/>
        </p:nvCxnSpPr>
        <p:spPr>
          <a:xfrm>
            <a:off x="4022100" y="3194128"/>
            <a:ext cx="2160690" cy="814131"/>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4022100" y="3384788"/>
            <a:ext cx="0" cy="607721"/>
          </a:xfrm>
          <a:prstGeom prst="line">
            <a:avLst/>
          </a:prstGeom>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5596235" y="350401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12" name="文本框 11"/>
          <p:cNvSpPr txBox="1"/>
          <p:nvPr/>
        </p:nvSpPr>
        <p:spPr>
          <a:xfrm>
            <a:off x="2008131" y="350401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13" name="圆角矩形 12"/>
          <p:cNvSpPr/>
          <p:nvPr/>
        </p:nvSpPr>
        <p:spPr>
          <a:xfrm>
            <a:off x="3465503" y="29504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14" name="椭圆 13"/>
          <p:cNvSpPr/>
          <p:nvPr/>
        </p:nvSpPr>
        <p:spPr>
          <a:xfrm>
            <a:off x="3310765" y="2784283"/>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1</a:t>
            </a:r>
            <a:endParaRPr lang="zh-CN" altLang="en-US" dirty="0">
              <a:solidFill>
                <a:schemeClr val="tx1"/>
              </a:solidFill>
              <a:latin typeface="Times "/>
            </a:endParaRPr>
          </a:p>
        </p:txBody>
      </p:sp>
      <p:sp>
        <p:nvSpPr>
          <p:cNvPr id="15" name="椭圆 14"/>
          <p:cNvSpPr/>
          <p:nvPr/>
        </p:nvSpPr>
        <p:spPr>
          <a:xfrm>
            <a:off x="1430541" y="386425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
        <p:nvSpPr>
          <p:cNvPr id="16" name="椭圆 15"/>
          <p:cNvSpPr/>
          <p:nvPr/>
        </p:nvSpPr>
        <p:spPr>
          <a:xfrm>
            <a:off x="3342390" y="384850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3</a:t>
            </a:r>
            <a:endParaRPr lang="zh-CN" altLang="en-US" dirty="0">
              <a:solidFill>
                <a:schemeClr val="tx1"/>
              </a:solidFill>
              <a:latin typeface="Times "/>
            </a:endParaRPr>
          </a:p>
        </p:txBody>
      </p:sp>
      <p:sp>
        <p:nvSpPr>
          <p:cNvPr id="17" name="椭圆 16"/>
          <p:cNvSpPr/>
          <p:nvPr/>
        </p:nvSpPr>
        <p:spPr>
          <a:xfrm>
            <a:off x="5459469" y="387933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18" name="文本框 17"/>
          <p:cNvSpPr txBox="1"/>
          <p:nvPr/>
        </p:nvSpPr>
        <p:spPr>
          <a:xfrm>
            <a:off x="5687371" y="2950438"/>
            <a:ext cx="1338828"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“脐部</a:t>
            </a:r>
            <a:r>
              <a:rPr lang="en-US" altLang="zh-CN" dirty="0">
                <a:solidFill>
                  <a:srgbClr val="FF0000"/>
                </a:solidFill>
                <a:latin typeface="Times "/>
                <a:ea typeface="楷体" panose="02010609060101010101" pitchFamily="49" charset="-122"/>
              </a:rPr>
              <a:t>=?</a:t>
            </a:r>
            <a:r>
              <a:rPr lang="zh-CN" altLang="en-US" dirty="0">
                <a:solidFill>
                  <a:srgbClr val="FF0000"/>
                </a:solidFill>
                <a:latin typeface="Times "/>
                <a:ea typeface="楷体" panose="02010609060101010101" pitchFamily="49" charset="-122"/>
              </a:rPr>
              <a:t>”</a:t>
            </a:r>
          </a:p>
        </p:txBody>
      </p:sp>
      <p:sp>
        <p:nvSpPr>
          <p:cNvPr id="19" name="文本框 19"/>
          <p:cNvSpPr txBox="1"/>
          <p:nvPr/>
        </p:nvSpPr>
        <p:spPr>
          <a:xfrm>
            <a:off x="7557252" y="2599292"/>
            <a:ext cx="1338828"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验证集精度</a:t>
            </a:r>
          </a:p>
        </p:txBody>
      </p:sp>
      <p:sp>
        <p:nvSpPr>
          <p:cNvPr id="20" name="文本框 20"/>
          <p:cNvSpPr txBox="1"/>
          <p:nvPr/>
        </p:nvSpPr>
        <p:spPr>
          <a:xfrm>
            <a:off x="6891223" y="2934370"/>
            <a:ext cx="1685077" cy="646331"/>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划分前</a:t>
            </a:r>
            <a:r>
              <a:rPr lang="en-US" altLang="zh-CN" dirty="0">
                <a:solidFill>
                  <a:srgbClr val="FF0000"/>
                </a:solidFill>
                <a:latin typeface="Times "/>
                <a:ea typeface="楷体" panose="02010609060101010101" pitchFamily="49" charset="-122"/>
              </a:rPr>
              <a:t>: 42.9%</a:t>
            </a:r>
          </a:p>
          <a:p>
            <a:r>
              <a:rPr lang="zh-CN" altLang="en-US" dirty="0">
                <a:solidFill>
                  <a:srgbClr val="FF0000"/>
                </a:solidFill>
                <a:latin typeface="Times "/>
                <a:ea typeface="楷体" panose="02010609060101010101" pitchFamily="49" charset="-122"/>
              </a:rPr>
              <a:t>划分后</a:t>
            </a:r>
            <a:r>
              <a:rPr lang="en-US" altLang="zh-CN" dirty="0">
                <a:solidFill>
                  <a:srgbClr val="FF0000"/>
                </a:solidFill>
                <a:latin typeface="Times "/>
                <a:ea typeface="楷体" panose="02010609060101010101" pitchFamily="49" charset="-122"/>
              </a:rPr>
              <a:t>: 71.4%</a:t>
            </a:r>
            <a:endParaRPr lang="zh-CN" altLang="en-US" dirty="0">
              <a:solidFill>
                <a:srgbClr val="FF0000"/>
              </a:solidFill>
              <a:latin typeface="Times "/>
              <a:ea typeface="楷体" panose="02010609060101010101" pitchFamily="49" charset="-122"/>
            </a:endParaRPr>
          </a:p>
        </p:txBody>
      </p:sp>
      <p:sp>
        <p:nvSpPr>
          <p:cNvPr id="21" name="文本框 21"/>
          <p:cNvSpPr txBox="1"/>
          <p:nvPr/>
        </p:nvSpPr>
        <p:spPr>
          <a:xfrm>
            <a:off x="6445274" y="3479595"/>
            <a:ext cx="2031325"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预剪枝决策</a:t>
            </a:r>
            <a:r>
              <a:rPr lang="en-US" altLang="zh-CN" dirty="0">
                <a:solidFill>
                  <a:srgbClr val="FF0000"/>
                </a:solidFill>
                <a:latin typeface="Times "/>
                <a:ea typeface="楷体" panose="02010609060101010101" pitchFamily="49" charset="-122"/>
              </a:rPr>
              <a:t>: </a:t>
            </a:r>
            <a:r>
              <a:rPr lang="zh-CN" altLang="en-US" dirty="0">
                <a:solidFill>
                  <a:srgbClr val="FF0000"/>
                </a:solidFill>
                <a:latin typeface="Times "/>
                <a:ea typeface="楷体" panose="02010609060101010101" pitchFamily="49" charset="-122"/>
              </a:rPr>
              <a:t>划分</a:t>
            </a:r>
          </a:p>
        </p:txBody>
      </p:sp>
      <p:cxnSp>
        <p:nvCxnSpPr>
          <p:cNvPr id="22" name="直接箭头连接符 21"/>
          <p:cNvCxnSpPr/>
          <p:nvPr/>
        </p:nvCxnSpPr>
        <p:spPr>
          <a:xfrm flipH="1">
            <a:off x="4693982" y="3166438"/>
            <a:ext cx="1121812" cy="0"/>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903527" y="4708113"/>
            <a:ext cx="1338828"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“色泽</a:t>
            </a:r>
            <a:r>
              <a:rPr lang="en-US" altLang="zh-CN" dirty="0">
                <a:solidFill>
                  <a:srgbClr val="FF0000"/>
                </a:solidFill>
                <a:latin typeface="Times "/>
                <a:ea typeface="楷体" panose="02010609060101010101" pitchFamily="49" charset="-122"/>
              </a:rPr>
              <a:t>=?</a:t>
            </a:r>
            <a:r>
              <a:rPr lang="zh-CN" altLang="en-US" dirty="0">
                <a:solidFill>
                  <a:srgbClr val="FF0000"/>
                </a:solidFill>
                <a:latin typeface="Times "/>
                <a:ea typeface="楷体" panose="02010609060101010101" pitchFamily="49" charset="-122"/>
              </a:rPr>
              <a:t>”</a:t>
            </a:r>
          </a:p>
        </p:txBody>
      </p:sp>
      <p:sp>
        <p:nvSpPr>
          <p:cNvPr id="24" name="文本框 23"/>
          <p:cNvSpPr txBox="1"/>
          <p:nvPr/>
        </p:nvSpPr>
        <p:spPr>
          <a:xfrm>
            <a:off x="2577028" y="4843012"/>
            <a:ext cx="1338828"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验证集精度</a:t>
            </a:r>
          </a:p>
        </p:txBody>
      </p:sp>
      <p:sp>
        <p:nvSpPr>
          <p:cNvPr id="25" name="文本框 24"/>
          <p:cNvSpPr txBox="1"/>
          <p:nvPr/>
        </p:nvSpPr>
        <p:spPr>
          <a:xfrm>
            <a:off x="1924446" y="5178090"/>
            <a:ext cx="1685077" cy="646331"/>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划分前</a:t>
            </a:r>
            <a:r>
              <a:rPr lang="en-US" altLang="zh-CN" dirty="0">
                <a:solidFill>
                  <a:srgbClr val="FF0000"/>
                </a:solidFill>
                <a:latin typeface="Times "/>
                <a:ea typeface="楷体" panose="02010609060101010101" pitchFamily="49" charset="-122"/>
              </a:rPr>
              <a:t>: 71.4%</a:t>
            </a:r>
          </a:p>
          <a:p>
            <a:r>
              <a:rPr lang="zh-CN" altLang="en-US" dirty="0">
                <a:solidFill>
                  <a:srgbClr val="FF0000"/>
                </a:solidFill>
                <a:latin typeface="Times "/>
                <a:ea typeface="楷体" panose="02010609060101010101" pitchFamily="49" charset="-122"/>
              </a:rPr>
              <a:t>划分后</a:t>
            </a:r>
            <a:r>
              <a:rPr lang="en-US" altLang="zh-CN" dirty="0">
                <a:solidFill>
                  <a:srgbClr val="FF0000"/>
                </a:solidFill>
                <a:latin typeface="Times "/>
                <a:ea typeface="楷体" panose="02010609060101010101" pitchFamily="49" charset="-122"/>
              </a:rPr>
              <a:t>: 57.1%</a:t>
            </a:r>
            <a:endParaRPr lang="zh-CN" altLang="en-US" dirty="0">
              <a:solidFill>
                <a:srgbClr val="FF0000"/>
              </a:solidFill>
              <a:latin typeface="Times "/>
              <a:ea typeface="楷体" panose="02010609060101010101" pitchFamily="49" charset="-122"/>
            </a:endParaRPr>
          </a:p>
        </p:txBody>
      </p:sp>
      <p:sp>
        <p:nvSpPr>
          <p:cNvPr id="26" name="文本框 25"/>
          <p:cNvSpPr txBox="1"/>
          <p:nvPr/>
        </p:nvSpPr>
        <p:spPr>
          <a:xfrm>
            <a:off x="1478497" y="5750209"/>
            <a:ext cx="2492990"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预剪枝决策</a:t>
            </a:r>
            <a:r>
              <a:rPr lang="en-US" altLang="zh-CN" dirty="0">
                <a:solidFill>
                  <a:srgbClr val="FF0000"/>
                </a:solidFill>
                <a:latin typeface="Times "/>
                <a:ea typeface="楷体" panose="02010609060101010101" pitchFamily="49" charset="-122"/>
              </a:rPr>
              <a:t>: </a:t>
            </a:r>
            <a:r>
              <a:rPr lang="zh-CN" altLang="en-US" dirty="0">
                <a:solidFill>
                  <a:srgbClr val="FF0000"/>
                </a:solidFill>
                <a:latin typeface="Times "/>
                <a:ea typeface="楷体" panose="02010609060101010101" pitchFamily="49" charset="-122"/>
              </a:rPr>
              <a:t>禁止划分</a:t>
            </a:r>
          </a:p>
        </p:txBody>
      </p:sp>
      <p:cxnSp>
        <p:nvCxnSpPr>
          <p:cNvPr id="27" name="直接箭头连接符 26"/>
          <p:cNvCxnSpPr/>
          <p:nvPr/>
        </p:nvCxnSpPr>
        <p:spPr>
          <a:xfrm flipV="1">
            <a:off x="1924446" y="4525012"/>
            <a:ext cx="0" cy="492813"/>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28" name="文本框 34"/>
          <p:cNvSpPr txBox="1"/>
          <p:nvPr/>
        </p:nvSpPr>
        <p:spPr>
          <a:xfrm>
            <a:off x="4513567" y="5156420"/>
            <a:ext cx="1338828"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“根蒂</a:t>
            </a:r>
            <a:r>
              <a:rPr lang="en-US" altLang="zh-CN" dirty="0">
                <a:solidFill>
                  <a:srgbClr val="FF0000"/>
                </a:solidFill>
                <a:latin typeface="Times "/>
                <a:ea typeface="楷体" panose="02010609060101010101" pitchFamily="49" charset="-122"/>
              </a:rPr>
              <a:t>=?</a:t>
            </a:r>
            <a:r>
              <a:rPr lang="zh-CN" altLang="en-US" dirty="0">
                <a:solidFill>
                  <a:srgbClr val="FF0000"/>
                </a:solidFill>
                <a:latin typeface="Times "/>
                <a:ea typeface="楷体" panose="02010609060101010101" pitchFamily="49" charset="-122"/>
              </a:rPr>
              <a:t>”</a:t>
            </a:r>
          </a:p>
        </p:txBody>
      </p:sp>
      <p:sp>
        <p:nvSpPr>
          <p:cNvPr id="29" name="文本框 35"/>
          <p:cNvSpPr txBox="1"/>
          <p:nvPr/>
        </p:nvSpPr>
        <p:spPr>
          <a:xfrm>
            <a:off x="6374707" y="4843012"/>
            <a:ext cx="1338828"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验证集精度</a:t>
            </a:r>
          </a:p>
        </p:txBody>
      </p:sp>
      <p:sp>
        <p:nvSpPr>
          <p:cNvPr id="30" name="文本框 36"/>
          <p:cNvSpPr txBox="1"/>
          <p:nvPr/>
        </p:nvSpPr>
        <p:spPr>
          <a:xfrm>
            <a:off x="5722125" y="5178090"/>
            <a:ext cx="1685077" cy="646331"/>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划分前</a:t>
            </a:r>
            <a:r>
              <a:rPr lang="en-US" altLang="zh-CN" dirty="0">
                <a:solidFill>
                  <a:srgbClr val="FF0000"/>
                </a:solidFill>
                <a:latin typeface="Times "/>
                <a:ea typeface="楷体" panose="02010609060101010101" pitchFamily="49" charset="-122"/>
              </a:rPr>
              <a:t>: 71.4%</a:t>
            </a:r>
          </a:p>
          <a:p>
            <a:r>
              <a:rPr lang="zh-CN" altLang="en-US" dirty="0">
                <a:solidFill>
                  <a:srgbClr val="FF0000"/>
                </a:solidFill>
                <a:latin typeface="Times "/>
                <a:ea typeface="楷体" panose="02010609060101010101" pitchFamily="49" charset="-122"/>
              </a:rPr>
              <a:t>划分后</a:t>
            </a:r>
            <a:r>
              <a:rPr lang="en-US" altLang="zh-CN" dirty="0">
                <a:solidFill>
                  <a:srgbClr val="FF0000"/>
                </a:solidFill>
                <a:latin typeface="Times "/>
                <a:ea typeface="楷体" panose="02010609060101010101" pitchFamily="49" charset="-122"/>
              </a:rPr>
              <a:t>: 71.4%</a:t>
            </a:r>
            <a:endParaRPr lang="zh-CN" altLang="en-US" dirty="0">
              <a:solidFill>
                <a:srgbClr val="FF0000"/>
              </a:solidFill>
              <a:latin typeface="Times "/>
              <a:ea typeface="楷体" panose="02010609060101010101" pitchFamily="49" charset="-122"/>
            </a:endParaRPr>
          </a:p>
        </p:txBody>
      </p:sp>
      <p:sp>
        <p:nvSpPr>
          <p:cNvPr id="31" name="文本框 37"/>
          <p:cNvSpPr txBox="1"/>
          <p:nvPr/>
        </p:nvSpPr>
        <p:spPr>
          <a:xfrm>
            <a:off x="5276176" y="5750209"/>
            <a:ext cx="2492990"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预剪枝决策</a:t>
            </a:r>
            <a:r>
              <a:rPr lang="en-US" altLang="zh-CN" dirty="0">
                <a:solidFill>
                  <a:srgbClr val="FF0000"/>
                </a:solidFill>
                <a:latin typeface="Times "/>
                <a:ea typeface="楷体" panose="02010609060101010101" pitchFamily="49" charset="-122"/>
              </a:rPr>
              <a:t>: </a:t>
            </a:r>
            <a:r>
              <a:rPr lang="zh-CN" altLang="en-US" dirty="0">
                <a:solidFill>
                  <a:srgbClr val="FF0000"/>
                </a:solidFill>
                <a:latin typeface="Times "/>
                <a:ea typeface="楷体" panose="02010609060101010101" pitchFamily="49" charset="-122"/>
              </a:rPr>
              <a:t>禁止划分</a:t>
            </a:r>
          </a:p>
        </p:txBody>
      </p:sp>
      <p:cxnSp>
        <p:nvCxnSpPr>
          <p:cNvPr id="32" name="直接箭头连接符 31"/>
          <p:cNvCxnSpPr/>
          <p:nvPr/>
        </p:nvCxnSpPr>
        <p:spPr>
          <a:xfrm flipH="1" flipV="1">
            <a:off x="4383298" y="4546124"/>
            <a:ext cx="1076171" cy="471701"/>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39" name="对象 38"/>
          <p:cNvGraphicFramePr>
            <a:graphicFrameLocks noChangeAspect="1"/>
          </p:cNvGraphicFramePr>
          <p:nvPr>
            <p:extLst>
              <p:ext uri="{D42A27DB-BD31-4B8C-83A1-F6EECF244321}">
                <p14:modId xmlns:p14="http://schemas.microsoft.com/office/powerpoint/2010/main" val="1416253225"/>
              </p:ext>
            </p:extLst>
          </p:nvPr>
        </p:nvGraphicFramePr>
        <p:xfrm>
          <a:off x="6182790" y="976913"/>
          <a:ext cx="234734" cy="257209"/>
        </p:xfrm>
        <a:graphic>
          <a:graphicData uri="http://schemas.openxmlformats.org/presentationml/2006/ole">
            <mc:AlternateContent xmlns:mc="http://schemas.openxmlformats.org/markup-compatibility/2006">
              <mc:Choice xmlns:v="urn:schemas-microsoft-com:vml" Requires="v">
                <p:oleObj spid="_x0000_s44939" name="Formula" r:id="rId3" imgW="148680" imgH="164160" progId="Equation.Ribbit">
                  <p:embed/>
                </p:oleObj>
              </mc:Choice>
              <mc:Fallback>
                <p:oleObj name="Formula" r:id="rId3" imgW="148680" imgH="164160" progId="Equation.Ribbit">
                  <p:embed/>
                  <p:pic>
                    <p:nvPicPr>
                      <p:cNvPr id="0" name=""/>
                      <p:cNvPicPr/>
                      <p:nvPr/>
                    </p:nvPicPr>
                    <p:blipFill>
                      <a:blip r:embed="rId4"/>
                      <a:stretch>
                        <a:fillRect/>
                      </a:stretch>
                    </p:blipFill>
                    <p:spPr>
                      <a:xfrm>
                        <a:off x="6182790" y="976913"/>
                        <a:ext cx="234734" cy="257209"/>
                      </a:xfrm>
                      <a:prstGeom prst="rect">
                        <a:avLst/>
                      </a:prstGeom>
                    </p:spPr>
                  </p:pic>
                </p:oleObj>
              </mc:Fallback>
            </mc:AlternateContent>
          </a:graphicData>
        </a:graphic>
      </p:graphicFrame>
      <p:graphicFrame>
        <p:nvGraphicFramePr>
          <p:cNvPr id="40" name="对象 39"/>
          <p:cNvGraphicFramePr>
            <a:graphicFrameLocks noChangeAspect="1"/>
          </p:cNvGraphicFramePr>
          <p:nvPr>
            <p:extLst>
              <p:ext uri="{D42A27DB-BD31-4B8C-83A1-F6EECF244321}">
                <p14:modId xmlns:p14="http://schemas.microsoft.com/office/powerpoint/2010/main" val="1943126902"/>
              </p:ext>
            </p:extLst>
          </p:nvPr>
        </p:nvGraphicFramePr>
        <p:xfrm>
          <a:off x="6564663" y="978906"/>
          <a:ext cx="234734" cy="257209"/>
        </p:xfrm>
        <a:graphic>
          <a:graphicData uri="http://schemas.openxmlformats.org/presentationml/2006/ole">
            <mc:AlternateContent xmlns:mc="http://schemas.openxmlformats.org/markup-compatibility/2006">
              <mc:Choice xmlns:v="urn:schemas-microsoft-com:vml" Requires="v">
                <p:oleObj spid="_x0000_s44940" name="Formula" r:id="rId5" imgW="148680" imgH="164160" progId="Equation.Ribbit">
                  <p:embed/>
                </p:oleObj>
              </mc:Choice>
              <mc:Fallback>
                <p:oleObj name="Formula" r:id="rId5" imgW="148680" imgH="164160" progId="Equation.Ribbit">
                  <p:embed/>
                  <p:pic>
                    <p:nvPicPr>
                      <p:cNvPr id="0" name=""/>
                      <p:cNvPicPr/>
                      <p:nvPr/>
                    </p:nvPicPr>
                    <p:blipFill>
                      <a:blip r:embed="rId6"/>
                      <a:stretch>
                        <a:fillRect/>
                      </a:stretch>
                    </p:blipFill>
                    <p:spPr>
                      <a:xfrm>
                        <a:off x="6564663" y="978906"/>
                        <a:ext cx="234734" cy="257209"/>
                      </a:xfrm>
                      <a:prstGeom prst="rect">
                        <a:avLst/>
                      </a:prstGeom>
                    </p:spPr>
                  </p:pic>
                </p:oleObj>
              </mc:Fallback>
            </mc:AlternateContent>
          </a:graphicData>
        </a:graphic>
      </p:graphicFrame>
      <p:graphicFrame>
        <p:nvGraphicFramePr>
          <p:cNvPr id="41" name="对象 40"/>
          <p:cNvGraphicFramePr>
            <a:graphicFrameLocks noChangeAspect="1"/>
          </p:cNvGraphicFramePr>
          <p:nvPr>
            <p:extLst>
              <p:ext uri="{D42A27DB-BD31-4B8C-83A1-F6EECF244321}">
                <p14:modId xmlns:p14="http://schemas.microsoft.com/office/powerpoint/2010/main" val="2577408225"/>
              </p:ext>
            </p:extLst>
          </p:nvPr>
        </p:nvGraphicFramePr>
        <p:xfrm>
          <a:off x="6904040" y="976912"/>
          <a:ext cx="234734" cy="257209"/>
        </p:xfrm>
        <a:graphic>
          <a:graphicData uri="http://schemas.openxmlformats.org/presentationml/2006/ole">
            <mc:AlternateContent xmlns:mc="http://schemas.openxmlformats.org/markup-compatibility/2006">
              <mc:Choice xmlns:v="urn:schemas-microsoft-com:vml" Requires="v">
                <p:oleObj spid="_x0000_s44941" name="Formula" r:id="rId7" imgW="148680" imgH="164160" progId="Equation.Ribbit">
                  <p:embed/>
                </p:oleObj>
              </mc:Choice>
              <mc:Fallback>
                <p:oleObj name="Formula" r:id="rId7" imgW="148680" imgH="164160" progId="Equation.Ribbit">
                  <p:embed/>
                  <p:pic>
                    <p:nvPicPr>
                      <p:cNvPr id="0" name=""/>
                      <p:cNvPicPr/>
                      <p:nvPr/>
                    </p:nvPicPr>
                    <p:blipFill>
                      <a:blip r:embed="rId8"/>
                      <a:stretch>
                        <a:fillRect/>
                      </a:stretch>
                    </p:blipFill>
                    <p:spPr>
                      <a:xfrm>
                        <a:off x="6904040" y="976912"/>
                        <a:ext cx="234734" cy="257209"/>
                      </a:xfrm>
                      <a:prstGeom prst="rect">
                        <a:avLst/>
                      </a:prstGeom>
                    </p:spPr>
                  </p:pic>
                </p:oleObj>
              </mc:Fallback>
            </mc:AlternateContent>
          </a:graphicData>
        </a:graphic>
      </p:graphicFrame>
      <p:sp>
        <p:nvSpPr>
          <p:cNvPr id="42" name="文本框 41"/>
          <p:cNvSpPr txBox="1"/>
          <p:nvPr/>
        </p:nvSpPr>
        <p:spPr>
          <a:xfrm>
            <a:off x="5381469" y="901270"/>
            <a:ext cx="3514611" cy="1477328"/>
          </a:xfrm>
          <a:prstGeom prst="rect">
            <a:avLst/>
          </a:prstGeom>
          <a:noFill/>
        </p:spPr>
        <p:txBody>
          <a:bodyPr wrap="square" rtlCol="0">
            <a:spAutoFit/>
          </a:bodyPr>
          <a:lstStyle/>
          <a:p>
            <a:r>
              <a:rPr lang="zh-CN" altLang="en-US" dirty="0"/>
              <a:t>对结点   ，  ，  分别进行剪枝判断，结点    ，  都禁止划分，结点    本身为叶子结点。最终得到仅有一层划分的决策树，称为“</a:t>
            </a:r>
            <a:r>
              <a:rPr lang="zh-CN" altLang="en-US" b="1" dirty="0"/>
              <a:t>决策树桩</a:t>
            </a:r>
            <a:r>
              <a:rPr lang="zh-CN" altLang="en-US" dirty="0"/>
              <a:t>”</a:t>
            </a:r>
          </a:p>
        </p:txBody>
      </p:sp>
      <p:graphicFrame>
        <p:nvGraphicFramePr>
          <p:cNvPr id="33" name="对象 32"/>
          <p:cNvGraphicFramePr>
            <a:graphicFrameLocks noChangeAspect="1"/>
          </p:cNvGraphicFramePr>
          <p:nvPr>
            <p:extLst>
              <p:ext uri="{D42A27DB-BD31-4B8C-83A1-F6EECF244321}">
                <p14:modId xmlns:p14="http://schemas.microsoft.com/office/powerpoint/2010/main" val="2737882059"/>
              </p:ext>
            </p:extLst>
          </p:nvPr>
        </p:nvGraphicFramePr>
        <p:xfrm>
          <a:off x="6419850" y="1238250"/>
          <a:ext cx="242888" cy="285750"/>
        </p:xfrm>
        <a:graphic>
          <a:graphicData uri="http://schemas.openxmlformats.org/presentationml/2006/ole">
            <mc:AlternateContent xmlns:mc="http://schemas.openxmlformats.org/markup-compatibility/2006">
              <mc:Choice xmlns:v="urn:schemas-microsoft-com:vml" Requires="v">
                <p:oleObj spid="_x0000_s44942" name="Formula" r:id="rId9" imgW="147600" imgH="172800" progId="Equation.Ribbit">
                  <p:embed/>
                </p:oleObj>
              </mc:Choice>
              <mc:Fallback>
                <p:oleObj name="Formula" r:id="rId9" imgW="147600" imgH="172800" progId="Equation.Ribbit">
                  <p:embed/>
                  <p:pic>
                    <p:nvPicPr>
                      <p:cNvPr id="0" name=""/>
                      <p:cNvPicPr/>
                      <p:nvPr/>
                    </p:nvPicPr>
                    <p:blipFill>
                      <a:blip r:embed="rId10"/>
                      <a:stretch>
                        <a:fillRect/>
                      </a:stretch>
                    </p:blipFill>
                    <p:spPr>
                      <a:xfrm>
                        <a:off x="6419850" y="1238250"/>
                        <a:ext cx="242888" cy="285750"/>
                      </a:xfrm>
                      <a:prstGeom prst="rect">
                        <a:avLst/>
                      </a:prstGeom>
                    </p:spPr>
                  </p:pic>
                </p:oleObj>
              </mc:Fallback>
            </mc:AlternateContent>
          </a:graphicData>
        </a:graphic>
      </p:graphicFrame>
      <p:graphicFrame>
        <p:nvGraphicFramePr>
          <p:cNvPr id="43" name="对象 42"/>
          <p:cNvGraphicFramePr>
            <a:graphicFrameLocks noChangeAspect="1"/>
          </p:cNvGraphicFramePr>
          <p:nvPr>
            <p:extLst>
              <p:ext uri="{D42A27DB-BD31-4B8C-83A1-F6EECF244321}">
                <p14:modId xmlns:p14="http://schemas.microsoft.com/office/powerpoint/2010/main" val="567102806"/>
              </p:ext>
            </p:extLst>
          </p:nvPr>
        </p:nvGraphicFramePr>
        <p:xfrm>
          <a:off x="6826250" y="1238250"/>
          <a:ext cx="244475" cy="285750"/>
        </p:xfrm>
        <a:graphic>
          <a:graphicData uri="http://schemas.openxmlformats.org/presentationml/2006/ole">
            <mc:AlternateContent xmlns:mc="http://schemas.openxmlformats.org/markup-compatibility/2006">
              <mc:Choice xmlns:v="urn:schemas-microsoft-com:vml" Requires="v">
                <p:oleObj spid="_x0000_s44943" name="Formula" r:id="rId11" imgW="147600" imgH="172800" progId="Equation.Ribbit">
                  <p:embed/>
                </p:oleObj>
              </mc:Choice>
              <mc:Fallback>
                <p:oleObj name="Formula" r:id="rId11" imgW="147600" imgH="172800" progId="Equation.Ribbit">
                  <p:embed/>
                  <p:pic>
                    <p:nvPicPr>
                      <p:cNvPr id="0" name=""/>
                      <p:cNvPicPr/>
                      <p:nvPr/>
                    </p:nvPicPr>
                    <p:blipFill>
                      <a:blip r:embed="rId12"/>
                      <a:stretch>
                        <a:fillRect/>
                      </a:stretch>
                    </p:blipFill>
                    <p:spPr>
                      <a:xfrm>
                        <a:off x="6826250" y="1238250"/>
                        <a:ext cx="244475" cy="285750"/>
                      </a:xfrm>
                      <a:prstGeom prst="rect">
                        <a:avLst/>
                      </a:prstGeom>
                    </p:spPr>
                  </p:pic>
                </p:oleObj>
              </mc:Fallback>
            </mc:AlternateContent>
          </a:graphicData>
        </a:graphic>
      </p:graphicFrame>
      <p:graphicFrame>
        <p:nvGraphicFramePr>
          <p:cNvPr id="44" name="对象 43"/>
          <p:cNvGraphicFramePr>
            <a:graphicFrameLocks noChangeAspect="1"/>
          </p:cNvGraphicFramePr>
          <p:nvPr>
            <p:extLst>
              <p:ext uri="{D42A27DB-BD31-4B8C-83A1-F6EECF244321}">
                <p14:modId xmlns:p14="http://schemas.microsoft.com/office/powerpoint/2010/main" val="1852722861"/>
              </p:ext>
            </p:extLst>
          </p:nvPr>
        </p:nvGraphicFramePr>
        <p:xfrm>
          <a:off x="5730875" y="1519238"/>
          <a:ext cx="242888" cy="284162"/>
        </p:xfrm>
        <a:graphic>
          <a:graphicData uri="http://schemas.openxmlformats.org/presentationml/2006/ole">
            <mc:AlternateContent xmlns:mc="http://schemas.openxmlformats.org/markup-compatibility/2006">
              <mc:Choice xmlns:v="urn:schemas-microsoft-com:vml" Requires="v">
                <p:oleObj spid="_x0000_s44944" name="Formula" r:id="rId13" imgW="147600" imgH="172800" progId="Equation.Ribbit">
                  <p:embed/>
                </p:oleObj>
              </mc:Choice>
              <mc:Fallback>
                <p:oleObj name="Formula" r:id="rId13" imgW="147600" imgH="172800" progId="Equation.Ribbit">
                  <p:embed/>
                  <p:pic>
                    <p:nvPicPr>
                      <p:cNvPr id="0" name=""/>
                      <p:cNvPicPr/>
                      <p:nvPr/>
                    </p:nvPicPr>
                    <p:blipFill>
                      <a:blip r:embed="rId14"/>
                      <a:stretch>
                        <a:fillRect/>
                      </a:stretch>
                    </p:blipFill>
                    <p:spPr>
                      <a:xfrm>
                        <a:off x="5730875" y="1519238"/>
                        <a:ext cx="242888" cy="284162"/>
                      </a:xfrm>
                      <a:prstGeom prst="rect">
                        <a:avLst/>
                      </a:prstGeom>
                    </p:spPr>
                  </p:pic>
                </p:oleObj>
              </mc:Fallback>
            </mc:AlternateContent>
          </a:graphicData>
        </a:graphic>
      </p:graphicFrame>
      <p:pic>
        <p:nvPicPr>
          <p:cNvPr id="45" name="内容占位符 33"/>
          <p:cNvPicPr>
            <a:picLocks noChangeAspect="1"/>
          </p:cNvPicPr>
          <p:nvPr/>
        </p:nvPicPr>
        <p:blipFill>
          <a:blip r:embed="rId15"/>
          <a:stretch>
            <a:fillRect/>
          </a:stretch>
        </p:blipFill>
        <p:spPr>
          <a:xfrm>
            <a:off x="708772" y="868836"/>
            <a:ext cx="4487272" cy="1542196"/>
          </a:xfrm>
          <a:prstGeom prst="rect">
            <a:avLst/>
          </a:prstGeom>
        </p:spPr>
      </p:pic>
      <p:sp>
        <p:nvSpPr>
          <p:cNvPr id="46" name="左大括号 45"/>
          <p:cNvSpPr/>
          <p:nvPr/>
        </p:nvSpPr>
        <p:spPr>
          <a:xfrm>
            <a:off x="484998" y="918219"/>
            <a:ext cx="194872" cy="15087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Rectangle 3"/>
          <p:cNvSpPr>
            <a:spLocks noChangeArrowheads="1"/>
          </p:cNvSpPr>
          <p:nvPr/>
        </p:nvSpPr>
        <p:spPr bwMode="auto">
          <a:xfrm>
            <a:off x="84052" y="1062091"/>
            <a:ext cx="335042" cy="1253978"/>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lnSpc>
                <a:spcPts val="3200"/>
              </a:lnSpc>
              <a:buNone/>
            </a:pPr>
            <a:r>
              <a:rPr lang="zh-CN" altLang="en-US" sz="1600" dirty="0">
                <a:latin typeface="幼圆" panose="02010509060101010101" pitchFamily="49" charset="-122"/>
                <a:ea typeface="幼圆" panose="02010509060101010101" pitchFamily="49" charset="-122"/>
              </a:rPr>
              <a:t>验证集</a:t>
            </a:r>
            <a:endParaRPr lang="zh-CN" altLang="en-US" sz="1600" i="0"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524471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8" grpId="0"/>
      <p:bldP spid="29" grpId="0"/>
      <p:bldP spid="30" grpId="0"/>
      <p:bldP spid="3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预剪枝</a:t>
            </a:r>
          </a:p>
        </p:txBody>
      </p:sp>
      <p:sp>
        <p:nvSpPr>
          <p:cNvPr id="3" name="文本占位符 2"/>
          <p:cNvSpPr>
            <a:spLocks noGrp="1"/>
          </p:cNvSpPr>
          <p:nvPr>
            <p:ph type="body" sz="quarter" idx="13"/>
          </p:nvPr>
        </p:nvSpPr>
        <p:spPr/>
        <p:txBody>
          <a:bodyPr>
            <a:normAutofit lnSpcReduction="10000"/>
          </a:bodyPr>
          <a:lstStyle/>
          <a:p>
            <a:r>
              <a:rPr lang="zh-CN" altLang="en-US" dirty="0"/>
              <a:t>预剪枝的优缺点</a:t>
            </a:r>
          </a:p>
        </p:txBody>
      </p:sp>
      <p:sp>
        <p:nvSpPr>
          <p:cNvPr id="4" name="内容占位符 3"/>
          <p:cNvSpPr>
            <a:spLocks noGrp="1"/>
          </p:cNvSpPr>
          <p:nvPr>
            <p:ph sz="quarter" idx="14"/>
          </p:nvPr>
        </p:nvSpPr>
        <p:spPr/>
        <p:txBody>
          <a:bodyPr/>
          <a:lstStyle/>
          <a:p>
            <a:r>
              <a:rPr lang="zh-CN" altLang="en-US" sz="2000" dirty="0"/>
              <a:t>优点</a:t>
            </a:r>
            <a:endParaRPr lang="en-US" altLang="zh-CN" sz="2000" dirty="0"/>
          </a:p>
          <a:p>
            <a:pPr lvl="1"/>
            <a:r>
              <a:rPr lang="zh-CN" altLang="en-US" sz="1800" dirty="0">
                <a:solidFill>
                  <a:srgbClr val="C00000"/>
                </a:solidFill>
              </a:rPr>
              <a:t>降低过拟合风险</a:t>
            </a:r>
            <a:endParaRPr lang="en-US" altLang="zh-CN" sz="1800" dirty="0">
              <a:solidFill>
                <a:srgbClr val="C00000"/>
              </a:solidFill>
            </a:endParaRPr>
          </a:p>
          <a:p>
            <a:pPr lvl="1"/>
            <a:r>
              <a:rPr lang="zh-CN" altLang="en-US" sz="1800" dirty="0"/>
              <a:t>显著减少训练时间和测试时间开销</a:t>
            </a:r>
            <a:endParaRPr lang="en-US" altLang="zh-CN" sz="1800" dirty="0"/>
          </a:p>
          <a:p>
            <a:pPr marL="325800" lvl="1" indent="0">
              <a:buNone/>
            </a:pPr>
            <a:endParaRPr lang="en-US" altLang="zh-CN" sz="1800" dirty="0"/>
          </a:p>
          <a:p>
            <a:r>
              <a:rPr lang="zh-CN" altLang="en-US" sz="2000" dirty="0"/>
              <a:t>缺点</a:t>
            </a:r>
            <a:endParaRPr lang="en-US" altLang="zh-CN" sz="2000" dirty="0"/>
          </a:p>
          <a:p>
            <a:pPr lvl="1"/>
            <a:r>
              <a:rPr lang="zh-CN" altLang="en-US" sz="1800" dirty="0">
                <a:solidFill>
                  <a:srgbClr val="C00000"/>
                </a:solidFill>
              </a:rPr>
              <a:t>欠拟合风险</a:t>
            </a:r>
            <a:r>
              <a:rPr lang="zh-CN" altLang="en-US" sz="1800" dirty="0"/>
              <a:t>：有些分支的当前划分虽然不能提升泛化性能，但在其基础上进行的后续划分却有可能导致性能显著提高。预剪枝基于“贪心”本质禁止这些分支展开，带来了欠拟合风险</a:t>
            </a:r>
          </a:p>
          <a:p>
            <a:pPr marL="0" indent="0">
              <a:buNone/>
            </a:pPr>
            <a:endParaRPr lang="zh-CN" altLang="en-US" dirty="0"/>
          </a:p>
        </p:txBody>
      </p:sp>
    </p:spTree>
    <p:extLst>
      <p:ext uri="{BB962C8B-B14F-4D97-AF65-F5344CB8AC3E}">
        <p14:creationId xmlns:p14="http://schemas.microsoft.com/office/powerpoint/2010/main" val="85708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3" name="内容占位符 2"/>
          <p:cNvSpPr>
            <a:spLocks noGrp="1"/>
          </p:cNvSpPr>
          <p:nvPr>
            <p:ph idx="1"/>
          </p:nvPr>
        </p:nvSpPr>
        <p:spPr/>
        <p:txBody>
          <a:bodyPr/>
          <a:lstStyle/>
          <a:p>
            <a:r>
              <a:rPr lang="zh-CN" altLang="en-US" dirty="0"/>
              <a:t>先从训练集生成一棵完整的决策树，然后自底向上地对非叶结点进行考察，若将该结点对应的子树替换为叶结点能带来决策树泛化性能提升，则将该子树替换为叶结点</a:t>
            </a:r>
          </a:p>
        </p:txBody>
      </p:sp>
      <p:grpSp>
        <p:nvGrpSpPr>
          <p:cNvPr id="4" name="组合 3"/>
          <p:cNvGrpSpPr/>
          <p:nvPr/>
        </p:nvGrpSpPr>
        <p:grpSpPr>
          <a:xfrm>
            <a:off x="2481739" y="2188564"/>
            <a:ext cx="6220051" cy="3954100"/>
            <a:chOff x="1926459" y="2007290"/>
            <a:chExt cx="8479450" cy="4732069"/>
          </a:xfrm>
        </p:grpSpPr>
        <p:grpSp>
          <p:nvGrpSpPr>
            <p:cNvPr id="5" name="组合 4"/>
            <p:cNvGrpSpPr/>
            <p:nvPr/>
          </p:nvGrpSpPr>
          <p:grpSpPr>
            <a:xfrm>
              <a:off x="4423852" y="6307359"/>
              <a:ext cx="3582444" cy="432000"/>
              <a:chOff x="2341355" y="4320514"/>
              <a:chExt cx="3582444" cy="432000"/>
            </a:xfrm>
          </p:grpSpPr>
          <p:sp>
            <p:nvSpPr>
              <p:cNvPr id="55" name="椭圆 54"/>
              <p:cNvSpPr/>
              <p:nvPr/>
            </p:nvSpPr>
            <p:spPr>
              <a:xfrm>
                <a:off x="2341355"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56" name="椭圆 55"/>
              <p:cNvSpPr/>
              <p:nvPr/>
            </p:nvSpPr>
            <p:spPr>
              <a:xfrm>
                <a:off x="3592577"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57" name="椭圆 56"/>
              <p:cNvSpPr/>
              <p:nvPr/>
            </p:nvSpPr>
            <p:spPr>
              <a:xfrm>
                <a:off x="4843799"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grpSp>
        <p:cxnSp>
          <p:nvCxnSpPr>
            <p:cNvPr id="6" name="直接连接符 5"/>
            <p:cNvCxnSpPr>
              <a:endCxn id="55" idx="0"/>
            </p:cNvCxnSpPr>
            <p:nvPr/>
          </p:nvCxnSpPr>
          <p:spPr>
            <a:xfrm flipH="1">
              <a:off x="4963852" y="5508978"/>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7" name="文本框 11"/>
            <p:cNvSpPr txBox="1"/>
            <p:nvPr/>
          </p:nvSpPr>
          <p:spPr>
            <a:xfrm>
              <a:off x="6164461"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清晰</a:t>
              </a:r>
            </a:p>
          </p:txBody>
        </p:sp>
        <p:cxnSp>
          <p:nvCxnSpPr>
            <p:cNvPr id="8" name="直接连接符 7"/>
            <p:cNvCxnSpPr>
              <a:endCxn id="57" idx="0"/>
            </p:cNvCxnSpPr>
            <p:nvPr/>
          </p:nvCxnSpPr>
          <p:spPr>
            <a:xfrm>
              <a:off x="6215074" y="5508978"/>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p:cNvCxnSpPr>
              <a:stCxn id="10" idx="2"/>
              <a:endCxn id="56" idx="0"/>
            </p:cNvCxnSpPr>
            <p:nvPr/>
          </p:nvCxnSpPr>
          <p:spPr>
            <a:xfrm>
              <a:off x="6215074" y="5699638"/>
              <a:ext cx="0" cy="607721"/>
            </a:xfrm>
            <a:prstGeom prst="line">
              <a:avLst/>
            </a:prstGeom>
          </p:spPr>
          <p:style>
            <a:lnRef idx="1">
              <a:schemeClr val="dk1"/>
            </a:lnRef>
            <a:fillRef idx="0">
              <a:schemeClr val="dk1"/>
            </a:fillRef>
            <a:effectRef idx="0">
              <a:schemeClr val="dk1"/>
            </a:effectRef>
            <a:fontRef idx="minor">
              <a:schemeClr val="tx1"/>
            </a:fontRef>
          </p:style>
        </p:cxnSp>
        <p:sp>
          <p:nvSpPr>
            <p:cNvPr id="10" name="圆角矩形 9"/>
            <p:cNvSpPr/>
            <p:nvPr/>
          </p:nvSpPr>
          <p:spPr>
            <a:xfrm>
              <a:off x="5675074" y="52676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纹理</a:t>
              </a:r>
            </a:p>
          </p:txBody>
        </p:sp>
        <p:sp>
          <p:nvSpPr>
            <p:cNvPr id="11" name="文本框 20"/>
            <p:cNvSpPr txBox="1"/>
            <p:nvPr/>
          </p:nvSpPr>
          <p:spPr>
            <a:xfrm>
              <a:off x="7089965"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模糊</a:t>
              </a:r>
            </a:p>
          </p:txBody>
        </p:sp>
        <p:sp>
          <p:nvSpPr>
            <p:cNvPr id="12" name="文本框 21"/>
            <p:cNvSpPr txBox="1"/>
            <p:nvPr/>
          </p:nvSpPr>
          <p:spPr>
            <a:xfrm>
              <a:off x="4737145"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稍糊</a:t>
              </a:r>
            </a:p>
          </p:txBody>
        </p:sp>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1"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20" name="文本框 30"/>
            <p:cNvSpPr txBox="1"/>
            <p:nvPr/>
          </p:nvSpPr>
          <p:spPr>
            <a:xfrm>
              <a:off x="473714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p>
          </p:txBody>
        </p:sp>
        <p:sp>
          <p:nvSpPr>
            <p:cNvPr id="29" name="文本框 39"/>
            <p:cNvSpPr txBox="1"/>
            <p:nvPr/>
          </p:nvSpPr>
          <p:spPr>
            <a:xfrm>
              <a:off x="597687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p>
          </p:txBody>
        </p:sp>
        <p:sp>
          <p:nvSpPr>
            <p:cNvPr id="31" name="椭圆 30"/>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32" name="椭圆 31"/>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33" name="椭圆 32"/>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34" name="直接连接符 33"/>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5" name="文本框 45"/>
            <p:cNvSpPr txBox="1"/>
            <p:nvPr/>
          </p:nvSpPr>
          <p:spPr>
            <a:xfrm>
              <a:off x="3667181"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36" name="直接连接符 35"/>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38" name="文本框 48"/>
            <p:cNvSpPr txBox="1"/>
            <p:nvPr/>
          </p:nvSpPr>
          <p:spPr>
            <a:xfrm>
              <a:off x="459268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39" name="文本框 49"/>
            <p:cNvSpPr txBox="1"/>
            <p:nvPr/>
          </p:nvSpPr>
          <p:spPr>
            <a:xfrm>
              <a:off x="223986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40" name="圆角矩形 39"/>
            <p:cNvSpPr/>
            <p:nvPr/>
          </p:nvSpPr>
          <p:spPr>
            <a:xfrm>
              <a:off x="3161197" y="3176233"/>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p>
          </p:txBody>
        </p:sp>
        <p:sp>
          <p:nvSpPr>
            <p:cNvPr id="41" name="椭圆 40"/>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endCxn id="40"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4"/>
              <a:ext cx="1440001"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p>
          </p:txBody>
        </p:sp>
        <p:sp>
          <p:nvSpPr>
            <p:cNvPr id="46"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47" name="文本框 64"/>
            <p:cNvSpPr txBox="1"/>
            <p:nvPr/>
          </p:nvSpPr>
          <p:spPr>
            <a:xfrm>
              <a:off x="611041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sp>
          <p:nvSpPr>
            <p:cNvPr id="48" name="文本框 65"/>
            <p:cNvSpPr txBox="1"/>
            <p:nvPr/>
          </p:nvSpPr>
          <p:spPr>
            <a:xfrm>
              <a:off x="3868758"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1</a:t>
              </a:r>
              <a:endParaRPr lang="zh-CN" altLang="en-US" dirty="0">
                <a:solidFill>
                  <a:schemeClr val="tx1"/>
                </a:solidFill>
                <a:latin typeface="Times "/>
              </a:endParaRPr>
            </a:p>
          </p:txBody>
        </p:sp>
        <p:sp>
          <p:nvSpPr>
            <p:cNvPr id="50" name="椭圆 49"/>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3</a:t>
              </a:r>
              <a:endParaRPr lang="zh-CN" altLang="en-US" dirty="0">
                <a:solidFill>
                  <a:schemeClr val="tx1"/>
                </a:solidFill>
                <a:latin typeface="Times "/>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5</a:t>
              </a:r>
              <a:endParaRPr lang="zh-CN" altLang="en-US" dirty="0">
                <a:solidFill>
                  <a:schemeClr val="tx1"/>
                </a:solidFill>
                <a:latin typeface="Times "/>
              </a:endParaRPr>
            </a:p>
          </p:txBody>
        </p:sp>
        <p:sp>
          <p:nvSpPr>
            <p:cNvPr id="54" name="椭圆 53"/>
            <p:cNvSpPr/>
            <p:nvPr/>
          </p:nvSpPr>
          <p:spPr>
            <a:xfrm>
              <a:off x="5531825" y="505816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6</a:t>
              </a:r>
              <a:endParaRPr lang="zh-CN" altLang="en-US" dirty="0">
                <a:solidFill>
                  <a:schemeClr val="tx1"/>
                </a:solidFill>
                <a:latin typeface="Times "/>
              </a:endParaRPr>
            </a:p>
          </p:txBody>
        </p:sp>
      </p:grpSp>
      <p:sp>
        <p:nvSpPr>
          <p:cNvPr id="58" name="文本框 57"/>
          <p:cNvSpPr txBox="1"/>
          <p:nvPr/>
        </p:nvSpPr>
        <p:spPr>
          <a:xfrm>
            <a:off x="447906" y="2512668"/>
            <a:ext cx="2221389" cy="1200329"/>
          </a:xfrm>
          <a:prstGeom prst="rect">
            <a:avLst/>
          </a:prstGeom>
          <a:noFill/>
        </p:spPr>
        <p:txBody>
          <a:bodyPr wrap="square" rtlCol="0">
            <a:spAutoFit/>
          </a:bodyPr>
          <a:lstStyle/>
          <a:p>
            <a:r>
              <a:rPr lang="zh-CN" altLang="en-US" dirty="0"/>
              <a:t>首先生成一棵完整的决策树，该决策树的验证集精度为</a:t>
            </a:r>
            <a:endParaRPr lang="en-US" altLang="zh-CN" dirty="0"/>
          </a:p>
          <a:p>
            <a:endParaRPr lang="zh-CN" altLang="en-US" dirty="0"/>
          </a:p>
        </p:txBody>
      </p:sp>
      <p:graphicFrame>
        <p:nvGraphicFramePr>
          <p:cNvPr id="59" name="对象 58"/>
          <p:cNvGraphicFramePr>
            <a:graphicFrameLocks noChangeAspect="1"/>
          </p:cNvGraphicFramePr>
          <p:nvPr>
            <p:extLst>
              <p:ext uri="{D42A27DB-BD31-4B8C-83A1-F6EECF244321}">
                <p14:modId xmlns:p14="http://schemas.microsoft.com/office/powerpoint/2010/main" val="1853906654"/>
              </p:ext>
            </p:extLst>
          </p:nvPr>
        </p:nvGraphicFramePr>
        <p:xfrm>
          <a:off x="539750" y="3413125"/>
          <a:ext cx="531813" cy="239713"/>
        </p:xfrm>
        <a:graphic>
          <a:graphicData uri="http://schemas.openxmlformats.org/presentationml/2006/ole">
            <mc:AlternateContent xmlns:mc="http://schemas.openxmlformats.org/markup-compatibility/2006">
              <mc:Choice xmlns:v="urn:schemas-microsoft-com:vml" Requires="v">
                <p:oleObj spid="_x0000_s46218" name="Formula" r:id="rId3" imgW="388800" imgH="175320" progId="Equation.Ribbit">
                  <p:embed/>
                </p:oleObj>
              </mc:Choice>
              <mc:Fallback>
                <p:oleObj name="Formula" r:id="rId3" imgW="388800" imgH="175320" progId="Equation.Ribbit">
                  <p:embed/>
                  <p:pic>
                    <p:nvPicPr>
                      <p:cNvPr id="0" name=""/>
                      <p:cNvPicPr/>
                      <p:nvPr/>
                    </p:nvPicPr>
                    <p:blipFill>
                      <a:blip r:embed="rId4"/>
                      <a:stretch>
                        <a:fillRect/>
                      </a:stretch>
                    </p:blipFill>
                    <p:spPr>
                      <a:xfrm>
                        <a:off x="539750" y="3413125"/>
                        <a:ext cx="531813" cy="239713"/>
                      </a:xfrm>
                      <a:prstGeom prst="rect">
                        <a:avLst/>
                      </a:prstGeom>
                    </p:spPr>
                  </p:pic>
                </p:oleObj>
              </mc:Fallback>
            </mc:AlternateContent>
          </a:graphicData>
        </a:graphic>
      </p:graphicFrame>
    </p:spTree>
    <p:extLst>
      <p:ext uri="{BB962C8B-B14F-4D97-AF65-F5344CB8AC3E}">
        <p14:creationId xmlns:p14="http://schemas.microsoft.com/office/powerpoint/2010/main" val="2274133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3" name="内容占位符 2"/>
          <p:cNvSpPr>
            <a:spLocks noGrp="1"/>
          </p:cNvSpPr>
          <p:nvPr>
            <p:ph idx="1"/>
          </p:nvPr>
        </p:nvSpPr>
        <p:spPr/>
        <p:txBody>
          <a:bodyPr/>
          <a:lstStyle/>
          <a:p>
            <a:r>
              <a:rPr lang="zh-CN" altLang="en-US" dirty="0"/>
              <a:t>首先考虑结点   ，若将其替换为叶结点，根据落在其上的训练样本</a:t>
            </a:r>
            <a:r>
              <a:rPr lang="en-US" altLang="zh-CN" dirty="0"/>
              <a:t>        </a:t>
            </a:r>
            <a:r>
              <a:rPr lang="zh-CN" altLang="en-US" dirty="0"/>
              <a:t>将其标记为“好瓜”，得到验证集精度提高至</a:t>
            </a:r>
            <a:r>
              <a:rPr lang="en-US" altLang="zh-CN" dirty="0"/>
              <a:t>       </a:t>
            </a:r>
            <a:r>
              <a:rPr lang="zh-CN" altLang="en-US" dirty="0"/>
              <a:t>，则决定剪枝</a:t>
            </a:r>
          </a:p>
        </p:txBody>
      </p:sp>
      <p:grpSp>
        <p:nvGrpSpPr>
          <p:cNvPr id="4" name="组合 3"/>
          <p:cNvGrpSpPr/>
          <p:nvPr/>
        </p:nvGrpSpPr>
        <p:grpSpPr>
          <a:xfrm>
            <a:off x="353136" y="2146866"/>
            <a:ext cx="6220051" cy="3954100"/>
            <a:chOff x="1926459" y="2007290"/>
            <a:chExt cx="8479450" cy="4732069"/>
          </a:xfrm>
        </p:grpSpPr>
        <p:grpSp>
          <p:nvGrpSpPr>
            <p:cNvPr id="5" name="组合 4"/>
            <p:cNvGrpSpPr/>
            <p:nvPr/>
          </p:nvGrpSpPr>
          <p:grpSpPr>
            <a:xfrm>
              <a:off x="4423852" y="6307359"/>
              <a:ext cx="3582444" cy="432000"/>
              <a:chOff x="2341355" y="4320514"/>
              <a:chExt cx="3582444" cy="432000"/>
            </a:xfrm>
          </p:grpSpPr>
          <p:sp>
            <p:nvSpPr>
              <p:cNvPr id="55" name="椭圆 54"/>
              <p:cNvSpPr/>
              <p:nvPr/>
            </p:nvSpPr>
            <p:spPr>
              <a:xfrm>
                <a:off x="2341355"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56" name="椭圆 55"/>
              <p:cNvSpPr/>
              <p:nvPr/>
            </p:nvSpPr>
            <p:spPr>
              <a:xfrm>
                <a:off x="3592577"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57" name="椭圆 56"/>
              <p:cNvSpPr/>
              <p:nvPr/>
            </p:nvSpPr>
            <p:spPr>
              <a:xfrm>
                <a:off x="4843799"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grpSp>
        <p:cxnSp>
          <p:nvCxnSpPr>
            <p:cNvPr id="6" name="直接连接符 5"/>
            <p:cNvCxnSpPr>
              <a:endCxn id="55" idx="0"/>
            </p:cNvCxnSpPr>
            <p:nvPr/>
          </p:nvCxnSpPr>
          <p:spPr>
            <a:xfrm flipH="1">
              <a:off x="4963852" y="5508978"/>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7" name="文本框 11"/>
            <p:cNvSpPr txBox="1"/>
            <p:nvPr/>
          </p:nvSpPr>
          <p:spPr>
            <a:xfrm>
              <a:off x="6164461"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清晰</a:t>
              </a:r>
            </a:p>
          </p:txBody>
        </p:sp>
        <p:cxnSp>
          <p:nvCxnSpPr>
            <p:cNvPr id="8" name="直接连接符 7"/>
            <p:cNvCxnSpPr>
              <a:endCxn id="57" idx="0"/>
            </p:cNvCxnSpPr>
            <p:nvPr/>
          </p:nvCxnSpPr>
          <p:spPr>
            <a:xfrm>
              <a:off x="6215074" y="5508978"/>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p:cNvCxnSpPr>
              <a:stCxn id="10" idx="2"/>
              <a:endCxn id="56" idx="0"/>
            </p:cNvCxnSpPr>
            <p:nvPr/>
          </p:nvCxnSpPr>
          <p:spPr>
            <a:xfrm>
              <a:off x="6215074" y="5699638"/>
              <a:ext cx="0" cy="607721"/>
            </a:xfrm>
            <a:prstGeom prst="line">
              <a:avLst/>
            </a:prstGeom>
          </p:spPr>
          <p:style>
            <a:lnRef idx="1">
              <a:schemeClr val="dk1"/>
            </a:lnRef>
            <a:fillRef idx="0">
              <a:schemeClr val="dk1"/>
            </a:fillRef>
            <a:effectRef idx="0">
              <a:schemeClr val="dk1"/>
            </a:effectRef>
            <a:fontRef idx="minor">
              <a:schemeClr val="tx1"/>
            </a:fontRef>
          </p:style>
        </p:cxnSp>
        <p:sp>
          <p:nvSpPr>
            <p:cNvPr id="10" name="圆角矩形 9"/>
            <p:cNvSpPr/>
            <p:nvPr/>
          </p:nvSpPr>
          <p:spPr>
            <a:xfrm>
              <a:off x="5675074" y="52676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b="1" dirty="0">
                  <a:solidFill>
                    <a:schemeClr val="tx2"/>
                  </a:solidFill>
                  <a:latin typeface="Times" panose="02020603060405020304" pitchFamily="18" charset="0"/>
                </a:rPr>
                <a:t>纹理</a:t>
              </a:r>
              <a:r>
                <a:rPr lang="en-US" altLang="zh-CN" sz="2400" b="1" dirty="0">
                  <a:solidFill>
                    <a:schemeClr val="tx2"/>
                  </a:solidFill>
                  <a:latin typeface="Times" panose="02020603060405020304" pitchFamily="18" charset="0"/>
                </a:rPr>
                <a:t>?</a:t>
              </a:r>
              <a:endParaRPr lang="zh-CN" altLang="en-US" sz="4800" b="1" dirty="0">
                <a:solidFill>
                  <a:schemeClr val="tx2"/>
                </a:solidFill>
                <a:latin typeface="Times" panose="02020603060405020304" pitchFamily="18" charset="0"/>
              </a:endParaRPr>
            </a:p>
          </p:txBody>
        </p:sp>
        <p:sp>
          <p:nvSpPr>
            <p:cNvPr id="11" name="文本框 20"/>
            <p:cNvSpPr txBox="1"/>
            <p:nvPr/>
          </p:nvSpPr>
          <p:spPr>
            <a:xfrm>
              <a:off x="7089965"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模糊</a:t>
              </a:r>
            </a:p>
          </p:txBody>
        </p:sp>
        <p:sp>
          <p:nvSpPr>
            <p:cNvPr id="12" name="文本框 21"/>
            <p:cNvSpPr txBox="1"/>
            <p:nvPr/>
          </p:nvSpPr>
          <p:spPr>
            <a:xfrm>
              <a:off x="4737145"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稍糊</a:t>
              </a:r>
            </a:p>
          </p:txBody>
        </p:sp>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1"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20" name="文本框 30"/>
            <p:cNvSpPr txBox="1"/>
            <p:nvPr/>
          </p:nvSpPr>
          <p:spPr>
            <a:xfrm>
              <a:off x="473714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p>
          </p:txBody>
        </p:sp>
        <p:sp>
          <p:nvSpPr>
            <p:cNvPr id="29" name="文本框 39"/>
            <p:cNvSpPr txBox="1"/>
            <p:nvPr/>
          </p:nvSpPr>
          <p:spPr>
            <a:xfrm>
              <a:off x="597687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p>
          </p:txBody>
        </p:sp>
        <p:sp>
          <p:nvSpPr>
            <p:cNvPr id="31" name="椭圆 30"/>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32" name="椭圆 31"/>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33" name="椭圆 32"/>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34" name="直接连接符 33"/>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5" name="文本框 45"/>
            <p:cNvSpPr txBox="1"/>
            <p:nvPr/>
          </p:nvSpPr>
          <p:spPr>
            <a:xfrm>
              <a:off x="3667181"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36" name="直接连接符 35"/>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38" name="文本框 48"/>
            <p:cNvSpPr txBox="1"/>
            <p:nvPr/>
          </p:nvSpPr>
          <p:spPr>
            <a:xfrm>
              <a:off x="459268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39" name="文本框 49"/>
            <p:cNvSpPr txBox="1"/>
            <p:nvPr/>
          </p:nvSpPr>
          <p:spPr>
            <a:xfrm>
              <a:off x="223986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40" name="圆角矩形 39"/>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p>
          </p:txBody>
        </p:sp>
        <p:sp>
          <p:nvSpPr>
            <p:cNvPr id="41" name="椭圆 40"/>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endCxn id="40"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p>
          </p:txBody>
        </p:sp>
        <p:sp>
          <p:nvSpPr>
            <p:cNvPr id="46"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47" name="文本框 64"/>
            <p:cNvSpPr txBox="1"/>
            <p:nvPr/>
          </p:nvSpPr>
          <p:spPr>
            <a:xfrm>
              <a:off x="611041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sp>
          <p:nvSpPr>
            <p:cNvPr id="48" name="文本框 65"/>
            <p:cNvSpPr txBox="1"/>
            <p:nvPr/>
          </p:nvSpPr>
          <p:spPr>
            <a:xfrm>
              <a:off x="3868758"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1</a:t>
              </a:r>
              <a:endParaRPr lang="zh-CN" altLang="en-US" dirty="0">
                <a:solidFill>
                  <a:schemeClr val="tx1"/>
                </a:solidFill>
                <a:latin typeface="Times "/>
              </a:endParaRPr>
            </a:p>
          </p:txBody>
        </p:sp>
        <p:sp>
          <p:nvSpPr>
            <p:cNvPr id="50" name="椭圆 49"/>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3</a:t>
              </a:r>
              <a:endParaRPr lang="zh-CN" altLang="en-US" dirty="0">
                <a:solidFill>
                  <a:schemeClr val="tx1"/>
                </a:solidFill>
                <a:latin typeface="Times "/>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5</a:t>
              </a:r>
              <a:endParaRPr lang="zh-CN" altLang="en-US" dirty="0">
                <a:solidFill>
                  <a:schemeClr val="tx1"/>
                </a:solidFill>
                <a:latin typeface="Times "/>
              </a:endParaRPr>
            </a:p>
          </p:txBody>
        </p:sp>
        <p:sp>
          <p:nvSpPr>
            <p:cNvPr id="54" name="椭圆 53"/>
            <p:cNvSpPr/>
            <p:nvPr/>
          </p:nvSpPr>
          <p:spPr>
            <a:xfrm>
              <a:off x="5531825" y="505816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6</a:t>
              </a:r>
              <a:endParaRPr lang="zh-CN" altLang="en-US" dirty="0">
                <a:solidFill>
                  <a:schemeClr val="tx1"/>
                </a:solidFill>
                <a:latin typeface="Times "/>
              </a:endParaRPr>
            </a:p>
          </p:txBody>
        </p:sp>
      </p:grpSp>
      <p:graphicFrame>
        <p:nvGraphicFramePr>
          <p:cNvPr id="62" name="对象 61"/>
          <p:cNvGraphicFramePr>
            <a:graphicFrameLocks noChangeAspect="1"/>
          </p:cNvGraphicFramePr>
          <p:nvPr>
            <p:extLst>
              <p:ext uri="{D42A27DB-BD31-4B8C-83A1-F6EECF244321}">
                <p14:modId xmlns:p14="http://schemas.microsoft.com/office/powerpoint/2010/main" val="3205501631"/>
              </p:ext>
            </p:extLst>
          </p:nvPr>
        </p:nvGraphicFramePr>
        <p:xfrm>
          <a:off x="2389188" y="1216025"/>
          <a:ext cx="261937" cy="307975"/>
        </p:xfrm>
        <a:graphic>
          <a:graphicData uri="http://schemas.openxmlformats.org/presentationml/2006/ole">
            <mc:AlternateContent xmlns:mc="http://schemas.openxmlformats.org/markup-compatibility/2006">
              <mc:Choice xmlns:v="urn:schemas-microsoft-com:vml" Requires="v">
                <p:oleObj spid="_x0000_s14919" name="Formula" r:id="rId3" imgW="147600" imgH="172800" progId="Equation.Ribbit">
                  <p:embed/>
                </p:oleObj>
              </mc:Choice>
              <mc:Fallback>
                <p:oleObj name="Formula" r:id="rId3" imgW="147600" imgH="172800" progId="Equation.Ribbit">
                  <p:embed/>
                  <p:pic>
                    <p:nvPicPr>
                      <p:cNvPr id="0" name=""/>
                      <p:cNvPicPr/>
                      <p:nvPr/>
                    </p:nvPicPr>
                    <p:blipFill>
                      <a:blip r:embed="rId4"/>
                      <a:stretch>
                        <a:fillRect/>
                      </a:stretch>
                    </p:blipFill>
                    <p:spPr>
                      <a:xfrm>
                        <a:off x="2389188" y="1216025"/>
                        <a:ext cx="261937" cy="307975"/>
                      </a:xfrm>
                      <a:prstGeom prst="rect">
                        <a:avLst/>
                      </a:prstGeom>
                    </p:spPr>
                  </p:pic>
                </p:oleObj>
              </mc:Fallback>
            </mc:AlternateContent>
          </a:graphicData>
        </a:graphic>
      </p:graphicFrame>
      <p:cxnSp>
        <p:nvCxnSpPr>
          <p:cNvPr id="71" name="直接箭头连接符 70"/>
          <p:cNvCxnSpPr/>
          <p:nvPr/>
        </p:nvCxnSpPr>
        <p:spPr>
          <a:xfrm flipH="1" flipV="1">
            <a:off x="3989129" y="5274182"/>
            <a:ext cx="1660550" cy="296159"/>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72" name="文本框 54"/>
          <p:cNvSpPr txBox="1"/>
          <p:nvPr/>
        </p:nvSpPr>
        <p:spPr>
          <a:xfrm>
            <a:off x="5904195" y="4812983"/>
            <a:ext cx="1338828"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验证集精度</a:t>
            </a:r>
          </a:p>
        </p:txBody>
      </p:sp>
      <p:sp>
        <p:nvSpPr>
          <p:cNvPr id="73" name="文本框 55"/>
          <p:cNvSpPr txBox="1"/>
          <p:nvPr/>
        </p:nvSpPr>
        <p:spPr>
          <a:xfrm>
            <a:off x="5904195" y="5148061"/>
            <a:ext cx="1685077" cy="646331"/>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剪枝前</a:t>
            </a:r>
            <a:r>
              <a:rPr lang="en-US" altLang="zh-CN" dirty="0">
                <a:solidFill>
                  <a:srgbClr val="FF0000"/>
                </a:solidFill>
                <a:latin typeface="Times "/>
                <a:ea typeface="楷体" panose="02010609060101010101" pitchFamily="49" charset="-122"/>
              </a:rPr>
              <a:t>: 42.9%</a:t>
            </a:r>
          </a:p>
          <a:p>
            <a:r>
              <a:rPr lang="zh-CN" altLang="en-US" dirty="0">
                <a:solidFill>
                  <a:srgbClr val="FF0000"/>
                </a:solidFill>
                <a:latin typeface="Times "/>
                <a:ea typeface="楷体" panose="02010609060101010101" pitchFamily="49" charset="-122"/>
              </a:rPr>
              <a:t>剪枝后</a:t>
            </a:r>
            <a:r>
              <a:rPr lang="en-US" altLang="zh-CN" dirty="0">
                <a:solidFill>
                  <a:srgbClr val="FF0000"/>
                </a:solidFill>
                <a:latin typeface="Times "/>
                <a:ea typeface="楷体" panose="02010609060101010101" pitchFamily="49" charset="-122"/>
              </a:rPr>
              <a:t>: 57.1%</a:t>
            </a:r>
            <a:endParaRPr lang="zh-CN" altLang="en-US" dirty="0">
              <a:solidFill>
                <a:srgbClr val="FF0000"/>
              </a:solidFill>
              <a:latin typeface="Times "/>
              <a:ea typeface="楷体" panose="02010609060101010101" pitchFamily="49" charset="-122"/>
            </a:endParaRPr>
          </a:p>
        </p:txBody>
      </p:sp>
      <p:sp>
        <p:nvSpPr>
          <p:cNvPr id="74" name="文本框 56"/>
          <p:cNvSpPr txBox="1"/>
          <p:nvPr/>
        </p:nvSpPr>
        <p:spPr>
          <a:xfrm>
            <a:off x="5458246" y="5720180"/>
            <a:ext cx="2031325"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后剪枝决策</a:t>
            </a:r>
            <a:r>
              <a:rPr lang="en-US" altLang="zh-CN" dirty="0">
                <a:solidFill>
                  <a:srgbClr val="FF0000"/>
                </a:solidFill>
                <a:latin typeface="Times "/>
                <a:ea typeface="楷体" panose="02010609060101010101" pitchFamily="49" charset="-122"/>
              </a:rPr>
              <a:t>: </a:t>
            </a:r>
            <a:r>
              <a:rPr lang="zh-CN" altLang="en-US" dirty="0">
                <a:solidFill>
                  <a:srgbClr val="FF0000"/>
                </a:solidFill>
                <a:latin typeface="Times "/>
                <a:ea typeface="楷体" panose="02010609060101010101" pitchFamily="49" charset="-122"/>
              </a:rPr>
              <a:t>剪枝</a:t>
            </a:r>
          </a:p>
        </p:txBody>
      </p:sp>
      <p:graphicFrame>
        <p:nvGraphicFramePr>
          <p:cNvPr id="63" name="对象 62"/>
          <p:cNvGraphicFramePr>
            <a:graphicFrameLocks noChangeAspect="1"/>
          </p:cNvGraphicFramePr>
          <p:nvPr>
            <p:extLst>
              <p:ext uri="{D42A27DB-BD31-4B8C-83A1-F6EECF244321}">
                <p14:modId xmlns:p14="http://schemas.microsoft.com/office/powerpoint/2010/main" val="1958880000"/>
              </p:ext>
            </p:extLst>
          </p:nvPr>
        </p:nvGraphicFramePr>
        <p:xfrm>
          <a:off x="866775" y="1492250"/>
          <a:ext cx="776288" cy="320675"/>
        </p:xfrm>
        <a:graphic>
          <a:graphicData uri="http://schemas.openxmlformats.org/presentationml/2006/ole">
            <mc:AlternateContent xmlns:mc="http://schemas.openxmlformats.org/markup-compatibility/2006">
              <mc:Choice xmlns:v="urn:schemas-microsoft-com:vml" Requires="v">
                <p:oleObj spid="_x0000_s14920" name="Formula" r:id="rId5" imgW="432000" imgH="177840" progId="Equation.Ribbit">
                  <p:embed/>
                </p:oleObj>
              </mc:Choice>
              <mc:Fallback>
                <p:oleObj name="Formula" r:id="rId5" imgW="432000" imgH="177840" progId="Equation.Ribbit">
                  <p:embed/>
                  <p:pic>
                    <p:nvPicPr>
                      <p:cNvPr id="0" name=""/>
                      <p:cNvPicPr/>
                      <p:nvPr/>
                    </p:nvPicPr>
                    <p:blipFill>
                      <a:blip r:embed="rId6"/>
                      <a:stretch>
                        <a:fillRect/>
                      </a:stretch>
                    </p:blipFill>
                    <p:spPr>
                      <a:xfrm>
                        <a:off x="866775" y="1492250"/>
                        <a:ext cx="776288" cy="320675"/>
                      </a:xfrm>
                      <a:prstGeom prst="rect">
                        <a:avLst/>
                      </a:prstGeom>
                    </p:spPr>
                  </p:pic>
                </p:oleObj>
              </mc:Fallback>
            </mc:AlternateContent>
          </a:graphicData>
        </a:graphic>
      </p:graphicFrame>
      <p:graphicFrame>
        <p:nvGraphicFramePr>
          <p:cNvPr id="58" name="对象 57"/>
          <p:cNvGraphicFramePr>
            <a:graphicFrameLocks noChangeAspect="1"/>
          </p:cNvGraphicFramePr>
          <p:nvPr>
            <p:extLst>
              <p:ext uri="{D42A27DB-BD31-4B8C-83A1-F6EECF244321}">
                <p14:modId xmlns:p14="http://schemas.microsoft.com/office/powerpoint/2010/main" val="601571874"/>
              </p:ext>
            </p:extLst>
          </p:nvPr>
        </p:nvGraphicFramePr>
        <p:xfrm>
          <a:off x="7212013" y="1504950"/>
          <a:ext cx="698500" cy="319088"/>
        </p:xfrm>
        <a:graphic>
          <a:graphicData uri="http://schemas.openxmlformats.org/presentationml/2006/ole">
            <mc:AlternateContent xmlns:mc="http://schemas.openxmlformats.org/markup-compatibility/2006">
              <mc:Choice xmlns:v="urn:schemas-microsoft-com:vml" Requires="v">
                <p:oleObj spid="_x0000_s14921" name="Formula" r:id="rId7" imgW="384840" imgH="175320" progId="Equation.Ribbit">
                  <p:embed/>
                </p:oleObj>
              </mc:Choice>
              <mc:Fallback>
                <p:oleObj name="Formula" r:id="rId7" imgW="384840" imgH="175320" progId="Equation.Ribbit">
                  <p:embed/>
                  <p:pic>
                    <p:nvPicPr>
                      <p:cNvPr id="0" name=""/>
                      <p:cNvPicPr/>
                      <p:nvPr/>
                    </p:nvPicPr>
                    <p:blipFill>
                      <a:blip r:embed="rId8"/>
                      <a:stretch>
                        <a:fillRect/>
                      </a:stretch>
                    </p:blipFill>
                    <p:spPr>
                      <a:xfrm>
                        <a:off x="7212013" y="1504950"/>
                        <a:ext cx="698500" cy="319088"/>
                      </a:xfrm>
                      <a:prstGeom prst="rect">
                        <a:avLst/>
                      </a:prstGeom>
                    </p:spPr>
                  </p:pic>
                </p:oleObj>
              </mc:Fallback>
            </mc:AlternateContent>
          </a:graphicData>
        </a:graphic>
      </p:graphicFrame>
    </p:spTree>
    <p:extLst>
      <p:ext uri="{BB962C8B-B14F-4D97-AF65-F5344CB8AC3E}">
        <p14:creationId xmlns:p14="http://schemas.microsoft.com/office/powerpoint/2010/main" val="1965626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3" name="内容占位符 2"/>
          <p:cNvSpPr>
            <a:spLocks noGrp="1"/>
          </p:cNvSpPr>
          <p:nvPr>
            <p:ph idx="1"/>
          </p:nvPr>
        </p:nvSpPr>
        <p:spPr/>
        <p:txBody>
          <a:bodyPr/>
          <a:lstStyle/>
          <a:p>
            <a:r>
              <a:rPr lang="zh-CN" altLang="en-US" dirty="0"/>
              <a:t>首先考虑结点   ，若将其替换为叶结点，根据落在其上的训练样本</a:t>
            </a:r>
            <a:r>
              <a:rPr lang="en-US" altLang="zh-CN" dirty="0"/>
              <a:t>        </a:t>
            </a:r>
            <a:r>
              <a:rPr lang="zh-CN" altLang="en-US" dirty="0"/>
              <a:t>将其标记为“好瓜”，得到验证集精度提高至         ，则决定剪枝</a:t>
            </a:r>
          </a:p>
        </p:txBody>
      </p:sp>
      <p:grpSp>
        <p:nvGrpSpPr>
          <p:cNvPr id="4" name="组合 3"/>
          <p:cNvGrpSpPr/>
          <p:nvPr/>
        </p:nvGrpSpPr>
        <p:grpSpPr>
          <a:xfrm>
            <a:off x="353136" y="2146866"/>
            <a:ext cx="6220051" cy="3085312"/>
            <a:chOff x="1926459" y="2007290"/>
            <a:chExt cx="8479450" cy="3692348"/>
          </a:xfrm>
        </p:grpSpPr>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1"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20" name="文本框 30"/>
            <p:cNvSpPr txBox="1"/>
            <p:nvPr/>
          </p:nvSpPr>
          <p:spPr>
            <a:xfrm>
              <a:off x="473714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p>
          </p:txBody>
        </p:sp>
        <p:sp>
          <p:nvSpPr>
            <p:cNvPr id="29" name="文本框 39"/>
            <p:cNvSpPr txBox="1"/>
            <p:nvPr/>
          </p:nvSpPr>
          <p:spPr>
            <a:xfrm>
              <a:off x="597687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p>
          </p:txBody>
        </p:sp>
        <p:sp>
          <p:nvSpPr>
            <p:cNvPr id="31" name="椭圆 30"/>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32" name="椭圆 31"/>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33" name="椭圆 32"/>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34" name="直接连接符 33"/>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5" name="文本框 45"/>
            <p:cNvSpPr txBox="1"/>
            <p:nvPr/>
          </p:nvSpPr>
          <p:spPr>
            <a:xfrm>
              <a:off x="3667181"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36" name="直接连接符 35"/>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38" name="文本框 48"/>
            <p:cNvSpPr txBox="1"/>
            <p:nvPr/>
          </p:nvSpPr>
          <p:spPr>
            <a:xfrm>
              <a:off x="459268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39" name="文本框 49"/>
            <p:cNvSpPr txBox="1"/>
            <p:nvPr/>
          </p:nvSpPr>
          <p:spPr>
            <a:xfrm>
              <a:off x="223986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40" name="圆角矩形 39"/>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p>
          </p:txBody>
        </p:sp>
        <p:sp>
          <p:nvSpPr>
            <p:cNvPr id="41" name="椭圆 40"/>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endCxn id="40"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p>
          </p:txBody>
        </p:sp>
        <p:sp>
          <p:nvSpPr>
            <p:cNvPr id="46"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47" name="文本框 64"/>
            <p:cNvSpPr txBox="1"/>
            <p:nvPr/>
          </p:nvSpPr>
          <p:spPr>
            <a:xfrm>
              <a:off x="611041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sp>
          <p:nvSpPr>
            <p:cNvPr id="48" name="文本框 65"/>
            <p:cNvSpPr txBox="1"/>
            <p:nvPr/>
          </p:nvSpPr>
          <p:spPr>
            <a:xfrm>
              <a:off x="3868758"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1</a:t>
              </a:r>
              <a:endParaRPr lang="zh-CN" altLang="en-US" dirty="0">
                <a:solidFill>
                  <a:schemeClr val="tx1"/>
                </a:solidFill>
                <a:latin typeface="Times "/>
              </a:endParaRPr>
            </a:p>
          </p:txBody>
        </p:sp>
        <p:sp>
          <p:nvSpPr>
            <p:cNvPr id="50" name="椭圆 49"/>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3</a:t>
              </a:r>
              <a:endParaRPr lang="zh-CN" altLang="en-US" dirty="0">
                <a:solidFill>
                  <a:schemeClr val="tx1"/>
                </a:solidFill>
                <a:latin typeface="Times "/>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5</a:t>
              </a:r>
              <a:endParaRPr lang="zh-CN" altLang="en-US" dirty="0">
                <a:solidFill>
                  <a:schemeClr val="tx1"/>
                </a:solidFill>
                <a:latin typeface="Times "/>
              </a:endParaRPr>
            </a:p>
          </p:txBody>
        </p:sp>
      </p:grpSp>
      <p:graphicFrame>
        <p:nvGraphicFramePr>
          <p:cNvPr id="62" name="对象 61"/>
          <p:cNvGraphicFramePr>
            <a:graphicFrameLocks noChangeAspect="1"/>
          </p:cNvGraphicFramePr>
          <p:nvPr>
            <p:extLst>
              <p:ext uri="{D42A27DB-BD31-4B8C-83A1-F6EECF244321}">
                <p14:modId xmlns:p14="http://schemas.microsoft.com/office/powerpoint/2010/main" val="2329138519"/>
              </p:ext>
            </p:extLst>
          </p:nvPr>
        </p:nvGraphicFramePr>
        <p:xfrm>
          <a:off x="2389188" y="1216025"/>
          <a:ext cx="261937" cy="307975"/>
        </p:xfrm>
        <a:graphic>
          <a:graphicData uri="http://schemas.openxmlformats.org/presentationml/2006/ole">
            <mc:AlternateContent xmlns:mc="http://schemas.openxmlformats.org/markup-compatibility/2006">
              <mc:Choice xmlns:v="urn:schemas-microsoft-com:vml" Requires="v">
                <p:oleObj spid="_x0000_s15938" name="Formula" r:id="rId3" imgW="147600" imgH="172800" progId="Equation.Ribbit">
                  <p:embed/>
                </p:oleObj>
              </mc:Choice>
              <mc:Fallback>
                <p:oleObj name="Formula" r:id="rId3" imgW="147600" imgH="172800" progId="Equation.Ribbit">
                  <p:embed/>
                  <p:pic>
                    <p:nvPicPr>
                      <p:cNvPr id="0" name=""/>
                      <p:cNvPicPr/>
                      <p:nvPr/>
                    </p:nvPicPr>
                    <p:blipFill>
                      <a:blip r:embed="rId4"/>
                      <a:stretch>
                        <a:fillRect/>
                      </a:stretch>
                    </p:blipFill>
                    <p:spPr>
                      <a:xfrm>
                        <a:off x="2389188" y="1216025"/>
                        <a:ext cx="261937" cy="307975"/>
                      </a:xfrm>
                      <a:prstGeom prst="rect">
                        <a:avLst/>
                      </a:prstGeom>
                    </p:spPr>
                  </p:pic>
                </p:oleObj>
              </mc:Fallback>
            </mc:AlternateContent>
          </a:graphicData>
        </a:graphic>
      </p:graphicFrame>
      <p:sp>
        <p:nvSpPr>
          <p:cNvPr id="76" name="椭圆 75"/>
          <p:cNvSpPr/>
          <p:nvPr/>
        </p:nvSpPr>
        <p:spPr>
          <a:xfrm>
            <a:off x="3144363" y="4888690"/>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graphicFrame>
        <p:nvGraphicFramePr>
          <p:cNvPr id="56" name="对象 55"/>
          <p:cNvGraphicFramePr>
            <a:graphicFrameLocks noChangeAspect="1"/>
          </p:cNvGraphicFramePr>
          <p:nvPr>
            <p:extLst>
              <p:ext uri="{D42A27DB-BD31-4B8C-83A1-F6EECF244321}">
                <p14:modId xmlns:p14="http://schemas.microsoft.com/office/powerpoint/2010/main" val="950005644"/>
              </p:ext>
            </p:extLst>
          </p:nvPr>
        </p:nvGraphicFramePr>
        <p:xfrm>
          <a:off x="866775" y="1492250"/>
          <a:ext cx="776288" cy="320675"/>
        </p:xfrm>
        <a:graphic>
          <a:graphicData uri="http://schemas.openxmlformats.org/presentationml/2006/ole">
            <mc:AlternateContent xmlns:mc="http://schemas.openxmlformats.org/markup-compatibility/2006">
              <mc:Choice xmlns:v="urn:schemas-microsoft-com:vml" Requires="v">
                <p:oleObj spid="_x0000_s15939" name="Formula" r:id="rId5" imgW="432000" imgH="177840" progId="Equation.Ribbit">
                  <p:embed/>
                </p:oleObj>
              </mc:Choice>
              <mc:Fallback>
                <p:oleObj name="Formula" r:id="rId5" imgW="432000" imgH="177840" progId="Equation.Ribbit">
                  <p:embed/>
                  <p:pic>
                    <p:nvPicPr>
                      <p:cNvPr id="0" name=""/>
                      <p:cNvPicPr/>
                      <p:nvPr/>
                    </p:nvPicPr>
                    <p:blipFill>
                      <a:blip r:embed="rId6"/>
                      <a:stretch>
                        <a:fillRect/>
                      </a:stretch>
                    </p:blipFill>
                    <p:spPr>
                      <a:xfrm>
                        <a:off x="866775" y="1492250"/>
                        <a:ext cx="776288" cy="320675"/>
                      </a:xfrm>
                      <a:prstGeom prst="rect">
                        <a:avLst/>
                      </a:prstGeom>
                    </p:spPr>
                  </p:pic>
                </p:oleObj>
              </mc:Fallback>
            </mc:AlternateContent>
          </a:graphicData>
        </a:graphic>
      </p:graphicFrame>
      <p:graphicFrame>
        <p:nvGraphicFramePr>
          <p:cNvPr id="57" name="对象 56"/>
          <p:cNvGraphicFramePr>
            <a:graphicFrameLocks noChangeAspect="1"/>
          </p:cNvGraphicFramePr>
          <p:nvPr>
            <p:extLst>
              <p:ext uri="{D42A27DB-BD31-4B8C-83A1-F6EECF244321}">
                <p14:modId xmlns:p14="http://schemas.microsoft.com/office/powerpoint/2010/main" val="587092668"/>
              </p:ext>
            </p:extLst>
          </p:nvPr>
        </p:nvGraphicFramePr>
        <p:xfrm>
          <a:off x="7261225" y="1531938"/>
          <a:ext cx="698500" cy="319087"/>
        </p:xfrm>
        <a:graphic>
          <a:graphicData uri="http://schemas.openxmlformats.org/presentationml/2006/ole">
            <mc:AlternateContent xmlns:mc="http://schemas.openxmlformats.org/markup-compatibility/2006">
              <mc:Choice xmlns:v="urn:schemas-microsoft-com:vml" Requires="v">
                <p:oleObj spid="_x0000_s15940" name="Formula" r:id="rId7" imgW="384840" imgH="175320" progId="Equation.Ribbit">
                  <p:embed/>
                </p:oleObj>
              </mc:Choice>
              <mc:Fallback>
                <p:oleObj name="Formula" r:id="rId7" imgW="384840" imgH="175320" progId="Equation.Ribbit">
                  <p:embed/>
                  <p:pic>
                    <p:nvPicPr>
                      <p:cNvPr id="0" name=""/>
                      <p:cNvPicPr/>
                      <p:nvPr/>
                    </p:nvPicPr>
                    <p:blipFill>
                      <a:blip r:embed="rId8"/>
                      <a:stretch>
                        <a:fillRect/>
                      </a:stretch>
                    </p:blipFill>
                    <p:spPr>
                      <a:xfrm>
                        <a:off x="7261225" y="1531938"/>
                        <a:ext cx="698500" cy="319087"/>
                      </a:xfrm>
                      <a:prstGeom prst="rect">
                        <a:avLst/>
                      </a:prstGeom>
                    </p:spPr>
                  </p:pic>
                </p:oleObj>
              </mc:Fallback>
            </mc:AlternateContent>
          </a:graphicData>
        </a:graphic>
      </p:graphicFrame>
    </p:spTree>
    <p:extLst>
      <p:ext uri="{BB962C8B-B14F-4D97-AF65-F5344CB8AC3E}">
        <p14:creationId xmlns:p14="http://schemas.microsoft.com/office/powerpoint/2010/main" val="19932183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3" name="内容占位符 2"/>
          <p:cNvSpPr>
            <a:spLocks noGrp="1"/>
          </p:cNvSpPr>
          <p:nvPr>
            <p:ph idx="1"/>
          </p:nvPr>
        </p:nvSpPr>
        <p:spPr/>
        <p:txBody>
          <a:bodyPr/>
          <a:lstStyle/>
          <a:p>
            <a:r>
              <a:rPr lang="zh-CN" altLang="en-US" dirty="0"/>
              <a:t>然后考虑结点   ，若将其替换为叶结点，根据落在其上的训练样本</a:t>
            </a:r>
            <a:r>
              <a:rPr lang="en-US" altLang="zh-CN" dirty="0"/>
              <a:t>           </a:t>
            </a:r>
            <a:r>
              <a:rPr lang="zh-CN" altLang="en-US" dirty="0"/>
              <a:t>将其标记为“好瓜”，得到验证集精度仍为</a:t>
            </a:r>
            <a:r>
              <a:rPr lang="en-US" altLang="zh-CN" dirty="0"/>
              <a:t>        </a:t>
            </a:r>
            <a:r>
              <a:rPr lang="zh-CN" altLang="en-US" dirty="0"/>
              <a:t>，可以不进行剪枝</a:t>
            </a:r>
          </a:p>
        </p:txBody>
      </p:sp>
      <p:grpSp>
        <p:nvGrpSpPr>
          <p:cNvPr id="4" name="组合 3"/>
          <p:cNvGrpSpPr/>
          <p:nvPr/>
        </p:nvGrpSpPr>
        <p:grpSpPr>
          <a:xfrm>
            <a:off x="353136" y="2146866"/>
            <a:ext cx="6220051" cy="3085312"/>
            <a:chOff x="1926459" y="2007290"/>
            <a:chExt cx="8479450" cy="3692348"/>
          </a:xfrm>
        </p:grpSpPr>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1"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20" name="文本框 30"/>
            <p:cNvSpPr txBox="1"/>
            <p:nvPr/>
          </p:nvSpPr>
          <p:spPr>
            <a:xfrm>
              <a:off x="473714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b="1" dirty="0">
                  <a:solidFill>
                    <a:schemeClr val="tx2"/>
                  </a:solidFill>
                  <a:latin typeface="Times" panose="02020603060405020304" pitchFamily="18" charset="0"/>
                </a:rPr>
                <a:t>色泽</a:t>
              </a:r>
              <a:r>
                <a:rPr lang="en-US" altLang="zh-CN" sz="2400" b="1" dirty="0">
                  <a:solidFill>
                    <a:schemeClr val="tx2"/>
                  </a:solidFill>
                  <a:latin typeface="Times" panose="02020603060405020304" pitchFamily="18" charset="0"/>
                </a:rPr>
                <a:t>?</a:t>
              </a:r>
              <a:endParaRPr lang="zh-CN" altLang="en-US" sz="4800" b="1" dirty="0">
                <a:solidFill>
                  <a:schemeClr val="tx2"/>
                </a:solidFill>
                <a:latin typeface="Times" panose="02020603060405020304" pitchFamily="18" charset="0"/>
              </a:endParaRP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p>
          </p:txBody>
        </p:sp>
        <p:sp>
          <p:nvSpPr>
            <p:cNvPr id="29" name="文本框 39"/>
            <p:cNvSpPr txBox="1"/>
            <p:nvPr/>
          </p:nvSpPr>
          <p:spPr>
            <a:xfrm>
              <a:off x="597687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p>
          </p:txBody>
        </p:sp>
        <p:sp>
          <p:nvSpPr>
            <p:cNvPr id="31" name="椭圆 30"/>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32" name="椭圆 31"/>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33" name="椭圆 32"/>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34" name="直接连接符 33"/>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5" name="文本框 45"/>
            <p:cNvSpPr txBox="1"/>
            <p:nvPr/>
          </p:nvSpPr>
          <p:spPr>
            <a:xfrm>
              <a:off x="3667181"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36" name="直接连接符 35"/>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38" name="文本框 48"/>
            <p:cNvSpPr txBox="1"/>
            <p:nvPr/>
          </p:nvSpPr>
          <p:spPr>
            <a:xfrm>
              <a:off x="459268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39" name="文本框 49"/>
            <p:cNvSpPr txBox="1"/>
            <p:nvPr/>
          </p:nvSpPr>
          <p:spPr>
            <a:xfrm>
              <a:off x="223986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40" name="圆角矩形 39"/>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p>
          </p:txBody>
        </p:sp>
        <p:sp>
          <p:nvSpPr>
            <p:cNvPr id="41" name="椭圆 40"/>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endCxn id="40"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p>
          </p:txBody>
        </p:sp>
        <p:sp>
          <p:nvSpPr>
            <p:cNvPr id="46"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47" name="文本框 64"/>
            <p:cNvSpPr txBox="1"/>
            <p:nvPr/>
          </p:nvSpPr>
          <p:spPr>
            <a:xfrm>
              <a:off x="611041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sp>
          <p:nvSpPr>
            <p:cNvPr id="48" name="文本框 65"/>
            <p:cNvSpPr txBox="1"/>
            <p:nvPr/>
          </p:nvSpPr>
          <p:spPr>
            <a:xfrm>
              <a:off x="3868758"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1</a:t>
              </a:r>
              <a:endParaRPr lang="zh-CN" altLang="en-US" dirty="0">
                <a:solidFill>
                  <a:schemeClr val="tx1"/>
                </a:solidFill>
                <a:latin typeface="Times "/>
              </a:endParaRPr>
            </a:p>
          </p:txBody>
        </p:sp>
        <p:sp>
          <p:nvSpPr>
            <p:cNvPr id="50" name="椭圆 49"/>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3</a:t>
              </a:r>
              <a:endParaRPr lang="zh-CN" altLang="en-US" dirty="0">
                <a:solidFill>
                  <a:schemeClr val="tx1"/>
                </a:solidFill>
                <a:latin typeface="Times "/>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5</a:t>
              </a:r>
              <a:endParaRPr lang="zh-CN" altLang="en-US" dirty="0">
                <a:solidFill>
                  <a:schemeClr val="tx1"/>
                </a:solidFill>
                <a:latin typeface="Times "/>
              </a:endParaRPr>
            </a:p>
          </p:txBody>
        </p:sp>
      </p:grpSp>
      <p:graphicFrame>
        <p:nvGraphicFramePr>
          <p:cNvPr id="62" name="对象 61"/>
          <p:cNvGraphicFramePr>
            <a:graphicFrameLocks noChangeAspect="1"/>
          </p:cNvGraphicFramePr>
          <p:nvPr>
            <p:extLst>
              <p:ext uri="{D42A27DB-BD31-4B8C-83A1-F6EECF244321}">
                <p14:modId xmlns:p14="http://schemas.microsoft.com/office/powerpoint/2010/main" val="2172274219"/>
              </p:ext>
            </p:extLst>
          </p:nvPr>
        </p:nvGraphicFramePr>
        <p:xfrm>
          <a:off x="2389188" y="1216025"/>
          <a:ext cx="261937" cy="307975"/>
        </p:xfrm>
        <a:graphic>
          <a:graphicData uri="http://schemas.openxmlformats.org/presentationml/2006/ole">
            <mc:AlternateContent xmlns:mc="http://schemas.openxmlformats.org/markup-compatibility/2006">
              <mc:Choice xmlns:v="urn:schemas-microsoft-com:vml" Requires="v">
                <p:oleObj spid="_x0000_s16957" name="Formula" r:id="rId3" imgW="147600" imgH="172800" progId="Equation.Ribbit">
                  <p:embed/>
                </p:oleObj>
              </mc:Choice>
              <mc:Fallback>
                <p:oleObj name="Formula" r:id="rId3" imgW="147600" imgH="172800" progId="Equation.Ribbit">
                  <p:embed/>
                  <p:pic>
                    <p:nvPicPr>
                      <p:cNvPr id="0" name=""/>
                      <p:cNvPicPr/>
                      <p:nvPr/>
                    </p:nvPicPr>
                    <p:blipFill>
                      <a:blip r:embed="rId4"/>
                      <a:stretch>
                        <a:fillRect/>
                      </a:stretch>
                    </p:blipFill>
                    <p:spPr>
                      <a:xfrm>
                        <a:off x="2389188" y="1216025"/>
                        <a:ext cx="261937" cy="307975"/>
                      </a:xfrm>
                      <a:prstGeom prst="rect">
                        <a:avLst/>
                      </a:prstGeom>
                    </p:spPr>
                  </p:pic>
                </p:oleObj>
              </mc:Fallback>
            </mc:AlternateContent>
          </a:graphicData>
        </a:graphic>
      </p:graphicFrame>
      <p:cxnSp>
        <p:nvCxnSpPr>
          <p:cNvPr id="55" name="直接箭头连接符 54"/>
          <p:cNvCxnSpPr/>
          <p:nvPr/>
        </p:nvCxnSpPr>
        <p:spPr>
          <a:xfrm flipH="1" flipV="1">
            <a:off x="3973136" y="4330216"/>
            <a:ext cx="1521328" cy="464491"/>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56" name="文本框 54"/>
          <p:cNvSpPr txBox="1"/>
          <p:nvPr/>
        </p:nvSpPr>
        <p:spPr>
          <a:xfrm>
            <a:off x="5926680" y="4198382"/>
            <a:ext cx="1338828"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验证集精度</a:t>
            </a:r>
          </a:p>
        </p:txBody>
      </p:sp>
      <p:sp>
        <p:nvSpPr>
          <p:cNvPr id="57" name="文本框 55"/>
          <p:cNvSpPr txBox="1"/>
          <p:nvPr/>
        </p:nvSpPr>
        <p:spPr>
          <a:xfrm>
            <a:off x="5926680" y="4533460"/>
            <a:ext cx="1800493" cy="646331"/>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剪枝前</a:t>
            </a:r>
            <a:r>
              <a:rPr lang="en-US" altLang="zh-CN" dirty="0">
                <a:solidFill>
                  <a:srgbClr val="FF0000"/>
                </a:solidFill>
                <a:latin typeface="Times "/>
                <a:ea typeface="楷体" panose="02010609060101010101" pitchFamily="49" charset="-122"/>
              </a:rPr>
              <a:t>: 57.1 %</a:t>
            </a:r>
          </a:p>
          <a:p>
            <a:r>
              <a:rPr lang="zh-CN" altLang="en-US" dirty="0">
                <a:solidFill>
                  <a:srgbClr val="FF0000"/>
                </a:solidFill>
                <a:latin typeface="Times "/>
                <a:ea typeface="楷体" panose="02010609060101010101" pitchFamily="49" charset="-122"/>
              </a:rPr>
              <a:t>剪枝后</a:t>
            </a:r>
            <a:r>
              <a:rPr lang="en-US" altLang="zh-CN" dirty="0">
                <a:solidFill>
                  <a:srgbClr val="FF0000"/>
                </a:solidFill>
                <a:latin typeface="Times "/>
                <a:ea typeface="楷体" panose="02010609060101010101" pitchFamily="49" charset="-122"/>
              </a:rPr>
              <a:t>: 57.1%</a:t>
            </a:r>
            <a:endParaRPr lang="zh-CN" altLang="en-US" dirty="0">
              <a:solidFill>
                <a:srgbClr val="FF0000"/>
              </a:solidFill>
              <a:latin typeface="Times "/>
              <a:ea typeface="楷体" panose="02010609060101010101" pitchFamily="49" charset="-122"/>
            </a:endParaRPr>
          </a:p>
        </p:txBody>
      </p:sp>
      <p:sp>
        <p:nvSpPr>
          <p:cNvPr id="58" name="文本框 56"/>
          <p:cNvSpPr txBox="1"/>
          <p:nvPr/>
        </p:nvSpPr>
        <p:spPr>
          <a:xfrm>
            <a:off x="5480731" y="5105579"/>
            <a:ext cx="2262158"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后剪枝决策</a:t>
            </a:r>
            <a:r>
              <a:rPr lang="en-US" altLang="zh-CN" dirty="0">
                <a:solidFill>
                  <a:srgbClr val="FF0000"/>
                </a:solidFill>
                <a:latin typeface="Times "/>
                <a:ea typeface="楷体" panose="02010609060101010101" pitchFamily="49" charset="-122"/>
              </a:rPr>
              <a:t>: </a:t>
            </a:r>
            <a:r>
              <a:rPr lang="zh-CN" altLang="en-US" dirty="0">
                <a:solidFill>
                  <a:srgbClr val="FF0000"/>
                </a:solidFill>
                <a:latin typeface="Times "/>
                <a:ea typeface="楷体" panose="02010609060101010101" pitchFamily="49" charset="-122"/>
              </a:rPr>
              <a:t>不剪枝</a:t>
            </a:r>
          </a:p>
        </p:txBody>
      </p:sp>
      <p:sp>
        <p:nvSpPr>
          <p:cNvPr id="59" name="椭圆 58"/>
          <p:cNvSpPr/>
          <p:nvPr/>
        </p:nvSpPr>
        <p:spPr>
          <a:xfrm>
            <a:off x="3149063" y="4882438"/>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sz="1400" dirty="0"/>
              <a:t>好瓜</a:t>
            </a:r>
          </a:p>
        </p:txBody>
      </p:sp>
      <p:graphicFrame>
        <p:nvGraphicFramePr>
          <p:cNvPr id="64" name="对象 63"/>
          <p:cNvGraphicFramePr>
            <a:graphicFrameLocks noChangeAspect="1"/>
          </p:cNvGraphicFramePr>
          <p:nvPr>
            <p:extLst>
              <p:ext uri="{D42A27DB-BD31-4B8C-83A1-F6EECF244321}">
                <p14:modId xmlns:p14="http://schemas.microsoft.com/office/powerpoint/2010/main" val="2966659255"/>
              </p:ext>
            </p:extLst>
          </p:nvPr>
        </p:nvGraphicFramePr>
        <p:xfrm>
          <a:off x="876300" y="1493838"/>
          <a:ext cx="1030288" cy="320675"/>
        </p:xfrm>
        <a:graphic>
          <a:graphicData uri="http://schemas.openxmlformats.org/presentationml/2006/ole">
            <mc:AlternateContent xmlns:mc="http://schemas.openxmlformats.org/markup-compatibility/2006">
              <mc:Choice xmlns:v="urn:schemas-microsoft-com:vml" Requires="v">
                <p:oleObj spid="_x0000_s16958" name="Formula" r:id="rId5" imgW="573120" imgH="177840" progId="Equation.Ribbit">
                  <p:embed/>
                </p:oleObj>
              </mc:Choice>
              <mc:Fallback>
                <p:oleObj name="Formula" r:id="rId5" imgW="573120" imgH="177840" progId="Equation.Ribbit">
                  <p:embed/>
                  <p:pic>
                    <p:nvPicPr>
                      <p:cNvPr id="0" name=""/>
                      <p:cNvPicPr/>
                      <p:nvPr/>
                    </p:nvPicPr>
                    <p:blipFill>
                      <a:blip r:embed="rId6"/>
                      <a:stretch>
                        <a:fillRect/>
                      </a:stretch>
                    </p:blipFill>
                    <p:spPr>
                      <a:xfrm>
                        <a:off x="876300" y="1493838"/>
                        <a:ext cx="1030288" cy="320675"/>
                      </a:xfrm>
                      <a:prstGeom prst="rect">
                        <a:avLst/>
                      </a:prstGeom>
                    </p:spPr>
                  </p:pic>
                </p:oleObj>
              </mc:Fallback>
            </mc:AlternateContent>
          </a:graphicData>
        </a:graphic>
      </p:graphicFrame>
      <p:graphicFrame>
        <p:nvGraphicFramePr>
          <p:cNvPr id="65" name="对象 64"/>
          <p:cNvGraphicFramePr>
            <a:graphicFrameLocks noChangeAspect="1"/>
          </p:cNvGraphicFramePr>
          <p:nvPr>
            <p:extLst>
              <p:ext uri="{D42A27DB-BD31-4B8C-83A1-F6EECF244321}">
                <p14:modId xmlns:p14="http://schemas.microsoft.com/office/powerpoint/2010/main" val="2949505655"/>
              </p:ext>
            </p:extLst>
          </p:nvPr>
        </p:nvGraphicFramePr>
        <p:xfrm>
          <a:off x="7267575" y="1504950"/>
          <a:ext cx="701675" cy="319088"/>
        </p:xfrm>
        <a:graphic>
          <a:graphicData uri="http://schemas.openxmlformats.org/presentationml/2006/ole">
            <mc:AlternateContent xmlns:mc="http://schemas.openxmlformats.org/markup-compatibility/2006">
              <mc:Choice xmlns:v="urn:schemas-microsoft-com:vml" Requires="v">
                <p:oleObj spid="_x0000_s16959" name="Formula" r:id="rId7" imgW="384840" imgH="175320" progId="Equation.Ribbit">
                  <p:embed/>
                </p:oleObj>
              </mc:Choice>
              <mc:Fallback>
                <p:oleObj name="Formula" r:id="rId7" imgW="384840" imgH="175320" progId="Equation.Ribbit">
                  <p:embed/>
                  <p:pic>
                    <p:nvPicPr>
                      <p:cNvPr id="0" name=""/>
                      <p:cNvPicPr/>
                      <p:nvPr/>
                    </p:nvPicPr>
                    <p:blipFill>
                      <a:blip r:embed="rId8"/>
                      <a:stretch>
                        <a:fillRect/>
                      </a:stretch>
                    </p:blipFill>
                    <p:spPr>
                      <a:xfrm>
                        <a:off x="7267575" y="1504950"/>
                        <a:ext cx="701675" cy="319088"/>
                      </a:xfrm>
                      <a:prstGeom prst="rect">
                        <a:avLst/>
                      </a:prstGeom>
                    </p:spPr>
                  </p:pic>
                </p:oleObj>
              </mc:Fallback>
            </mc:AlternateContent>
          </a:graphicData>
        </a:graphic>
      </p:graphicFrame>
    </p:spTree>
    <p:extLst>
      <p:ext uri="{BB962C8B-B14F-4D97-AF65-F5344CB8AC3E}">
        <p14:creationId xmlns:p14="http://schemas.microsoft.com/office/powerpoint/2010/main" val="132759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基本流程</a:t>
            </a:r>
          </a:p>
        </p:txBody>
      </p:sp>
      <p:sp>
        <p:nvSpPr>
          <p:cNvPr id="3" name="文本占位符 2"/>
          <p:cNvSpPr>
            <a:spLocks noGrp="1"/>
          </p:cNvSpPr>
          <p:nvPr>
            <p:ph type="body" sz="quarter" idx="13"/>
          </p:nvPr>
        </p:nvSpPr>
        <p:spPr/>
        <p:txBody>
          <a:bodyPr>
            <a:normAutofit lnSpcReduction="10000"/>
          </a:bodyPr>
          <a:lstStyle/>
          <a:p>
            <a:r>
              <a:rPr lang="zh-CN" altLang="en-US" dirty="0"/>
              <a:t>决策树基于树结构来进行预测</a:t>
            </a:r>
          </a:p>
        </p:txBody>
      </p:sp>
      <p:grpSp>
        <p:nvGrpSpPr>
          <p:cNvPr id="24" name="组合 23">
            <a:extLst>
              <a:ext uri="{FF2B5EF4-FFF2-40B4-BE49-F238E27FC236}">
                <a16:creationId xmlns:a16="http://schemas.microsoft.com/office/drawing/2014/main" id="{74896090-E6EF-4613-A84F-3D27D26522DC}"/>
              </a:ext>
            </a:extLst>
          </p:cNvPr>
          <p:cNvGrpSpPr/>
          <p:nvPr/>
        </p:nvGrpSpPr>
        <p:grpSpPr>
          <a:xfrm>
            <a:off x="4899508" y="2156244"/>
            <a:ext cx="3961518" cy="3474356"/>
            <a:chOff x="2006010" y="1822016"/>
            <a:chExt cx="3961518" cy="3474356"/>
          </a:xfrm>
        </p:grpSpPr>
        <p:sp>
          <p:nvSpPr>
            <p:cNvPr id="5" name="圆角矩形 4"/>
            <p:cNvSpPr/>
            <p:nvPr/>
          </p:nvSpPr>
          <p:spPr>
            <a:xfrm>
              <a:off x="4196055" y="1822016"/>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6" name="圆角矩形 5"/>
            <p:cNvSpPr/>
            <p:nvPr/>
          </p:nvSpPr>
          <p:spPr>
            <a:xfrm>
              <a:off x="3466040" y="2836135"/>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7" name="圆角矩形 6"/>
            <p:cNvSpPr/>
            <p:nvPr/>
          </p:nvSpPr>
          <p:spPr>
            <a:xfrm>
              <a:off x="2736025" y="385025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敲声</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8" name="椭圆 7"/>
            <p:cNvSpPr/>
            <p:nvPr/>
          </p:nvSpPr>
          <p:spPr>
            <a:xfrm>
              <a:off x="2006010" y="4864372"/>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9" name="直接连接符 8"/>
            <p:cNvCxnSpPr>
              <a:endCxn id="6" idx="0"/>
            </p:cNvCxnSpPr>
            <p:nvPr/>
          </p:nvCxnSpPr>
          <p:spPr>
            <a:xfrm flipH="1">
              <a:off x="4006040" y="2254016"/>
              <a:ext cx="540000" cy="582119"/>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a:endCxn id="7" idx="0"/>
            </p:cNvCxnSpPr>
            <p:nvPr/>
          </p:nvCxnSpPr>
          <p:spPr>
            <a:xfrm flipH="1">
              <a:off x="3276025" y="3268135"/>
              <a:ext cx="540000" cy="582119"/>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a:endCxn id="8" idx="0"/>
            </p:cNvCxnSpPr>
            <p:nvPr/>
          </p:nvCxnSpPr>
          <p:spPr>
            <a:xfrm flipH="1">
              <a:off x="2546010" y="4282254"/>
              <a:ext cx="540000" cy="582118"/>
            </a:xfrm>
            <a:prstGeom prst="line">
              <a:avLst/>
            </a:prstGeom>
          </p:spPr>
          <p:style>
            <a:lnRef idx="1">
              <a:schemeClr val="dk1"/>
            </a:lnRef>
            <a:fillRef idx="0">
              <a:schemeClr val="dk1"/>
            </a:fillRef>
            <a:effectRef idx="0">
              <a:schemeClr val="dk1"/>
            </a:effectRef>
            <a:fontRef idx="minor">
              <a:schemeClr val="tx1"/>
            </a:fontRef>
          </p:style>
        </p:cxnSp>
        <p:sp>
          <p:nvSpPr>
            <p:cNvPr id="12" name="文本框 19"/>
            <p:cNvSpPr txBox="1"/>
            <p:nvPr/>
          </p:nvSpPr>
          <p:spPr>
            <a:xfrm>
              <a:off x="3549724" y="2281957"/>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13" name="文本框 20"/>
            <p:cNvSpPr txBox="1"/>
            <p:nvPr/>
          </p:nvSpPr>
          <p:spPr>
            <a:xfrm>
              <a:off x="2899694" y="3299469"/>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sp>
          <p:nvSpPr>
            <p:cNvPr id="14" name="文本框 21"/>
            <p:cNvSpPr txBox="1"/>
            <p:nvPr/>
          </p:nvSpPr>
          <p:spPr>
            <a:xfrm>
              <a:off x="2169679" y="4358863"/>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浊响</a:t>
              </a:r>
            </a:p>
          </p:txBody>
        </p:sp>
        <p:cxnSp>
          <p:nvCxnSpPr>
            <p:cNvPr id="15" name="直接连接符 14"/>
            <p:cNvCxnSpPr/>
            <p:nvPr/>
          </p:nvCxnSpPr>
          <p:spPr>
            <a:xfrm>
              <a:off x="4951556" y="2254016"/>
              <a:ext cx="559656" cy="582119"/>
            </a:xfrm>
            <a:prstGeom prst="line">
              <a:avLst/>
            </a:prstGeom>
          </p:spPr>
          <p:style>
            <a:lnRef idx="1">
              <a:schemeClr val="dk1"/>
            </a:lnRef>
            <a:fillRef idx="0">
              <a:schemeClr val="dk1"/>
            </a:fillRef>
            <a:effectRef idx="0">
              <a:schemeClr val="dk1"/>
            </a:effectRef>
            <a:fontRef idx="minor">
              <a:schemeClr val="tx1"/>
            </a:fontRef>
          </p:style>
        </p:cxnSp>
        <p:sp>
          <p:nvSpPr>
            <p:cNvPr id="16" name="文本框 25"/>
            <p:cNvSpPr txBox="1"/>
            <p:nvPr/>
          </p:nvSpPr>
          <p:spPr>
            <a:xfrm>
              <a:off x="5244253" y="2726056"/>
              <a:ext cx="723275"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sp>
          <p:nvSpPr>
            <p:cNvPr id="17" name="文本框 26"/>
            <p:cNvSpPr txBox="1"/>
            <p:nvPr/>
          </p:nvSpPr>
          <p:spPr>
            <a:xfrm>
              <a:off x="5359668" y="2189624"/>
              <a:ext cx="492443"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cxnSp>
          <p:nvCxnSpPr>
            <p:cNvPr id="18" name="直接连接符 17"/>
            <p:cNvCxnSpPr/>
            <p:nvPr/>
          </p:nvCxnSpPr>
          <p:spPr>
            <a:xfrm>
              <a:off x="4186741" y="3273240"/>
              <a:ext cx="559656" cy="582119"/>
            </a:xfrm>
            <a:prstGeom prst="line">
              <a:avLst/>
            </a:prstGeom>
          </p:spPr>
          <p:style>
            <a:lnRef idx="1">
              <a:schemeClr val="dk1"/>
            </a:lnRef>
            <a:fillRef idx="0">
              <a:schemeClr val="dk1"/>
            </a:fillRef>
            <a:effectRef idx="0">
              <a:schemeClr val="dk1"/>
            </a:effectRef>
            <a:fontRef idx="minor">
              <a:schemeClr val="tx1"/>
            </a:fontRef>
          </p:style>
        </p:cxnSp>
        <p:sp>
          <p:nvSpPr>
            <p:cNvPr id="19" name="文本框 28"/>
            <p:cNvSpPr txBox="1"/>
            <p:nvPr/>
          </p:nvSpPr>
          <p:spPr>
            <a:xfrm>
              <a:off x="4479438" y="3745280"/>
              <a:ext cx="723275"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sp>
          <p:nvSpPr>
            <p:cNvPr id="20" name="文本框 29"/>
            <p:cNvSpPr txBox="1"/>
            <p:nvPr/>
          </p:nvSpPr>
          <p:spPr>
            <a:xfrm>
              <a:off x="4594853" y="3208848"/>
              <a:ext cx="492443"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cxnSp>
          <p:nvCxnSpPr>
            <p:cNvPr id="21" name="直接连接符 20"/>
            <p:cNvCxnSpPr/>
            <p:nvPr/>
          </p:nvCxnSpPr>
          <p:spPr>
            <a:xfrm>
              <a:off x="3453285" y="4289691"/>
              <a:ext cx="559656" cy="582119"/>
            </a:xfrm>
            <a:prstGeom prst="line">
              <a:avLst/>
            </a:prstGeom>
          </p:spPr>
          <p:style>
            <a:lnRef idx="1">
              <a:schemeClr val="dk1"/>
            </a:lnRef>
            <a:fillRef idx="0">
              <a:schemeClr val="dk1"/>
            </a:fillRef>
            <a:effectRef idx="0">
              <a:schemeClr val="dk1"/>
            </a:effectRef>
            <a:fontRef idx="minor">
              <a:schemeClr val="tx1"/>
            </a:fontRef>
          </p:style>
        </p:cxnSp>
        <p:sp>
          <p:nvSpPr>
            <p:cNvPr id="22" name="文本框 31"/>
            <p:cNvSpPr txBox="1"/>
            <p:nvPr/>
          </p:nvSpPr>
          <p:spPr>
            <a:xfrm>
              <a:off x="3745982" y="4761731"/>
              <a:ext cx="723275"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sp>
          <p:nvSpPr>
            <p:cNvPr id="23" name="文本框 32"/>
            <p:cNvSpPr txBox="1"/>
            <p:nvPr/>
          </p:nvSpPr>
          <p:spPr>
            <a:xfrm>
              <a:off x="3861397" y="4225299"/>
              <a:ext cx="492443"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grpSp>
      <p:pic>
        <p:nvPicPr>
          <p:cNvPr id="27" name="图片 26">
            <a:extLst>
              <a:ext uri="{FF2B5EF4-FFF2-40B4-BE49-F238E27FC236}">
                <a16:creationId xmlns:a16="http://schemas.microsoft.com/office/drawing/2014/main" id="{2356851E-7213-4145-9AE2-69A93C6BE368}"/>
              </a:ext>
            </a:extLst>
          </p:cNvPr>
          <p:cNvPicPr>
            <a:picLocks noChangeAspect="1"/>
          </p:cNvPicPr>
          <p:nvPr/>
        </p:nvPicPr>
        <p:blipFill>
          <a:blip r:embed="rId2"/>
          <a:stretch>
            <a:fillRect/>
          </a:stretch>
        </p:blipFill>
        <p:spPr>
          <a:xfrm>
            <a:off x="368976" y="2003918"/>
            <a:ext cx="3828360" cy="3779007"/>
          </a:xfrm>
          <a:prstGeom prst="rect">
            <a:avLst/>
          </a:prstGeom>
        </p:spPr>
      </p:pic>
    </p:spTree>
    <p:extLst>
      <p:ext uri="{BB962C8B-B14F-4D97-AF65-F5344CB8AC3E}">
        <p14:creationId xmlns:p14="http://schemas.microsoft.com/office/powerpoint/2010/main" val="23095029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3" name="内容占位符 2"/>
          <p:cNvSpPr>
            <a:spLocks noGrp="1"/>
          </p:cNvSpPr>
          <p:nvPr>
            <p:ph idx="1"/>
          </p:nvPr>
        </p:nvSpPr>
        <p:spPr/>
        <p:txBody>
          <a:bodyPr/>
          <a:lstStyle/>
          <a:p>
            <a:r>
              <a:rPr lang="zh-CN" altLang="en-US" dirty="0"/>
              <a:t>然后考虑结点   ，若将其替换为叶结点，根据落在其上的训练样本</a:t>
            </a:r>
            <a:r>
              <a:rPr lang="en-US" altLang="zh-CN" dirty="0"/>
              <a:t>           </a:t>
            </a:r>
            <a:r>
              <a:rPr lang="zh-CN" altLang="en-US" dirty="0"/>
              <a:t>将其标记为“好瓜”，得到验证集精度仍为</a:t>
            </a:r>
            <a:r>
              <a:rPr lang="en-US" altLang="zh-CN" dirty="0"/>
              <a:t>        </a:t>
            </a:r>
            <a:r>
              <a:rPr lang="zh-CN" altLang="en-US" dirty="0"/>
              <a:t>，可以不进行剪枝</a:t>
            </a:r>
          </a:p>
        </p:txBody>
      </p:sp>
      <p:grpSp>
        <p:nvGrpSpPr>
          <p:cNvPr id="4" name="组合 3"/>
          <p:cNvGrpSpPr/>
          <p:nvPr/>
        </p:nvGrpSpPr>
        <p:grpSpPr>
          <a:xfrm>
            <a:off x="353136" y="2146866"/>
            <a:ext cx="6220051" cy="3085312"/>
            <a:chOff x="1926459" y="2007290"/>
            <a:chExt cx="8479450" cy="3692348"/>
          </a:xfrm>
        </p:grpSpPr>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1"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20" name="文本框 30"/>
            <p:cNvSpPr txBox="1"/>
            <p:nvPr/>
          </p:nvSpPr>
          <p:spPr>
            <a:xfrm>
              <a:off x="473714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endParaRPr lang="zh-CN" altLang="en-US" sz="4800" b="1" dirty="0">
                <a:solidFill>
                  <a:schemeClr val="tx2"/>
                </a:solidFill>
                <a:latin typeface="Times" panose="02020603060405020304" pitchFamily="18" charset="0"/>
              </a:endParaRP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p>
          </p:txBody>
        </p:sp>
        <p:sp>
          <p:nvSpPr>
            <p:cNvPr id="29" name="文本框 39"/>
            <p:cNvSpPr txBox="1"/>
            <p:nvPr/>
          </p:nvSpPr>
          <p:spPr>
            <a:xfrm>
              <a:off x="597687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p>
          </p:txBody>
        </p:sp>
        <p:sp>
          <p:nvSpPr>
            <p:cNvPr id="31" name="椭圆 30"/>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32" name="椭圆 31"/>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33" name="椭圆 32"/>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34" name="直接连接符 33"/>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5" name="文本框 45"/>
            <p:cNvSpPr txBox="1"/>
            <p:nvPr/>
          </p:nvSpPr>
          <p:spPr>
            <a:xfrm>
              <a:off x="3667181"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36" name="直接连接符 35"/>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38" name="文本框 48"/>
            <p:cNvSpPr txBox="1"/>
            <p:nvPr/>
          </p:nvSpPr>
          <p:spPr>
            <a:xfrm>
              <a:off x="459268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39" name="文本框 49"/>
            <p:cNvSpPr txBox="1"/>
            <p:nvPr/>
          </p:nvSpPr>
          <p:spPr>
            <a:xfrm>
              <a:off x="223986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40" name="圆角矩形 39"/>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p>
          </p:txBody>
        </p:sp>
        <p:sp>
          <p:nvSpPr>
            <p:cNvPr id="41" name="椭圆 40"/>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endCxn id="40"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p>
          </p:txBody>
        </p:sp>
        <p:sp>
          <p:nvSpPr>
            <p:cNvPr id="46"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47" name="文本框 64"/>
            <p:cNvSpPr txBox="1"/>
            <p:nvPr/>
          </p:nvSpPr>
          <p:spPr>
            <a:xfrm>
              <a:off x="611041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sp>
          <p:nvSpPr>
            <p:cNvPr id="48" name="文本框 65"/>
            <p:cNvSpPr txBox="1"/>
            <p:nvPr/>
          </p:nvSpPr>
          <p:spPr>
            <a:xfrm>
              <a:off x="3868758"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1</a:t>
              </a:r>
              <a:endParaRPr lang="zh-CN" altLang="en-US" dirty="0">
                <a:solidFill>
                  <a:schemeClr val="tx1"/>
                </a:solidFill>
                <a:latin typeface="Times "/>
              </a:endParaRPr>
            </a:p>
          </p:txBody>
        </p:sp>
        <p:sp>
          <p:nvSpPr>
            <p:cNvPr id="50" name="椭圆 49"/>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3</a:t>
              </a:r>
              <a:endParaRPr lang="zh-CN" altLang="en-US" dirty="0">
                <a:solidFill>
                  <a:schemeClr val="tx1"/>
                </a:solidFill>
                <a:latin typeface="Times "/>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5</a:t>
              </a:r>
              <a:endParaRPr lang="zh-CN" altLang="en-US" dirty="0">
                <a:solidFill>
                  <a:schemeClr val="tx1"/>
                </a:solidFill>
                <a:latin typeface="Times "/>
              </a:endParaRPr>
            </a:p>
          </p:txBody>
        </p:sp>
      </p:grpSp>
      <p:graphicFrame>
        <p:nvGraphicFramePr>
          <p:cNvPr id="62" name="对象 61"/>
          <p:cNvGraphicFramePr>
            <a:graphicFrameLocks noChangeAspect="1"/>
          </p:cNvGraphicFramePr>
          <p:nvPr>
            <p:extLst>
              <p:ext uri="{D42A27DB-BD31-4B8C-83A1-F6EECF244321}">
                <p14:modId xmlns:p14="http://schemas.microsoft.com/office/powerpoint/2010/main" val="377776576"/>
              </p:ext>
            </p:extLst>
          </p:nvPr>
        </p:nvGraphicFramePr>
        <p:xfrm>
          <a:off x="2389188" y="1216025"/>
          <a:ext cx="261937" cy="307975"/>
        </p:xfrm>
        <a:graphic>
          <a:graphicData uri="http://schemas.openxmlformats.org/presentationml/2006/ole">
            <mc:AlternateContent xmlns:mc="http://schemas.openxmlformats.org/markup-compatibility/2006">
              <mc:Choice xmlns:v="urn:schemas-microsoft-com:vml" Requires="v">
                <p:oleObj spid="_x0000_s17974" name="Formula" r:id="rId3" imgW="147600" imgH="172800" progId="Equation.Ribbit">
                  <p:embed/>
                </p:oleObj>
              </mc:Choice>
              <mc:Fallback>
                <p:oleObj name="Formula" r:id="rId3" imgW="147600" imgH="172800" progId="Equation.Ribbit">
                  <p:embed/>
                  <p:pic>
                    <p:nvPicPr>
                      <p:cNvPr id="0" name=""/>
                      <p:cNvPicPr/>
                      <p:nvPr/>
                    </p:nvPicPr>
                    <p:blipFill>
                      <a:blip r:embed="rId4"/>
                      <a:stretch>
                        <a:fillRect/>
                      </a:stretch>
                    </p:blipFill>
                    <p:spPr>
                      <a:xfrm>
                        <a:off x="2389188" y="1216025"/>
                        <a:ext cx="261937" cy="307975"/>
                      </a:xfrm>
                      <a:prstGeom prst="rect">
                        <a:avLst/>
                      </a:prstGeom>
                    </p:spPr>
                  </p:pic>
                </p:oleObj>
              </mc:Fallback>
            </mc:AlternateContent>
          </a:graphicData>
        </a:graphic>
      </p:graphicFrame>
      <p:sp>
        <p:nvSpPr>
          <p:cNvPr id="59" name="椭圆 58"/>
          <p:cNvSpPr/>
          <p:nvPr/>
        </p:nvSpPr>
        <p:spPr>
          <a:xfrm>
            <a:off x="3127691" y="4880596"/>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sz="1400" dirty="0"/>
              <a:t>好瓜</a:t>
            </a:r>
          </a:p>
        </p:txBody>
      </p:sp>
      <p:graphicFrame>
        <p:nvGraphicFramePr>
          <p:cNvPr id="54" name="对象 53"/>
          <p:cNvGraphicFramePr>
            <a:graphicFrameLocks noChangeAspect="1"/>
          </p:cNvGraphicFramePr>
          <p:nvPr>
            <p:extLst>
              <p:ext uri="{D42A27DB-BD31-4B8C-83A1-F6EECF244321}">
                <p14:modId xmlns:p14="http://schemas.microsoft.com/office/powerpoint/2010/main" val="1119457167"/>
              </p:ext>
            </p:extLst>
          </p:nvPr>
        </p:nvGraphicFramePr>
        <p:xfrm>
          <a:off x="876300" y="1493838"/>
          <a:ext cx="1030288" cy="320675"/>
        </p:xfrm>
        <a:graphic>
          <a:graphicData uri="http://schemas.openxmlformats.org/presentationml/2006/ole">
            <mc:AlternateContent xmlns:mc="http://schemas.openxmlformats.org/markup-compatibility/2006">
              <mc:Choice xmlns:v="urn:schemas-microsoft-com:vml" Requires="v">
                <p:oleObj spid="_x0000_s17975" name="Formula" r:id="rId5" imgW="573120" imgH="177840" progId="Equation.Ribbit">
                  <p:embed/>
                </p:oleObj>
              </mc:Choice>
              <mc:Fallback>
                <p:oleObj name="Formula" r:id="rId5" imgW="573120" imgH="177840" progId="Equation.Ribbit">
                  <p:embed/>
                  <p:pic>
                    <p:nvPicPr>
                      <p:cNvPr id="0" name=""/>
                      <p:cNvPicPr/>
                      <p:nvPr/>
                    </p:nvPicPr>
                    <p:blipFill>
                      <a:blip r:embed="rId6"/>
                      <a:stretch>
                        <a:fillRect/>
                      </a:stretch>
                    </p:blipFill>
                    <p:spPr>
                      <a:xfrm>
                        <a:off x="876300" y="1493838"/>
                        <a:ext cx="1030288" cy="320675"/>
                      </a:xfrm>
                      <a:prstGeom prst="rect">
                        <a:avLst/>
                      </a:prstGeom>
                    </p:spPr>
                  </p:pic>
                </p:oleObj>
              </mc:Fallback>
            </mc:AlternateContent>
          </a:graphicData>
        </a:graphic>
      </p:graphicFrame>
      <p:graphicFrame>
        <p:nvGraphicFramePr>
          <p:cNvPr id="55" name="对象 54"/>
          <p:cNvGraphicFramePr>
            <a:graphicFrameLocks noChangeAspect="1"/>
          </p:cNvGraphicFramePr>
          <p:nvPr>
            <p:extLst>
              <p:ext uri="{D42A27DB-BD31-4B8C-83A1-F6EECF244321}">
                <p14:modId xmlns:p14="http://schemas.microsoft.com/office/powerpoint/2010/main" val="733719571"/>
              </p:ext>
            </p:extLst>
          </p:nvPr>
        </p:nvGraphicFramePr>
        <p:xfrm>
          <a:off x="7267575" y="1504950"/>
          <a:ext cx="701675" cy="319088"/>
        </p:xfrm>
        <a:graphic>
          <a:graphicData uri="http://schemas.openxmlformats.org/presentationml/2006/ole">
            <mc:AlternateContent xmlns:mc="http://schemas.openxmlformats.org/markup-compatibility/2006">
              <mc:Choice xmlns:v="urn:schemas-microsoft-com:vml" Requires="v">
                <p:oleObj spid="_x0000_s17976" name="Formula" r:id="rId7" imgW="384840" imgH="175320" progId="Equation.Ribbit">
                  <p:embed/>
                </p:oleObj>
              </mc:Choice>
              <mc:Fallback>
                <p:oleObj name="Formula" r:id="rId7" imgW="384840" imgH="175320" progId="Equation.Ribbit">
                  <p:embed/>
                  <p:pic>
                    <p:nvPicPr>
                      <p:cNvPr id="0" name=""/>
                      <p:cNvPicPr/>
                      <p:nvPr/>
                    </p:nvPicPr>
                    <p:blipFill>
                      <a:blip r:embed="rId8"/>
                      <a:stretch>
                        <a:fillRect/>
                      </a:stretch>
                    </p:blipFill>
                    <p:spPr>
                      <a:xfrm>
                        <a:off x="7267575" y="1504950"/>
                        <a:ext cx="701675" cy="319088"/>
                      </a:xfrm>
                      <a:prstGeom prst="rect">
                        <a:avLst/>
                      </a:prstGeom>
                    </p:spPr>
                  </p:pic>
                </p:oleObj>
              </mc:Fallback>
            </mc:AlternateContent>
          </a:graphicData>
        </a:graphic>
      </p:graphicFrame>
    </p:spTree>
    <p:extLst>
      <p:ext uri="{BB962C8B-B14F-4D97-AF65-F5344CB8AC3E}">
        <p14:creationId xmlns:p14="http://schemas.microsoft.com/office/powerpoint/2010/main" val="3589379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3" name="内容占位符 2"/>
          <p:cNvSpPr>
            <a:spLocks noGrp="1"/>
          </p:cNvSpPr>
          <p:nvPr>
            <p:ph idx="1"/>
          </p:nvPr>
        </p:nvSpPr>
        <p:spPr/>
        <p:txBody>
          <a:bodyPr/>
          <a:lstStyle/>
          <a:p>
            <a:r>
              <a:rPr lang="zh-CN" altLang="en-US" dirty="0"/>
              <a:t>对结点   ，若将其替换为叶结点，根据落在其上的训练样本</a:t>
            </a:r>
            <a:r>
              <a:rPr lang="en-US" altLang="zh-CN" dirty="0"/>
              <a:t>              </a:t>
            </a:r>
            <a:r>
              <a:rPr lang="zh-CN" altLang="en-US" dirty="0"/>
              <a:t>，将其标记为“好瓜”，得到验证集精度提升至</a:t>
            </a:r>
            <a:r>
              <a:rPr lang="en-US" altLang="zh-CN" dirty="0"/>
              <a:t>        </a:t>
            </a:r>
            <a:r>
              <a:rPr lang="zh-CN" altLang="en-US" dirty="0"/>
              <a:t>，则决定剪枝</a:t>
            </a:r>
          </a:p>
        </p:txBody>
      </p:sp>
      <p:grpSp>
        <p:nvGrpSpPr>
          <p:cNvPr id="4" name="组合 3"/>
          <p:cNvGrpSpPr/>
          <p:nvPr/>
        </p:nvGrpSpPr>
        <p:grpSpPr>
          <a:xfrm>
            <a:off x="353136" y="2146866"/>
            <a:ext cx="6220051" cy="3085312"/>
            <a:chOff x="1926459" y="2007290"/>
            <a:chExt cx="8479449" cy="3692348"/>
          </a:xfrm>
        </p:grpSpPr>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1"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20" name="文本框 30"/>
            <p:cNvSpPr txBox="1"/>
            <p:nvPr/>
          </p:nvSpPr>
          <p:spPr>
            <a:xfrm>
              <a:off x="473714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endParaRPr lang="zh-CN" altLang="en-US" sz="4800" b="1" dirty="0">
                <a:solidFill>
                  <a:schemeClr val="tx2"/>
                </a:solidFill>
                <a:latin typeface="Times" panose="02020603060405020304" pitchFamily="18" charset="0"/>
              </a:endParaRP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p>
          </p:txBody>
        </p:sp>
        <p:sp>
          <p:nvSpPr>
            <p:cNvPr id="29" name="文本框 39"/>
            <p:cNvSpPr txBox="1"/>
            <p:nvPr/>
          </p:nvSpPr>
          <p:spPr>
            <a:xfrm>
              <a:off x="597687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p>
          </p:txBody>
        </p:sp>
        <p:sp>
          <p:nvSpPr>
            <p:cNvPr id="31" name="椭圆 30"/>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32" name="椭圆 31"/>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33" name="椭圆 32"/>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34" name="直接连接符 33"/>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5" name="文本框 45"/>
            <p:cNvSpPr txBox="1"/>
            <p:nvPr/>
          </p:nvSpPr>
          <p:spPr>
            <a:xfrm>
              <a:off x="3667181"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36" name="直接连接符 35"/>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38" name="文本框 48"/>
            <p:cNvSpPr txBox="1"/>
            <p:nvPr/>
          </p:nvSpPr>
          <p:spPr>
            <a:xfrm>
              <a:off x="459268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39" name="文本框 49"/>
            <p:cNvSpPr txBox="1"/>
            <p:nvPr/>
          </p:nvSpPr>
          <p:spPr>
            <a:xfrm>
              <a:off x="223986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40" name="圆角矩形 39"/>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b="1" dirty="0">
                  <a:solidFill>
                    <a:schemeClr val="tx2"/>
                  </a:solidFill>
                  <a:latin typeface="Times" panose="02020603060405020304" pitchFamily="18" charset="0"/>
                </a:rPr>
                <a:t>色泽</a:t>
              </a:r>
              <a:r>
                <a:rPr lang="en-US" altLang="zh-CN" sz="2400" b="1" dirty="0">
                  <a:solidFill>
                    <a:schemeClr val="tx2"/>
                  </a:solidFill>
                  <a:latin typeface="Times" panose="02020603060405020304" pitchFamily="18" charset="0"/>
                </a:rPr>
                <a:t>?</a:t>
              </a:r>
              <a:endParaRPr lang="zh-CN" altLang="en-US" sz="4800" b="1" dirty="0">
                <a:solidFill>
                  <a:schemeClr val="tx2"/>
                </a:solidFill>
                <a:latin typeface="Times" panose="02020603060405020304" pitchFamily="18" charset="0"/>
              </a:endParaRPr>
            </a:p>
          </p:txBody>
        </p:sp>
        <p:sp>
          <p:nvSpPr>
            <p:cNvPr id="41" name="椭圆 40"/>
            <p:cNvSpPr/>
            <p:nvPr/>
          </p:nvSpPr>
          <p:spPr>
            <a:xfrm>
              <a:off x="9325908" y="3175860"/>
              <a:ext cx="1080000" cy="43200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endCxn id="40"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p>
          </p:txBody>
        </p:sp>
        <p:sp>
          <p:nvSpPr>
            <p:cNvPr id="46"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47" name="文本框 64"/>
            <p:cNvSpPr txBox="1"/>
            <p:nvPr/>
          </p:nvSpPr>
          <p:spPr>
            <a:xfrm>
              <a:off x="611041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sp>
          <p:nvSpPr>
            <p:cNvPr id="48" name="文本框 65"/>
            <p:cNvSpPr txBox="1"/>
            <p:nvPr/>
          </p:nvSpPr>
          <p:spPr>
            <a:xfrm>
              <a:off x="3868758"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1</a:t>
              </a:r>
              <a:endParaRPr lang="zh-CN" altLang="en-US" dirty="0">
                <a:solidFill>
                  <a:schemeClr val="tx1"/>
                </a:solidFill>
                <a:latin typeface="Times "/>
              </a:endParaRPr>
            </a:p>
          </p:txBody>
        </p:sp>
        <p:sp>
          <p:nvSpPr>
            <p:cNvPr id="50" name="椭圆 49"/>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3</a:t>
              </a:r>
              <a:endParaRPr lang="zh-CN" altLang="en-US" dirty="0">
                <a:solidFill>
                  <a:schemeClr val="tx1"/>
                </a:solidFill>
                <a:latin typeface="Times "/>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5</a:t>
              </a:r>
              <a:endParaRPr lang="zh-CN" altLang="en-US" dirty="0">
                <a:solidFill>
                  <a:schemeClr val="tx1"/>
                </a:solidFill>
                <a:latin typeface="Times "/>
              </a:endParaRPr>
            </a:p>
          </p:txBody>
        </p:sp>
      </p:grpSp>
      <p:graphicFrame>
        <p:nvGraphicFramePr>
          <p:cNvPr id="62" name="对象 61"/>
          <p:cNvGraphicFramePr>
            <a:graphicFrameLocks noChangeAspect="1"/>
          </p:cNvGraphicFramePr>
          <p:nvPr>
            <p:extLst>
              <p:ext uri="{D42A27DB-BD31-4B8C-83A1-F6EECF244321}">
                <p14:modId xmlns:p14="http://schemas.microsoft.com/office/powerpoint/2010/main" val="1339935311"/>
              </p:ext>
            </p:extLst>
          </p:nvPr>
        </p:nvGraphicFramePr>
        <p:xfrm>
          <a:off x="1560513" y="1208088"/>
          <a:ext cx="261937" cy="306387"/>
        </p:xfrm>
        <a:graphic>
          <a:graphicData uri="http://schemas.openxmlformats.org/presentationml/2006/ole">
            <mc:AlternateContent xmlns:mc="http://schemas.openxmlformats.org/markup-compatibility/2006">
              <mc:Choice xmlns:v="urn:schemas-microsoft-com:vml" Requires="v">
                <p:oleObj spid="_x0000_s18996" name="Formula" r:id="rId3" imgW="147600" imgH="172800" progId="Equation.Ribbit">
                  <p:embed/>
                </p:oleObj>
              </mc:Choice>
              <mc:Fallback>
                <p:oleObj name="Formula" r:id="rId3" imgW="147600" imgH="172800" progId="Equation.Ribbit">
                  <p:embed/>
                  <p:pic>
                    <p:nvPicPr>
                      <p:cNvPr id="0" name=""/>
                      <p:cNvPicPr/>
                      <p:nvPr/>
                    </p:nvPicPr>
                    <p:blipFill>
                      <a:blip r:embed="rId4"/>
                      <a:stretch>
                        <a:fillRect/>
                      </a:stretch>
                    </p:blipFill>
                    <p:spPr>
                      <a:xfrm>
                        <a:off x="1560513" y="1208088"/>
                        <a:ext cx="261937" cy="306387"/>
                      </a:xfrm>
                      <a:prstGeom prst="rect">
                        <a:avLst/>
                      </a:prstGeom>
                    </p:spPr>
                  </p:pic>
                </p:oleObj>
              </mc:Fallback>
            </mc:AlternateContent>
          </a:graphicData>
        </a:graphic>
      </p:graphicFrame>
      <p:sp>
        <p:nvSpPr>
          <p:cNvPr id="55" name="文本框 37"/>
          <p:cNvSpPr txBox="1"/>
          <p:nvPr/>
        </p:nvSpPr>
        <p:spPr>
          <a:xfrm>
            <a:off x="61147" y="4752155"/>
            <a:ext cx="1338828" cy="369332"/>
          </a:xfrm>
          <a:prstGeom prst="rect">
            <a:avLst/>
          </a:prstGeom>
          <a:noFill/>
        </p:spPr>
        <p:txBody>
          <a:bodyPr wrap="square" rtlCol="0">
            <a:spAutoFit/>
          </a:bodyPr>
          <a:lstStyle/>
          <a:p>
            <a:r>
              <a:rPr lang="zh-CN" altLang="en-US" dirty="0">
                <a:solidFill>
                  <a:srgbClr val="FF0000"/>
                </a:solidFill>
                <a:latin typeface="Times "/>
                <a:ea typeface="楷体" panose="02010609060101010101" pitchFamily="49" charset="-122"/>
              </a:rPr>
              <a:t>验证集精度</a:t>
            </a:r>
          </a:p>
        </p:txBody>
      </p:sp>
      <p:sp>
        <p:nvSpPr>
          <p:cNvPr id="56" name="文本框 38"/>
          <p:cNvSpPr txBox="1"/>
          <p:nvPr/>
        </p:nvSpPr>
        <p:spPr>
          <a:xfrm>
            <a:off x="548003" y="5050935"/>
            <a:ext cx="1685077" cy="646331"/>
          </a:xfrm>
          <a:prstGeom prst="rect">
            <a:avLst/>
          </a:prstGeom>
          <a:noFill/>
        </p:spPr>
        <p:txBody>
          <a:bodyPr wrap="square" rtlCol="0">
            <a:spAutoFit/>
          </a:bodyPr>
          <a:lstStyle/>
          <a:p>
            <a:r>
              <a:rPr lang="zh-CN" altLang="en-US" dirty="0">
                <a:solidFill>
                  <a:srgbClr val="FF0000"/>
                </a:solidFill>
                <a:latin typeface="Times "/>
                <a:ea typeface="楷体" panose="02010609060101010101" pitchFamily="49" charset="-122"/>
              </a:rPr>
              <a:t>剪枝前</a:t>
            </a:r>
            <a:r>
              <a:rPr lang="en-US" altLang="zh-CN" dirty="0">
                <a:solidFill>
                  <a:srgbClr val="FF0000"/>
                </a:solidFill>
                <a:latin typeface="Times "/>
                <a:ea typeface="楷体" panose="02010609060101010101" pitchFamily="49" charset="-122"/>
              </a:rPr>
              <a:t>: 57.1%</a:t>
            </a:r>
          </a:p>
          <a:p>
            <a:r>
              <a:rPr lang="zh-CN" altLang="en-US" dirty="0">
                <a:solidFill>
                  <a:srgbClr val="FF0000"/>
                </a:solidFill>
                <a:latin typeface="Times "/>
                <a:ea typeface="楷体" panose="02010609060101010101" pitchFamily="49" charset="-122"/>
              </a:rPr>
              <a:t>剪枝后</a:t>
            </a:r>
            <a:r>
              <a:rPr lang="en-US" altLang="zh-CN" dirty="0">
                <a:solidFill>
                  <a:srgbClr val="FF0000"/>
                </a:solidFill>
                <a:latin typeface="Times "/>
                <a:ea typeface="楷体" panose="02010609060101010101" pitchFamily="49" charset="-122"/>
              </a:rPr>
              <a:t>: 71.4%</a:t>
            </a:r>
            <a:endParaRPr lang="zh-CN" altLang="en-US" dirty="0">
              <a:solidFill>
                <a:srgbClr val="FF0000"/>
              </a:solidFill>
              <a:latin typeface="Times "/>
              <a:ea typeface="楷体" panose="02010609060101010101" pitchFamily="49" charset="-122"/>
            </a:endParaRPr>
          </a:p>
        </p:txBody>
      </p:sp>
      <p:sp>
        <p:nvSpPr>
          <p:cNvPr id="57" name="文本框 39"/>
          <p:cNvSpPr txBox="1"/>
          <p:nvPr/>
        </p:nvSpPr>
        <p:spPr>
          <a:xfrm>
            <a:off x="102054" y="5623054"/>
            <a:ext cx="2031325" cy="369332"/>
          </a:xfrm>
          <a:prstGeom prst="rect">
            <a:avLst/>
          </a:prstGeom>
          <a:noFill/>
        </p:spPr>
        <p:txBody>
          <a:bodyPr wrap="square" rtlCol="0">
            <a:spAutoFit/>
          </a:bodyPr>
          <a:lstStyle/>
          <a:p>
            <a:r>
              <a:rPr lang="zh-CN" altLang="en-US" dirty="0">
                <a:solidFill>
                  <a:srgbClr val="FF0000"/>
                </a:solidFill>
                <a:latin typeface="Times "/>
                <a:ea typeface="楷体" panose="02010609060101010101" pitchFamily="49" charset="-122"/>
              </a:rPr>
              <a:t>后剪枝决策</a:t>
            </a:r>
            <a:r>
              <a:rPr lang="en-US" altLang="zh-CN" dirty="0">
                <a:solidFill>
                  <a:srgbClr val="FF0000"/>
                </a:solidFill>
                <a:latin typeface="Times "/>
                <a:ea typeface="楷体" panose="02010609060101010101" pitchFamily="49" charset="-122"/>
              </a:rPr>
              <a:t>: </a:t>
            </a:r>
            <a:r>
              <a:rPr lang="zh-CN" altLang="en-US" dirty="0">
                <a:solidFill>
                  <a:srgbClr val="FF0000"/>
                </a:solidFill>
                <a:latin typeface="Times "/>
                <a:ea typeface="楷体" panose="02010609060101010101" pitchFamily="49" charset="-122"/>
              </a:rPr>
              <a:t>剪枝</a:t>
            </a:r>
          </a:p>
        </p:txBody>
      </p:sp>
      <p:cxnSp>
        <p:nvCxnSpPr>
          <p:cNvPr id="58" name="直接箭头连接符 57"/>
          <p:cNvCxnSpPr/>
          <p:nvPr/>
        </p:nvCxnSpPr>
        <p:spPr>
          <a:xfrm flipV="1">
            <a:off x="1017005" y="3663578"/>
            <a:ext cx="415679" cy="1132625"/>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3102911" y="4879169"/>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sz="1400" dirty="0"/>
              <a:t>好瓜</a:t>
            </a:r>
          </a:p>
        </p:txBody>
      </p:sp>
      <p:graphicFrame>
        <p:nvGraphicFramePr>
          <p:cNvPr id="54" name="对象 53"/>
          <p:cNvGraphicFramePr>
            <a:graphicFrameLocks noChangeAspect="1"/>
          </p:cNvGraphicFramePr>
          <p:nvPr>
            <p:extLst>
              <p:ext uri="{D42A27DB-BD31-4B8C-83A1-F6EECF244321}">
                <p14:modId xmlns:p14="http://schemas.microsoft.com/office/powerpoint/2010/main" val="2742891994"/>
              </p:ext>
            </p:extLst>
          </p:nvPr>
        </p:nvGraphicFramePr>
        <p:xfrm>
          <a:off x="885825" y="1503363"/>
          <a:ext cx="1285875" cy="320675"/>
        </p:xfrm>
        <a:graphic>
          <a:graphicData uri="http://schemas.openxmlformats.org/presentationml/2006/ole">
            <mc:AlternateContent xmlns:mc="http://schemas.openxmlformats.org/markup-compatibility/2006">
              <mc:Choice xmlns:v="urn:schemas-microsoft-com:vml" Requires="v">
                <p:oleObj spid="_x0000_s18997" name="Formula" r:id="rId5" imgW="713880" imgH="177840" progId="Equation.Ribbit">
                  <p:embed/>
                </p:oleObj>
              </mc:Choice>
              <mc:Fallback>
                <p:oleObj name="Formula" r:id="rId5" imgW="713880" imgH="177840" progId="Equation.Ribbit">
                  <p:embed/>
                  <p:pic>
                    <p:nvPicPr>
                      <p:cNvPr id="0" name=""/>
                      <p:cNvPicPr/>
                      <p:nvPr/>
                    </p:nvPicPr>
                    <p:blipFill>
                      <a:blip r:embed="rId6"/>
                      <a:stretch>
                        <a:fillRect/>
                      </a:stretch>
                    </p:blipFill>
                    <p:spPr>
                      <a:xfrm>
                        <a:off x="885825" y="1503363"/>
                        <a:ext cx="1285875" cy="320675"/>
                      </a:xfrm>
                      <a:prstGeom prst="rect">
                        <a:avLst/>
                      </a:prstGeom>
                    </p:spPr>
                  </p:pic>
                </p:oleObj>
              </mc:Fallback>
            </mc:AlternateContent>
          </a:graphicData>
        </a:graphic>
      </p:graphicFrame>
      <p:graphicFrame>
        <p:nvGraphicFramePr>
          <p:cNvPr id="59" name="对象 58"/>
          <p:cNvGraphicFramePr>
            <a:graphicFrameLocks noChangeAspect="1"/>
          </p:cNvGraphicFramePr>
          <p:nvPr>
            <p:extLst>
              <p:ext uri="{D42A27DB-BD31-4B8C-83A1-F6EECF244321}">
                <p14:modId xmlns:p14="http://schemas.microsoft.com/office/powerpoint/2010/main" val="165074162"/>
              </p:ext>
            </p:extLst>
          </p:nvPr>
        </p:nvGraphicFramePr>
        <p:xfrm>
          <a:off x="912813" y="1819275"/>
          <a:ext cx="698500" cy="319088"/>
        </p:xfrm>
        <a:graphic>
          <a:graphicData uri="http://schemas.openxmlformats.org/presentationml/2006/ole">
            <mc:AlternateContent xmlns:mc="http://schemas.openxmlformats.org/markup-compatibility/2006">
              <mc:Choice xmlns:v="urn:schemas-microsoft-com:vml" Requires="v">
                <p:oleObj spid="_x0000_s18998" name="Formula" r:id="rId7" imgW="384840" imgH="175320" progId="Equation.Ribbit">
                  <p:embed/>
                </p:oleObj>
              </mc:Choice>
              <mc:Fallback>
                <p:oleObj name="Formula" r:id="rId7" imgW="384840" imgH="175320" progId="Equation.Ribbit">
                  <p:embed/>
                  <p:pic>
                    <p:nvPicPr>
                      <p:cNvPr id="0" name=""/>
                      <p:cNvPicPr/>
                      <p:nvPr/>
                    </p:nvPicPr>
                    <p:blipFill>
                      <a:blip r:embed="rId8"/>
                      <a:stretch>
                        <a:fillRect/>
                      </a:stretch>
                    </p:blipFill>
                    <p:spPr>
                      <a:xfrm>
                        <a:off x="912813" y="1819275"/>
                        <a:ext cx="698500" cy="319088"/>
                      </a:xfrm>
                      <a:prstGeom prst="rect">
                        <a:avLst/>
                      </a:prstGeom>
                    </p:spPr>
                  </p:pic>
                </p:oleObj>
              </mc:Fallback>
            </mc:AlternateContent>
          </a:graphicData>
        </a:graphic>
      </p:graphicFrame>
    </p:spTree>
    <p:extLst>
      <p:ext uri="{BB962C8B-B14F-4D97-AF65-F5344CB8AC3E}">
        <p14:creationId xmlns:p14="http://schemas.microsoft.com/office/powerpoint/2010/main" val="16980678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3" name="内容占位符 2"/>
          <p:cNvSpPr>
            <a:spLocks noGrp="1"/>
          </p:cNvSpPr>
          <p:nvPr>
            <p:ph idx="1"/>
          </p:nvPr>
        </p:nvSpPr>
        <p:spPr/>
        <p:txBody>
          <a:bodyPr/>
          <a:lstStyle/>
          <a:p>
            <a:r>
              <a:rPr lang="zh-CN" altLang="en-US" dirty="0"/>
              <a:t>对结点   和   ，先后替换为叶结点，验证集精度均未提升，则分支得到保留</a:t>
            </a:r>
          </a:p>
        </p:txBody>
      </p:sp>
      <p:grpSp>
        <p:nvGrpSpPr>
          <p:cNvPr id="4" name="组合 3"/>
          <p:cNvGrpSpPr/>
          <p:nvPr/>
        </p:nvGrpSpPr>
        <p:grpSpPr>
          <a:xfrm>
            <a:off x="1654984" y="2146866"/>
            <a:ext cx="4918202" cy="3085312"/>
            <a:chOff x="3701197" y="2007290"/>
            <a:chExt cx="6704712" cy="3692348"/>
          </a:xfrm>
        </p:grpSpPr>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1"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20" name="文本框 30"/>
            <p:cNvSpPr txBox="1"/>
            <p:nvPr/>
          </p:nvSpPr>
          <p:spPr>
            <a:xfrm>
              <a:off x="473714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endParaRPr lang="zh-CN" altLang="en-US" sz="4800" b="1" dirty="0">
                <a:solidFill>
                  <a:schemeClr val="tx2"/>
                </a:solidFill>
                <a:latin typeface="Times" panose="02020603060405020304" pitchFamily="18" charset="0"/>
              </a:endParaRP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p>
          </p:txBody>
        </p:sp>
        <p:sp>
          <p:nvSpPr>
            <p:cNvPr id="29" name="文本框 39"/>
            <p:cNvSpPr txBox="1"/>
            <p:nvPr/>
          </p:nvSpPr>
          <p:spPr>
            <a:xfrm>
              <a:off x="597687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b="1" dirty="0">
                  <a:solidFill>
                    <a:schemeClr val="tx2"/>
                  </a:solidFill>
                  <a:latin typeface="Times" panose="02020603060405020304" pitchFamily="18" charset="0"/>
                </a:rPr>
                <a:t>根蒂</a:t>
              </a:r>
              <a:r>
                <a:rPr lang="en-US" altLang="zh-CN" sz="2400" b="1" dirty="0">
                  <a:solidFill>
                    <a:schemeClr val="tx2"/>
                  </a:solidFill>
                  <a:latin typeface="Times" panose="02020603060405020304" pitchFamily="18" charset="0"/>
                </a:rPr>
                <a:t>?</a:t>
              </a:r>
              <a:endParaRPr lang="zh-CN" altLang="en-US" sz="4800" b="1" dirty="0">
                <a:solidFill>
                  <a:schemeClr val="tx2"/>
                </a:solidFill>
                <a:latin typeface="Times" panose="02020603060405020304" pitchFamily="18" charset="0"/>
              </a:endParaRPr>
            </a:p>
          </p:txBody>
        </p:sp>
        <p:sp>
          <p:nvSpPr>
            <p:cNvPr id="41" name="椭圆 40"/>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b="1" dirty="0">
                  <a:solidFill>
                    <a:schemeClr val="tx2"/>
                  </a:solidFill>
                  <a:latin typeface="Times" panose="02020603060405020304" pitchFamily="18" charset="0"/>
                </a:rPr>
                <a:t>脐部</a:t>
              </a:r>
              <a:r>
                <a:rPr lang="en-US" altLang="zh-CN" sz="2400" b="1" dirty="0">
                  <a:solidFill>
                    <a:schemeClr val="tx2"/>
                  </a:solidFill>
                  <a:latin typeface="Times" panose="02020603060405020304" pitchFamily="18" charset="0"/>
                </a:rPr>
                <a:t>?</a:t>
              </a:r>
              <a:endParaRPr lang="zh-CN" altLang="en-US" sz="4800" b="1" dirty="0">
                <a:solidFill>
                  <a:schemeClr val="tx2"/>
                </a:solidFill>
                <a:latin typeface="Times" panose="02020603060405020304" pitchFamily="18" charset="0"/>
              </a:endParaRPr>
            </a:p>
          </p:txBody>
        </p:sp>
        <p:sp>
          <p:nvSpPr>
            <p:cNvPr id="46"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47" name="文本框 64"/>
            <p:cNvSpPr txBox="1"/>
            <p:nvPr/>
          </p:nvSpPr>
          <p:spPr>
            <a:xfrm>
              <a:off x="611041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sp>
          <p:nvSpPr>
            <p:cNvPr id="48" name="文本框 65"/>
            <p:cNvSpPr txBox="1"/>
            <p:nvPr/>
          </p:nvSpPr>
          <p:spPr>
            <a:xfrm>
              <a:off x="3868758"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1</a:t>
              </a:r>
              <a:endParaRPr lang="zh-CN" altLang="en-US" dirty="0">
                <a:solidFill>
                  <a:schemeClr val="tx1"/>
                </a:solidFill>
                <a:latin typeface="Times "/>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3</a:t>
              </a:r>
              <a:endParaRPr lang="zh-CN" altLang="en-US" dirty="0">
                <a:solidFill>
                  <a:schemeClr val="tx1"/>
                </a:solidFill>
                <a:latin typeface="Times "/>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5</a:t>
              </a:r>
              <a:endParaRPr lang="zh-CN" altLang="en-US" dirty="0">
                <a:solidFill>
                  <a:schemeClr val="tx1"/>
                </a:solidFill>
                <a:latin typeface="Times "/>
              </a:endParaRPr>
            </a:p>
          </p:txBody>
        </p:sp>
      </p:grpSp>
      <p:graphicFrame>
        <p:nvGraphicFramePr>
          <p:cNvPr id="62" name="对象 61"/>
          <p:cNvGraphicFramePr>
            <a:graphicFrameLocks noChangeAspect="1"/>
          </p:cNvGraphicFramePr>
          <p:nvPr>
            <p:extLst>
              <p:ext uri="{D42A27DB-BD31-4B8C-83A1-F6EECF244321}">
                <p14:modId xmlns:p14="http://schemas.microsoft.com/office/powerpoint/2010/main" val="2316493298"/>
              </p:ext>
            </p:extLst>
          </p:nvPr>
        </p:nvGraphicFramePr>
        <p:xfrm>
          <a:off x="1560513" y="1208088"/>
          <a:ext cx="261937" cy="306387"/>
        </p:xfrm>
        <a:graphic>
          <a:graphicData uri="http://schemas.openxmlformats.org/presentationml/2006/ole">
            <mc:AlternateContent xmlns:mc="http://schemas.openxmlformats.org/markup-compatibility/2006">
              <mc:Choice xmlns:v="urn:schemas-microsoft-com:vml" Requires="v">
                <p:oleObj spid="_x0000_s21062" name="Formula" r:id="rId3" imgW="147600" imgH="172800" progId="Equation.Ribbit">
                  <p:embed/>
                </p:oleObj>
              </mc:Choice>
              <mc:Fallback>
                <p:oleObj name="Formula" r:id="rId3" imgW="147600" imgH="172800" progId="Equation.Ribbit">
                  <p:embed/>
                  <p:pic>
                    <p:nvPicPr>
                      <p:cNvPr id="0" name=""/>
                      <p:cNvPicPr/>
                      <p:nvPr/>
                    </p:nvPicPr>
                    <p:blipFill>
                      <a:blip r:embed="rId4"/>
                      <a:stretch>
                        <a:fillRect/>
                      </a:stretch>
                    </p:blipFill>
                    <p:spPr>
                      <a:xfrm>
                        <a:off x="1560513" y="1208088"/>
                        <a:ext cx="261937" cy="306387"/>
                      </a:xfrm>
                      <a:prstGeom prst="rect">
                        <a:avLst/>
                      </a:prstGeom>
                    </p:spPr>
                  </p:pic>
                </p:oleObj>
              </mc:Fallback>
            </mc:AlternateContent>
          </a:graphicData>
        </a:graphic>
      </p:graphicFrame>
      <p:graphicFrame>
        <p:nvGraphicFramePr>
          <p:cNvPr id="59" name="对象 58"/>
          <p:cNvGraphicFramePr>
            <a:graphicFrameLocks noChangeAspect="1"/>
          </p:cNvGraphicFramePr>
          <p:nvPr>
            <p:extLst>
              <p:ext uri="{D42A27DB-BD31-4B8C-83A1-F6EECF244321}">
                <p14:modId xmlns:p14="http://schemas.microsoft.com/office/powerpoint/2010/main" val="3604643566"/>
              </p:ext>
            </p:extLst>
          </p:nvPr>
        </p:nvGraphicFramePr>
        <p:xfrm>
          <a:off x="2138363" y="1208088"/>
          <a:ext cx="261937" cy="306387"/>
        </p:xfrm>
        <a:graphic>
          <a:graphicData uri="http://schemas.openxmlformats.org/presentationml/2006/ole">
            <mc:AlternateContent xmlns:mc="http://schemas.openxmlformats.org/markup-compatibility/2006">
              <mc:Choice xmlns:v="urn:schemas-microsoft-com:vml" Requires="v">
                <p:oleObj spid="_x0000_s21063" name="Formula" r:id="rId5" imgW="147600" imgH="172800" progId="Equation.Ribbit">
                  <p:embed/>
                </p:oleObj>
              </mc:Choice>
              <mc:Fallback>
                <p:oleObj name="Formula" r:id="rId5" imgW="147600" imgH="172800" progId="Equation.Ribbit">
                  <p:embed/>
                  <p:pic>
                    <p:nvPicPr>
                      <p:cNvPr id="0" name=""/>
                      <p:cNvPicPr/>
                      <p:nvPr/>
                    </p:nvPicPr>
                    <p:blipFill>
                      <a:blip r:embed="rId6"/>
                      <a:stretch>
                        <a:fillRect/>
                      </a:stretch>
                    </p:blipFill>
                    <p:spPr>
                      <a:xfrm>
                        <a:off x="2138363" y="1208088"/>
                        <a:ext cx="261937" cy="306387"/>
                      </a:xfrm>
                      <a:prstGeom prst="rect">
                        <a:avLst/>
                      </a:prstGeom>
                    </p:spPr>
                  </p:pic>
                </p:oleObj>
              </mc:Fallback>
            </mc:AlternateContent>
          </a:graphicData>
        </a:graphic>
      </p:graphicFrame>
      <p:sp>
        <p:nvSpPr>
          <p:cNvPr id="61" name="椭圆 60"/>
          <p:cNvSpPr/>
          <p:nvPr/>
        </p:nvSpPr>
        <p:spPr>
          <a:xfrm>
            <a:off x="1288173" y="3121405"/>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63" name="椭圆 62"/>
          <p:cNvSpPr/>
          <p:nvPr/>
        </p:nvSpPr>
        <p:spPr>
          <a:xfrm>
            <a:off x="3123719" y="4879709"/>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40" name="椭圆 39"/>
          <p:cNvSpPr/>
          <p:nvPr/>
        </p:nvSpPr>
        <p:spPr>
          <a:xfrm>
            <a:off x="1258320" y="3081574"/>
            <a:ext cx="211261" cy="240652"/>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Tree>
    <p:extLst>
      <p:ext uri="{BB962C8B-B14F-4D97-AF65-F5344CB8AC3E}">
        <p14:creationId xmlns:p14="http://schemas.microsoft.com/office/powerpoint/2010/main" val="34498215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3" name="内容占位符 2"/>
          <p:cNvSpPr>
            <a:spLocks noGrp="1"/>
          </p:cNvSpPr>
          <p:nvPr>
            <p:ph idx="1"/>
          </p:nvPr>
        </p:nvSpPr>
        <p:spPr/>
        <p:txBody>
          <a:bodyPr/>
          <a:lstStyle/>
          <a:p>
            <a:r>
              <a:rPr lang="zh-CN" altLang="en-US" dirty="0"/>
              <a:t>最终基于后剪枝策略得到的决策树如图所示</a:t>
            </a:r>
          </a:p>
        </p:txBody>
      </p:sp>
      <p:grpSp>
        <p:nvGrpSpPr>
          <p:cNvPr id="4" name="组合 3"/>
          <p:cNvGrpSpPr/>
          <p:nvPr/>
        </p:nvGrpSpPr>
        <p:grpSpPr>
          <a:xfrm>
            <a:off x="1654984" y="2146866"/>
            <a:ext cx="4918202" cy="3085312"/>
            <a:chOff x="3701197" y="2007290"/>
            <a:chExt cx="6704712" cy="3692348"/>
          </a:xfrm>
        </p:grpSpPr>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1"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20" name="文本框 30"/>
            <p:cNvSpPr txBox="1"/>
            <p:nvPr/>
          </p:nvSpPr>
          <p:spPr>
            <a:xfrm>
              <a:off x="473714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endParaRPr lang="zh-CN" altLang="en-US" sz="4800" b="1" dirty="0">
                <a:solidFill>
                  <a:schemeClr val="tx2"/>
                </a:solidFill>
                <a:latin typeface="Times" panose="02020603060405020304" pitchFamily="18" charset="0"/>
              </a:endParaRP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p>
          </p:txBody>
        </p:sp>
        <p:sp>
          <p:nvSpPr>
            <p:cNvPr id="29" name="文本框 39"/>
            <p:cNvSpPr txBox="1"/>
            <p:nvPr/>
          </p:nvSpPr>
          <p:spPr>
            <a:xfrm>
              <a:off x="597687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endParaRPr lang="zh-CN" altLang="en-US" sz="4800" b="1" dirty="0">
                <a:solidFill>
                  <a:schemeClr val="tx2"/>
                </a:solidFill>
                <a:latin typeface="Times" panose="02020603060405020304" pitchFamily="18" charset="0"/>
              </a:endParaRPr>
            </a:p>
          </p:txBody>
        </p:sp>
        <p:sp>
          <p:nvSpPr>
            <p:cNvPr id="41" name="椭圆 40"/>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endParaRPr lang="zh-CN" altLang="en-US" sz="4800" b="1" dirty="0">
                <a:solidFill>
                  <a:schemeClr val="tx2"/>
                </a:solidFill>
                <a:latin typeface="Times" panose="02020603060405020304" pitchFamily="18" charset="0"/>
              </a:endParaRPr>
            </a:p>
          </p:txBody>
        </p:sp>
        <p:sp>
          <p:nvSpPr>
            <p:cNvPr id="46"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47" name="文本框 64"/>
            <p:cNvSpPr txBox="1"/>
            <p:nvPr/>
          </p:nvSpPr>
          <p:spPr>
            <a:xfrm>
              <a:off x="611041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sp>
          <p:nvSpPr>
            <p:cNvPr id="48" name="文本框 65"/>
            <p:cNvSpPr txBox="1"/>
            <p:nvPr/>
          </p:nvSpPr>
          <p:spPr>
            <a:xfrm>
              <a:off x="3868758"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1</a:t>
              </a:r>
              <a:endParaRPr lang="zh-CN" altLang="en-US" dirty="0">
                <a:solidFill>
                  <a:schemeClr val="tx1"/>
                </a:solidFill>
                <a:latin typeface="Times "/>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3</a:t>
              </a:r>
              <a:endParaRPr lang="zh-CN" altLang="en-US" dirty="0">
                <a:solidFill>
                  <a:schemeClr val="tx1"/>
                </a:solidFill>
                <a:latin typeface="Times "/>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5</a:t>
              </a:r>
              <a:endParaRPr lang="zh-CN" altLang="en-US" dirty="0">
                <a:solidFill>
                  <a:schemeClr val="tx1"/>
                </a:solidFill>
                <a:latin typeface="Times "/>
              </a:endParaRPr>
            </a:p>
          </p:txBody>
        </p:sp>
      </p:grpSp>
      <p:sp>
        <p:nvSpPr>
          <p:cNvPr id="66" name="椭圆 65"/>
          <p:cNvSpPr/>
          <p:nvPr/>
        </p:nvSpPr>
        <p:spPr>
          <a:xfrm>
            <a:off x="3126583" y="4875684"/>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sz="1400" dirty="0"/>
              <a:t>好瓜</a:t>
            </a:r>
          </a:p>
        </p:txBody>
      </p:sp>
      <p:sp>
        <p:nvSpPr>
          <p:cNvPr id="67" name="椭圆 66"/>
          <p:cNvSpPr/>
          <p:nvPr/>
        </p:nvSpPr>
        <p:spPr>
          <a:xfrm>
            <a:off x="1275290" y="3132371"/>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sz="1400" dirty="0"/>
              <a:t>好瓜</a:t>
            </a:r>
          </a:p>
        </p:txBody>
      </p:sp>
      <p:sp>
        <p:nvSpPr>
          <p:cNvPr id="37" name="椭圆 36"/>
          <p:cNvSpPr/>
          <p:nvPr/>
        </p:nvSpPr>
        <p:spPr>
          <a:xfrm>
            <a:off x="1186478" y="3085987"/>
            <a:ext cx="211261" cy="240652"/>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latin typeface="Times "/>
              </a:rPr>
              <a:t>2</a:t>
            </a:r>
            <a:endParaRPr lang="zh-CN" altLang="en-US" dirty="0">
              <a:solidFill>
                <a:schemeClr val="tx1"/>
              </a:solidFill>
              <a:latin typeface="Times "/>
            </a:endParaRPr>
          </a:p>
        </p:txBody>
      </p:sp>
    </p:spTree>
    <p:extLst>
      <p:ext uri="{BB962C8B-B14F-4D97-AF65-F5344CB8AC3E}">
        <p14:creationId xmlns:p14="http://schemas.microsoft.com/office/powerpoint/2010/main" val="1055580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3" name="文本占位符 2"/>
          <p:cNvSpPr>
            <a:spLocks noGrp="1"/>
          </p:cNvSpPr>
          <p:nvPr>
            <p:ph type="body" sz="quarter" idx="13"/>
          </p:nvPr>
        </p:nvSpPr>
        <p:spPr/>
        <p:txBody>
          <a:bodyPr>
            <a:normAutofit lnSpcReduction="10000"/>
          </a:bodyPr>
          <a:lstStyle/>
          <a:p>
            <a:r>
              <a:rPr lang="zh-CN" altLang="en-US" dirty="0"/>
              <a:t>后剪枝的优缺点</a:t>
            </a:r>
          </a:p>
        </p:txBody>
      </p:sp>
      <p:sp>
        <p:nvSpPr>
          <p:cNvPr id="4" name="内容占位符 3"/>
          <p:cNvSpPr>
            <a:spLocks noGrp="1"/>
          </p:cNvSpPr>
          <p:nvPr>
            <p:ph sz="quarter" idx="14"/>
          </p:nvPr>
        </p:nvSpPr>
        <p:spPr/>
        <p:txBody>
          <a:bodyPr/>
          <a:lstStyle/>
          <a:p>
            <a:r>
              <a:rPr lang="zh-CN" altLang="en-US" sz="2000" dirty="0"/>
              <a:t>优点</a:t>
            </a:r>
            <a:endParaRPr lang="en-US" altLang="zh-CN" sz="2000" dirty="0"/>
          </a:p>
          <a:p>
            <a:pPr lvl="1"/>
            <a:r>
              <a:rPr lang="zh-CN" altLang="en-US" sz="1800" dirty="0"/>
              <a:t>后剪枝比预剪枝保留了更多的分支，</a:t>
            </a:r>
            <a:r>
              <a:rPr lang="zh-CN" altLang="en-US" sz="1800" dirty="0">
                <a:solidFill>
                  <a:srgbClr val="C00000"/>
                </a:solidFill>
              </a:rPr>
              <a:t>欠拟合风险小</a:t>
            </a:r>
            <a:r>
              <a:rPr lang="zh-CN" altLang="en-US" sz="1800" dirty="0"/>
              <a:t>，</a:t>
            </a:r>
            <a:r>
              <a:rPr lang="zh-CN" altLang="en-US" sz="1800" dirty="0">
                <a:solidFill>
                  <a:srgbClr val="C00000"/>
                </a:solidFill>
              </a:rPr>
              <a:t>泛化性能往往优于预剪枝决策树</a:t>
            </a:r>
            <a:endParaRPr lang="en-US" altLang="zh-CN" sz="1800" dirty="0">
              <a:solidFill>
                <a:srgbClr val="C00000"/>
              </a:solidFill>
            </a:endParaRPr>
          </a:p>
          <a:p>
            <a:pPr lvl="1"/>
            <a:endParaRPr lang="en-US" altLang="zh-CN" sz="1800" dirty="0"/>
          </a:p>
          <a:p>
            <a:r>
              <a:rPr lang="zh-CN" altLang="en-US" sz="2000" dirty="0"/>
              <a:t>缺点</a:t>
            </a:r>
            <a:endParaRPr lang="en-US" altLang="zh-CN" sz="2000" dirty="0"/>
          </a:p>
          <a:p>
            <a:pPr lvl="1"/>
            <a:r>
              <a:rPr lang="zh-CN" altLang="en-US" sz="1800" dirty="0">
                <a:solidFill>
                  <a:srgbClr val="C00000"/>
                </a:solidFill>
              </a:rPr>
              <a:t>训练时间开销大</a:t>
            </a:r>
            <a:r>
              <a:rPr lang="zh-CN" altLang="en-US" sz="1800" dirty="0"/>
              <a:t>：后剪枝过程是在生成完全决策树之后进行的，需要自底向上对所有非叶结点逐一考察</a:t>
            </a:r>
            <a:endParaRPr lang="zh-CN" altLang="en-US" dirty="0"/>
          </a:p>
        </p:txBody>
      </p:sp>
    </p:spTree>
    <p:extLst>
      <p:ext uri="{BB962C8B-B14F-4D97-AF65-F5344CB8AC3E}">
        <p14:creationId xmlns:p14="http://schemas.microsoft.com/office/powerpoint/2010/main" val="3942211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lstStyle/>
          <a:p>
            <a:r>
              <a:rPr lang="zh-CN" altLang="en-US" dirty="0">
                <a:solidFill>
                  <a:schemeClr val="bg1">
                    <a:lumMod val="85000"/>
                  </a:schemeClr>
                </a:solidFill>
              </a:rPr>
              <a:t>基本流程</a:t>
            </a:r>
            <a:endParaRPr lang="en-US" altLang="zh-CN" dirty="0">
              <a:solidFill>
                <a:schemeClr val="bg1">
                  <a:lumMod val="85000"/>
                </a:schemeClr>
              </a:solidFill>
            </a:endParaRPr>
          </a:p>
          <a:p>
            <a:pPr marL="0" indent="0">
              <a:buNone/>
            </a:pPr>
            <a:endParaRPr lang="en-US" altLang="zh-CN" dirty="0"/>
          </a:p>
          <a:p>
            <a:r>
              <a:rPr lang="zh-CN" altLang="en-US" dirty="0">
                <a:solidFill>
                  <a:schemeClr val="bg1">
                    <a:lumMod val="85000"/>
                  </a:schemeClr>
                </a:solidFill>
              </a:rPr>
              <a:t>划分选择</a:t>
            </a:r>
            <a:endParaRPr lang="en-US" altLang="zh-CN" dirty="0">
              <a:solidFill>
                <a:schemeClr val="bg1">
                  <a:lumMod val="85000"/>
                </a:schemeClr>
              </a:solidFill>
            </a:endParaRPr>
          </a:p>
          <a:p>
            <a:pPr marL="0" indent="0">
              <a:buNone/>
            </a:pPr>
            <a:endParaRPr lang="en-US" altLang="zh-CN" dirty="0"/>
          </a:p>
          <a:p>
            <a:r>
              <a:rPr lang="zh-CN" altLang="en-US" dirty="0">
                <a:solidFill>
                  <a:schemeClr val="bg1">
                    <a:lumMod val="85000"/>
                  </a:schemeClr>
                </a:solidFill>
              </a:rPr>
              <a:t>剪枝处理</a:t>
            </a:r>
            <a:endParaRPr lang="en-US" altLang="zh-CN" dirty="0">
              <a:solidFill>
                <a:schemeClr val="bg1">
                  <a:lumMod val="85000"/>
                </a:schemeClr>
              </a:solidFill>
            </a:endParaRPr>
          </a:p>
          <a:p>
            <a:endParaRPr lang="en-US" altLang="zh-CN" dirty="0">
              <a:solidFill>
                <a:schemeClr val="bg1">
                  <a:lumMod val="85000"/>
                </a:schemeClr>
              </a:solidFill>
            </a:endParaRPr>
          </a:p>
          <a:p>
            <a:r>
              <a:rPr lang="zh-CN" altLang="en-US" dirty="0"/>
              <a:t>连续与缺失值</a:t>
            </a:r>
            <a:endParaRPr lang="en-US" altLang="zh-CN" dirty="0"/>
          </a:p>
          <a:p>
            <a:endParaRPr lang="en-US" altLang="zh-CN" dirty="0">
              <a:solidFill>
                <a:schemeClr val="bg1">
                  <a:lumMod val="85000"/>
                </a:schemeClr>
              </a:solidFill>
            </a:endParaRPr>
          </a:p>
          <a:p>
            <a:pPr marL="0" indent="0">
              <a:buNone/>
            </a:pPr>
            <a:endParaRPr lang="en-US" altLang="zh-CN" dirty="0">
              <a:solidFill>
                <a:schemeClr val="bg1">
                  <a:lumMod val="85000"/>
                </a:schemeClr>
              </a:solidFill>
            </a:endParaRPr>
          </a:p>
        </p:txBody>
      </p:sp>
    </p:spTree>
    <p:extLst>
      <p:ext uri="{BB962C8B-B14F-4D97-AF65-F5344CB8AC3E}">
        <p14:creationId xmlns:p14="http://schemas.microsoft.com/office/powerpoint/2010/main" val="40240008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连续与缺失值 </a:t>
            </a:r>
            <a:r>
              <a:rPr lang="en-US" altLang="zh-CN" dirty="0"/>
              <a:t>– </a:t>
            </a:r>
            <a:r>
              <a:rPr lang="zh-CN" altLang="en-US" dirty="0"/>
              <a:t>连续值处理</a:t>
            </a:r>
          </a:p>
        </p:txBody>
      </p:sp>
      <p:sp>
        <p:nvSpPr>
          <p:cNvPr id="6" name="内容占位符 2"/>
          <p:cNvSpPr>
            <a:spLocks noGrp="1"/>
          </p:cNvSpPr>
          <p:nvPr>
            <p:ph idx="1"/>
          </p:nvPr>
        </p:nvSpPr>
        <p:spPr/>
        <p:txBody>
          <a:bodyPr>
            <a:normAutofit/>
          </a:bodyPr>
          <a:lstStyle/>
          <a:p>
            <a:r>
              <a:rPr lang="zh-CN" altLang="en-US" dirty="0"/>
              <a:t>连续属性离散化</a:t>
            </a:r>
            <a:r>
              <a:rPr lang="en-US" altLang="zh-CN" dirty="0"/>
              <a:t>(</a:t>
            </a:r>
            <a:r>
              <a:rPr lang="zh-CN" altLang="en-US" dirty="0"/>
              <a:t>二分法</a:t>
            </a:r>
            <a:r>
              <a:rPr lang="en-US" altLang="zh-CN" dirty="0"/>
              <a:t>)</a:t>
            </a:r>
          </a:p>
          <a:p>
            <a:pPr lvl="1"/>
            <a:r>
              <a:rPr lang="zh-CN" altLang="en-US" dirty="0"/>
              <a:t>第一步：假定连续属性</a:t>
            </a:r>
            <a:r>
              <a:rPr lang="en-US" altLang="zh-CN" dirty="0"/>
              <a:t>  </a:t>
            </a:r>
            <a:r>
              <a:rPr lang="zh-CN" altLang="en-US" dirty="0"/>
              <a:t>在样本集</a:t>
            </a:r>
            <a:r>
              <a:rPr lang="en-US" altLang="zh-CN" dirty="0"/>
              <a:t>  </a:t>
            </a:r>
            <a:r>
              <a:rPr lang="zh-CN" altLang="en-US" dirty="0"/>
              <a:t>上出现</a:t>
            </a:r>
            <a:r>
              <a:rPr lang="en-US" altLang="zh-CN" dirty="0"/>
              <a:t>  </a:t>
            </a:r>
            <a:r>
              <a:rPr lang="zh-CN" altLang="en-US" dirty="0"/>
              <a:t>个不同的取值，从小到大     排列，记为              ，基于划分点</a:t>
            </a:r>
            <a:r>
              <a:rPr lang="en-US" altLang="zh-CN" dirty="0"/>
              <a:t>  </a:t>
            </a:r>
            <a:r>
              <a:rPr lang="zh-CN" altLang="en-US" dirty="0"/>
              <a:t>，可将</a:t>
            </a:r>
            <a:r>
              <a:rPr lang="en-US" altLang="zh-CN" dirty="0"/>
              <a:t>  </a:t>
            </a:r>
            <a:r>
              <a:rPr lang="zh-CN" altLang="en-US" dirty="0"/>
              <a:t>分为子集    和    ，其中    包含那些在属性</a:t>
            </a:r>
            <a:r>
              <a:rPr lang="en-US" altLang="zh-CN" dirty="0"/>
              <a:t>  </a:t>
            </a:r>
            <a:r>
              <a:rPr lang="zh-CN" altLang="en-US" dirty="0"/>
              <a:t>上取值不大于</a:t>
            </a:r>
            <a:r>
              <a:rPr lang="en-US" altLang="zh-CN" dirty="0"/>
              <a:t> </a:t>
            </a:r>
            <a:r>
              <a:rPr lang="zh-CN" altLang="en-US" dirty="0"/>
              <a:t>的样本，    包含那些在属性</a:t>
            </a:r>
            <a:r>
              <a:rPr lang="en-US" altLang="zh-CN" dirty="0"/>
              <a:t>  </a:t>
            </a:r>
            <a:r>
              <a:rPr lang="zh-CN" altLang="en-US" dirty="0"/>
              <a:t>上取值大于</a:t>
            </a:r>
            <a:r>
              <a:rPr lang="en-US" altLang="zh-CN" dirty="0"/>
              <a:t> </a:t>
            </a:r>
            <a:r>
              <a:rPr lang="zh-CN" altLang="en-US" dirty="0"/>
              <a:t>的样本。考虑包含       个元素的候选划分点集合</a:t>
            </a:r>
            <a:endParaRPr lang="en-US" altLang="zh-CN" dirty="0"/>
          </a:p>
          <a:p>
            <a:pPr marL="325800" lvl="1" indent="0">
              <a:buNone/>
            </a:pPr>
            <a:endParaRPr lang="en-US" altLang="zh-CN" dirty="0"/>
          </a:p>
          <a:p>
            <a:pPr marL="325800" lvl="1" indent="0">
              <a:buNone/>
            </a:pPr>
            <a:endParaRPr lang="en-US" altLang="zh-CN" dirty="0"/>
          </a:p>
          <a:p>
            <a:pPr marL="325800" lvl="1" indent="0">
              <a:buNone/>
            </a:pPr>
            <a:endParaRPr lang="en-US" altLang="zh-CN" dirty="0"/>
          </a:p>
          <a:p>
            <a:pPr marL="325800" lvl="1" indent="0">
              <a:buNone/>
            </a:pPr>
            <a:r>
              <a:rPr lang="en-US" altLang="zh-CN" dirty="0"/>
              <a:t>    </a:t>
            </a:r>
            <a:r>
              <a:rPr lang="zh-CN" altLang="en-US" dirty="0"/>
              <a:t>即把区间          的中位点        作为候选划分点</a:t>
            </a:r>
            <a:endParaRPr lang="en-US" altLang="zh-CN" dirty="0"/>
          </a:p>
          <a:p>
            <a:pPr lvl="1"/>
            <a:endParaRPr lang="en-US" altLang="zh-CN" dirty="0"/>
          </a:p>
          <a:p>
            <a:pPr lvl="1"/>
            <a:endParaRPr lang="en-US" altLang="zh-CN" dirty="0"/>
          </a:p>
          <a:p>
            <a:pPr marL="325800" lvl="1" indent="0">
              <a:buNone/>
            </a:pPr>
            <a:endParaRPr lang="en-US" altLang="zh-CN" dirty="0"/>
          </a:p>
          <a:p>
            <a:pPr lvl="1"/>
            <a:endParaRPr lang="en-US" altLang="zh-CN" dirty="0"/>
          </a:p>
          <a:p>
            <a:pPr marL="325800" lvl="1" indent="0">
              <a:buNone/>
            </a:pP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3392609271"/>
              </p:ext>
            </p:extLst>
          </p:nvPr>
        </p:nvGraphicFramePr>
        <p:xfrm>
          <a:off x="2408238" y="1852613"/>
          <a:ext cx="1106487" cy="306387"/>
        </p:xfrm>
        <a:graphic>
          <a:graphicData uri="http://schemas.openxmlformats.org/presentationml/2006/ole">
            <mc:AlternateContent xmlns:mc="http://schemas.openxmlformats.org/markup-compatibility/2006">
              <mc:Choice xmlns:v="urn:schemas-microsoft-com:vml" Requires="v">
                <p:oleObj spid="_x0000_s66450" name="Formula" r:id="rId3" imgW="679680" imgH="186840" progId="Equation.Ribbit">
                  <p:embed/>
                </p:oleObj>
              </mc:Choice>
              <mc:Fallback>
                <p:oleObj name="Formula" r:id="rId3" imgW="679680" imgH="186840" progId="Equation.Ribbit">
                  <p:embed/>
                  <p:pic>
                    <p:nvPicPr>
                      <p:cNvPr id="0" name=""/>
                      <p:cNvPicPr/>
                      <p:nvPr/>
                    </p:nvPicPr>
                    <p:blipFill>
                      <a:blip r:embed="rId4"/>
                      <a:stretch>
                        <a:fillRect/>
                      </a:stretch>
                    </p:blipFill>
                    <p:spPr>
                      <a:xfrm>
                        <a:off x="2408238" y="1852613"/>
                        <a:ext cx="1106487" cy="306387"/>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639783421"/>
              </p:ext>
            </p:extLst>
          </p:nvPr>
        </p:nvGraphicFramePr>
        <p:xfrm>
          <a:off x="7234059" y="1881188"/>
          <a:ext cx="306387" cy="247650"/>
        </p:xfrm>
        <a:graphic>
          <a:graphicData uri="http://schemas.openxmlformats.org/presentationml/2006/ole">
            <mc:AlternateContent xmlns:mc="http://schemas.openxmlformats.org/markup-compatibility/2006">
              <mc:Choice xmlns:v="urn:schemas-microsoft-com:vml" Requires="v">
                <p:oleObj spid="_x0000_s66451" name="Formula" r:id="rId5" imgW="207360" imgH="167760" progId="Equation.Ribbit">
                  <p:embed/>
                </p:oleObj>
              </mc:Choice>
              <mc:Fallback>
                <p:oleObj name="Formula" r:id="rId5" imgW="207360" imgH="167760" progId="Equation.Ribbit">
                  <p:embed/>
                  <p:pic>
                    <p:nvPicPr>
                      <p:cNvPr id="0" name=""/>
                      <p:cNvPicPr/>
                      <p:nvPr/>
                    </p:nvPicPr>
                    <p:blipFill>
                      <a:blip r:embed="rId6"/>
                      <a:stretch>
                        <a:fillRect/>
                      </a:stretch>
                    </p:blipFill>
                    <p:spPr>
                      <a:xfrm>
                        <a:off x="7234059" y="1881188"/>
                        <a:ext cx="306387" cy="24765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301464794"/>
              </p:ext>
            </p:extLst>
          </p:nvPr>
        </p:nvGraphicFramePr>
        <p:xfrm>
          <a:off x="7832725" y="1851025"/>
          <a:ext cx="309563" cy="280988"/>
        </p:xfrm>
        <a:graphic>
          <a:graphicData uri="http://schemas.openxmlformats.org/presentationml/2006/ole">
            <mc:AlternateContent xmlns:mc="http://schemas.openxmlformats.org/markup-compatibility/2006">
              <mc:Choice xmlns:v="urn:schemas-microsoft-com:vml" Requires="v">
                <p:oleObj spid="_x0000_s66452" name="Formula" r:id="rId7" imgW="209880" imgH="188280" progId="Equation.Ribbit">
                  <p:embed/>
                </p:oleObj>
              </mc:Choice>
              <mc:Fallback>
                <p:oleObj name="Formula" r:id="rId7" imgW="209880" imgH="188280" progId="Equation.Ribbit">
                  <p:embed/>
                  <p:pic>
                    <p:nvPicPr>
                      <p:cNvPr id="0" name=""/>
                      <p:cNvPicPr/>
                      <p:nvPr/>
                    </p:nvPicPr>
                    <p:blipFill>
                      <a:blip r:embed="rId8"/>
                      <a:stretch>
                        <a:fillRect/>
                      </a:stretch>
                    </p:blipFill>
                    <p:spPr>
                      <a:xfrm>
                        <a:off x="7832725" y="1851025"/>
                        <a:ext cx="309563" cy="280988"/>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065020913"/>
              </p:ext>
            </p:extLst>
          </p:nvPr>
        </p:nvGraphicFramePr>
        <p:xfrm>
          <a:off x="1308100" y="2151063"/>
          <a:ext cx="306388" cy="249237"/>
        </p:xfrm>
        <a:graphic>
          <a:graphicData uri="http://schemas.openxmlformats.org/presentationml/2006/ole">
            <mc:AlternateContent xmlns:mc="http://schemas.openxmlformats.org/markup-compatibility/2006">
              <mc:Choice xmlns:v="urn:schemas-microsoft-com:vml" Requires="v">
                <p:oleObj spid="_x0000_s66453" name="Formula" r:id="rId9" imgW="207360" imgH="167760" progId="Equation.Ribbit">
                  <p:embed/>
                </p:oleObj>
              </mc:Choice>
              <mc:Fallback>
                <p:oleObj name="Formula" r:id="rId9" imgW="207360" imgH="167760" progId="Equation.Ribbit">
                  <p:embed/>
                  <p:pic>
                    <p:nvPicPr>
                      <p:cNvPr id="0" name=""/>
                      <p:cNvPicPr/>
                      <p:nvPr/>
                    </p:nvPicPr>
                    <p:blipFill>
                      <a:blip r:embed="rId6"/>
                      <a:stretch>
                        <a:fillRect/>
                      </a:stretch>
                    </p:blipFill>
                    <p:spPr>
                      <a:xfrm>
                        <a:off x="1308100" y="2151063"/>
                        <a:ext cx="306388" cy="249237"/>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8856350"/>
              </p:ext>
            </p:extLst>
          </p:nvPr>
        </p:nvGraphicFramePr>
        <p:xfrm>
          <a:off x="6236751" y="2125663"/>
          <a:ext cx="309562" cy="279400"/>
        </p:xfrm>
        <a:graphic>
          <a:graphicData uri="http://schemas.openxmlformats.org/presentationml/2006/ole">
            <mc:AlternateContent xmlns:mc="http://schemas.openxmlformats.org/markup-compatibility/2006">
              <mc:Choice xmlns:v="urn:schemas-microsoft-com:vml" Requires="v">
                <p:oleObj spid="_x0000_s66454" name="Formula" r:id="rId10" imgW="209880" imgH="188280" progId="Equation.Ribbit">
                  <p:embed/>
                </p:oleObj>
              </mc:Choice>
              <mc:Fallback>
                <p:oleObj name="Formula" r:id="rId10" imgW="209880" imgH="188280" progId="Equation.Ribbit">
                  <p:embed/>
                  <p:pic>
                    <p:nvPicPr>
                      <p:cNvPr id="0" name=""/>
                      <p:cNvPicPr/>
                      <p:nvPr/>
                    </p:nvPicPr>
                    <p:blipFill>
                      <a:blip r:embed="rId8"/>
                      <a:stretch>
                        <a:fillRect/>
                      </a:stretch>
                    </p:blipFill>
                    <p:spPr>
                      <a:xfrm>
                        <a:off x="6236751" y="2125663"/>
                        <a:ext cx="309562" cy="2794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943558253"/>
              </p:ext>
            </p:extLst>
          </p:nvPr>
        </p:nvGraphicFramePr>
        <p:xfrm>
          <a:off x="2484438" y="2865438"/>
          <a:ext cx="4433887" cy="679450"/>
        </p:xfrm>
        <a:graphic>
          <a:graphicData uri="http://schemas.openxmlformats.org/presentationml/2006/ole">
            <mc:AlternateContent xmlns:mc="http://schemas.openxmlformats.org/markup-compatibility/2006">
              <mc:Choice xmlns:v="urn:schemas-microsoft-com:vml" Requires="v">
                <p:oleObj spid="_x0000_s66455" name="Formula" r:id="rId11" imgW="1974960" imgH="301320" progId="Equation.Ribbit">
                  <p:embed/>
                </p:oleObj>
              </mc:Choice>
              <mc:Fallback>
                <p:oleObj name="Formula" r:id="rId11" imgW="1974960" imgH="301320" progId="Equation.Ribbit">
                  <p:embed/>
                  <p:pic>
                    <p:nvPicPr>
                      <p:cNvPr id="0" name=""/>
                      <p:cNvPicPr/>
                      <p:nvPr/>
                    </p:nvPicPr>
                    <p:blipFill>
                      <a:blip r:embed="rId12"/>
                      <a:stretch>
                        <a:fillRect/>
                      </a:stretch>
                    </p:blipFill>
                    <p:spPr>
                      <a:xfrm>
                        <a:off x="2484438" y="2865438"/>
                        <a:ext cx="4433887" cy="679450"/>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505941692"/>
              </p:ext>
            </p:extLst>
          </p:nvPr>
        </p:nvGraphicFramePr>
        <p:xfrm>
          <a:off x="2087563" y="3760788"/>
          <a:ext cx="784225" cy="277812"/>
        </p:xfrm>
        <a:graphic>
          <a:graphicData uri="http://schemas.openxmlformats.org/presentationml/2006/ole">
            <mc:AlternateContent xmlns:mc="http://schemas.openxmlformats.org/markup-compatibility/2006">
              <mc:Choice xmlns:v="urn:schemas-microsoft-com:vml" Requires="v">
                <p:oleObj spid="_x0000_s66456" name="Formula" r:id="rId13" imgW="524520" imgH="185760" progId="Equation.Ribbit">
                  <p:embed/>
                </p:oleObj>
              </mc:Choice>
              <mc:Fallback>
                <p:oleObj name="Formula" r:id="rId13" imgW="524520" imgH="185760" progId="Equation.Ribbit">
                  <p:embed/>
                  <p:pic>
                    <p:nvPicPr>
                      <p:cNvPr id="0" name=""/>
                      <p:cNvPicPr/>
                      <p:nvPr/>
                    </p:nvPicPr>
                    <p:blipFill>
                      <a:blip r:embed="rId14"/>
                      <a:stretch>
                        <a:fillRect/>
                      </a:stretch>
                    </p:blipFill>
                    <p:spPr>
                      <a:xfrm>
                        <a:off x="2087563" y="3760788"/>
                        <a:ext cx="784225" cy="277812"/>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4034753178"/>
              </p:ext>
            </p:extLst>
          </p:nvPr>
        </p:nvGraphicFramePr>
        <p:xfrm>
          <a:off x="4006850" y="3712805"/>
          <a:ext cx="641350" cy="344487"/>
        </p:xfrm>
        <a:graphic>
          <a:graphicData uri="http://schemas.openxmlformats.org/presentationml/2006/ole">
            <mc:AlternateContent xmlns:mc="http://schemas.openxmlformats.org/markup-compatibility/2006">
              <mc:Choice xmlns:v="urn:schemas-microsoft-com:vml" Requires="v">
                <p:oleObj spid="_x0000_s66457" name="Formula" r:id="rId15" imgW="414360" imgH="222480" progId="Equation.Ribbit">
                  <p:embed/>
                </p:oleObj>
              </mc:Choice>
              <mc:Fallback>
                <p:oleObj name="Formula" r:id="rId15" imgW="414360" imgH="222480" progId="Equation.Ribbit">
                  <p:embed/>
                  <p:pic>
                    <p:nvPicPr>
                      <p:cNvPr id="0" name=""/>
                      <p:cNvPicPr/>
                      <p:nvPr/>
                    </p:nvPicPr>
                    <p:blipFill>
                      <a:blip r:embed="rId16"/>
                      <a:stretch>
                        <a:fillRect/>
                      </a:stretch>
                    </p:blipFill>
                    <p:spPr>
                      <a:xfrm>
                        <a:off x="4006850" y="3712805"/>
                        <a:ext cx="641350" cy="344487"/>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858291530"/>
              </p:ext>
            </p:extLst>
          </p:nvPr>
        </p:nvGraphicFramePr>
        <p:xfrm>
          <a:off x="3562350" y="1590675"/>
          <a:ext cx="188913" cy="306388"/>
        </p:xfrm>
        <a:graphic>
          <a:graphicData uri="http://schemas.openxmlformats.org/presentationml/2006/ole">
            <mc:AlternateContent xmlns:mc="http://schemas.openxmlformats.org/markup-compatibility/2006">
              <mc:Choice xmlns:v="urn:schemas-microsoft-com:vml" Requires="v">
                <p:oleObj spid="_x0000_s66458" name="Formula" r:id="rId17" imgW="80280" imgH="129600" progId="Equation.Ribbit">
                  <p:embed/>
                </p:oleObj>
              </mc:Choice>
              <mc:Fallback>
                <p:oleObj name="Formula" r:id="rId17" imgW="80280" imgH="129600" progId="Equation.Ribbit">
                  <p:embed/>
                  <p:pic>
                    <p:nvPicPr>
                      <p:cNvPr id="0" name=""/>
                      <p:cNvPicPr/>
                      <p:nvPr/>
                    </p:nvPicPr>
                    <p:blipFill>
                      <a:blip r:embed="rId18"/>
                      <a:stretch>
                        <a:fillRect/>
                      </a:stretch>
                    </p:blipFill>
                    <p:spPr>
                      <a:xfrm>
                        <a:off x="3562350" y="1590675"/>
                        <a:ext cx="188913" cy="306388"/>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789617006"/>
              </p:ext>
            </p:extLst>
          </p:nvPr>
        </p:nvGraphicFramePr>
        <p:xfrm>
          <a:off x="4767263" y="1595438"/>
          <a:ext cx="200025" cy="268287"/>
        </p:xfrm>
        <a:graphic>
          <a:graphicData uri="http://schemas.openxmlformats.org/presentationml/2006/ole">
            <mc:AlternateContent xmlns:mc="http://schemas.openxmlformats.org/markup-compatibility/2006">
              <mc:Choice xmlns:v="urn:schemas-microsoft-com:vml" Requires="v">
                <p:oleObj spid="_x0000_s66459" name="Formula" r:id="rId19" imgW="124560" imgH="166680" progId="Equation.Ribbit">
                  <p:embed/>
                </p:oleObj>
              </mc:Choice>
              <mc:Fallback>
                <p:oleObj name="Formula" r:id="rId19" imgW="124560" imgH="166680" progId="Equation.Ribbit">
                  <p:embed/>
                  <p:pic>
                    <p:nvPicPr>
                      <p:cNvPr id="0" name=""/>
                      <p:cNvPicPr/>
                      <p:nvPr/>
                    </p:nvPicPr>
                    <p:blipFill>
                      <a:blip r:embed="rId20"/>
                      <a:stretch>
                        <a:fillRect/>
                      </a:stretch>
                    </p:blipFill>
                    <p:spPr>
                      <a:xfrm>
                        <a:off x="4767263" y="1595438"/>
                        <a:ext cx="200025" cy="268287"/>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507386542"/>
              </p:ext>
            </p:extLst>
          </p:nvPr>
        </p:nvGraphicFramePr>
        <p:xfrm>
          <a:off x="5697538" y="1589088"/>
          <a:ext cx="209550" cy="290512"/>
        </p:xfrm>
        <a:graphic>
          <a:graphicData uri="http://schemas.openxmlformats.org/presentationml/2006/ole">
            <mc:AlternateContent xmlns:mc="http://schemas.openxmlformats.org/markup-compatibility/2006">
              <mc:Choice xmlns:v="urn:schemas-microsoft-com:vml" Requires="v">
                <p:oleObj spid="_x0000_s66460" name="Formula" r:id="rId21" imgW="92880" imgH="129600" progId="Equation.Ribbit">
                  <p:embed/>
                </p:oleObj>
              </mc:Choice>
              <mc:Fallback>
                <p:oleObj name="Formula" r:id="rId21" imgW="92880" imgH="129600" progId="Equation.Ribbit">
                  <p:embed/>
                  <p:pic>
                    <p:nvPicPr>
                      <p:cNvPr id="0" name=""/>
                      <p:cNvPicPr/>
                      <p:nvPr/>
                    </p:nvPicPr>
                    <p:blipFill>
                      <a:blip r:embed="rId22"/>
                      <a:stretch>
                        <a:fillRect/>
                      </a:stretch>
                    </p:blipFill>
                    <p:spPr>
                      <a:xfrm>
                        <a:off x="5697538" y="1589088"/>
                        <a:ext cx="209550" cy="290512"/>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535390762"/>
              </p:ext>
            </p:extLst>
          </p:nvPr>
        </p:nvGraphicFramePr>
        <p:xfrm>
          <a:off x="5122863" y="1862138"/>
          <a:ext cx="112712" cy="311150"/>
        </p:xfrm>
        <a:graphic>
          <a:graphicData uri="http://schemas.openxmlformats.org/presentationml/2006/ole">
            <mc:AlternateContent xmlns:mc="http://schemas.openxmlformats.org/markup-compatibility/2006">
              <mc:Choice xmlns:v="urn:schemas-microsoft-com:vml" Requires="v">
                <p:oleObj spid="_x0000_s66461" name="Formula" r:id="rId23" imgW="57240" imgH="157680" progId="Equation.Ribbit">
                  <p:embed/>
                </p:oleObj>
              </mc:Choice>
              <mc:Fallback>
                <p:oleObj name="Formula" r:id="rId23" imgW="57240" imgH="157680" progId="Equation.Ribbit">
                  <p:embed/>
                  <p:pic>
                    <p:nvPicPr>
                      <p:cNvPr id="0" name=""/>
                      <p:cNvPicPr/>
                      <p:nvPr/>
                    </p:nvPicPr>
                    <p:blipFill>
                      <a:blip r:embed="rId24"/>
                      <a:stretch>
                        <a:fillRect/>
                      </a:stretch>
                    </p:blipFill>
                    <p:spPr>
                      <a:xfrm>
                        <a:off x="5122863" y="1862138"/>
                        <a:ext cx="112712" cy="311150"/>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2265209849"/>
              </p:ext>
            </p:extLst>
          </p:nvPr>
        </p:nvGraphicFramePr>
        <p:xfrm>
          <a:off x="6013629" y="1862138"/>
          <a:ext cx="198438" cy="268287"/>
        </p:xfrm>
        <a:graphic>
          <a:graphicData uri="http://schemas.openxmlformats.org/presentationml/2006/ole">
            <mc:AlternateContent xmlns:mc="http://schemas.openxmlformats.org/markup-compatibility/2006">
              <mc:Choice xmlns:v="urn:schemas-microsoft-com:vml" Requires="v">
                <p:oleObj spid="_x0000_s66462" name="Formula" r:id="rId25" imgW="124560" imgH="166680" progId="Equation.Ribbit">
                  <p:embed/>
                </p:oleObj>
              </mc:Choice>
              <mc:Fallback>
                <p:oleObj name="Formula" r:id="rId25" imgW="124560" imgH="166680" progId="Equation.Ribbit">
                  <p:embed/>
                  <p:pic>
                    <p:nvPicPr>
                      <p:cNvPr id="0" name=""/>
                      <p:cNvPicPr/>
                      <p:nvPr/>
                    </p:nvPicPr>
                    <p:blipFill>
                      <a:blip r:embed="rId20"/>
                      <a:stretch>
                        <a:fillRect/>
                      </a:stretch>
                    </p:blipFill>
                    <p:spPr>
                      <a:xfrm>
                        <a:off x="6013629" y="1862138"/>
                        <a:ext cx="198438" cy="268287"/>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4021900244"/>
              </p:ext>
            </p:extLst>
          </p:nvPr>
        </p:nvGraphicFramePr>
        <p:xfrm>
          <a:off x="3441700" y="2135188"/>
          <a:ext cx="190500" cy="304800"/>
        </p:xfrm>
        <a:graphic>
          <a:graphicData uri="http://schemas.openxmlformats.org/presentationml/2006/ole">
            <mc:AlternateContent xmlns:mc="http://schemas.openxmlformats.org/markup-compatibility/2006">
              <mc:Choice xmlns:v="urn:schemas-microsoft-com:vml" Requires="v">
                <p:oleObj spid="_x0000_s66463" name="Formula" r:id="rId26" imgW="80280" imgH="129600" progId="Equation.Ribbit">
                  <p:embed/>
                </p:oleObj>
              </mc:Choice>
              <mc:Fallback>
                <p:oleObj name="Formula" r:id="rId26" imgW="80280" imgH="129600" progId="Equation.Ribbit">
                  <p:embed/>
                  <p:pic>
                    <p:nvPicPr>
                      <p:cNvPr id="0" name=""/>
                      <p:cNvPicPr/>
                      <p:nvPr/>
                    </p:nvPicPr>
                    <p:blipFill>
                      <a:blip r:embed="rId18"/>
                      <a:stretch>
                        <a:fillRect/>
                      </a:stretch>
                    </p:blipFill>
                    <p:spPr>
                      <a:xfrm>
                        <a:off x="3441700" y="2135188"/>
                        <a:ext cx="190500" cy="304800"/>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3104562753"/>
              </p:ext>
            </p:extLst>
          </p:nvPr>
        </p:nvGraphicFramePr>
        <p:xfrm>
          <a:off x="5109176" y="2120900"/>
          <a:ext cx="112713" cy="311150"/>
        </p:xfrm>
        <a:graphic>
          <a:graphicData uri="http://schemas.openxmlformats.org/presentationml/2006/ole">
            <mc:AlternateContent xmlns:mc="http://schemas.openxmlformats.org/markup-compatibility/2006">
              <mc:Choice xmlns:v="urn:schemas-microsoft-com:vml" Requires="v">
                <p:oleObj spid="_x0000_s66464" name="Formula" r:id="rId27" imgW="57240" imgH="157680" progId="Equation.Ribbit">
                  <p:embed/>
                </p:oleObj>
              </mc:Choice>
              <mc:Fallback>
                <p:oleObj name="Formula" r:id="rId27" imgW="57240" imgH="157680" progId="Equation.Ribbit">
                  <p:embed/>
                  <p:pic>
                    <p:nvPicPr>
                      <p:cNvPr id="0" name=""/>
                      <p:cNvPicPr/>
                      <p:nvPr/>
                    </p:nvPicPr>
                    <p:blipFill>
                      <a:blip r:embed="rId24"/>
                      <a:stretch>
                        <a:fillRect/>
                      </a:stretch>
                    </p:blipFill>
                    <p:spPr>
                      <a:xfrm>
                        <a:off x="5109176" y="2120900"/>
                        <a:ext cx="112713" cy="311150"/>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1833660765"/>
              </p:ext>
            </p:extLst>
          </p:nvPr>
        </p:nvGraphicFramePr>
        <p:xfrm>
          <a:off x="8396288" y="2149475"/>
          <a:ext cx="188912" cy="303213"/>
        </p:xfrm>
        <a:graphic>
          <a:graphicData uri="http://schemas.openxmlformats.org/presentationml/2006/ole">
            <mc:AlternateContent xmlns:mc="http://schemas.openxmlformats.org/markup-compatibility/2006">
              <mc:Choice xmlns:v="urn:schemas-microsoft-com:vml" Requires="v">
                <p:oleObj spid="_x0000_s66465" name="Formula" r:id="rId28" imgW="80280" imgH="129600" progId="Equation.Ribbit">
                  <p:embed/>
                </p:oleObj>
              </mc:Choice>
              <mc:Fallback>
                <p:oleObj name="Formula" r:id="rId28" imgW="80280" imgH="129600" progId="Equation.Ribbit">
                  <p:embed/>
                  <p:pic>
                    <p:nvPicPr>
                      <p:cNvPr id="0" name=""/>
                      <p:cNvPicPr/>
                      <p:nvPr/>
                    </p:nvPicPr>
                    <p:blipFill>
                      <a:blip r:embed="rId18"/>
                      <a:stretch>
                        <a:fillRect/>
                      </a:stretch>
                    </p:blipFill>
                    <p:spPr>
                      <a:xfrm>
                        <a:off x="8396288" y="2149475"/>
                        <a:ext cx="188912" cy="303213"/>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3678016092"/>
              </p:ext>
            </p:extLst>
          </p:nvPr>
        </p:nvGraphicFramePr>
        <p:xfrm>
          <a:off x="2292951" y="2386313"/>
          <a:ext cx="112713" cy="311150"/>
        </p:xfrm>
        <a:graphic>
          <a:graphicData uri="http://schemas.openxmlformats.org/presentationml/2006/ole">
            <mc:AlternateContent xmlns:mc="http://schemas.openxmlformats.org/markup-compatibility/2006">
              <mc:Choice xmlns:v="urn:schemas-microsoft-com:vml" Requires="v">
                <p:oleObj spid="_x0000_s66466" name="Formula" r:id="rId29" imgW="57240" imgH="157680" progId="Equation.Ribbit">
                  <p:embed/>
                </p:oleObj>
              </mc:Choice>
              <mc:Fallback>
                <p:oleObj name="Formula" r:id="rId29" imgW="57240" imgH="157680" progId="Equation.Ribbit">
                  <p:embed/>
                  <p:pic>
                    <p:nvPicPr>
                      <p:cNvPr id="0" name=""/>
                      <p:cNvPicPr/>
                      <p:nvPr/>
                    </p:nvPicPr>
                    <p:blipFill>
                      <a:blip r:embed="rId24"/>
                      <a:stretch>
                        <a:fillRect/>
                      </a:stretch>
                    </p:blipFill>
                    <p:spPr>
                      <a:xfrm>
                        <a:off x="2292951" y="2386313"/>
                        <a:ext cx="112713" cy="31115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415959551"/>
              </p:ext>
            </p:extLst>
          </p:nvPr>
        </p:nvGraphicFramePr>
        <p:xfrm>
          <a:off x="4462463" y="2406650"/>
          <a:ext cx="539750" cy="255588"/>
        </p:xfrm>
        <a:graphic>
          <a:graphicData uri="http://schemas.openxmlformats.org/presentationml/2006/ole">
            <mc:AlternateContent xmlns:mc="http://schemas.openxmlformats.org/markup-compatibility/2006">
              <mc:Choice xmlns:v="urn:schemas-microsoft-com:vml" Requires="v">
                <p:oleObj spid="_x0000_s66467" name="Formula" r:id="rId30" imgW="345600" imgH="162720" progId="Equation.Ribbit">
                  <p:embed/>
                </p:oleObj>
              </mc:Choice>
              <mc:Fallback>
                <p:oleObj name="Formula" r:id="rId30" imgW="345600" imgH="162720" progId="Equation.Ribbit">
                  <p:embed/>
                  <p:pic>
                    <p:nvPicPr>
                      <p:cNvPr id="0" name=""/>
                      <p:cNvPicPr/>
                      <p:nvPr/>
                    </p:nvPicPr>
                    <p:blipFill>
                      <a:blip r:embed="rId31"/>
                      <a:stretch>
                        <a:fillRect/>
                      </a:stretch>
                    </p:blipFill>
                    <p:spPr>
                      <a:xfrm>
                        <a:off x="4462463" y="2406650"/>
                        <a:ext cx="539750" cy="255588"/>
                      </a:xfrm>
                      <a:prstGeom prst="rect">
                        <a:avLst/>
                      </a:prstGeom>
                    </p:spPr>
                  </p:pic>
                </p:oleObj>
              </mc:Fallback>
            </mc:AlternateContent>
          </a:graphicData>
        </a:graphic>
      </p:graphicFrame>
    </p:spTree>
    <p:extLst>
      <p:ext uri="{BB962C8B-B14F-4D97-AF65-F5344CB8AC3E}">
        <p14:creationId xmlns:p14="http://schemas.microsoft.com/office/powerpoint/2010/main" val="7914858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 </a:t>
            </a:r>
            <a:r>
              <a:rPr lang="en-US" altLang="zh-CN" dirty="0"/>
              <a:t>– </a:t>
            </a:r>
            <a:r>
              <a:rPr lang="zh-CN" altLang="en-US" dirty="0"/>
              <a:t>连续值处理</a:t>
            </a:r>
          </a:p>
        </p:txBody>
      </p:sp>
      <p:sp>
        <p:nvSpPr>
          <p:cNvPr id="3" name="内容占位符 2"/>
          <p:cNvSpPr>
            <a:spLocks noGrp="1"/>
          </p:cNvSpPr>
          <p:nvPr>
            <p:ph idx="1"/>
          </p:nvPr>
        </p:nvSpPr>
        <p:spPr/>
        <p:txBody>
          <a:bodyPr/>
          <a:lstStyle/>
          <a:p>
            <a:r>
              <a:rPr lang="zh-CN" altLang="en-US" dirty="0"/>
              <a:t>连续属性离散化</a:t>
            </a:r>
            <a:r>
              <a:rPr lang="en-US" altLang="zh-CN" dirty="0"/>
              <a:t>(</a:t>
            </a:r>
            <a:r>
              <a:rPr lang="zh-CN" altLang="en-US" dirty="0"/>
              <a:t>二分法</a:t>
            </a:r>
            <a:r>
              <a:rPr lang="en-US" altLang="zh-CN" dirty="0"/>
              <a:t>)</a:t>
            </a:r>
          </a:p>
          <a:p>
            <a:pPr lvl="1"/>
            <a:r>
              <a:rPr lang="zh-CN" altLang="en-US" dirty="0"/>
              <a:t>第二步：采用离散属性值方法，考察这些划分点，选取最优的划分点进行样本集合的划分</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marL="325800" lvl="1" indent="0">
              <a:buNone/>
            </a:pPr>
            <a:endParaRPr lang="en-US" altLang="zh-CN" dirty="0"/>
          </a:p>
          <a:p>
            <a:pPr marL="325800" lvl="1" indent="0">
              <a:buNone/>
            </a:pPr>
            <a:r>
              <a:rPr lang="en-US" altLang="zh-CN" dirty="0"/>
              <a:t>    </a:t>
            </a:r>
            <a:r>
              <a:rPr lang="zh-CN" altLang="en-US" dirty="0"/>
              <a:t>其中                 是样本集</a:t>
            </a:r>
            <a:r>
              <a:rPr lang="en-US" altLang="zh-CN" dirty="0"/>
              <a:t>  </a:t>
            </a:r>
            <a:r>
              <a:rPr lang="zh-CN" altLang="en-US" dirty="0"/>
              <a:t>基于划分点</a:t>
            </a:r>
            <a:r>
              <a:rPr lang="en-US" altLang="zh-CN" dirty="0"/>
              <a:t>  </a:t>
            </a:r>
            <a:r>
              <a:rPr lang="zh-CN" altLang="en-US" dirty="0"/>
              <a:t>二分后的信息增益，于是， 就可选择使                 最大化的划分点</a:t>
            </a:r>
            <a:endParaRPr lang="en-US" altLang="zh-CN" dirty="0"/>
          </a:p>
          <a:p>
            <a:pPr marL="783000" lvl="2" indent="0">
              <a:buNone/>
            </a:pP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769356368"/>
              </p:ext>
            </p:extLst>
          </p:nvPr>
        </p:nvGraphicFramePr>
        <p:xfrm>
          <a:off x="3278188" y="2943225"/>
          <a:ext cx="4219575" cy="782638"/>
        </p:xfrm>
        <a:graphic>
          <a:graphicData uri="http://schemas.openxmlformats.org/presentationml/2006/ole">
            <mc:AlternateContent xmlns:mc="http://schemas.openxmlformats.org/markup-compatibility/2006">
              <mc:Choice xmlns:v="urn:schemas-microsoft-com:vml" Requires="v">
                <p:oleObj spid="_x0000_s64835" name="Formula" r:id="rId3" imgW="2467800" imgH="457200" progId="Equation.Ribbit">
                  <p:embed/>
                </p:oleObj>
              </mc:Choice>
              <mc:Fallback>
                <p:oleObj name="Formula" r:id="rId3" imgW="2467800" imgH="457200" progId="Equation.Ribbit">
                  <p:embed/>
                  <p:pic>
                    <p:nvPicPr>
                      <p:cNvPr id="0" name=""/>
                      <p:cNvPicPr/>
                      <p:nvPr/>
                    </p:nvPicPr>
                    <p:blipFill>
                      <a:blip r:embed="rId4"/>
                      <a:stretch>
                        <a:fillRect/>
                      </a:stretch>
                    </p:blipFill>
                    <p:spPr>
                      <a:xfrm>
                        <a:off x="3278188" y="2943225"/>
                        <a:ext cx="4219575" cy="782638"/>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521828617"/>
              </p:ext>
            </p:extLst>
          </p:nvPr>
        </p:nvGraphicFramePr>
        <p:xfrm>
          <a:off x="1906588" y="2473325"/>
          <a:ext cx="3571875" cy="419100"/>
        </p:xfrm>
        <a:graphic>
          <a:graphicData uri="http://schemas.openxmlformats.org/presentationml/2006/ole">
            <mc:AlternateContent xmlns:mc="http://schemas.openxmlformats.org/markup-compatibility/2006">
              <mc:Choice xmlns:v="urn:schemas-microsoft-com:vml" Requires="v">
                <p:oleObj spid="_x0000_s64836" name="Formula" r:id="rId5" imgW="2043720" imgH="240120" progId="Equation.Ribbit">
                  <p:embed/>
                </p:oleObj>
              </mc:Choice>
              <mc:Fallback>
                <p:oleObj name="Formula" r:id="rId5" imgW="2043720" imgH="240120" progId="Equation.Ribbit">
                  <p:embed/>
                  <p:pic>
                    <p:nvPicPr>
                      <p:cNvPr id="0" name=""/>
                      <p:cNvPicPr/>
                      <p:nvPr/>
                    </p:nvPicPr>
                    <p:blipFill>
                      <a:blip r:embed="rId6"/>
                      <a:stretch>
                        <a:fillRect/>
                      </a:stretch>
                    </p:blipFill>
                    <p:spPr>
                      <a:xfrm>
                        <a:off x="1906588" y="2473325"/>
                        <a:ext cx="3571875" cy="4191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16776852"/>
              </p:ext>
            </p:extLst>
          </p:nvPr>
        </p:nvGraphicFramePr>
        <p:xfrm>
          <a:off x="1608138" y="4221163"/>
          <a:ext cx="1306512" cy="285750"/>
        </p:xfrm>
        <a:graphic>
          <a:graphicData uri="http://schemas.openxmlformats.org/presentationml/2006/ole">
            <mc:AlternateContent xmlns:mc="http://schemas.openxmlformats.org/markup-compatibility/2006">
              <mc:Choice xmlns:v="urn:schemas-microsoft-com:vml" Requires="v">
                <p:oleObj spid="_x0000_s64837" name="Formula" r:id="rId7" imgW="812880" imgH="177840" progId="Equation.Ribbit">
                  <p:embed/>
                </p:oleObj>
              </mc:Choice>
              <mc:Fallback>
                <p:oleObj name="Formula" r:id="rId7" imgW="812880" imgH="177840" progId="Equation.Ribbit">
                  <p:embed/>
                  <p:pic>
                    <p:nvPicPr>
                      <p:cNvPr id="0" name=""/>
                      <p:cNvPicPr/>
                      <p:nvPr/>
                    </p:nvPicPr>
                    <p:blipFill>
                      <a:blip r:embed="rId8"/>
                      <a:stretch>
                        <a:fillRect/>
                      </a:stretch>
                    </p:blipFill>
                    <p:spPr>
                      <a:xfrm>
                        <a:off x="1608138" y="4221163"/>
                        <a:ext cx="1306512" cy="28575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720344739"/>
              </p:ext>
            </p:extLst>
          </p:nvPr>
        </p:nvGraphicFramePr>
        <p:xfrm>
          <a:off x="2024063" y="4505325"/>
          <a:ext cx="1306512" cy="285750"/>
        </p:xfrm>
        <a:graphic>
          <a:graphicData uri="http://schemas.openxmlformats.org/presentationml/2006/ole">
            <mc:AlternateContent xmlns:mc="http://schemas.openxmlformats.org/markup-compatibility/2006">
              <mc:Choice xmlns:v="urn:schemas-microsoft-com:vml" Requires="v">
                <p:oleObj spid="_x0000_s64838" name="Formula" r:id="rId9" imgW="812880" imgH="177840" progId="Equation.Ribbit">
                  <p:embed/>
                </p:oleObj>
              </mc:Choice>
              <mc:Fallback>
                <p:oleObj name="Formula" r:id="rId9" imgW="812880" imgH="177840" progId="Equation.Ribbit">
                  <p:embed/>
                  <p:pic>
                    <p:nvPicPr>
                      <p:cNvPr id="0" name=""/>
                      <p:cNvPicPr/>
                      <p:nvPr/>
                    </p:nvPicPr>
                    <p:blipFill>
                      <a:blip r:embed="rId8"/>
                      <a:stretch>
                        <a:fillRect/>
                      </a:stretch>
                    </p:blipFill>
                    <p:spPr>
                      <a:xfrm>
                        <a:off x="2024063" y="4505325"/>
                        <a:ext cx="1306512" cy="28575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768829153"/>
              </p:ext>
            </p:extLst>
          </p:nvPr>
        </p:nvGraphicFramePr>
        <p:xfrm>
          <a:off x="4050546" y="4238281"/>
          <a:ext cx="205130" cy="251284"/>
        </p:xfrm>
        <a:graphic>
          <a:graphicData uri="http://schemas.openxmlformats.org/presentationml/2006/ole">
            <mc:AlternateContent xmlns:mc="http://schemas.openxmlformats.org/markup-compatibility/2006">
              <mc:Choice xmlns:v="urn:schemas-microsoft-com:vml" Requires="v">
                <p:oleObj spid="_x0000_s64839" name="Formula" r:id="rId10" imgW="127080" imgH="155160" progId="Equation.Ribbit">
                  <p:embed/>
                </p:oleObj>
              </mc:Choice>
              <mc:Fallback>
                <p:oleObj name="Formula" r:id="rId10" imgW="127080" imgH="155160" progId="Equation.Ribbit">
                  <p:embed/>
                  <p:pic>
                    <p:nvPicPr>
                      <p:cNvPr id="0" name=""/>
                      <p:cNvPicPr/>
                      <p:nvPr/>
                    </p:nvPicPr>
                    <p:blipFill>
                      <a:blip r:embed="rId11"/>
                      <a:stretch>
                        <a:fillRect/>
                      </a:stretch>
                    </p:blipFill>
                    <p:spPr>
                      <a:xfrm>
                        <a:off x="4050546" y="4238281"/>
                        <a:ext cx="205130" cy="251284"/>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472223786"/>
              </p:ext>
            </p:extLst>
          </p:nvPr>
        </p:nvGraphicFramePr>
        <p:xfrm>
          <a:off x="5546725" y="4211638"/>
          <a:ext cx="112713" cy="311150"/>
        </p:xfrm>
        <a:graphic>
          <a:graphicData uri="http://schemas.openxmlformats.org/presentationml/2006/ole">
            <mc:AlternateContent xmlns:mc="http://schemas.openxmlformats.org/markup-compatibility/2006">
              <mc:Choice xmlns:v="urn:schemas-microsoft-com:vml" Requires="v">
                <p:oleObj spid="_x0000_s64840" name="Formula" r:id="rId12" imgW="57240" imgH="157680" progId="Equation.Ribbit">
                  <p:embed/>
                </p:oleObj>
              </mc:Choice>
              <mc:Fallback>
                <p:oleObj name="Formula" r:id="rId12" imgW="57240" imgH="157680" progId="Equation.Ribbit">
                  <p:embed/>
                  <p:pic>
                    <p:nvPicPr>
                      <p:cNvPr id="0" name=""/>
                      <p:cNvPicPr/>
                      <p:nvPr/>
                    </p:nvPicPr>
                    <p:blipFill>
                      <a:blip r:embed="rId13"/>
                      <a:stretch>
                        <a:fillRect/>
                      </a:stretch>
                    </p:blipFill>
                    <p:spPr>
                      <a:xfrm>
                        <a:off x="5546725" y="4211638"/>
                        <a:ext cx="112713" cy="311150"/>
                      </a:xfrm>
                      <a:prstGeom prst="rect">
                        <a:avLst/>
                      </a:prstGeom>
                    </p:spPr>
                  </p:pic>
                </p:oleObj>
              </mc:Fallback>
            </mc:AlternateContent>
          </a:graphicData>
        </a:graphic>
      </p:graphicFrame>
    </p:spTree>
    <p:extLst>
      <p:ext uri="{BB962C8B-B14F-4D97-AF65-F5344CB8AC3E}">
        <p14:creationId xmlns:p14="http://schemas.microsoft.com/office/powerpoint/2010/main" val="31566354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 </a:t>
            </a:r>
            <a:r>
              <a:rPr lang="en-US" altLang="zh-CN" dirty="0"/>
              <a:t>– </a:t>
            </a:r>
            <a:r>
              <a:rPr lang="zh-CN" altLang="en-US" dirty="0"/>
              <a:t>连续值处理</a:t>
            </a:r>
          </a:p>
        </p:txBody>
      </p:sp>
      <p:pic>
        <p:nvPicPr>
          <p:cNvPr id="4" name="内容占位符 3"/>
          <p:cNvPicPr>
            <a:picLocks noGrp="1" noChangeAspect="1"/>
          </p:cNvPicPr>
          <p:nvPr>
            <p:ph idx="1"/>
          </p:nvPr>
        </p:nvPicPr>
        <p:blipFill>
          <a:blip r:embed="rId3"/>
          <a:stretch>
            <a:fillRect/>
          </a:stretch>
        </p:blipFill>
        <p:spPr>
          <a:xfrm>
            <a:off x="287686" y="1588716"/>
            <a:ext cx="5396325" cy="3399957"/>
          </a:xfrm>
          <a:prstGeom prst="rect">
            <a:avLst/>
          </a:prstGeom>
        </p:spPr>
      </p:pic>
      <p:sp>
        <p:nvSpPr>
          <p:cNvPr id="5" name="文本框 4"/>
          <p:cNvSpPr txBox="1"/>
          <p:nvPr/>
        </p:nvSpPr>
        <p:spPr>
          <a:xfrm>
            <a:off x="5977476" y="1498098"/>
            <a:ext cx="2938072" cy="2585323"/>
          </a:xfrm>
          <a:prstGeom prst="rect">
            <a:avLst/>
          </a:prstGeom>
          <a:noFill/>
        </p:spPr>
        <p:txBody>
          <a:bodyPr wrap="square" rtlCol="0">
            <a:spAutoFit/>
          </a:bodyPr>
          <a:lstStyle/>
          <a:p>
            <a:r>
              <a:rPr lang="zh-CN" altLang="en-US" dirty="0"/>
              <a:t>对属性“密度”，其候选划分点集合包含</a:t>
            </a:r>
            <a:r>
              <a:rPr lang="en-US" altLang="zh-CN" dirty="0"/>
              <a:t>    </a:t>
            </a:r>
            <a:r>
              <a:rPr lang="zh-CN" altLang="en-US" dirty="0"/>
              <a:t>个候选值：</a:t>
            </a:r>
            <a:endParaRPr lang="en-US" altLang="zh-CN" dirty="0"/>
          </a:p>
          <a:p>
            <a:endParaRPr lang="en-US" altLang="zh-CN" dirty="0"/>
          </a:p>
          <a:p>
            <a:endParaRPr lang="en-US" altLang="zh-CN" dirty="0"/>
          </a:p>
          <a:p>
            <a:endParaRPr lang="en-US" altLang="zh-CN" dirty="0"/>
          </a:p>
          <a:p>
            <a:endParaRPr lang="en-US" altLang="zh-CN" dirty="0"/>
          </a:p>
          <a:p>
            <a:r>
              <a:rPr lang="zh-CN" altLang="en-US" dirty="0"/>
              <a:t>可计算其信息增益为       ，对应划分点为</a:t>
            </a:r>
            <a:endParaRPr lang="en-US" altLang="zh-CN" dirty="0"/>
          </a:p>
          <a:p>
            <a:r>
              <a:rPr lang="en-US" altLang="zh-CN" dirty="0"/>
              <a:t>      </a:t>
            </a: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2555904732"/>
              </p:ext>
            </p:extLst>
          </p:nvPr>
        </p:nvGraphicFramePr>
        <p:xfrm>
          <a:off x="6092825" y="2135188"/>
          <a:ext cx="2820988" cy="1004887"/>
        </p:xfrm>
        <a:graphic>
          <a:graphicData uri="http://schemas.openxmlformats.org/presentationml/2006/ole">
            <mc:AlternateContent xmlns:mc="http://schemas.openxmlformats.org/markup-compatibility/2006">
              <mc:Choice xmlns:v="urn:schemas-microsoft-com:vml" Requires="v">
                <p:oleObj spid="_x0000_s24501" name="Formula" r:id="rId4" imgW="1998000" imgH="727920" progId="Equation.Ribbit">
                  <p:embed/>
                </p:oleObj>
              </mc:Choice>
              <mc:Fallback>
                <p:oleObj name="Formula" r:id="rId4" imgW="1998000" imgH="727920" progId="Equation.Ribbit">
                  <p:embed/>
                  <p:pic>
                    <p:nvPicPr>
                      <p:cNvPr id="0" name=""/>
                      <p:cNvPicPr/>
                      <p:nvPr/>
                    </p:nvPicPr>
                    <p:blipFill>
                      <a:blip r:embed="rId5"/>
                      <a:stretch>
                        <a:fillRect/>
                      </a:stretch>
                    </p:blipFill>
                    <p:spPr>
                      <a:xfrm>
                        <a:off x="6092825" y="2135188"/>
                        <a:ext cx="2820988" cy="1004887"/>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850698331"/>
              </p:ext>
            </p:extLst>
          </p:nvPr>
        </p:nvGraphicFramePr>
        <p:xfrm>
          <a:off x="8148638" y="3228975"/>
          <a:ext cx="519112" cy="252413"/>
        </p:xfrm>
        <a:graphic>
          <a:graphicData uri="http://schemas.openxmlformats.org/presentationml/2006/ole">
            <mc:AlternateContent xmlns:mc="http://schemas.openxmlformats.org/markup-compatibility/2006">
              <mc:Choice xmlns:v="urn:schemas-microsoft-com:vml" Requires="v">
                <p:oleObj spid="_x0000_s24502" name="Formula" r:id="rId6" imgW="338040" imgH="162720" progId="Equation.Ribbit">
                  <p:embed/>
                </p:oleObj>
              </mc:Choice>
              <mc:Fallback>
                <p:oleObj name="Formula" r:id="rId6" imgW="338040" imgH="162720" progId="Equation.Ribbit">
                  <p:embed/>
                  <p:pic>
                    <p:nvPicPr>
                      <p:cNvPr id="0" name=""/>
                      <p:cNvPicPr/>
                      <p:nvPr/>
                    </p:nvPicPr>
                    <p:blipFill>
                      <a:blip r:embed="rId7"/>
                      <a:stretch>
                        <a:fillRect/>
                      </a:stretch>
                    </p:blipFill>
                    <p:spPr>
                      <a:xfrm>
                        <a:off x="8148638" y="3228975"/>
                        <a:ext cx="519112" cy="252413"/>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029859143"/>
              </p:ext>
            </p:extLst>
          </p:nvPr>
        </p:nvGraphicFramePr>
        <p:xfrm>
          <a:off x="7469188" y="3497263"/>
          <a:ext cx="511175" cy="250825"/>
        </p:xfrm>
        <a:graphic>
          <a:graphicData uri="http://schemas.openxmlformats.org/presentationml/2006/ole">
            <mc:AlternateContent xmlns:mc="http://schemas.openxmlformats.org/markup-compatibility/2006">
              <mc:Choice xmlns:v="urn:schemas-microsoft-com:vml" Requires="v">
                <p:oleObj spid="_x0000_s24503" name="Formula" r:id="rId8" imgW="333000" imgH="162720" progId="Equation.Ribbit">
                  <p:embed/>
                </p:oleObj>
              </mc:Choice>
              <mc:Fallback>
                <p:oleObj name="Formula" r:id="rId8" imgW="333000" imgH="162720" progId="Equation.Ribbit">
                  <p:embed/>
                  <p:pic>
                    <p:nvPicPr>
                      <p:cNvPr id="0" name=""/>
                      <p:cNvPicPr/>
                      <p:nvPr/>
                    </p:nvPicPr>
                    <p:blipFill>
                      <a:blip r:embed="rId9"/>
                      <a:stretch>
                        <a:fillRect/>
                      </a:stretch>
                    </p:blipFill>
                    <p:spPr>
                      <a:xfrm>
                        <a:off x="7469188" y="3497263"/>
                        <a:ext cx="511175" cy="250825"/>
                      </a:xfrm>
                      <a:prstGeom prst="rect">
                        <a:avLst/>
                      </a:prstGeom>
                    </p:spPr>
                  </p:pic>
                </p:oleObj>
              </mc:Fallback>
            </mc:AlternateContent>
          </a:graphicData>
        </a:graphic>
      </p:graphicFrame>
      <p:sp>
        <p:nvSpPr>
          <p:cNvPr id="10" name="文本框 9"/>
          <p:cNvSpPr txBox="1"/>
          <p:nvPr/>
        </p:nvSpPr>
        <p:spPr>
          <a:xfrm>
            <a:off x="5977476" y="3975305"/>
            <a:ext cx="2980623" cy="646331"/>
          </a:xfrm>
          <a:prstGeom prst="rect">
            <a:avLst/>
          </a:prstGeom>
          <a:noFill/>
        </p:spPr>
        <p:txBody>
          <a:bodyPr wrap="square" rtlCol="0">
            <a:spAutoFit/>
          </a:bodyPr>
          <a:lstStyle/>
          <a:p>
            <a:r>
              <a:rPr lang="zh-CN" altLang="en-US" dirty="0"/>
              <a:t>对属性“含糖量”进行同样处理</a:t>
            </a:r>
          </a:p>
        </p:txBody>
      </p:sp>
      <p:sp>
        <p:nvSpPr>
          <p:cNvPr id="11" name="Rectangle 3"/>
          <p:cNvSpPr>
            <a:spLocks noChangeArrowheads="1"/>
          </p:cNvSpPr>
          <p:nvPr/>
        </p:nvSpPr>
        <p:spPr bwMode="auto">
          <a:xfrm>
            <a:off x="1832172" y="5104215"/>
            <a:ext cx="5881491" cy="1024736"/>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lnSpc>
                <a:spcPts val="3200"/>
              </a:lnSpc>
              <a:buNone/>
            </a:pPr>
            <a:r>
              <a:rPr lang="zh-CN" altLang="en-US" sz="2200" dirty="0">
                <a:latin typeface="幼圆" panose="02010509060101010101" pitchFamily="49" charset="-122"/>
                <a:ea typeface="幼圆" panose="02010509060101010101" pitchFamily="49" charset="-122"/>
              </a:rPr>
              <a:t>与离散属性不同，若当前结点划分属性为连续属性，</a:t>
            </a:r>
            <a:r>
              <a:rPr lang="zh-CN" altLang="en-US" sz="2200" dirty="0">
                <a:solidFill>
                  <a:srgbClr val="C00000"/>
                </a:solidFill>
                <a:latin typeface="幼圆" panose="02010509060101010101" pitchFamily="49" charset="-122"/>
                <a:ea typeface="幼圆" panose="02010509060101010101" pitchFamily="49" charset="-122"/>
              </a:rPr>
              <a:t>该属性还可作为其后代结点的划分属性</a:t>
            </a:r>
            <a:endParaRPr lang="zh-CN" altLang="en-US" sz="2200" i="0" dirty="0">
              <a:solidFill>
                <a:srgbClr val="C00000"/>
              </a:solidFill>
              <a:latin typeface="幼圆" panose="02010509060101010101" pitchFamily="49" charset="-122"/>
              <a:ea typeface="幼圆" panose="02010509060101010101"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19968305"/>
              </p:ext>
            </p:extLst>
          </p:nvPr>
        </p:nvGraphicFramePr>
        <p:xfrm>
          <a:off x="7458075" y="1844675"/>
          <a:ext cx="242888" cy="282575"/>
        </p:xfrm>
        <a:graphic>
          <a:graphicData uri="http://schemas.openxmlformats.org/presentationml/2006/ole">
            <mc:AlternateContent xmlns:mc="http://schemas.openxmlformats.org/markup-compatibility/2006">
              <mc:Choice xmlns:v="urn:schemas-microsoft-com:vml" Requires="v">
                <p:oleObj spid="_x0000_s24504" name="Formula" r:id="rId10" imgW="141120" imgH="162720" progId="Equation.Ribbit">
                  <p:embed/>
                </p:oleObj>
              </mc:Choice>
              <mc:Fallback>
                <p:oleObj name="Formula" r:id="rId10" imgW="141120" imgH="162720" progId="Equation.Ribbit">
                  <p:embed/>
                  <p:pic>
                    <p:nvPicPr>
                      <p:cNvPr id="0" name=""/>
                      <p:cNvPicPr/>
                      <p:nvPr/>
                    </p:nvPicPr>
                    <p:blipFill>
                      <a:blip r:embed="rId11"/>
                      <a:stretch>
                        <a:fillRect/>
                      </a:stretch>
                    </p:blipFill>
                    <p:spPr>
                      <a:xfrm>
                        <a:off x="7458075" y="1844675"/>
                        <a:ext cx="242888" cy="282575"/>
                      </a:xfrm>
                      <a:prstGeom prst="rect">
                        <a:avLst/>
                      </a:prstGeom>
                    </p:spPr>
                  </p:pic>
                </p:oleObj>
              </mc:Fallback>
            </mc:AlternateContent>
          </a:graphicData>
        </a:graphic>
      </p:graphicFrame>
      <p:sp>
        <p:nvSpPr>
          <p:cNvPr id="12" name="文本占位符 2"/>
          <p:cNvSpPr txBox="1">
            <a:spLocks/>
          </p:cNvSpPr>
          <p:nvPr/>
        </p:nvSpPr>
        <p:spPr>
          <a:xfrm>
            <a:off x="260350" y="1149013"/>
            <a:ext cx="8629650" cy="457200"/>
          </a:xfrm>
          <a:prstGeom prst="rect">
            <a:avLst/>
          </a:prstGeom>
        </p:spPr>
        <p:txBody>
          <a:bodyPr>
            <a:noAutofit/>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3000" dirty="0">
                <a:solidFill>
                  <a:schemeClr val="tx2"/>
                </a:solidFill>
                <a:latin typeface="微软雅黑" panose="020B0503020204020204" pitchFamily="34" charset="-122"/>
                <a:ea typeface="微软雅黑" panose="020B0503020204020204" pitchFamily="34" charset="-122"/>
              </a:rPr>
              <a:t>连续值处理实例</a:t>
            </a:r>
          </a:p>
        </p:txBody>
      </p:sp>
    </p:spTree>
    <p:extLst>
      <p:ext uri="{BB962C8B-B14F-4D97-AF65-F5344CB8AC3E}">
        <p14:creationId xmlns:p14="http://schemas.microsoft.com/office/powerpoint/2010/main" val="1301132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连续与缺失值 </a:t>
            </a:r>
            <a:r>
              <a:rPr lang="en-US" altLang="zh-CN" dirty="0"/>
              <a:t>– </a:t>
            </a:r>
            <a:r>
              <a:rPr lang="zh-CN" altLang="en-US" dirty="0"/>
              <a:t>缺失值处理</a:t>
            </a:r>
          </a:p>
        </p:txBody>
      </p:sp>
      <p:sp>
        <p:nvSpPr>
          <p:cNvPr id="3" name="内容占位符 2"/>
          <p:cNvSpPr>
            <a:spLocks noGrp="1"/>
          </p:cNvSpPr>
          <p:nvPr>
            <p:ph idx="1"/>
          </p:nvPr>
        </p:nvSpPr>
        <p:spPr/>
        <p:txBody>
          <a:bodyPr>
            <a:normAutofit/>
          </a:bodyPr>
          <a:lstStyle/>
          <a:p>
            <a:r>
              <a:rPr lang="zh-CN" altLang="en-US" dirty="0"/>
              <a:t>不完整样本，即样本的属性值缺失</a:t>
            </a:r>
            <a:endParaRPr lang="en-US" altLang="zh-CN" dirty="0"/>
          </a:p>
          <a:p>
            <a:r>
              <a:rPr lang="zh-CN" altLang="en-US" dirty="0"/>
              <a:t>仅使用无缺失的样本进行学习</a:t>
            </a:r>
            <a:r>
              <a:rPr lang="en-US" altLang="zh-CN" dirty="0"/>
              <a:t>? </a:t>
            </a:r>
          </a:p>
          <a:p>
            <a:pPr marL="0" indent="0">
              <a:buNone/>
            </a:pPr>
            <a:endParaRPr lang="en-US" altLang="zh-CN" dirty="0"/>
          </a:p>
          <a:p>
            <a:pPr marL="0" indent="0">
              <a:buNone/>
            </a:pPr>
            <a:endParaRPr lang="en-US" altLang="zh-CN" dirty="0"/>
          </a:p>
          <a:p>
            <a:pPr marL="0" indent="0">
              <a:buNone/>
            </a:pPr>
            <a:endParaRPr lang="en-US" altLang="zh-CN" dirty="0"/>
          </a:p>
          <a:p>
            <a:r>
              <a:rPr lang="en-US" altLang="zh-CN" dirty="0"/>
              <a:t> </a:t>
            </a:r>
            <a:r>
              <a:rPr lang="zh-CN" altLang="en-US" dirty="0"/>
              <a:t>使用有缺失值的样本，需要解决哪些问题？</a:t>
            </a:r>
            <a:endParaRPr lang="en-US" altLang="zh-CN" dirty="0"/>
          </a:p>
          <a:p>
            <a:endParaRPr lang="en-US" altLang="zh-CN" dirty="0"/>
          </a:p>
          <a:p>
            <a:pPr marL="0" indent="0">
              <a:buNone/>
            </a:pPr>
            <a:endParaRPr lang="en-US" altLang="zh-CN" dirty="0"/>
          </a:p>
          <a:p>
            <a:pPr marL="325800" lvl="1" indent="0">
              <a:buNone/>
            </a:pPr>
            <a:endParaRPr lang="en-US" altLang="zh-CN" dirty="0"/>
          </a:p>
        </p:txBody>
      </p:sp>
      <p:sp>
        <p:nvSpPr>
          <p:cNvPr id="4" name="Rectangle 3"/>
          <p:cNvSpPr>
            <a:spLocks noChangeArrowheads="1"/>
          </p:cNvSpPr>
          <p:nvPr/>
        </p:nvSpPr>
        <p:spPr bwMode="auto">
          <a:xfrm>
            <a:off x="1388737" y="2289194"/>
            <a:ext cx="3558017" cy="628677"/>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buNone/>
            </a:pPr>
            <a:r>
              <a:rPr lang="zh-CN" altLang="en-US" sz="2400" dirty="0"/>
              <a:t>  </a:t>
            </a:r>
            <a:r>
              <a:rPr lang="zh-CN" altLang="en-US" sz="2200" dirty="0">
                <a:latin typeface="幼圆" panose="02010509060101010101" pitchFamily="49" charset="-122"/>
                <a:ea typeface="幼圆" panose="02010509060101010101" pitchFamily="49" charset="-122"/>
              </a:rPr>
              <a:t>对数据信息极大的浪费</a:t>
            </a:r>
            <a:endParaRPr lang="en-US" altLang="zh-CN" sz="2200" dirty="0">
              <a:latin typeface="幼圆" panose="02010509060101010101" pitchFamily="49" charset="-122"/>
              <a:ea typeface="幼圆" panose="02010509060101010101" pitchFamily="49" charset="-122"/>
            </a:endParaRPr>
          </a:p>
        </p:txBody>
      </p:sp>
      <p:sp>
        <p:nvSpPr>
          <p:cNvPr id="6" name="Rectangle 3"/>
          <p:cNvSpPr>
            <a:spLocks noChangeArrowheads="1"/>
          </p:cNvSpPr>
          <p:nvPr/>
        </p:nvSpPr>
        <p:spPr bwMode="auto">
          <a:xfrm>
            <a:off x="1388737" y="3939029"/>
            <a:ext cx="6338355" cy="606192"/>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lvl="1" indent="0">
              <a:buNone/>
            </a:pPr>
            <a:r>
              <a:rPr lang="en-US" altLang="zh-CN" sz="2200" dirty="0">
                <a:latin typeface="幼圆" panose="02010509060101010101" pitchFamily="49" charset="-122"/>
                <a:ea typeface="幼圆" panose="02010509060101010101" pitchFamily="49" charset="-122"/>
              </a:rPr>
              <a:t>Q1</a:t>
            </a:r>
            <a:r>
              <a:rPr lang="zh-CN" altLang="en-US" sz="2200" dirty="0">
                <a:latin typeface="幼圆" panose="02010509060101010101" pitchFamily="49" charset="-122"/>
                <a:ea typeface="幼圆" panose="02010509060101010101" pitchFamily="49" charset="-122"/>
              </a:rPr>
              <a:t>：如何在属性缺失的情况下进行划分属性选择？</a:t>
            </a:r>
            <a:endParaRPr lang="en-US" altLang="zh-CN" sz="2200" dirty="0">
              <a:latin typeface="幼圆" panose="02010509060101010101" pitchFamily="49" charset="-122"/>
              <a:ea typeface="幼圆" panose="02010509060101010101" pitchFamily="49" charset="-122"/>
            </a:endParaRPr>
          </a:p>
        </p:txBody>
      </p:sp>
      <p:sp>
        <p:nvSpPr>
          <p:cNvPr id="7" name="Rectangle 3"/>
          <p:cNvSpPr>
            <a:spLocks noChangeArrowheads="1"/>
          </p:cNvSpPr>
          <p:nvPr/>
        </p:nvSpPr>
        <p:spPr bwMode="auto">
          <a:xfrm>
            <a:off x="1388737" y="4677206"/>
            <a:ext cx="6338356" cy="831680"/>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lvl="1" indent="0">
              <a:buNone/>
            </a:pPr>
            <a:r>
              <a:rPr lang="en-US" altLang="zh-CN" sz="2200" dirty="0">
                <a:latin typeface="幼圆" panose="02010509060101010101" pitchFamily="49" charset="-122"/>
                <a:ea typeface="幼圆" panose="02010509060101010101" pitchFamily="49" charset="-122"/>
              </a:rPr>
              <a:t>Q2</a:t>
            </a:r>
            <a:r>
              <a:rPr lang="zh-CN" altLang="en-US" sz="2200" dirty="0">
                <a:latin typeface="幼圆" panose="02010509060101010101" pitchFamily="49" charset="-122"/>
                <a:ea typeface="幼圆" panose="02010509060101010101" pitchFamily="49" charset="-122"/>
              </a:rPr>
              <a:t>：给定划分属性</a:t>
            </a:r>
            <a:r>
              <a:rPr lang="en-US" altLang="zh-CN" sz="2200" dirty="0">
                <a:latin typeface="幼圆" panose="02010509060101010101" pitchFamily="49" charset="-122"/>
                <a:ea typeface="幼圆" panose="02010509060101010101" pitchFamily="49" charset="-122"/>
              </a:rPr>
              <a:t>,</a:t>
            </a:r>
            <a:r>
              <a:rPr lang="zh-CN" altLang="en-US" sz="2200" dirty="0">
                <a:latin typeface="幼圆" panose="02010509060101010101" pitchFamily="49" charset="-122"/>
                <a:ea typeface="幼圆" panose="02010509060101010101" pitchFamily="49" charset="-122"/>
              </a:rPr>
              <a:t>若样本在该属性上的值缺失，如何对样本进行划分？</a:t>
            </a:r>
            <a:endParaRPr lang="en-US" altLang="zh-CN" sz="2200"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48282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基本流程</a:t>
            </a:r>
          </a:p>
        </p:txBody>
      </p:sp>
      <p:sp>
        <p:nvSpPr>
          <p:cNvPr id="3" name="内容占位符 2"/>
          <p:cNvSpPr>
            <a:spLocks noGrp="1"/>
          </p:cNvSpPr>
          <p:nvPr>
            <p:ph idx="1"/>
          </p:nvPr>
        </p:nvSpPr>
        <p:spPr/>
        <p:txBody>
          <a:bodyPr/>
          <a:lstStyle/>
          <a:p>
            <a:r>
              <a:rPr lang="zh-CN" altLang="en-US" dirty="0"/>
              <a:t>决策过程中提出的每个判定问题都是对某个属性的“测试”</a:t>
            </a:r>
            <a:endParaRPr lang="en-US" altLang="zh-CN" dirty="0"/>
          </a:p>
          <a:p>
            <a:pPr marL="0" indent="0">
              <a:buNone/>
            </a:pPr>
            <a:endParaRPr lang="en-US" altLang="zh-CN" dirty="0"/>
          </a:p>
          <a:p>
            <a:r>
              <a:rPr lang="zh-CN" altLang="en-US" dirty="0"/>
              <a:t>决策过程的最终结论对应了我们所希望的判定结果</a:t>
            </a:r>
            <a:endParaRPr lang="en-US" altLang="zh-CN" dirty="0"/>
          </a:p>
          <a:p>
            <a:pPr marL="0" indent="0">
              <a:buNone/>
            </a:pPr>
            <a:endParaRPr lang="zh-CN" altLang="en-US" dirty="0"/>
          </a:p>
          <a:p>
            <a:r>
              <a:rPr lang="zh-CN" altLang="en-US" dirty="0"/>
              <a:t>每个测试的结果或是导出最终结论，或者导出进一步的判定问题，其考虑范围是在上次决策结果的限定范围之内</a:t>
            </a:r>
            <a:endParaRPr lang="en-US" altLang="zh-CN" dirty="0"/>
          </a:p>
          <a:p>
            <a:endParaRPr lang="en-US" altLang="zh-CN" dirty="0"/>
          </a:p>
          <a:p>
            <a:r>
              <a:rPr lang="zh-CN" altLang="en-US" dirty="0"/>
              <a:t>从根结点到每个叶结点的路径对应了一个判定测试序列</a:t>
            </a:r>
            <a:endParaRPr lang="en-US" altLang="zh-CN" dirty="0"/>
          </a:p>
          <a:p>
            <a:pPr marL="0" indent="0">
              <a:buNone/>
            </a:pPr>
            <a:endParaRPr lang="en-US" altLang="zh-CN" dirty="0"/>
          </a:p>
          <a:p>
            <a:pPr marL="0" indent="0">
              <a:buNone/>
            </a:pPr>
            <a:endParaRPr lang="zh-CN" altLang="en-US" dirty="0"/>
          </a:p>
        </p:txBody>
      </p:sp>
      <p:sp>
        <p:nvSpPr>
          <p:cNvPr id="5" name="Rectangle 3"/>
          <p:cNvSpPr>
            <a:spLocks noChangeArrowheads="1"/>
          </p:cNvSpPr>
          <p:nvPr/>
        </p:nvSpPr>
        <p:spPr bwMode="auto">
          <a:xfrm>
            <a:off x="1435781" y="4803820"/>
            <a:ext cx="6266087" cy="1071672"/>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nSpc>
                <a:spcPts val="3200"/>
              </a:lnSpc>
              <a:buNone/>
            </a:pPr>
            <a:r>
              <a:rPr lang="zh-CN" altLang="en-US" sz="2200" dirty="0">
                <a:latin typeface="幼圆" panose="02010509060101010101" pitchFamily="49" charset="-122"/>
                <a:ea typeface="幼圆" panose="02010509060101010101" pitchFamily="49" charset="-122"/>
              </a:rPr>
              <a:t>决策树学习的目的是为了产生一棵</a:t>
            </a:r>
            <a:r>
              <a:rPr lang="zh-CN" altLang="en-US" sz="2200" dirty="0">
                <a:solidFill>
                  <a:srgbClr val="C00000"/>
                </a:solidFill>
                <a:latin typeface="幼圆" panose="02010509060101010101" pitchFamily="49" charset="-122"/>
                <a:ea typeface="幼圆" panose="02010509060101010101" pitchFamily="49" charset="-122"/>
              </a:rPr>
              <a:t>泛化能力强</a:t>
            </a:r>
            <a:r>
              <a:rPr lang="zh-CN" altLang="en-US" sz="2200" dirty="0">
                <a:latin typeface="幼圆" panose="02010509060101010101" pitchFamily="49" charset="-122"/>
                <a:ea typeface="幼圆" panose="02010509060101010101" pitchFamily="49" charset="-122"/>
              </a:rPr>
              <a:t>，即</a:t>
            </a:r>
            <a:r>
              <a:rPr lang="zh-CN" altLang="en-US" sz="2200" dirty="0">
                <a:solidFill>
                  <a:srgbClr val="C00000"/>
                </a:solidFill>
                <a:latin typeface="幼圆" panose="02010509060101010101" pitchFamily="49" charset="-122"/>
                <a:ea typeface="幼圆" panose="02010509060101010101" pitchFamily="49" charset="-122"/>
              </a:rPr>
              <a:t>处理未见示例能力强的决策树</a:t>
            </a:r>
          </a:p>
          <a:p>
            <a:pPr marL="0" indent="0">
              <a:lnSpc>
                <a:spcPts val="3200"/>
              </a:lnSpc>
              <a:buNone/>
            </a:pPr>
            <a:endParaRPr lang="zh-CN" altLang="en-US" sz="2200" i="0"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97084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连续与缺失值 </a:t>
            </a:r>
            <a:r>
              <a:rPr lang="en-US" altLang="zh-CN" dirty="0"/>
              <a:t>– </a:t>
            </a:r>
            <a:r>
              <a:rPr lang="zh-CN" altLang="en-US" dirty="0"/>
              <a:t>缺失值处理</a:t>
            </a:r>
          </a:p>
        </p:txBody>
      </p:sp>
      <p:sp>
        <p:nvSpPr>
          <p:cNvPr id="5" name="内容占位符 2"/>
          <p:cNvSpPr>
            <a:spLocks noGrp="1"/>
          </p:cNvSpPr>
          <p:nvPr>
            <p:ph idx="1"/>
          </p:nvPr>
        </p:nvSpPr>
        <p:spPr/>
        <p:txBody>
          <a:bodyPr/>
          <a:lstStyle/>
          <a:p>
            <a:pPr marL="342900" indent="-342900"/>
            <a:r>
              <a:rPr lang="zh-CN" altLang="en-US" dirty="0"/>
              <a:t>  表示</a:t>
            </a:r>
            <a:r>
              <a:rPr lang="en-US" altLang="zh-CN" dirty="0"/>
              <a:t>   </a:t>
            </a:r>
            <a:r>
              <a:rPr lang="zh-CN" altLang="en-US" dirty="0"/>
              <a:t>中在属性</a:t>
            </a:r>
            <a:r>
              <a:rPr lang="en-US" altLang="zh-CN" dirty="0"/>
              <a:t>  </a:t>
            </a:r>
            <a:r>
              <a:rPr lang="zh-CN" altLang="en-US" dirty="0"/>
              <a:t>上没有缺失值的样本子集，</a:t>
            </a:r>
            <a:r>
              <a:rPr lang="en-US" altLang="zh-CN" dirty="0"/>
              <a:t>  </a:t>
            </a:r>
            <a:r>
              <a:rPr lang="zh-CN" altLang="en-US" dirty="0"/>
              <a:t>表示    中在属性</a:t>
            </a:r>
            <a:r>
              <a:rPr lang="en-US" altLang="zh-CN" dirty="0"/>
              <a:t>  </a:t>
            </a:r>
            <a:r>
              <a:rPr lang="zh-CN" altLang="en-US" dirty="0"/>
              <a:t>上取值为   的样本子集，  表示   中属于第</a:t>
            </a:r>
            <a:r>
              <a:rPr lang="en-US" altLang="zh-CN" dirty="0"/>
              <a:t>  </a:t>
            </a:r>
            <a:r>
              <a:rPr lang="zh-CN" altLang="en-US" dirty="0"/>
              <a:t>类的样本子集</a:t>
            </a:r>
            <a:endParaRPr lang="en-US" altLang="zh-CN" dirty="0"/>
          </a:p>
          <a:p>
            <a:pPr marL="0" indent="0">
              <a:buNone/>
            </a:pPr>
            <a:r>
              <a:rPr lang="zh-CN" altLang="en-US" dirty="0"/>
              <a:t>   为每个样本</a:t>
            </a:r>
            <a:r>
              <a:rPr lang="en-US" altLang="zh-CN" dirty="0"/>
              <a:t>  </a:t>
            </a:r>
            <a:r>
              <a:rPr lang="zh-CN" altLang="en-US" dirty="0"/>
              <a:t>赋予一个权重    ，并定义：</a:t>
            </a:r>
            <a:endParaRPr lang="en-US" altLang="zh-CN" dirty="0"/>
          </a:p>
          <a:p>
            <a:pPr marL="800100" lvl="1" indent="-342900"/>
            <a:r>
              <a:rPr lang="en-US" altLang="zh-CN" dirty="0"/>
              <a:t>	</a:t>
            </a:r>
            <a:r>
              <a:rPr lang="zh-CN" altLang="en-US" dirty="0"/>
              <a:t>无缺失值样本所占的比例</a:t>
            </a:r>
          </a:p>
          <a:p>
            <a:pPr marL="800100" lvl="1" indent="-342900"/>
            <a:endParaRPr lang="en-US" altLang="zh-CN" dirty="0"/>
          </a:p>
          <a:p>
            <a:pPr marL="800100" lvl="1" indent="-342900"/>
            <a:endParaRPr lang="en-US" altLang="zh-CN" dirty="0"/>
          </a:p>
          <a:p>
            <a:pPr marL="800100" lvl="1" indent="-342900"/>
            <a:endParaRPr lang="en-US" altLang="zh-CN" dirty="0"/>
          </a:p>
          <a:p>
            <a:pPr marL="800100" lvl="1" indent="-342900"/>
            <a:r>
              <a:rPr lang="zh-CN" altLang="en-US" dirty="0"/>
              <a:t>无缺失值样本中第</a:t>
            </a:r>
            <a:r>
              <a:rPr lang="en-US" altLang="zh-CN" dirty="0"/>
              <a:t>  </a:t>
            </a:r>
            <a:r>
              <a:rPr lang="zh-CN" altLang="en-US" dirty="0"/>
              <a:t>类所占比例</a:t>
            </a:r>
            <a:endParaRPr lang="en-US" altLang="zh-CN" dirty="0"/>
          </a:p>
          <a:p>
            <a:pPr marL="800100" lvl="1" indent="-342900"/>
            <a:endParaRPr lang="zh-CN" altLang="en-US" dirty="0"/>
          </a:p>
          <a:p>
            <a:pPr marL="800100" lvl="1" indent="-342900"/>
            <a:endParaRPr lang="en-US" altLang="zh-CN" dirty="0"/>
          </a:p>
          <a:p>
            <a:pPr marL="800100" lvl="1" indent="-342900"/>
            <a:endParaRPr lang="en-US" altLang="zh-CN" dirty="0"/>
          </a:p>
          <a:p>
            <a:pPr marL="800100" lvl="1" indent="-342900"/>
            <a:r>
              <a:rPr lang="zh-CN" altLang="en-US" dirty="0"/>
              <a:t>无缺失值样本中在属性</a:t>
            </a:r>
            <a:r>
              <a:rPr lang="en-US" altLang="zh-CN" dirty="0"/>
              <a:t>  </a:t>
            </a:r>
            <a:r>
              <a:rPr lang="zh-CN" altLang="en-US" dirty="0"/>
              <a:t>上取值    的样本所占比例</a:t>
            </a:r>
          </a:p>
          <a:p>
            <a:pPr marL="800100" lvl="1" indent="-342900"/>
            <a:endParaRPr lang="en-US" altLang="zh-CN" dirty="0"/>
          </a:p>
          <a:p>
            <a:pPr marL="0" indent="0">
              <a:buNone/>
            </a:pPr>
            <a:endParaRPr lang="en-US" altLang="zh-CN" dirty="0"/>
          </a:p>
          <a:p>
            <a:pPr lvl="1">
              <a:buFont typeface="Wingdings" panose="05000000000000000000" pitchFamily="2" charset="2"/>
              <a:buChar char="p"/>
            </a:pPr>
            <a:endParaRPr lang="en-US" altLang="zh-CN" dirty="0"/>
          </a:p>
          <a:p>
            <a:pPr marL="0" indent="0">
              <a:buNone/>
            </a:pPr>
            <a:endParaRPr lang="en-US" altLang="zh-CN" dirty="0"/>
          </a:p>
          <a:p>
            <a:pPr lvl="1"/>
            <a:endParaRPr lang="en-US" altLang="zh-CN" dirty="0"/>
          </a:p>
          <a:p>
            <a:pPr marL="325800" lvl="1" indent="0">
              <a:buNone/>
            </a:pPr>
            <a:endParaRPr lang="en-US" altLang="zh-CN" dirty="0"/>
          </a:p>
          <a:p>
            <a:pPr marL="325800" lvl="1" indent="0">
              <a:buNone/>
            </a:pPr>
            <a:endParaRPr lang="en-US" altLang="zh-CN" dirty="0"/>
          </a:p>
        </p:txBody>
      </p:sp>
      <p:graphicFrame>
        <p:nvGraphicFramePr>
          <p:cNvPr id="4" name="对象 3"/>
          <p:cNvGraphicFramePr>
            <a:graphicFrameLocks noChangeAspect="1"/>
          </p:cNvGraphicFramePr>
          <p:nvPr>
            <p:extLst>
              <p:ext uri="{D42A27DB-BD31-4B8C-83A1-F6EECF244321}">
                <p14:modId xmlns:p14="http://schemas.microsoft.com/office/powerpoint/2010/main" val="1940794603"/>
              </p:ext>
            </p:extLst>
          </p:nvPr>
        </p:nvGraphicFramePr>
        <p:xfrm>
          <a:off x="625475" y="1179513"/>
          <a:ext cx="222250" cy="360362"/>
        </p:xfrm>
        <a:graphic>
          <a:graphicData uri="http://schemas.openxmlformats.org/presentationml/2006/ole">
            <mc:AlternateContent xmlns:mc="http://schemas.openxmlformats.org/markup-compatibility/2006">
              <mc:Choice xmlns:v="urn:schemas-microsoft-com:vml" Requires="v">
                <p:oleObj spid="_x0000_s69760" name="Formula" r:id="rId3" imgW="124560" imgH="201960" progId="Equation.Ribbit">
                  <p:embed/>
                </p:oleObj>
              </mc:Choice>
              <mc:Fallback>
                <p:oleObj name="Formula" r:id="rId3" imgW="124560" imgH="201960" progId="Equation.Ribbit">
                  <p:embed/>
                  <p:pic>
                    <p:nvPicPr>
                      <p:cNvPr id="0" name=""/>
                      <p:cNvPicPr/>
                      <p:nvPr/>
                    </p:nvPicPr>
                    <p:blipFill>
                      <a:blip r:embed="rId4"/>
                      <a:stretch>
                        <a:fillRect/>
                      </a:stretch>
                    </p:blipFill>
                    <p:spPr>
                      <a:xfrm>
                        <a:off x="625475" y="1179513"/>
                        <a:ext cx="222250" cy="360362"/>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818802675"/>
              </p:ext>
            </p:extLst>
          </p:nvPr>
        </p:nvGraphicFramePr>
        <p:xfrm>
          <a:off x="1476375" y="1241425"/>
          <a:ext cx="219075" cy="296863"/>
        </p:xfrm>
        <a:graphic>
          <a:graphicData uri="http://schemas.openxmlformats.org/presentationml/2006/ole">
            <mc:AlternateContent xmlns:mc="http://schemas.openxmlformats.org/markup-compatibility/2006">
              <mc:Choice xmlns:v="urn:schemas-microsoft-com:vml" Requires="v">
                <p:oleObj spid="_x0000_s69761" name="Formula" r:id="rId5" imgW="124560" imgH="166680" progId="Equation.Ribbit">
                  <p:embed/>
                </p:oleObj>
              </mc:Choice>
              <mc:Fallback>
                <p:oleObj name="Formula" r:id="rId5" imgW="124560" imgH="166680" progId="Equation.Ribbit">
                  <p:embed/>
                  <p:pic>
                    <p:nvPicPr>
                      <p:cNvPr id="0" name=""/>
                      <p:cNvPicPr/>
                      <p:nvPr/>
                    </p:nvPicPr>
                    <p:blipFill>
                      <a:blip r:embed="rId6"/>
                      <a:stretch>
                        <a:fillRect/>
                      </a:stretch>
                    </p:blipFill>
                    <p:spPr>
                      <a:xfrm>
                        <a:off x="1476375" y="1241425"/>
                        <a:ext cx="219075" cy="296863"/>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801374494"/>
              </p:ext>
            </p:extLst>
          </p:nvPr>
        </p:nvGraphicFramePr>
        <p:xfrm>
          <a:off x="6272213" y="1179513"/>
          <a:ext cx="323850" cy="360362"/>
        </p:xfrm>
        <a:graphic>
          <a:graphicData uri="http://schemas.openxmlformats.org/presentationml/2006/ole">
            <mc:AlternateContent xmlns:mc="http://schemas.openxmlformats.org/markup-compatibility/2006">
              <mc:Choice xmlns:v="urn:schemas-microsoft-com:vml" Requires="v">
                <p:oleObj spid="_x0000_s69762" name="Formula" r:id="rId7" imgW="182880" imgH="201960" progId="Equation.Ribbit">
                  <p:embed/>
                </p:oleObj>
              </mc:Choice>
              <mc:Fallback>
                <p:oleObj name="Formula" r:id="rId7" imgW="182880" imgH="201960" progId="Equation.Ribbit">
                  <p:embed/>
                  <p:pic>
                    <p:nvPicPr>
                      <p:cNvPr id="0" name=""/>
                      <p:cNvPicPr/>
                      <p:nvPr/>
                    </p:nvPicPr>
                    <p:blipFill>
                      <a:blip r:embed="rId8"/>
                      <a:stretch>
                        <a:fillRect/>
                      </a:stretch>
                    </p:blipFill>
                    <p:spPr>
                      <a:xfrm>
                        <a:off x="6272213" y="1179513"/>
                        <a:ext cx="323850" cy="360362"/>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1950946353"/>
              </p:ext>
            </p:extLst>
          </p:nvPr>
        </p:nvGraphicFramePr>
        <p:xfrm>
          <a:off x="7219950" y="1179513"/>
          <a:ext cx="220663" cy="360362"/>
        </p:xfrm>
        <a:graphic>
          <a:graphicData uri="http://schemas.openxmlformats.org/presentationml/2006/ole">
            <mc:AlternateContent xmlns:mc="http://schemas.openxmlformats.org/markup-compatibility/2006">
              <mc:Choice xmlns:v="urn:schemas-microsoft-com:vml" Requires="v">
                <p:oleObj spid="_x0000_s69763" name="Formula" r:id="rId9" imgW="124560" imgH="201960" progId="Equation.Ribbit">
                  <p:embed/>
                </p:oleObj>
              </mc:Choice>
              <mc:Fallback>
                <p:oleObj name="Formula" r:id="rId9" imgW="124560" imgH="201960" progId="Equation.Ribbit">
                  <p:embed/>
                  <p:pic>
                    <p:nvPicPr>
                      <p:cNvPr id="0" name=""/>
                      <p:cNvPicPr/>
                      <p:nvPr/>
                    </p:nvPicPr>
                    <p:blipFill>
                      <a:blip r:embed="rId4"/>
                      <a:stretch>
                        <a:fillRect/>
                      </a:stretch>
                    </p:blipFill>
                    <p:spPr>
                      <a:xfrm>
                        <a:off x="7219950" y="1179513"/>
                        <a:ext cx="220663" cy="360362"/>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498410485"/>
              </p:ext>
            </p:extLst>
          </p:nvPr>
        </p:nvGraphicFramePr>
        <p:xfrm>
          <a:off x="1809750" y="1497013"/>
          <a:ext cx="288925" cy="349250"/>
        </p:xfrm>
        <a:graphic>
          <a:graphicData uri="http://schemas.openxmlformats.org/presentationml/2006/ole">
            <mc:AlternateContent xmlns:mc="http://schemas.openxmlformats.org/markup-compatibility/2006">
              <mc:Choice xmlns:v="urn:schemas-microsoft-com:vml" Requires="v">
                <p:oleObj spid="_x0000_s69764" name="Formula" r:id="rId10" imgW="134640" imgH="162720" progId="Equation.Ribbit">
                  <p:embed/>
                </p:oleObj>
              </mc:Choice>
              <mc:Fallback>
                <p:oleObj name="Formula" r:id="rId10" imgW="134640" imgH="162720" progId="Equation.Ribbit">
                  <p:embed/>
                  <p:pic>
                    <p:nvPicPr>
                      <p:cNvPr id="0" name=""/>
                      <p:cNvPicPr/>
                      <p:nvPr/>
                    </p:nvPicPr>
                    <p:blipFill>
                      <a:blip r:embed="rId11"/>
                      <a:stretch>
                        <a:fillRect/>
                      </a:stretch>
                    </p:blipFill>
                    <p:spPr>
                      <a:xfrm>
                        <a:off x="1809750" y="1497013"/>
                        <a:ext cx="288925" cy="349250"/>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372927474"/>
              </p:ext>
            </p:extLst>
          </p:nvPr>
        </p:nvGraphicFramePr>
        <p:xfrm>
          <a:off x="3635375" y="1479550"/>
          <a:ext cx="325438" cy="360363"/>
        </p:xfrm>
        <a:graphic>
          <a:graphicData uri="http://schemas.openxmlformats.org/presentationml/2006/ole">
            <mc:AlternateContent xmlns:mc="http://schemas.openxmlformats.org/markup-compatibility/2006">
              <mc:Choice xmlns:v="urn:schemas-microsoft-com:vml" Requires="v">
                <p:oleObj spid="_x0000_s69765" name="Formula" r:id="rId12" imgW="182880" imgH="203400" progId="Equation.Ribbit">
                  <p:embed/>
                </p:oleObj>
              </mc:Choice>
              <mc:Fallback>
                <p:oleObj name="Formula" r:id="rId12" imgW="182880" imgH="203400" progId="Equation.Ribbit">
                  <p:embed/>
                  <p:pic>
                    <p:nvPicPr>
                      <p:cNvPr id="0" name=""/>
                      <p:cNvPicPr/>
                      <p:nvPr/>
                    </p:nvPicPr>
                    <p:blipFill>
                      <a:blip r:embed="rId13"/>
                      <a:stretch>
                        <a:fillRect/>
                      </a:stretch>
                    </p:blipFill>
                    <p:spPr>
                      <a:xfrm>
                        <a:off x="3635375" y="1479550"/>
                        <a:ext cx="325438" cy="360363"/>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3585841649"/>
              </p:ext>
            </p:extLst>
          </p:nvPr>
        </p:nvGraphicFramePr>
        <p:xfrm>
          <a:off x="4570413" y="1477963"/>
          <a:ext cx="220662" cy="358775"/>
        </p:xfrm>
        <a:graphic>
          <a:graphicData uri="http://schemas.openxmlformats.org/presentationml/2006/ole">
            <mc:AlternateContent xmlns:mc="http://schemas.openxmlformats.org/markup-compatibility/2006">
              <mc:Choice xmlns:v="urn:schemas-microsoft-com:vml" Requires="v">
                <p:oleObj spid="_x0000_s69766" name="Formula" r:id="rId14" imgW="124560" imgH="201960" progId="Equation.Ribbit">
                  <p:embed/>
                </p:oleObj>
              </mc:Choice>
              <mc:Fallback>
                <p:oleObj name="Formula" r:id="rId14" imgW="124560" imgH="201960" progId="Equation.Ribbit">
                  <p:embed/>
                  <p:pic>
                    <p:nvPicPr>
                      <p:cNvPr id="0" name=""/>
                      <p:cNvPicPr/>
                      <p:nvPr/>
                    </p:nvPicPr>
                    <p:blipFill>
                      <a:blip r:embed="rId4"/>
                      <a:stretch>
                        <a:fillRect/>
                      </a:stretch>
                    </p:blipFill>
                    <p:spPr>
                      <a:xfrm>
                        <a:off x="4570413" y="1477963"/>
                        <a:ext cx="220662" cy="358775"/>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2749571364"/>
              </p:ext>
            </p:extLst>
          </p:nvPr>
        </p:nvGraphicFramePr>
        <p:xfrm>
          <a:off x="3887788" y="1995488"/>
          <a:ext cx="334962" cy="257175"/>
        </p:xfrm>
        <a:graphic>
          <a:graphicData uri="http://schemas.openxmlformats.org/presentationml/2006/ole">
            <mc:AlternateContent xmlns:mc="http://schemas.openxmlformats.org/markup-compatibility/2006">
              <mc:Choice xmlns:v="urn:schemas-microsoft-com:vml" Requires="v">
                <p:oleObj spid="_x0000_s69767" name="Formula" r:id="rId15" imgW="171720" imgH="131040" progId="Equation.Ribbit">
                  <p:embed/>
                </p:oleObj>
              </mc:Choice>
              <mc:Fallback>
                <p:oleObj name="Formula" r:id="rId15" imgW="171720" imgH="131040" progId="Equation.Ribbit">
                  <p:embed/>
                  <p:pic>
                    <p:nvPicPr>
                      <p:cNvPr id="0" name=""/>
                      <p:cNvPicPr/>
                      <p:nvPr/>
                    </p:nvPicPr>
                    <p:blipFill>
                      <a:blip r:embed="rId16"/>
                      <a:stretch>
                        <a:fillRect/>
                      </a:stretch>
                    </p:blipFill>
                    <p:spPr>
                      <a:xfrm>
                        <a:off x="3887788" y="1995488"/>
                        <a:ext cx="334962" cy="257175"/>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3751912817"/>
              </p:ext>
            </p:extLst>
          </p:nvPr>
        </p:nvGraphicFramePr>
        <p:xfrm>
          <a:off x="2471738" y="2786063"/>
          <a:ext cx="1655762" cy="601662"/>
        </p:xfrm>
        <a:graphic>
          <a:graphicData uri="http://schemas.openxmlformats.org/presentationml/2006/ole">
            <mc:AlternateContent xmlns:mc="http://schemas.openxmlformats.org/markup-compatibility/2006">
              <mc:Choice xmlns:v="urn:schemas-microsoft-com:vml" Requires="v">
                <p:oleObj spid="_x0000_s69768" name="Formula" r:id="rId17" imgW="773640" imgH="280800" progId="Equation.Ribbit">
                  <p:embed/>
                </p:oleObj>
              </mc:Choice>
              <mc:Fallback>
                <p:oleObj name="Formula" r:id="rId17" imgW="773640" imgH="280800" progId="Equation.Ribbit">
                  <p:embed/>
                  <p:pic>
                    <p:nvPicPr>
                      <p:cNvPr id="0" name=""/>
                      <p:cNvPicPr/>
                      <p:nvPr/>
                    </p:nvPicPr>
                    <p:blipFill>
                      <a:blip r:embed="rId18"/>
                      <a:stretch>
                        <a:fillRect/>
                      </a:stretch>
                    </p:blipFill>
                    <p:spPr>
                      <a:xfrm>
                        <a:off x="2471738" y="2786063"/>
                        <a:ext cx="1655762" cy="601662"/>
                      </a:xfrm>
                      <a:prstGeom prst="rect">
                        <a:avLst/>
                      </a:prstGeom>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3490444019"/>
              </p:ext>
            </p:extLst>
          </p:nvPr>
        </p:nvGraphicFramePr>
        <p:xfrm>
          <a:off x="2465388" y="4117975"/>
          <a:ext cx="3819525" cy="592138"/>
        </p:xfrm>
        <a:graphic>
          <a:graphicData uri="http://schemas.openxmlformats.org/presentationml/2006/ole">
            <mc:AlternateContent xmlns:mc="http://schemas.openxmlformats.org/markup-compatibility/2006">
              <mc:Choice xmlns:v="urn:schemas-microsoft-com:vml" Requires="v">
                <p:oleObj spid="_x0000_s69769" name="Formula" r:id="rId19" imgW="1921680" imgH="298800" progId="Equation.Ribbit">
                  <p:embed/>
                </p:oleObj>
              </mc:Choice>
              <mc:Fallback>
                <p:oleObj name="Formula" r:id="rId19" imgW="1921680" imgH="298800" progId="Equation.Ribbit">
                  <p:embed/>
                  <p:pic>
                    <p:nvPicPr>
                      <p:cNvPr id="0" name=""/>
                      <p:cNvPicPr/>
                      <p:nvPr/>
                    </p:nvPicPr>
                    <p:blipFill>
                      <a:blip r:embed="rId20"/>
                      <a:stretch>
                        <a:fillRect/>
                      </a:stretch>
                    </p:blipFill>
                    <p:spPr>
                      <a:xfrm>
                        <a:off x="2465388" y="4117975"/>
                        <a:ext cx="3819525" cy="592138"/>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3868599524"/>
              </p:ext>
            </p:extLst>
          </p:nvPr>
        </p:nvGraphicFramePr>
        <p:xfrm>
          <a:off x="2470150" y="5427663"/>
          <a:ext cx="3900488" cy="596900"/>
        </p:xfrm>
        <a:graphic>
          <a:graphicData uri="http://schemas.openxmlformats.org/presentationml/2006/ole">
            <mc:AlternateContent xmlns:mc="http://schemas.openxmlformats.org/markup-compatibility/2006">
              <mc:Choice xmlns:v="urn:schemas-microsoft-com:vml" Requires="v">
                <p:oleObj spid="_x0000_s69770" name="Formula" r:id="rId21" imgW="1820160" imgH="279720" progId="Equation.Ribbit">
                  <p:embed/>
                </p:oleObj>
              </mc:Choice>
              <mc:Fallback>
                <p:oleObj name="Formula" r:id="rId21" imgW="1820160" imgH="279720" progId="Equation.Ribbit">
                  <p:embed/>
                  <p:pic>
                    <p:nvPicPr>
                      <p:cNvPr id="0" name=""/>
                      <p:cNvPicPr/>
                      <p:nvPr/>
                    </p:nvPicPr>
                    <p:blipFill>
                      <a:blip r:embed="rId22"/>
                      <a:stretch>
                        <a:fillRect/>
                      </a:stretch>
                    </p:blipFill>
                    <p:spPr>
                      <a:xfrm>
                        <a:off x="2470150" y="5427663"/>
                        <a:ext cx="3900488" cy="596900"/>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921883643"/>
              </p:ext>
            </p:extLst>
          </p:nvPr>
        </p:nvGraphicFramePr>
        <p:xfrm>
          <a:off x="4656138" y="5000625"/>
          <a:ext cx="231775" cy="282575"/>
        </p:xfrm>
        <a:graphic>
          <a:graphicData uri="http://schemas.openxmlformats.org/presentationml/2006/ole">
            <mc:AlternateContent xmlns:mc="http://schemas.openxmlformats.org/markup-compatibility/2006">
              <mc:Choice xmlns:v="urn:schemas-microsoft-com:vml" Requires="v">
                <p:oleObj spid="_x0000_s69771" name="Formula" r:id="rId23" imgW="134640" imgH="162720" progId="Equation.Ribbit">
                  <p:embed/>
                </p:oleObj>
              </mc:Choice>
              <mc:Fallback>
                <p:oleObj name="Formula" r:id="rId23" imgW="134640" imgH="162720" progId="Equation.Ribbit">
                  <p:embed/>
                  <p:pic>
                    <p:nvPicPr>
                      <p:cNvPr id="0" name=""/>
                      <p:cNvPicPr/>
                      <p:nvPr/>
                    </p:nvPicPr>
                    <p:blipFill>
                      <a:blip r:embed="rId11"/>
                      <a:stretch>
                        <a:fillRect/>
                      </a:stretch>
                    </p:blipFill>
                    <p:spPr>
                      <a:xfrm>
                        <a:off x="4656138" y="5000625"/>
                        <a:ext cx="231775" cy="282575"/>
                      </a:xfrm>
                      <a:prstGeom prst="rect">
                        <a:avLst/>
                      </a:prstGeom>
                    </p:spPr>
                  </p:pic>
                </p:oleObj>
              </mc:Fallback>
            </mc:AlternateContent>
          </a:graphicData>
        </a:graphic>
      </p:graphicFrame>
      <p:sp>
        <p:nvSpPr>
          <p:cNvPr id="31" name="Rectangle 3"/>
          <p:cNvSpPr>
            <a:spLocks noChangeArrowheads="1"/>
          </p:cNvSpPr>
          <p:nvPr/>
        </p:nvSpPr>
        <p:spPr bwMode="auto">
          <a:xfrm>
            <a:off x="5171318" y="2533889"/>
            <a:ext cx="3502448" cy="1259324"/>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457200" lvl="1" indent="0">
              <a:buNone/>
            </a:pPr>
            <a:r>
              <a:rPr lang="en-US" altLang="zh-CN" sz="2400" dirty="0"/>
              <a:t>Q1</a:t>
            </a:r>
            <a:r>
              <a:rPr lang="zh-CN" altLang="en-US" sz="2400" dirty="0"/>
              <a:t>：如何在属性缺失的情况下进行划分属性选择？</a:t>
            </a:r>
            <a:endParaRPr lang="en-US" altLang="zh-CN" sz="2400" dirty="0"/>
          </a:p>
        </p:txBody>
      </p:sp>
      <p:cxnSp>
        <p:nvCxnSpPr>
          <p:cNvPr id="33" name="直接连接符 32"/>
          <p:cNvCxnSpPr/>
          <p:nvPr/>
        </p:nvCxnSpPr>
        <p:spPr>
          <a:xfrm>
            <a:off x="6520715" y="3168690"/>
            <a:ext cx="401827" cy="51139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6893718" y="2668249"/>
            <a:ext cx="1543987" cy="1011836"/>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19" name="对象 18"/>
          <p:cNvGraphicFramePr>
            <a:graphicFrameLocks noChangeAspect="1"/>
          </p:cNvGraphicFramePr>
          <p:nvPr>
            <p:extLst>
              <p:ext uri="{D42A27DB-BD31-4B8C-83A1-F6EECF244321}">
                <p14:modId xmlns:p14="http://schemas.microsoft.com/office/powerpoint/2010/main" val="3134594254"/>
              </p:ext>
            </p:extLst>
          </p:nvPr>
        </p:nvGraphicFramePr>
        <p:xfrm>
          <a:off x="2882900" y="1230914"/>
          <a:ext cx="188913" cy="306387"/>
        </p:xfrm>
        <a:graphic>
          <a:graphicData uri="http://schemas.openxmlformats.org/presentationml/2006/ole">
            <mc:AlternateContent xmlns:mc="http://schemas.openxmlformats.org/markup-compatibility/2006">
              <mc:Choice xmlns:v="urn:schemas-microsoft-com:vml" Requires="v">
                <p:oleObj spid="_x0000_s69772" name="Formula" r:id="rId24" imgW="80280" imgH="129600" progId="Equation.Ribbit">
                  <p:embed/>
                </p:oleObj>
              </mc:Choice>
              <mc:Fallback>
                <p:oleObj name="Formula" r:id="rId24" imgW="80280" imgH="129600" progId="Equation.Ribbit">
                  <p:embed/>
                  <p:pic>
                    <p:nvPicPr>
                      <p:cNvPr id="0" name=""/>
                      <p:cNvPicPr/>
                      <p:nvPr/>
                    </p:nvPicPr>
                    <p:blipFill>
                      <a:blip r:embed="rId25"/>
                      <a:stretch>
                        <a:fillRect/>
                      </a:stretch>
                    </p:blipFill>
                    <p:spPr>
                      <a:xfrm>
                        <a:off x="2882900" y="1230914"/>
                        <a:ext cx="188913" cy="306387"/>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2706328229"/>
              </p:ext>
            </p:extLst>
          </p:nvPr>
        </p:nvGraphicFramePr>
        <p:xfrm>
          <a:off x="8716963" y="1238250"/>
          <a:ext cx="190500" cy="303213"/>
        </p:xfrm>
        <a:graphic>
          <a:graphicData uri="http://schemas.openxmlformats.org/presentationml/2006/ole">
            <mc:AlternateContent xmlns:mc="http://schemas.openxmlformats.org/markup-compatibility/2006">
              <mc:Choice xmlns:v="urn:schemas-microsoft-com:vml" Requires="v">
                <p:oleObj spid="_x0000_s69773" name="Formula" r:id="rId26" imgW="80280" imgH="129600" progId="Equation.Ribbit">
                  <p:embed/>
                </p:oleObj>
              </mc:Choice>
              <mc:Fallback>
                <p:oleObj name="Formula" r:id="rId26" imgW="80280" imgH="129600" progId="Equation.Ribbit">
                  <p:embed/>
                  <p:pic>
                    <p:nvPicPr>
                      <p:cNvPr id="0" name=""/>
                      <p:cNvPicPr/>
                      <p:nvPr/>
                    </p:nvPicPr>
                    <p:blipFill>
                      <a:blip r:embed="rId25"/>
                      <a:stretch>
                        <a:fillRect/>
                      </a:stretch>
                    </p:blipFill>
                    <p:spPr>
                      <a:xfrm>
                        <a:off x="8716963" y="1238250"/>
                        <a:ext cx="190500" cy="303213"/>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010692370"/>
              </p:ext>
            </p:extLst>
          </p:nvPr>
        </p:nvGraphicFramePr>
        <p:xfrm>
          <a:off x="5972175" y="1484313"/>
          <a:ext cx="174625" cy="360362"/>
        </p:xfrm>
        <a:graphic>
          <a:graphicData uri="http://schemas.openxmlformats.org/presentationml/2006/ole">
            <mc:AlternateContent xmlns:mc="http://schemas.openxmlformats.org/markup-compatibility/2006">
              <mc:Choice xmlns:v="urn:schemas-microsoft-com:vml" Requires="v">
                <p:oleObj spid="_x0000_s69774" name="Formula" r:id="rId27" imgW="80280" imgH="167760" progId="Equation.Ribbit">
                  <p:embed/>
                </p:oleObj>
              </mc:Choice>
              <mc:Fallback>
                <p:oleObj name="Formula" r:id="rId27" imgW="80280" imgH="167760" progId="Equation.Ribbit">
                  <p:embed/>
                  <p:pic>
                    <p:nvPicPr>
                      <p:cNvPr id="0" name=""/>
                      <p:cNvPicPr/>
                      <p:nvPr/>
                    </p:nvPicPr>
                    <p:blipFill>
                      <a:blip r:embed="rId28"/>
                      <a:stretch>
                        <a:fillRect/>
                      </a:stretch>
                    </p:blipFill>
                    <p:spPr>
                      <a:xfrm>
                        <a:off x="5972175" y="1484313"/>
                        <a:ext cx="174625" cy="360362"/>
                      </a:xfrm>
                      <a:prstGeom prst="rect">
                        <a:avLst/>
                      </a:prstGeom>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3433214600"/>
              </p:ext>
            </p:extLst>
          </p:nvPr>
        </p:nvGraphicFramePr>
        <p:xfrm>
          <a:off x="3703638" y="5016500"/>
          <a:ext cx="190500" cy="303213"/>
        </p:xfrm>
        <a:graphic>
          <a:graphicData uri="http://schemas.openxmlformats.org/presentationml/2006/ole">
            <mc:AlternateContent xmlns:mc="http://schemas.openxmlformats.org/markup-compatibility/2006">
              <mc:Choice xmlns:v="urn:schemas-microsoft-com:vml" Requires="v">
                <p:oleObj spid="_x0000_s69775" name="Formula" r:id="rId29" imgW="80280" imgH="129600" progId="Equation.Ribbit">
                  <p:embed/>
                </p:oleObj>
              </mc:Choice>
              <mc:Fallback>
                <p:oleObj name="Formula" r:id="rId29" imgW="80280" imgH="129600" progId="Equation.Ribbit">
                  <p:embed/>
                  <p:pic>
                    <p:nvPicPr>
                      <p:cNvPr id="0" name=""/>
                      <p:cNvPicPr/>
                      <p:nvPr/>
                    </p:nvPicPr>
                    <p:blipFill>
                      <a:blip r:embed="rId25"/>
                      <a:stretch>
                        <a:fillRect/>
                      </a:stretch>
                    </p:blipFill>
                    <p:spPr>
                      <a:xfrm>
                        <a:off x="3703638" y="5016500"/>
                        <a:ext cx="190500" cy="303213"/>
                      </a:xfrm>
                      <a:prstGeom prst="rect">
                        <a:avLst/>
                      </a:prstGeom>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2128259444"/>
              </p:ext>
            </p:extLst>
          </p:nvPr>
        </p:nvGraphicFramePr>
        <p:xfrm>
          <a:off x="3204177" y="3655371"/>
          <a:ext cx="151318" cy="310890"/>
        </p:xfrm>
        <a:graphic>
          <a:graphicData uri="http://schemas.openxmlformats.org/presentationml/2006/ole">
            <mc:AlternateContent xmlns:mc="http://schemas.openxmlformats.org/markup-compatibility/2006">
              <mc:Choice xmlns:v="urn:schemas-microsoft-com:vml" Requires="v">
                <p:oleObj spid="_x0000_s69776" name="Formula" r:id="rId30" imgW="80280" imgH="167760" progId="Equation.Ribbit">
                  <p:embed/>
                </p:oleObj>
              </mc:Choice>
              <mc:Fallback>
                <p:oleObj name="Formula" r:id="rId30" imgW="80280" imgH="167760" progId="Equation.Ribbit">
                  <p:embed/>
                  <p:pic>
                    <p:nvPicPr>
                      <p:cNvPr id="0" name=""/>
                      <p:cNvPicPr/>
                      <p:nvPr/>
                    </p:nvPicPr>
                    <p:blipFill>
                      <a:blip r:embed="rId28"/>
                      <a:stretch>
                        <a:fillRect/>
                      </a:stretch>
                    </p:blipFill>
                    <p:spPr>
                      <a:xfrm>
                        <a:off x="3204177" y="3655371"/>
                        <a:ext cx="151318" cy="31089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347827244"/>
              </p:ext>
            </p:extLst>
          </p:nvPr>
        </p:nvGraphicFramePr>
        <p:xfrm>
          <a:off x="2039938" y="1997075"/>
          <a:ext cx="201612" cy="268288"/>
        </p:xfrm>
        <a:graphic>
          <a:graphicData uri="http://schemas.openxmlformats.org/presentationml/2006/ole">
            <mc:AlternateContent xmlns:mc="http://schemas.openxmlformats.org/markup-compatibility/2006">
              <mc:Choice xmlns:v="urn:schemas-microsoft-com:vml" Requires="v">
                <p:oleObj spid="_x0000_s69777" name="Formula" r:id="rId31" imgW="97920" imgH="131040" progId="Equation.Ribbit">
                  <p:embed/>
                </p:oleObj>
              </mc:Choice>
              <mc:Fallback>
                <p:oleObj name="Formula" r:id="rId31" imgW="97920" imgH="131040" progId="Equation.Ribbit">
                  <p:embed/>
                  <p:pic>
                    <p:nvPicPr>
                      <p:cNvPr id="0" name=""/>
                      <p:cNvPicPr/>
                      <p:nvPr/>
                    </p:nvPicPr>
                    <p:blipFill>
                      <a:blip r:embed="rId32"/>
                      <a:stretch>
                        <a:fillRect/>
                      </a:stretch>
                    </p:blipFill>
                    <p:spPr>
                      <a:xfrm>
                        <a:off x="2039938" y="1997075"/>
                        <a:ext cx="201612" cy="268288"/>
                      </a:xfrm>
                      <a:prstGeom prst="rect">
                        <a:avLst/>
                      </a:prstGeom>
                    </p:spPr>
                  </p:pic>
                </p:oleObj>
              </mc:Fallback>
            </mc:AlternateContent>
          </a:graphicData>
        </a:graphic>
      </p:graphicFrame>
    </p:spTree>
    <p:extLst>
      <p:ext uri="{BB962C8B-B14F-4D97-AF65-F5344CB8AC3E}">
        <p14:creationId xmlns:p14="http://schemas.microsoft.com/office/powerpoint/2010/main" val="393851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p:cTn id="31" dur="500" fill="hold"/>
                                        <p:tgtEl>
                                          <p:spTgt spid="31"/>
                                        </p:tgtEl>
                                        <p:attrNameLst>
                                          <p:attrName>ppt_w</p:attrName>
                                        </p:attrNameLst>
                                      </p:cBhvr>
                                      <p:tavLst>
                                        <p:tav tm="0">
                                          <p:val>
                                            <p:fltVal val="0"/>
                                          </p:val>
                                        </p:tav>
                                        <p:tav tm="100000">
                                          <p:val>
                                            <p:strVal val="#ppt_w"/>
                                          </p:val>
                                        </p:tav>
                                      </p:tavLst>
                                    </p:anim>
                                    <p:anim calcmode="lin" valueType="num">
                                      <p:cBhvr>
                                        <p:cTn id="32" dur="500" fill="hold"/>
                                        <p:tgtEl>
                                          <p:spTgt spid="31"/>
                                        </p:tgtEl>
                                        <p:attrNameLst>
                                          <p:attrName>ppt_h</p:attrName>
                                        </p:attrNameLst>
                                      </p:cBhvr>
                                      <p:tavLst>
                                        <p:tav tm="0">
                                          <p:val>
                                            <p:fltVal val="0"/>
                                          </p:val>
                                        </p:tav>
                                        <p:tav tm="100000">
                                          <p:val>
                                            <p:strVal val="#ppt_h"/>
                                          </p:val>
                                        </p:tav>
                                      </p:tavLst>
                                    </p:anim>
                                    <p:animEffect transition="in" filter="fade">
                                      <p:cBhvr>
                                        <p:cTn id="33" dur="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5"/>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 </a:t>
            </a:r>
            <a:r>
              <a:rPr lang="en-US" altLang="zh-CN" dirty="0"/>
              <a:t>– </a:t>
            </a:r>
            <a:r>
              <a:rPr lang="zh-CN" altLang="en-US" dirty="0"/>
              <a:t>缺失值处理</a:t>
            </a:r>
          </a:p>
        </p:txBody>
      </p:sp>
      <p:sp>
        <p:nvSpPr>
          <p:cNvPr id="3" name="内容占位符 2"/>
          <p:cNvSpPr>
            <a:spLocks noGrp="1"/>
          </p:cNvSpPr>
          <p:nvPr>
            <p:ph idx="1"/>
          </p:nvPr>
        </p:nvSpPr>
        <p:spPr/>
        <p:txBody>
          <a:bodyPr/>
          <a:lstStyle/>
          <a:p>
            <a:r>
              <a:rPr lang="en-US" altLang="zh-CN" dirty="0"/>
              <a:t> </a:t>
            </a:r>
            <a:r>
              <a:rPr lang="zh-CN" altLang="en-US" dirty="0"/>
              <a:t>基于上述定义，可得</a:t>
            </a:r>
            <a:endParaRPr lang="en-US" altLang="zh-CN" dirty="0"/>
          </a:p>
          <a:p>
            <a:endParaRPr lang="en-US" altLang="zh-CN" dirty="0"/>
          </a:p>
          <a:p>
            <a:pPr marL="0" indent="0">
              <a:buNone/>
            </a:pPr>
            <a:endParaRPr lang="en-US" altLang="zh-CN" dirty="0"/>
          </a:p>
          <a:p>
            <a:pPr marL="0" indent="0">
              <a:buNone/>
            </a:pPr>
            <a:endParaRPr lang="en-US" altLang="zh-CN" dirty="0"/>
          </a:p>
          <a:p>
            <a:pPr marL="0" indent="0">
              <a:buNone/>
            </a:pPr>
            <a:r>
              <a:rPr lang="en-US" altLang="zh-CN" dirty="0"/>
              <a:t>     </a:t>
            </a:r>
            <a:r>
              <a:rPr lang="zh-CN" altLang="en-US" dirty="0"/>
              <a:t>其中</a:t>
            </a:r>
            <a:endParaRPr lang="en-US" altLang="zh-CN" dirty="0"/>
          </a:p>
          <a:p>
            <a:pPr marL="0" indent="0">
              <a:buNone/>
            </a:pPr>
            <a:endParaRPr lang="en-US" altLang="zh-CN" dirty="0"/>
          </a:p>
          <a:p>
            <a:r>
              <a:rPr lang="en-US" altLang="zh-CN" dirty="0"/>
              <a:t> </a:t>
            </a:r>
            <a:r>
              <a:rPr lang="zh-CN" altLang="en-US" dirty="0"/>
              <a:t>对于</a:t>
            </a:r>
            <a:r>
              <a:rPr lang="en-US" altLang="zh-CN" dirty="0"/>
              <a:t>Q2</a:t>
            </a:r>
          </a:p>
          <a:p>
            <a:pPr lvl="1"/>
            <a:r>
              <a:rPr lang="zh-CN" altLang="en-US" dirty="0"/>
              <a:t>若样本  在划分属性</a:t>
            </a:r>
            <a:r>
              <a:rPr lang="en-US" altLang="zh-CN" dirty="0"/>
              <a:t>  </a:t>
            </a:r>
            <a:r>
              <a:rPr lang="zh-CN" altLang="en-US" dirty="0"/>
              <a:t>上的取值已知，则将</a:t>
            </a:r>
            <a:r>
              <a:rPr lang="en-US" altLang="zh-CN" dirty="0"/>
              <a:t>   </a:t>
            </a:r>
            <a:r>
              <a:rPr lang="zh-CN" altLang="en-US" dirty="0"/>
              <a:t>划入与其取值对应的子结点，且样本权值在子结点中保持为</a:t>
            </a:r>
            <a:endParaRPr lang="en-US" altLang="zh-CN" dirty="0"/>
          </a:p>
          <a:p>
            <a:pPr lvl="1"/>
            <a:r>
              <a:rPr lang="zh-CN" altLang="en-US" dirty="0"/>
              <a:t>若样本  在划分属性  上的取值未知，则将</a:t>
            </a:r>
            <a:r>
              <a:rPr lang="en-US" altLang="zh-CN" dirty="0"/>
              <a:t>   </a:t>
            </a:r>
            <a:r>
              <a:rPr lang="zh-CN" altLang="en-US" dirty="0"/>
              <a:t>同时划入所有子结点，且样本权值在与属性值    对应的子结点中调整为          </a:t>
            </a:r>
            <a:r>
              <a:rPr lang="en-US" altLang="zh-CN" dirty="0"/>
              <a:t>(</a:t>
            </a:r>
            <a:r>
              <a:rPr lang="zh-CN" altLang="en-US" dirty="0"/>
              <a:t>直观来看，相当于让同一个样本以不同概率划入不同的子结点中去</a:t>
            </a:r>
            <a:r>
              <a:rPr lang="en-US" altLang="zh-CN" dirty="0"/>
              <a:t>)</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660429301"/>
              </p:ext>
            </p:extLst>
          </p:nvPr>
        </p:nvGraphicFramePr>
        <p:xfrm>
          <a:off x="2557463" y="1708150"/>
          <a:ext cx="2754312" cy="300038"/>
        </p:xfrm>
        <a:graphic>
          <a:graphicData uri="http://schemas.openxmlformats.org/presentationml/2006/ole">
            <mc:AlternateContent xmlns:mc="http://schemas.openxmlformats.org/markup-compatibility/2006">
              <mc:Choice xmlns:v="urn:schemas-microsoft-com:vml" Requires="v">
                <p:oleObj spid="_x0000_s66920" name="Formula" r:id="rId3" imgW="1858320" imgH="201960" progId="Equation.Ribbit">
                  <p:embed/>
                </p:oleObj>
              </mc:Choice>
              <mc:Fallback>
                <p:oleObj name="Formula" r:id="rId3" imgW="1858320" imgH="201960" progId="Equation.Ribbit">
                  <p:embed/>
                  <p:pic>
                    <p:nvPicPr>
                      <p:cNvPr id="0" name=""/>
                      <p:cNvPicPr/>
                      <p:nvPr/>
                    </p:nvPicPr>
                    <p:blipFill>
                      <a:blip r:embed="rId4"/>
                      <a:stretch>
                        <a:fillRect/>
                      </a:stretch>
                    </p:blipFill>
                    <p:spPr>
                      <a:xfrm>
                        <a:off x="2557463" y="1708150"/>
                        <a:ext cx="2754312" cy="300038"/>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784833661"/>
              </p:ext>
            </p:extLst>
          </p:nvPr>
        </p:nvGraphicFramePr>
        <p:xfrm>
          <a:off x="3600450" y="1993900"/>
          <a:ext cx="3154363" cy="660400"/>
        </p:xfrm>
        <a:graphic>
          <a:graphicData uri="http://schemas.openxmlformats.org/presentationml/2006/ole">
            <mc:AlternateContent xmlns:mc="http://schemas.openxmlformats.org/markup-compatibility/2006">
              <mc:Choice xmlns:v="urn:schemas-microsoft-com:vml" Requires="v">
                <p:oleObj spid="_x0000_s66921" name="Formula" r:id="rId5" imgW="2199960" imgH="462600" progId="Equation.Ribbit">
                  <p:embed/>
                </p:oleObj>
              </mc:Choice>
              <mc:Fallback>
                <p:oleObj name="Formula" r:id="rId5" imgW="2199960" imgH="462600" progId="Equation.Ribbit">
                  <p:embed/>
                  <p:pic>
                    <p:nvPicPr>
                      <p:cNvPr id="0" name=""/>
                      <p:cNvPicPr/>
                      <p:nvPr/>
                    </p:nvPicPr>
                    <p:blipFill>
                      <a:blip r:embed="rId6"/>
                      <a:stretch>
                        <a:fillRect/>
                      </a:stretch>
                    </p:blipFill>
                    <p:spPr>
                      <a:xfrm>
                        <a:off x="3600450" y="1993900"/>
                        <a:ext cx="3154363" cy="6604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219969371"/>
              </p:ext>
            </p:extLst>
          </p:nvPr>
        </p:nvGraphicFramePr>
        <p:xfrm>
          <a:off x="2932113" y="2932113"/>
          <a:ext cx="2541587" cy="744537"/>
        </p:xfrm>
        <a:graphic>
          <a:graphicData uri="http://schemas.openxmlformats.org/presentationml/2006/ole">
            <mc:AlternateContent xmlns:mc="http://schemas.openxmlformats.org/markup-compatibility/2006">
              <mc:Choice xmlns:v="urn:schemas-microsoft-com:vml" Requires="v">
                <p:oleObj spid="_x0000_s66922" name="Formula" r:id="rId7" imgW="1644840" imgH="480240" progId="Equation.Ribbit">
                  <p:embed/>
                </p:oleObj>
              </mc:Choice>
              <mc:Fallback>
                <p:oleObj name="Formula" r:id="rId7" imgW="1644840" imgH="480240" progId="Equation.Ribbit">
                  <p:embed/>
                  <p:pic>
                    <p:nvPicPr>
                      <p:cNvPr id="0" name=""/>
                      <p:cNvPicPr/>
                      <p:nvPr/>
                    </p:nvPicPr>
                    <p:blipFill>
                      <a:blip r:embed="rId8"/>
                      <a:stretch>
                        <a:fillRect/>
                      </a:stretch>
                    </p:blipFill>
                    <p:spPr>
                      <a:xfrm>
                        <a:off x="2932113" y="2932113"/>
                        <a:ext cx="2541587" cy="744537"/>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955357083"/>
              </p:ext>
            </p:extLst>
          </p:nvPr>
        </p:nvGraphicFramePr>
        <p:xfrm>
          <a:off x="4822825" y="4446588"/>
          <a:ext cx="355600" cy="271462"/>
        </p:xfrm>
        <a:graphic>
          <a:graphicData uri="http://schemas.openxmlformats.org/presentationml/2006/ole">
            <mc:AlternateContent xmlns:mc="http://schemas.openxmlformats.org/markup-compatibility/2006">
              <mc:Choice xmlns:v="urn:schemas-microsoft-com:vml" Requires="v">
                <p:oleObj spid="_x0000_s66923" name="Formula" r:id="rId9" imgW="171720" imgH="131040" progId="Equation.Ribbit">
                  <p:embed/>
                </p:oleObj>
              </mc:Choice>
              <mc:Fallback>
                <p:oleObj name="Formula" r:id="rId9" imgW="171720" imgH="131040" progId="Equation.Ribbit">
                  <p:embed/>
                  <p:pic>
                    <p:nvPicPr>
                      <p:cNvPr id="0" name=""/>
                      <p:cNvPicPr/>
                      <p:nvPr/>
                    </p:nvPicPr>
                    <p:blipFill>
                      <a:blip r:embed="rId10"/>
                      <a:stretch>
                        <a:fillRect/>
                      </a:stretch>
                    </p:blipFill>
                    <p:spPr>
                      <a:xfrm>
                        <a:off x="4822825" y="4446588"/>
                        <a:ext cx="355600" cy="271462"/>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919351475"/>
              </p:ext>
            </p:extLst>
          </p:nvPr>
        </p:nvGraphicFramePr>
        <p:xfrm>
          <a:off x="3371850" y="5021263"/>
          <a:ext cx="268288" cy="325437"/>
        </p:xfrm>
        <a:graphic>
          <a:graphicData uri="http://schemas.openxmlformats.org/presentationml/2006/ole">
            <mc:AlternateContent xmlns:mc="http://schemas.openxmlformats.org/markup-compatibility/2006">
              <mc:Choice xmlns:v="urn:schemas-microsoft-com:vml" Requires="v">
                <p:oleObj spid="_x0000_s66924" name="Formula" r:id="rId11" imgW="134640" imgH="162720" progId="Equation.Ribbit">
                  <p:embed/>
                </p:oleObj>
              </mc:Choice>
              <mc:Fallback>
                <p:oleObj name="Formula" r:id="rId11" imgW="134640" imgH="162720" progId="Equation.Ribbit">
                  <p:embed/>
                  <p:pic>
                    <p:nvPicPr>
                      <p:cNvPr id="0" name=""/>
                      <p:cNvPicPr/>
                      <p:nvPr/>
                    </p:nvPicPr>
                    <p:blipFill>
                      <a:blip r:embed="rId12"/>
                      <a:stretch>
                        <a:fillRect/>
                      </a:stretch>
                    </p:blipFill>
                    <p:spPr>
                      <a:xfrm>
                        <a:off x="3371850" y="5021263"/>
                        <a:ext cx="268288" cy="325437"/>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095343856"/>
              </p:ext>
            </p:extLst>
          </p:nvPr>
        </p:nvGraphicFramePr>
        <p:xfrm>
          <a:off x="6269038" y="5003800"/>
          <a:ext cx="812800" cy="323850"/>
        </p:xfrm>
        <a:graphic>
          <a:graphicData uri="http://schemas.openxmlformats.org/presentationml/2006/ole">
            <mc:AlternateContent xmlns:mc="http://schemas.openxmlformats.org/markup-compatibility/2006">
              <mc:Choice xmlns:v="urn:schemas-microsoft-com:vml" Requires="v">
                <p:oleObj spid="_x0000_s66925" name="Formula" r:id="rId13" imgW="410400" imgH="164160" progId="Equation.Ribbit">
                  <p:embed/>
                </p:oleObj>
              </mc:Choice>
              <mc:Fallback>
                <p:oleObj name="Formula" r:id="rId13" imgW="410400" imgH="164160" progId="Equation.Ribbit">
                  <p:embed/>
                  <p:pic>
                    <p:nvPicPr>
                      <p:cNvPr id="0" name=""/>
                      <p:cNvPicPr/>
                      <p:nvPr/>
                    </p:nvPicPr>
                    <p:blipFill>
                      <a:blip r:embed="rId14"/>
                      <a:stretch>
                        <a:fillRect/>
                      </a:stretch>
                    </p:blipFill>
                    <p:spPr>
                      <a:xfrm>
                        <a:off x="6269038" y="5003800"/>
                        <a:ext cx="812800" cy="32385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534210498"/>
              </p:ext>
            </p:extLst>
          </p:nvPr>
        </p:nvGraphicFramePr>
        <p:xfrm>
          <a:off x="5751513" y="4184650"/>
          <a:ext cx="200025" cy="271463"/>
        </p:xfrm>
        <a:graphic>
          <a:graphicData uri="http://schemas.openxmlformats.org/presentationml/2006/ole">
            <mc:AlternateContent xmlns:mc="http://schemas.openxmlformats.org/markup-compatibility/2006">
              <mc:Choice xmlns:v="urn:schemas-microsoft-com:vml" Requires="v">
                <p:oleObj spid="_x0000_s66926" name="Formula" r:id="rId15" imgW="97920" imgH="131040" progId="Equation.Ribbit">
                  <p:embed/>
                </p:oleObj>
              </mc:Choice>
              <mc:Fallback>
                <p:oleObj name="Formula" r:id="rId15" imgW="97920" imgH="131040" progId="Equation.Ribbit">
                  <p:embed/>
                  <p:pic>
                    <p:nvPicPr>
                      <p:cNvPr id="0" name=""/>
                      <p:cNvPicPr/>
                      <p:nvPr/>
                    </p:nvPicPr>
                    <p:blipFill>
                      <a:blip r:embed="rId16"/>
                      <a:stretch>
                        <a:fillRect/>
                      </a:stretch>
                    </p:blipFill>
                    <p:spPr>
                      <a:xfrm>
                        <a:off x="5751513" y="4184650"/>
                        <a:ext cx="200025" cy="271463"/>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4097395181"/>
              </p:ext>
            </p:extLst>
          </p:nvPr>
        </p:nvGraphicFramePr>
        <p:xfrm>
          <a:off x="5751513" y="4768850"/>
          <a:ext cx="200025" cy="271463"/>
        </p:xfrm>
        <a:graphic>
          <a:graphicData uri="http://schemas.openxmlformats.org/presentationml/2006/ole">
            <mc:AlternateContent xmlns:mc="http://schemas.openxmlformats.org/markup-compatibility/2006">
              <mc:Choice xmlns:v="urn:schemas-microsoft-com:vml" Requires="v">
                <p:oleObj spid="_x0000_s66927" name="Formula" r:id="rId17" imgW="97920" imgH="131040" progId="Equation.Ribbit">
                  <p:embed/>
                </p:oleObj>
              </mc:Choice>
              <mc:Fallback>
                <p:oleObj name="Formula" r:id="rId17" imgW="97920" imgH="131040" progId="Equation.Ribbit">
                  <p:embed/>
                  <p:pic>
                    <p:nvPicPr>
                      <p:cNvPr id="0" name=""/>
                      <p:cNvPicPr/>
                      <p:nvPr/>
                    </p:nvPicPr>
                    <p:blipFill>
                      <a:blip r:embed="rId16"/>
                      <a:stretch>
                        <a:fillRect/>
                      </a:stretch>
                    </p:blipFill>
                    <p:spPr>
                      <a:xfrm>
                        <a:off x="5751513" y="4768850"/>
                        <a:ext cx="200025" cy="271463"/>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656847667"/>
              </p:ext>
            </p:extLst>
          </p:nvPr>
        </p:nvGraphicFramePr>
        <p:xfrm>
          <a:off x="3248025" y="4167188"/>
          <a:ext cx="190500" cy="304800"/>
        </p:xfrm>
        <a:graphic>
          <a:graphicData uri="http://schemas.openxmlformats.org/presentationml/2006/ole">
            <mc:AlternateContent xmlns:mc="http://schemas.openxmlformats.org/markup-compatibility/2006">
              <mc:Choice xmlns:v="urn:schemas-microsoft-com:vml" Requires="v">
                <p:oleObj spid="_x0000_s66928" name="Formula" r:id="rId18" imgW="80280" imgH="129600" progId="Equation.Ribbit">
                  <p:embed/>
                </p:oleObj>
              </mc:Choice>
              <mc:Fallback>
                <p:oleObj name="Formula" r:id="rId18" imgW="80280" imgH="129600" progId="Equation.Ribbit">
                  <p:embed/>
                  <p:pic>
                    <p:nvPicPr>
                      <p:cNvPr id="0" name=""/>
                      <p:cNvPicPr/>
                      <p:nvPr/>
                    </p:nvPicPr>
                    <p:blipFill>
                      <a:blip r:embed="rId19"/>
                      <a:stretch>
                        <a:fillRect/>
                      </a:stretch>
                    </p:blipFill>
                    <p:spPr>
                      <a:xfrm>
                        <a:off x="3248025" y="4167188"/>
                        <a:ext cx="190500" cy="304800"/>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496839390"/>
              </p:ext>
            </p:extLst>
          </p:nvPr>
        </p:nvGraphicFramePr>
        <p:xfrm>
          <a:off x="3241675" y="4759325"/>
          <a:ext cx="190500" cy="303213"/>
        </p:xfrm>
        <a:graphic>
          <a:graphicData uri="http://schemas.openxmlformats.org/presentationml/2006/ole">
            <mc:AlternateContent xmlns:mc="http://schemas.openxmlformats.org/markup-compatibility/2006">
              <mc:Choice xmlns:v="urn:schemas-microsoft-com:vml" Requires="v">
                <p:oleObj spid="_x0000_s66929" name="Formula" r:id="rId20" imgW="80280" imgH="129600" progId="Equation.Ribbit">
                  <p:embed/>
                </p:oleObj>
              </mc:Choice>
              <mc:Fallback>
                <p:oleObj name="Formula" r:id="rId20" imgW="80280" imgH="129600" progId="Equation.Ribbit">
                  <p:embed/>
                  <p:pic>
                    <p:nvPicPr>
                      <p:cNvPr id="0" name=""/>
                      <p:cNvPicPr/>
                      <p:nvPr/>
                    </p:nvPicPr>
                    <p:blipFill>
                      <a:blip r:embed="rId19"/>
                      <a:stretch>
                        <a:fillRect/>
                      </a:stretch>
                    </p:blipFill>
                    <p:spPr>
                      <a:xfrm>
                        <a:off x="3241675" y="4759325"/>
                        <a:ext cx="190500" cy="303213"/>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39149920"/>
              </p:ext>
            </p:extLst>
          </p:nvPr>
        </p:nvGraphicFramePr>
        <p:xfrm>
          <a:off x="1778687" y="4175125"/>
          <a:ext cx="200025" cy="271463"/>
        </p:xfrm>
        <a:graphic>
          <a:graphicData uri="http://schemas.openxmlformats.org/presentationml/2006/ole">
            <mc:AlternateContent xmlns:mc="http://schemas.openxmlformats.org/markup-compatibility/2006">
              <mc:Choice xmlns:v="urn:schemas-microsoft-com:vml" Requires="v">
                <p:oleObj spid="_x0000_s66930" name="Formula" r:id="rId21" imgW="97920" imgH="131040" progId="Equation.Ribbit">
                  <p:embed/>
                </p:oleObj>
              </mc:Choice>
              <mc:Fallback>
                <p:oleObj name="Formula" r:id="rId21" imgW="97920" imgH="131040" progId="Equation.Ribbit">
                  <p:embed/>
                  <p:pic>
                    <p:nvPicPr>
                      <p:cNvPr id="0" name=""/>
                      <p:cNvPicPr/>
                      <p:nvPr/>
                    </p:nvPicPr>
                    <p:blipFill>
                      <a:blip r:embed="rId16"/>
                      <a:stretch>
                        <a:fillRect/>
                      </a:stretch>
                    </p:blipFill>
                    <p:spPr>
                      <a:xfrm>
                        <a:off x="1778687" y="4175125"/>
                        <a:ext cx="200025" cy="271463"/>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4188987895"/>
              </p:ext>
            </p:extLst>
          </p:nvPr>
        </p:nvGraphicFramePr>
        <p:xfrm>
          <a:off x="1801737" y="4780693"/>
          <a:ext cx="200025" cy="271463"/>
        </p:xfrm>
        <a:graphic>
          <a:graphicData uri="http://schemas.openxmlformats.org/presentationml/2006/ole">
            <mc:AlternateContent xmlns:mc="http://schemas.openxmlformats.org/markup-compatibility/2006">
              <mc:Choice xmlns:v="urn:schemas-microsoft-com:vml" Requires="v">
                <p:oleObj spid="_x0000_s66931" name="Formula" r:id="rId22" imgW="97920" imgH="131040" progId="Equation.Ribbit">
                  <p:embed/>
                </p:oleObj>
              </mc:Choice>
              <mc:Fallback>
                <p:oleObj name="Formula" r:id="rId22" imgW="97920" imgH="131040" progId="Equation.Ribbit">
                  <p:embed/>
                  <p:pic>
                    <p:nvPicPr>
                      <p:cNvPr id="0" name=""/>
                      <p:cNvPicPr/>
                      <p:nvPr/>
                    </p:nvPicPr>
                    <p:blipFill>
                      <a:blip r:embed="rId16"/>
                      <a:stretch>
                        <a:fillRect/>
                      </a:stretch>
                    </p:blipFill>
                    <p:spPr>
                      <a:xfrm>
                        <a:off x="1801737" y="4780693"/>
                        <a:ext cx="200025" cy="271463"/>
                      </a:xfrm>
                      <a:prstGeom prst="rect">
                        <a:avLst/>
                      </a:prstGeom>
                    </p:spPr>
                  </p:pic>
                </p:oleObj>
              </mc:Fallback>
            </mc:AlternateContent>
          </a:graphicData>
        </a:graphic>
      </p:graphicFrame>
    </p:spTree>
    <p:extLst>
      <p:ext uri="{BB962C8B-B14F-4D97-AF65-F5344CB8AC3E}">
        <p14:creationId xmlns:p14="http://schemas.microsoft.com/office/powerpoint/2010/main" val="80367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 </a:t>
            </a:r>
            <a:r>
              <a:rPr lang="en-US" altLang="zh-CN" dirty="0"/>
              <a:t>– </a:t>
            </a:r>
            <a:r>
              <a:rPr lang="zh-CN" altLang="en-US" dirty="0"/>
              <a:t>缺失值处理</a:t>
            </a:r>
          </a:p>
        </p:txBody>
      </p:sp>
      <p:sp>
        <p:nvSpPr>
          <p:cNvPr id="3" name="内容占位符 2"/>
          <p:cNvSpPr>
            <a:spLocks noGrp="1"/>
          </p:cNvSpPr>
          <p:nvPr>
            <p:ph idx="1"/>
          </p:nvPr>
        </p:nvSpPr>
        <p:spPr>
          <a:xfrm>
            <a:off x="5445211" y="1158536"/>
            <a:ext cx="3616411" cy="4930775"/>
          </a:xfrm>
        </p:spPr>
        <p:txBody>
          <a:bodyPr>
            <a:normAutofit/>
          </a:bodyPr>
          <a:lstStyle/>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zh-CN" altLang="en-US" dirty="0"/>
              <a:t>学习开始时，根结点包含样本集</a:t>
            </a:r>
            <a:r>
              <a:rPr lang="en-US" altLang="zh-CN" dirty="0"/>
              <a:t>  </a:t>
            </a:r>
            <a:r>
              <a:rPr lang="zh-CN" altLang="en-US" dirty="0"/>
              <a:t>中全部</a:t>
            </a:r>
            <a:r>
              <a:rPr lang="en-US" altLang="zh-CN" dirty="0"/>
              <a:t>  </a:t>
            </a:r>
            <a:r>
              <a:rPr lang="zh-CN" altLang="en-US" dirty="0"/>
              <a:t>个样例，各样例的权值均为</a:t>
            </a:r>
          </a:p>
          <a:p>
            <a:pPr marL="342900" indent="-342900">
              <a:buFont typeface="Wingdings" panose="05000000000000000000" pitchFamily="2" charset="2"/>
              <a:buChar char="l"/>
            </a:pPr>
            <a:r>
              <a:rPr lang="zh-CN" altLang="en-US" dirty="0"/>
              <a:t>以属性“色泽”为例，该属性上无缺失值的样例子集   包含</a:t>
            </a:r>
            <a:r>
              <a:rPr lang="en-US" altLang="zh-CN" dirty="0"/>
              <a:t>  </a:t>
            </a:r>
            <a:r>
              <a:rPr lang="zh-CN" altLang="en-US" dirty="0"/>
              <a:t>个样例， 的信息熵为</a:t>
            </a:r>
            <a:endParaRPr lang="en-US" altLang="zh-CN" dirty="0"/>
          </a:p>
          <a:p>
            <a:pPr marL="342900" indent="-342900">
              <a:buFont typeface="Wingdings" panose="05000000000000000000" pitchFamily="2" charset="2"/>
              <a:buChar char="l"/>
            </a:pPr>
            <a:endParaRPr lang="en-US" altLang="zh-CN" dirty="0"/>
          </a:p>
          <a:p>
            <a:pPr marL="0" indent="0">
              <a:buNone/>
            </a:pPr>
            <a:endParaRPr lang="en-US" altLang="zh-CN" dirty="0"/>
          </a:p>
          <a:p>
            <a:pPr marL="0" indent="0">
              <a:buNone/>
            </a:pPr>
            <a:r>
              <a:rPr lang="en-US" altLang="zh-CN" dirty="0"/>
              <a:t>    </a:t>
            </a:r>
          </a:p>
          <a:p>
            <a:pPr marL="0" indent="0">
              <a:buNone/>
            </a:pPr>
            <a:r>
              <a:rPr lang="en-US" altLang="zh-CN" dirty="0"/>
              <a:t>                                           </a:t>
            </a:r>
            <a:endParaRPr lang="zh-CN" altLang="en-US" dirty="0"/>
          </a:p>
        </p:txBody>
      </p:sp>
      <p:pic>
        <p:nvPicPr>
          <p:cNvPr id="4" name="内容占位符 3"/>
          <p:cNvPicPr>
            <a:picLocks noChangeAspect="1"/>
          </p:cNvPicPr>
          <p:nvPr/>
        </p:nvPicPr>
        <p:blipFill>
          <a:blip r:embed="rId3"/>
          <a:stretch>
            <a:fillRect/>
          </a:stretch>
        </p:blipFill>
        <p:spPr>
          <a:xfrm>
            <a:off x="303262" y="1705593"/>
            <a:ext cx="5198897" cy="3672063"/>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972673861"/>
              </p:ext>
            </p:extLst>
          </p:nvPr>
        </p:nvGraphicFramePr>
        <p:xfrm>
          <a:off x="6716713" y="2408238"/>
          <a:ext cx="211137" cy="282575"/>
        </p:xfrm>
        <a:graphic>
          <a:graphicData uri="http://schemas.openxmlformats.org/presentationml/2006/ole">
            <mc:AlternateContent xmlns:mc="http://schemas.openxmlformats.org/markup-compatibility/2006">
              <mc:Choice xmlns:v="urn:schemas-microsoft-com:vml" Requires="v">
                <p:oleObj spid="_x0000_s53934" name="Formula" r:id="rId4" imgW="124560" imgH="166680" progId="Equation.Ribbit">
                  <p:embed/>
                </p:oleObj>
              </mc:Choice>
              <mc:Fallback>
                <p:oleObj name="Formula" r:id="rId4" imgW="124560" imgH="166680" progId="Equation.Ribbit">
                  <p:embed/>
                  <p:pic>
                    <p:nvPicPr>
                      <p:cNvPr id="0" name=""/>
                      <p:cNvPicPr/>
                      <p:nvPr/>
                    </p:nvPicPr>
                    <p:blipFill>
                      <a:blip r:embed="rId5"/>
                      <a:stretch>
                        <a:fillRect/>
                      </a:stretch>
                    </p:blipFill>
                    <p:spPr>
                      <a:xfrm>
                        <a:off x="6716713" y="2408238"/>
                        <a:ext cx="211137" cy="28257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196485673"/>
              </p:ext>
            </p:extLst>
          </p:nvPr>
        </p:nvGraphicFramePr>
        <p:xfrm>
          <a:off x="6197958" y="3699747"/>
          <a:ext cx="187767" cy="304800"/>
        </p:xfrm>
        <a:graphic>
          <a:graphicData uri="http://schemas.openxmlformats.org/presentationml/2006/ole">
            <mc:AlternateContent xmlns:mc="http://schemas.openxmlformats.org/markup-compatibility/2006">
              <mc:Choice xmlns:v="urn:schemas-microsoft-com:vml" Requires="v">
                <p:oleObj spid="_x0000_s53935" name="Formula" r:id="rId6" imgW="124560" imgH="201960" progId="Equation.Ribbit">
                  <p:embed/>
                </p:oleObj>
              </mc:Choice>
              <mc:Fallback>
                <p:oleObj name="Formula" r:id="rId6" imgW="124560" imgH="201960" progId="Equation.Ribbit">
                  <p:embed/>
                  <p:pic>
                    <p:nvPicPr>
                      <p:cNvPr id="0" name=""/>
                      <p:cNvPicPr/>
                      <p:nvPr/>
                    </p:nvPicPr>
                    <p:blipFill>
                      <a:blip r:embed="rId7"/>
                      <a:stretch>
                        <a:fillRect/>
                      </a:stretch>
                    </p:blipFill>
                    <p:spPr>
                      <a:xfrm>
                        <a:off x="6197958" y="3699747"/>
                        <a:ext cx="187767" cy="30480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646094712"/>
              </p:ext>
            </p:extLst>
          </p:nvPr>
        </p:nvGraphicFramePr>
        <p:xfrm>
          <a:off x="5899765" y="4613056"/>
          <a:ext cx="2671762" cy="747712"/>
        </p:xfrm>
        <a:graphic>
          <a:graphicData uri="http://schemas.openxmlformats.org/presentationml/2006/ole">
            <mc:AlternateContent xmlns:mc="http://schemas.openxmlformats.org/markup-compatibility/2006">
              <mc:Choice xmlns:v="urn:schemas-microsoft-com:vml" Requires="v">
                <p:oleObj spid="_x0000_s53936" name="Formula" r:id="rId8" imgW="1644840" imgH="460080" progId="Equation.Ribbit">
                  <p:embed/>
                </p:oleObj>
              </mc:Choice>
              <mc:Fallback>
                <p:oleObj name="Formula" r:id="rId8" imgW="1644840" imgH="460080" progId="Equation.Ribbit">
                  <p:embed/>
                  <p:pic>
                    <p:nvPicPr>
                      <p:cNvPr id="0" name=""/>
                      <p:cNvPicPr/>
                      <p:nvPr/>
                    </p:nvPicPr>
                    <p:blipFill>
                      <a:blip r:embed="rId9"/>
                      <a:stretch>
                        <a:fillRect/>
                      </a:stretch>
                    </p:blipFill>
                    <p:spPr>
                      <a:xfrm>
                        <a:off x="5899765" y="4613056"/>
                        <a:ext cx="2671762" cy="747712"/>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191389515"/>
              </p:ext>
            </p:extLst>
          </p:nvPr>
        </p:nvGraphicFramePr>
        <p:xfrm>
          <a:off x="4931568" y="5546445"/>
          <a:ext cx="3992563" cy="357188"/>
        </p:xfrm>
        <a:graphic>
          <a:graphicData uri="http://schemas.openxmlformats.org/presentationml/2006/ole">
            <mc:AlternateContent xmlns:mc="http://schemas.openxmlformats.org/markup-compatibility/2006">
              <mc:Choice xmlns:v="urn:schemas-microsoft-com:vml" Requires="v">
                <p:oleObj spid="_x0000_s53937" name="Formula" r:id="rId10" imgW="2263320" imgH="203400" progId="Equation.Ribbit">
                  <p:embed/>
                </p:oleObj>
              </mc:Choice>
              <mc:Fallback>
                <p:oleObj name="Formula" r:id="rId10" imgW="2263320" imgH="203400" progId="Equation.Ribbit">
                  <p:embed/>
                  <p:pic>
                    <p:nvPicPr>
                      <p:cNvPr id="0" name=""/>
                      <p:cNvPicPr/>
                      <p:nvPr/>
                    </p:nvPicPr>
                    <p:blipFill>
                      <a:blip r:embed="rId11"/>
                      <a:stretch>
                        <a:fillRect/>
                      </a:stretch>
                    </p:blipFill>
                    <p:spPr>
                      <a:xfrm>
                        <a:off x="4931568" y="5546445"/>
                        <a:ext cx="3992563" cy="357188"/>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869230357"/>
              </p:ext>
            </p:extLst>
          </p:nvPr>
        </p:nvGraphicFramePr>
        <p:xfrm>
          <a:off x="7756346" y="2413000"/>
          <a:ext cx="219075" cy="249238"/>
        </p:xfrm>
        <a:graphic>
          <a:graphicData uri="http://schemas.openxmlformats.org/presentationml/2006/ole">
            <mc:AlternateContent xmlns:mc="http://schemas.openxmlformats.org/markup-compatibility/2006">
              <mc:Choice xmlns:v="urn:schemas-microsoft-com:vml" Requires="v">
                <p:oleObj spid="_x0000_s53938" name="Formula" r:id="rId12" imgW="145080" imgH="165240" progId="Equation.Ribbit">
                  <p:embed/>
                </p:oleObj>
              </mc:Choice>
              <mc:Fallback>
                <p:oleObj name="Formula" r:id="rId12" imgW="145080" imgH="165240" progId="Equation.Ribbit">
                  <p:embed/>
                  <p:pic>
                    <p:nvPicPr>
                      <p:cNvPr id="0" name=""/>
                      <p:cNvPicPr/>
                      <p:nvPr/>
                    </p:nvPicPr>
                    <p:blipFill>
                      <a:blip r:embed="rId13"/>
                      <a:stretch>
                        <a:fillRect/>
                      </a:stretch>
                    </p:blipFill>
                    <p:spPr>
                      <a:xfrm>
                        <a:off x="7756346" y="2413000"/>
                        <a:ext cx="219075" cy="249238"/>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194893436"/>
              </p:ext>
            </p:extLst>
          </p:nvPr>
        </p:nvGraphicFramePr>
        <p:xfrm>
          <a:off x="8143875" y="2701925"/>
          <a:ext cx="93663" cy="249238"/>
        </p:xfrm>
        <a:graphic>
          <a:graphicData uri="http://schemas.openxmlformats.org/presentationml/2006/ole">
            <mc:AlternateContent xmlns:mc="http://schemas.openxmlformats.org/markup-compatibility/2006">
              <mc:Choice xmlns:v="urn:schemas-microsoft-com:vml" Requires="v">
                <p:oleObj spid="_x0000_s53939" name="Formula" r:id="rId14" imgW="61200" imgH="162720" progId="Equation.Ribbit">
                  <p:embed/>
                </p:oleObj>
              </mc:Choice>
              <mc:Fallback>
                <p:oleObj name="Formula" r:id="rId14" imgW="61200" imgH="162720" progId="Equation.Ribbit">
                  <p:embed/>
                  <p:pic>
                    <p:nvPicPr>
                      <p:cNvPr id="0" name=""/>
                      <p:cNvPicPr/>
                      <p:nvPr/>
                    </p:nvPicPr>
                    <p:blipFill>
                      <a:blip r:embed="rId15"/>
                      <a:stretch>
                        <a:fillRect/>
                      </a:stretch>
                    </p:blipFill>
                    <p:spPr>
                      <a:xfrm>
                        <a:off x="8143875" y="2701925"/>
                        <a:ext cx="93663" cy="249238"/>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687201040"/>
              </p:ext>
            </p:extLst>
          </p:nvPr>
        </p:nvGraphicFramePr>
        <p:xfrm>
          <a:off x="7018159" y="3751263"/>
          <a:ext cx="217487" cy="250825"/>
        </p:xfrm>
        <a:graphic>
          <a:graphicData uri="http://schemas.openxmlformats.org/presentationml/2006/ole">
            <mc:AlternateContent xmlns:mc="http://schemas.openxmlformats.org/markup-compatibility/2006">
              <mc:Choice xmlns:v="urn:schemas-microsoft-com:vml" Requires="v">
                <p:oleObj spid="_x0000_s53940" name="Formula" r:id="rId16" imgW="143640" imgH="165240" progId="Equation.Ribbit">
                  <p:embed/>
                </p:oleObj>
              </mc:Choice>
              <mc:Fallback>
                <p:oleObj name="Formula" r:id="rId16" imgW="143640" imgH="165240" progId="Equation.Ribbit">
                  <p:embed/>
                  <p:pic>
                    <p:nvPicPr>
                      <p:cNvPr id="0" name=""/>
                      <p:cNvPicPr/>
                      <p:nvPr/>
                    </p:nvPicPr>
                    <p:blipFill>
                      <a:blip r:embed="rId17"/>
                      <a:stretch>
                        <a:fillRect/>
                      </a:stretch>
                    </p:blipFill>
                    <p:spPr>
                      <a:xfrm>
                        <a:off x="7018159" y="3751263"/>
                        <a:ext cx="217487" cy="250825"/>
                      </a:xfrm>
                      <a:prstGeom prst="rect">
                        <a:avLst/>
                      </a:prstGeom>
                    </p:spPr>
                  </p:pic>
                </p:oleObj>
              </mc:Fallback>
            </mc:AlternateContent>
          </a:graphicData>
        </a:graphic>
      </p:graphicFrame>
      <p:sp>
        <p:nvSpPr>
          <p:cNvPr id="13" name="文本占位符 2"/>
          <p:cNvSpPr txBox="1">
            <a:spLocks/>
          </p:cNvSpPr>
          <p:nvPr/>
        </p:nvSpPr>
        <p:spPr>
          <a:xfrm>
            <a:off x="260350" y="1149013"/>
            <a:ext cx="8629650" cy="457200"/>
          </a:xfrm>
          <a:prstGeom prst="rect">
            <a:avLst/>
          </a:prstGeom>
        </p:spPr>
        <p:txBody>
          <a:bodyPr>
            <a:noAutofit/>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3000" dirty="0">
                <a:solidFill>
                  <a:schemeClr val="tx2"/>
                </a:solidFill>
                <a:latin typeface="微软雅黑" panose="020B0503020204020204" pitchFamily="34" charset="-122"/>
                <a:ea typeface="微软雅黑" panose="020B0503020204020204" pitchFamily="34" charset="-122"/>
              </a:rPr>
              <a:t>缺失值处理实例</a:t>
            </a:r>
          </a:p>
        </p:txBody>
      </p:sp>
      <p:graphicFrame>
        <p:nvGraphicFramePr>
          <p:cNvPr id="14" name="对象 13"/>
          <p:cNvGraphicFramePr>
            <a:graphicFrameLocks noChangeAspect="1"/>
          </p:cNvGraphicFramePr>
          <p:nvPr>
            <p:extLst>
              <p:ext uri="{D42A27DB-BD31-4B8C-83A1-F6EECF244321}">
                <p14:modId xmlns:p14="http://schemas.microsoft.com/office/powerpoint/2010/main" val="976510875"/>
              </p:ext>
            </p:extLst>
          </p:nvPr>
        </p:nvGraphicFramePr>
        <p:xfrm>
          <a:off x="8183826" y="3693150"/>
          <a:ext cx="187767" cy="304800"/>
        </p:xfrm>
        <a:graphic>
          <a:graphicData uri="http://schemas.openxmlformats.org/presentationml/2006/ole">
            <mc:AlternateContent xmlns:mc="http://schemas.openxmlformats.org/markup-compatibility/2006">
              <mc:Choice xmlns:v="urn:schemas-microsoft-com:vml" Requires="v">
                <p:oleObj spid="_x0000_s53941" name="Formula" r:id="rId18" imgW="124560" imgH="201960" progId="Equation.Ribbit">
                  <p:embed/>
                </p:oleObj>
              </mc:Choice>
              <mc:Fallback>
                <p:oleObj name="Formula" r:id="rId18" imgW="124560" imgH="201960" progId="Equation.Ribbit">
                  <p:embed/>
                  <p:pic>
                    <p:nvPicPr>
                      <p:cNvPr id="0" name=""/>
                      <p:cNvPicPr/>
                      <p:nvPr/>
                    </p:nvPicPr>
                    <p:blipFill>
                      <a:blip r:embed="rId7"/>
                      <a:stretch>
                        <a:fillRect/>
                      </a:stretch>
                    </p:blipFill>
                    <p:spPr>
                      <a:xfrm>
                        <a:off x="8183826" y="3693150"/>
                        <a:ext cx="187767" cy="304800"/>
                      </a:xfrm>
                      <a:prstGeom prst="rect">
                        <a:avLst/>
                      </a:prstGeom>
                    </p:spPr>
                  </p:pic>
                </p:oleObj>
              </mc:Fallback>
            </mc:AlternateContent>
          </a:graphicData>
        </a:graphic>
      </p:graphicFrame>
    </p:spTree>
    <p:extLst>
      <p:ext uri="{BB962C8B-B14F-4D97-AF65-F5344CB8AC3E}">
        <p14:creationId xmlns:p14="http://schemas.microsoft.com/office/powerpoint/2010/main" val="118407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 </a:t>
            </a:r>
            <a:r>
              <a:rPr lang="en-US" altLang="zh-CN" dirty="0"/>
              <a:t>– </a:t>
            </a:r>
            <a:r>
              <a:rPr lang="zh-CN" altLang="en-US" dirty="0"/>
              <a:t>缺失值处理</a:t>
            </a:r>
          </a:p>
        </p:txBody>
      </p:sp>
      <p:sp>
        <p:nvSpPr>
          <p:cNvPr id="3" name="内容占位符 2"/>
          <p:cNvSpPr>
            <a:spLocks noGrp="1"/>
          </p:cNvSpPr>
          <p:nvPr>
            <p:ph idx="1"/>
          </p:nvPr>
        </p:nvSpPr>
        <p:spPr>
          <a:xfrm>
            <a:off x="260350" y="1191488"/>
            <a:ext cx="8616950" cy="4930775"/>
          </a:xfrm>
        </p:spPr>
        <p:txBody>
          <a:bodyPr>
            <a:normAutofit/>
          </a:bodyPr>
          <a:lstStyle/>
          <a:p>
            <a:r>
              <a:rPr lang="zh-CN" altLang="en-US" dirty="0"/>
              <a:t>令    ，   ，   分别表示在属性“色泽”上取值为“青绿”“乌黑”以及“浅白”的样本子集，有</a:t>
            </a:r>
            <a:endParaRPr lang="en-US" altLang="zh-CN" dirty="0"/>
          </a:p>
          <a:p>
            <a:endParaRPr lang="en-US" altLang="zh-CN" dirty="0"/>
          </a:p>
          <a:p>
            <a:pPr marL="0" indent="0">
              <a:buNone/>
            </a:pPr>
            <a:endParaRPr lang="en-US" altLang="zh-CN" dirty="0"/>
          </a:p>
          <a:p>
            <a:pPr marL="0" indent="0">
              <a:buNone/>
            </a:pPr>
            <a:endParaRPr lang="en-US" altLang="zh-CN" dirty="0"/>
          </a:p>
          <a:p>
            <a:r>
              <a:rPr lang="zh-CN" altLang="en-US" dirty="0"/>
              <a:t>因此，样本子集   上属性“色泽”的信息增益为</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r>
              <a:rPr lang="zh-CN" altLang="en-US" dirty="0"/>
              <a:t>于是，样本集</a:t>
            </a:r>
            <a:r>
              <a:rPr lang="en-US" altLang="zh-CN" dirty="0"/>
              <a:t>  </a:t>
            </a:r>
            <a:r>
              <a:rPr lang="zh-CN" altLang="en-US" dirty="0"/>
              <a:t>上属性“色泽”的信息增益为</a:t>
            </a:r>
            <a:endParaRPr lang="en-US" altLang="zh-CN" dirty="0"/>
          </a:p>
          <a:p>
            <a:pPr marL="0" indent="0">
              <a:buNone/>
            </a:pP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4176082982"/>
              </p:ext>
            </p:extLst>
          </p:nvPr>
        </p:nvGraphicFramePr>
        <p:xfrm>
          <a:off x="1012825" y="1204913"/>
          <a:ext cx="311150" cy="352425"/>
        </p:xfrm>
        <a:graphic>
          <a:graphicData uri="http://schemas.openxmlformats.org/presentationml/2006/ole">
            <mc:AlternateContent xmlns:mc="http://schemas.openxmlformats.org/markup-compatibility/2006">
              <mc:Choice xmlns:v="urn:schemas-microsoft-com:vml" Requires="v">
                <p:oleObj spid="_x0000_s58162" name="Formula" r:id="rId3" imgW="177840" imgH="201960" progId="Equation.Ribbit">
                  <p:embed/>
                </p:oleObj>
              </mc:Choice>
              <mc:Fallback>
                <p:oleObj name="Formula" r:id="rId3" imgW="177840" imgH="201960" progId="Equation.Ribbit">
                  <p:embed/>
                  <p:pic>
                    <p:nvPicPr>
                      <p:cNvPr id="0" name=""/>
                      <p:cNvPicPr/>
                      <p:nvPr/>
                    </p:nvPicPr>
                    <p:blipFill>
                      <a:blip r:embed="rId4"/>
                      <a:stretch>
                        <a:fillRect/>
                      </a:stretch>
                    </p:blipFill>
                    <p:spPr>
                      <a:xfrm>
                        <a:off x="1012825" y="1204913"/>
                        <a:ext cx="311150" cy="352425"/>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23927802"/>
              </p:ext>
            </p:extLst>
          </p:nvPr>
        </p:nvGraphicFramePr>
        <p:xfrm>
          <a:off x="1543050" y="1227138"/>
          <a:ext cx="315913" cy="350837"/>
        </p:xfrm>
        <a:graphic>
          <a:graphicData uri="http://schemas.openxmlformats.org/presentationml/2006/ole">
            <mc:AlternateContent xmlns:mc="http://schemas.openxmlformats.org/markup-compatibility/2006">
              <mc:Choice xmlns:v="urn:schemas-microsoft-com:vml" Requires="v">
                <p:oleObj spid="_x0000_s58163" name="Formula" r:id="rId5" imgW="180360" imgH="201960" progId="Equation.Ribbit">
                  <p:embed/>
                </p:oleObj>
              </mc:Choice>
              <mc:Fallback>
                <p:oleObj name="Formula" r:id="rId5" imgW="180360" imgH="201960" progId="Equation.Ribbit">
                  <p:embed/>
                  <p:pic>
                    <p:nvPicPr>
                      <p:cNvPr id="0" name=""/>
                      <p:cNvPicPr/>
                      <p:nvPr/>
                    </p:nvPicPr>
                    <p:blipFill>
                      <a:blip r:embed="rId6"/>
                      <a:stretch>
                        <a:fillRect/>
                      </a:stretch>
                    </p:blipFill>
                    <p:spPr>
                      <a:xfrm>
                        <a:off x="1543050" y="1227138"/>
                        <a:ext cx="315913" cy="350837"/>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787357372"/>
              </p:ext>
            </p:extLst>
          </p:nvPr>
        </p:nvGraphicFramePr>
        <p:xfrm>
          <a:off x="2116138" y="1230313"/>
          <a:ext cx="319087" cy="349250"/>
        </p:xfrm>
        <a:graphic>
          <a:graphicData uri="http://schemas.openxmlformats.org/presentationml/2006/ole">
            <mc:AlternateContent xmlns:mc="http://schemas.openxmlformats.org/markup-compatibility/2006">
              <mc:Choice xmlns:v="urn:schemas-microsoft-com:vml" Requires="v">
                <p:oleObj spid="_x0000_s58164" name="Formula" r:id="rId7" imgW="181800" imgH="201960" progId="Equation.Ribbit">
                  <p:embed/>
                </p:oleObj>
              </mc:Choice>
              <mc:Fallback>
                <p:oleObj name="Formula" r:id="rId7" imgW="181800" imgH="201960" progId="Equation.Ribbit">
                  <p:embed/>
                  <p:pic>
                    <p:nvPicPr>
                      <p:cNvPr id="0" name=""/>
                      <p:cNvPicPr/>
                      <p:nvPr/>
                    </p:nvPicPr>
                    <p:blipFill>
                      <a:blip r:embed="rId8"/>
                      <a:stretch>
                        <a:fillRect/>
                      </a:stretch>
                    </p:blipFill>
                    <p:spPr>
                      <a:xfrm>
                        <a:off x="2116138" y="1230313"/>
                        <a:ext cx="319087" cy="34925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255592039"/>
              </p:ext>
            </p:extLst>
          </p:nvPr>
        </p:nvGraphicFramePr>
        <p:xfrm>
          <a:off x="765175" y="1955800"/>
          <a:ext cx="3844925" cy="436563"/>
        </p:xfrm>
        <a:graphic>
          <a:graphicData uri="http://schemas.openxmlformats.org/presentationml/2006/ole">
            <mc:AlternateContent xmlns:mc="http://schemas.openxmlformats.org/markup-compatibility/2006">
              <mc:Choice xmlns:v="urn:schemas-microsoft-com:vml" Requires="v">
                <p:oleObj spid="_x0000_s58165" name="Formula" r:id="rId9" imgW="2649240" imgH="301320" progId="Equation.Ribbit">
                  <p:embed/>
                </p:oleObj>
              </mc:Choice>
              <mc:Fallback>
                <p:oleObj name="Formula" r:id="rId9" imgW="2649240" imgH="301320" progId="Equation.Ribbit">
                  <p:embed/>
                  <p:pic>
                    <p:nvPicPr>
                      <p:cNvPr id="0" name=""/>
                      <p:cNvPicPr/>
                      <p:nvPr/>
                    </p:nvPicPr>
                    <p:blipFill>
                      <a:blip r:embed="rId10"/>
                      <a:stretch>
                        <a:fillRect/>
                      </a:stretch>
                    </p:blipFill>
                    <p:spPr>
                      <a:xfrm>
                        <a:off x="765175" y="1955800"/>
                        <a:ext cx="3844925" cy="436563"/>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800082317"/>
              </p:ext>
            </p:extLst>
          </p:nvPr>
        </p:nvGraphicFramePr>
        <p:xfrm>
          <a:off x="4867275" y="1946275"/>
          <a:ext cx="3843338" cy="438150"/>
        </p:xfrm>
        <a:graphic>
          <a:graphicData uri="http://schemas.openxmlformats.org/presentationml/2006/ole">
            <mc:AlternateContent xmlns:mc="http://schemas.openxmlformats.org/markup-compatibility/2006">
              <mc:Choice xmlns:v="urn:schemas-microsoft-com:vml" Requires="v">
                <p:oleObj spid="_x0000_s58166" name="Formula" r:id="rId11" imgW="2649240" imgH="301320" progId="Equation.Ribbit">
                  <p:embed/>
                </p:oleObj>
              </mc:Choice>
              <mc:Fallback>
                <p:oleObj name="Formula" r:id="rId11" imgW="2649240" imgH="301320" progId="Equation.Ribbit">
                  <p:embed/>
                  <p:pic>
                    <p:nvPicPr>
                      <p:cNvPr id="0" name=""/>
                      <p:cNvPicPr/>
                      <p:nvPr/>
                    </p:nvPicPr>
                    <p:blipFill>
                      <a:blip r:embed="rId12"/>
                      <a:stretch>
                        <a:fillRect/>
                      </a:stretch>
                    </p:blipFill>
                    <p:spPr>
                      <a:xfrm>
                        <a:off x="4867275" y="1946275"/>
                        <a:ext cx="3843338" cy="43815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643111148"/>
              </p:ext>
            </p:extLst>
          </p:nvPr>
        </p:nvGraphicFramePr>
        <p:xfrm>
          <a:off x="765175" y="2414588"/>
          <a:ext cx="3833813" cy="436562"/>
        </p:xfrm>
        <a:graphic>
          <a:graphicData uri="http://schemas.openxmlformats.org/presentationml/2006/ole">
            <mc:AlternateContent xmlns:mc="http://schemas.openxmlformats.org/markup-compatibility/2006">
              <mc:Choice xmlns:v="urn:schemas-microsoft-com:vml" Requires="v">
                <p:oleObj spid="_x0000_s58167" name="Formula" r:id="rId13" imgW="2649240" imgH="301320" progId="Equation.Ribbit">
                  <p:embed/>
                </p:oleObj>
              </mc:Choice>
              <mc:Fallback>
                <p:oleObj name="Formula" r:id="rId13" imgW="2649240" imgH="301320" progId="Equation.Ribbit">
                  <p:embed/>
                  <p:pic>
                    <p:nvPicPr>
                      <p:cNvPr id="0" name=""/>
                      <p:cNvPicPr/>
                      <p:nvPr/>
                    </p:nvPicPr>
                    <p:blipFill>
                      <a:blip r:embed="rId14"/>
                      <a:stretch>
                        <a:fillRect/>
                      </a:stretch>
                    </p:blipFill>
                    <p:spPr>
                      <a:xfrm>
                        <a:off x="765175" y="2414588"/>
                        <a:ext cx="3833813" cy="436562"/>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4053235906"/>
              </p:ext>
            </p:extLst>
          </p:nvPr>
        </p:nvGraphicFramePr>
        <p:xfrm>
          <a:off x="1374775" y="3576638"/>
          <a:ext cx="3773488" cy="644525"/>
        </p:xfrm>
        <a:graphic>
          <a:graphicData uri="http://schemas.openxmlformats.org/presentationml/2006/ole">
            <mc:AlternateContent xmlns:mc="http://schemas.openxmlformats.org/markup-compatibility/2006">
              <mc:Choice xmlns:v="urn:schemas-microsoft-com:vml" Requires="v">
                <p:oleObj spid="_x0000_s58168" name="Formula" r:id="rId15" imgW="2701440" imgH="462600" progId="Equation.Ribbit">
                  <p:embed/>
                </p:oleObj>
              </mc:Choice>
              <mc:Fallback>
                <p:oleObj name="Formula" r:id="rId15" imgW="2701440" imgH="462600" progId="Equation.Ribbit">
                  <p:embed/>
                  <p:pic>
                    <p:nvPicPr>
                      <p:cNvPr id="0" name=""/>
                      <p:cNvPicPr/>
                      <p:nvPr/>
                    </p:nvPicPr>
                    <p:blipFill>
                      <a:blip r:embed="rId16"/>
                      <a:stretch>
                        <a:fillRect/>
                      </a:stretch>
                    </p:blipFill>
                    <p:spPr>
                      <a:xfrm>
                        <a:off x="1374775" y="3576638"/>
                        <a:ext cx="3773488" cy="644525"/>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220292371"/>
              </p:ext>
            </p:extLst>
          </p:nvPr>
        </p:nvGraphicFramePr>
        <p:xfrm>
          <a:off x="2708275" y="4241800"/>
          <a:ext cx="4843463" cy="314325"/>
        </p:xfrm>
        <a:graphic>
          <a:graphicData uri="http://schemas.openxmlformats.org/presentationml/2006/ole">
            <mc:AlternateContent xmlns:mc="http://schemas.openxmlformats.org/markup-compatibility/2006">
              <mc:Choice xmlns:v="urn:schemas-microsoft-com:vml" Requires="v">
                <p:oleObj spid="_x0000_s58169" name="Formula" r:id="rId17" imgW="3156120" imgH="204480" progId="Equation.Ribbit">
                  <p:embed/>
                </p:oleObj>
              </mc:Choice>
              <mc:Fallback>
                <p:oleObj name="Formula" r:id="rId17" imgW="3156120" imgH="204480" progId="Equation.Ribbit">
                  <p:embed/>
                  <p:pic>
                    <p:nvPicPr>
                      <p:cNvPr id="0" name=""/>
                      <p:cNvPicPr/>
                      <p:nvPr/>
                    </p:nvPicPr>
                    <p:blipFill>
                      <a:blip r:embed="rId18"/>
                      <a:stretch>
                        <a:fillRect/>
                      </a:stretch>
                    </p:blipFill>
                    <p:spPr>
                      <a:xfrm>
                        <a:off x="2708275" y="4241800"/>
                        <a:ext cx="4843463" cy="314325"/>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299618018"/>
              </p:ext>
            </p:extLst>
          </p:nvPr>
        </p:nvGraphicFramePr>
        <p:xfrm>
          <a:off x="2714625" y="4633913"/>
          <a:ext cx="754063" cy="249237"/>
        </p:xfrm>
        <a:graphic>
          <a:graphicData uri="http://schemas.openxmlformats.org/presentationml/2006/ole">
            <mc:AlternateContent xmlns:mc="http://schemas.openxmlformats.org/markup-compatibility/2006">
              <mc:Choice xmlns:v="urn:schemas-microsoft-com:vml" Requires="v">
                <p:oleObj spid="_x0000_s58170" name="Formula" r:id="rId19" imgW="495360" imgH="162720" progId="Equation.Ribbit">
                  <p:embed/>
                </p:oleObj>
              </mc:Choice>
              <mc:Fallback>
                <p:oleObj name="Formula" r:id="rId19" imgW="495360" imgH="162720" progId="Equation.Ribbit">
                  <p:embed/>
                  <p:pic>
                    <p:nvPicPr>
                      <p:cNvPr id="0" name=""/>
                      <p:cNvPicPr/>
                      <p:nvPr/>
                    </p:nvPicPr>
                    <p:blipFill>
                      <a:blip r:embed="rId20"/>
                      <a:stretch>
                        <a:fillRect/>
                      </a:stretch>
                    </p:blipFill>
                    <p:spPr>
                      <a:xfrm>
                        <a:off x="2714625" y="4633913"/>
                        <a:ext cx="754063" cy="249237"/>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640793008"/>
              </p:ext>
            </p:extLst>
          </p:nvPr>
        </p:nvGraphicFramePr>
        <p:xfrm>
          <a:off x="2709863" y="3232150"/>
          <a:ext cx="222250" cy="360363"/>
        </p:xfrm>
        <a:graphic>
          <a:graphicData uri="http://schemas.openxmlformats.org/presentationml/2006/ole">
            <mc:AlternateContent xmlns:mc="http://schemas.openxmlformats.org/markup-compatibility/2006">
              <mc:Choice xmlns:v="urn:schemas-microsoft-com:vml" Requires="v">
                <p:oleObj spid="_x0000_s58171" name="Formula" r:id="rId21" imgW="124560" imgH="201960" progId="Equation.Ribbit">
                  <p:embed/>
                </p:oleObj>
              </mc:Choice>
              <mc:Fallback>
                <p:oleObj name="Formula" r:id="rId21" imgW="124560" imgH="201960" progId="Equation.Ribbit">
                  <p:embed/>
                  <p:pic>
                    <p:nvPicPr>
                      <p:cNvPr id="0" name=""/>
                      <p:cNvPicPr/>
                      <p:nvPr/>
                    </p:nvPicPr>
                    <p:blipFill>
                      <a:blip r:embed="rId22"/>
                      <a:stretch>
                        <a:fillRect/>
                      </a:stretch>
                    </p:blipFill>
                    <p:spPr>
                      <a:xfrm>
                        <a:off x="2709863" y="3232150"/>
                        <a:ext cx="222250" cy="360363"/>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622826864"/>
              </p:ext>
            </p:extLst>
          </p:nvPr>
        </p:nvGraphicFramePr>
        <p:xfrm>
          <a:off x="1357313" y="5480050"/>
          <a:ext cx="6227762" cy="363538"/>
        </p:xfrm>
        <a:graphic>
          <a:graphicData uri="http://schemas.openxmlformats.org/presentationml/2006/ole">
            <mc:AlternateContent xmlns:mc="http://schemas.openxmlformats.org/markup-compatibility/2006">
              <mc:Choice xmlns:v="urn:schemas-microsoft-com:vml" Requires="v">
                <p:oleObj spid="_x0000_s58172" name="Formula" r:id="rId23" imgW="3718800" imgH="217440" progId="Equation.Ribbit">
                  <p:embed/>
                </p:oleObj>
              </mc:Choice>
              <mc:Fallback>
                <p:oleObj name="Formula" r:id="rId23" imgW="3718800" imgH="217440" progId="Equation.Ribbit">
                  <p:embed/>
                  <p:pic>
                    <p:nvPicPr>
                      <p:cNvPr id="0" name=""/>
                      <p:cNvPicPr/>
                      <p:nvPr/>
                    </p:nvPicPr>
                    <p:blipFill>
                      <a:blip r:embed="rId24"/>
                      <a:stretch>
                        <a:fillRect/>
                      </a:stretch>
                    </p:blipFill>
                    <p:spPr>
                      <a:xfrm>
                        <a:off x="1357313" y="5480050"/>
                        <a:ext cx="6227762" cy="363538"/>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234687765"/>
              </p:ext>
            </p:extLst>
          </p:nvPr>
        </p:nvGraphicFramePr>
        <p:xfrm>
          <a:off x="2411413" y="5005388"/>
          <a:ext cx="211137" cy="280987"/>
        </p:xfrm>
        <a:graphic>
          <a:graphicData uri="http://schemas.openxmlformats.org/presentationml/2006/ole">
            <mc:AlternateContent xmlns:mc="http://schemas.openxmlformats.org/markup-compatibility/2006">
              <mc:Choice xmlns:v="urn:schemas-microsoft-com:vml" Requires="v">
                <p:oleObj spid="_x0000_s58173" name="Formula" r:id="rId25" imgW="124560" imgH="166680" progId="Equation.Ribbit">
                  <p:embed/>
                </p:oleObj>
              </mc:Choice>
              <mc:Fallback>
                <p:oleObj name="Formula" r:id="rId25" imgW="124560" imgH="166680" progId="Equation.Ribbit">
                  <p:embed/>
                  <p:pic>
                    <p:nvPicPr>
                      <p:cNvPr id="0" name=""/>
                      <p:cNvPicPr/>
                      <p:nvPr/>
                    </p:nvPicPr>
                    <p:blipFill>
                      <a:blip r:embed="rId26"/>
                      <a:stretch>
                        <a:fillRect/>
                      </a:stretch>
                    </p:blipFill>
                    <p:spPr>
                      <a:xfrm>
                        <a:off x="2411413" y="5005388"/>
                        <a:ext cx="211137" cy="280987"/>
                      </a:xfrm>
                      <a:prstGeom prst="rect">
                        <a:avLst/>
                      </a:prstGeom>
                    </p:spPr>
                  </p:pic>
                </p:oleObj>
              </mc:Fallback>
            </mc:AlternateContent>
          </a:graphicData>
        </a:graphic>
      </p:graphicFrame>
    </p:spTree>
    <p:extLst>
      <p:ext uri="{BB962C8B-B14F-4D97-AF65-F5344CB8AC3E}">
        <p14:creationId xmlns:p14="http://schemas.microsoft.com/office/powerpoint/2010/main" val="215798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ChangeArrowheads="1"/>
          </p:cNvSpPr>
          <p:nvPr/>
        </p:nvSpPr>
        <p:spPr bwMode="auto">
          <a:xfrm>
            <a:off x="4258962" y="1995220"/>
            <a:ext cx="3039762" cy="390182"/>
          </a:xfrm>
          <a:prstGeom prst="rect">
            <a:avLst/>
          </a:prstGeom>
          <a:ln w="38100">
            <a:solidFill>
              <a:srgbClr val="C00000"/>
            </a:solidFill>
          </a:ln>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457200" lvl="1" indent="0">
              <a:buNone/>
            </a:pPr>
            <a:endParaRPr lang="en-US" altLang="zh-CN" sz="2400" dirty="0"/>
          </a:p>
        </p:txBody>
      </p:sp>
      <p:sp>
        <p:nvSpPr>
          <p:cNvPr id="2" name="标题 1"/>
          <p:cNvSpPr>
            <a:spLocks noGrp="1"/>
          </p:cNvSpPr>
          <p:nvPr>
            <p:ph type="title"/>
          </p:nvPr>
        </p:nvSpPr>
        <p:spPr/>
        <p:txBody>
          <a:bodyPr/>
          <a:lstStyle/>
          <a:p>
            <a:r>
              <a:rPr lang="zh-CN" altLang="en-US" dirty="0"/>
              <a:t>连续与缺失值 </a:t>
            </a:r>
            <a:r>
              <a:rPr lang="en-US" altLang="zh-CN" dirty="0"/>
              <a:t>– </a:t>
            </a:r>
            <a:r>
              <a:rPr lang="zh-CN" altLang="en-US" dirty="0"/>
              <a:t>缺失值处理</a:t>
            </a:r>
          </a:p>
        </p:txBody>
      </p:sp>
      <p:sp>
        <p:nvSpPr>
          <p:cNvPr id="3" name="内容占位符 2"/>
          <p:cNvSpPr>
            <a:spLocks noGrp="1"/>
          </p:cNvSpPr>
          <p:nvPr>
            <p:ph idx="1"/>
          </p:nvPr>
        </p:nvSpPr>
        <p:spPr/>
        <p:txBody>
          <a:bodyPr/>
          <a:lstStyle/>
          <a:p>
            <a:r>
              <a:rPr lang="zh-CN" altLang="en-US" dirty="0"/>
              <a:t>类似地可计算出所有属性在数据集上的信息增益</a:t>
            </a:r>
            <a:endParaRPr lang="en-US" altLang="zh-CN" dirty="0"/>
          </a:p>
          <a:p>
            <a:endParaRPr lang="en-US" altLang="zh-CN" dirty="0"/>
          </a:p>
          <a:p>
            <a:endParaRPr lang="en-US" altLang="zh-CN" dirty="0"/>
          </a:p>
          <a:p>
            <a:endParaRPr lang="en-US" altLang="zh-CN" dirty="0"/>
          </a:p>
          <a:p>
            <a:pPr marL="0" indent="0">
              <a:buNone/>
            </a:pPr>
            <a:r>
              <a:rPr lang="en-US" altLang="zh-CN" dirty="0"/>
              <a:t> </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706412175"/>
              </p:ext>
            </p:extLst>
          </p:nvPr>
        </p:nvGraphicFramePr>
        <p:xfrm>
          <a:off x="1212850" y="1619250"/>
          <a:ext cx="2801938" cy="361950"/>
        </p:xfrm>
        <a:graphic>
          <a:graphicData uri="http://schemas.openxmlformats.org/presentationml/2006/ole">
            <mc:AlternateContent xmlns:mc="http://schemas.openxmlformats.org/markup-compatibility/2006">
              <mc:Choice xmlns:v="urn:schemas-microsoft-com:vml" Requires="v">
                <p:oleObj spid="_x0000_s58780" name="Formula" r:id="rId3" imgW="1464480" imgH="189360" progId="Equation.Ribbit">
                  <p:embed/>
                </p:oleObj>
              </mc:Choice>
              <mc:Fallback>
                <p:oleObj name="Formula" r:id="rId3" imgW="1464480" imgH="189360" progId="Equation.Ribbit">
                  <p:embed/>
                  <p:pic>
                    <p:nvPicPr>
                      <p:cNvPr id="0" name=""/>
                      <p:cNvPicPr/>
                      <p:nvPr/>
                    </p:nvPicPr>
                    <p:blipFill>
                      <a:blip r:embed="rId4"/>
                      <a:stretch>
                        <a:fillRect/>
                      </a:stretch>
                    </p:blipFill>
                    <p:spPr>
                      <a:xfrm>
                        <a:off x="1212850" y="1619250"/>
                        <a:ext cx="2801938" cy="36195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280747819"/>
              </p:ext>
            </p:extLst>
          </p:nvPr>
        </p:nvGraphicFramePr>
        <p:xfrm>
          <a:off x="4430713" y="1604963"/>
          <a:ext cx="2609850" cy="336550"/>
        </p:xfrm>
        <a:graphic>
          <a:graphicData uri="http://schemas.openxmlformats.org/presentationml/2006/ole">
            <mc:AlternateContent xmlns:mc="http://schemas.openxmlformats.org/markup-compatibility/2006">
              <mc:Choice xmlns:v="urn:schemas-microsoft-com:vml" Requires="v">
                <p:oleObj spid="_x0000_s58781" name="Formula" r:id="rId5" imgW="1459440" imgH="188280" progId="Equation.Ribbit">
                  <p:embed/>
                </p:oleObj>
              </mc:Choice>
              <mc:Fallback>
                <p:oleObj name="Formula" r:id="rId5" imgW="1459440" imgH="188280" progId="Equation.Ribbit">
                  <p:embed/>
                  <p:pic>
                    <p:nvPicPr>
                      <p:cNvPr id="0" name=""/>
                      <p:cNvPicPr/>
                      <p:nvPr/>
                    </p:nvPicPr>
                    <p:blipFill>
                      <a:blip r:embed="rId6"/>
                      <a:stretch>
                        <a:fillRect/>
                      </a:stretch>
                    </p:blipFill>
                    <p:spPr>
                      <a:xfrm>
                        <a:off x="4430713" y="1604963"/>
                        <a:ext cx="2609850" cy="33655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324828338"/>
              </p:ext>
            </p:extLst>
          </p:nvPr>
        </p:nvGraphicFramePr>
        <p:xfrm>
          <a:off x="1212850" y="2032000"/>
          <a:ext cx="2801938" cy="360363"/>
        </p:xfrm>
        <a:graphic>
          <a:graphicData uri="http://schemas.openxmlformats.org/presentationml/2006/ole">
            <mc:AlternateContent xmlns:mc="http://schemas.openxmlformats.org/markup-compatibility/2006">
              <mc:Choice xmlns:v="urn:schemas-microsoft-com:vml" Requires="v">
                <p:oleObj spid="_x0000_s58782" name="Formula" r:id="rId7" imgW="1464480" imgH="188280" progId="Equation.Ribbit">
                  <p:embed/>
                </p:oleObj>
              </mc:Choice>
              <mc:Fallback>
                <p:oleObj name="Formula" r:id="rId7" imgW="1464480" imgH="188280" progId="Equation.Ribbit">
                  <p:embed/>
                  <p:pic>
                    <p:nvPicPr>
                      <p:cNvPr id="0" name=""/>
                      <p:cNvPicPr/>
                      <p:nvPr/>
                    </p:nvPicPr>
                    <p:blipFill>
                      <a:blip r:embed="rId8"/>
                      <a:stretch>
                        <a:fillRect/>
                      </a:stretch>
                    </p:blipFill>
                    <p:spPr>
                      <a:xfrm>
                        <a:off x="1212850" y="2032000"/>
                        <a:ext cx="2801938" cy="360363"/>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466504219"/>
              </p:ext>
            </p:extLst>
          </p:nvPr>
        </p:nvGraphicFramePr>
        <p:xfrm>
          <a:off x="4427538" y="2030413"/>
          <a:ext cx="2614612" cy="331787"/>
        </p:xfrm>
        <a:graphic>
          <a:graphicData uri="http://schemas.openxmlformats.org/presentationml/2006/ole">
            <mc:AlternateContent xmlns:mc="http://schemas.openxmlformats.org/markup-compatibility/2006">
              <mc:Choice xmlns:v="urn:schemas-microsoft-com:vml" Requires="v">
                <p:oleObj spid="_x0000_s58783" name="Formula" r:id="rId9" imgW="1468440" imgH="185760" progId="Equation.Ribbit">
                  <p:embed/>
                </p:oleObj>
              </mc:Choice>
              <mc:Fallback>
                <p:oleObj name="Formula" r:id="rId9" imgW="1468440" imgH="185760" progId="Equation.Ribbit">
                  <p:embed/>
                  <p:pic>
                    <p:nvPicPr>
                      <p:cNvPr id="0" name=""/>
                      <p:cNvPicPr/>
                      <p:nvPr/>
                    </p:nvPicPr>
                    <p:blipFill>
                      <a:blip r:embed="rId10"/>
                      <a:stretch>
                        <a:fillRect/>
                      </a:stretch>
                    </p:blipFill>
                    <p:spPr>
                      <a:xfrm>
                        <a:off x="4427538" y="2030413"/>
                        <a:ext cx="2614612" cy="331787"/>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870127910"/>
              </p:ext>
            </p:extLst>
          </p:nvPr>
        </p:nvGraphicFramePr>
        <p:xfrm>
          <a:off x="1233488" y="2424113"/>
          <a:ext cx="2781300" cy="354012"/>
        </p:xfrm>
        <a:graphic>
          <a:graphicData uri="http://schemas.openxmlformats.org/presentationml/2006/ole">
            <mc:AlternateContent xmlns:mc="http://schemas.openxmlformats.org/markup-compatibility/2006">
              <mc:Choice xmlns:v="urn:schemas-microsoft-com:vml" Requires="v">
                <p:oleObj spid="_x0000_s58784" name="Formula" r:id="rId11" imgW="1465920" imgH="186840" progId="Equation.Ribbit">
                  <p:embed/>
                </p:oleObj>
              </mc:Choice>
              <mc:Fallback>
                <p:oleObj name="Formula" r:id="rId11" imgW="1465920" imgH="186840" progId="Equation.Ribbit">
                  <p:embed/>
                  <p:pic>
                    <p:nvPicPr>
                      <p:cNvPr id="0" name=""/>
                      <p:cNvPicPr/>
                      <p:nvPr/>
                    </p:nvPicPr>
                    <p:blipFill>
                      <a:blip r:embed="rId12"/>
                      <a:stretch>
                        <a:fillRect/>
                      </a:stretch>
                    </p:blipFill>
                    <p:spPr>
                      <a:xfrm>
                        <a:off x="1233488" y="2424113"/>
                        <a:ext cx="2781300" cy="354012"/>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446766072"/>
              </p:ext>
            </p:extLst>
          </p:nvPr>
        </p:nvGraphicFramePr>
        <p:xfrm>
          <a:off x="4430713" y="2439988"/>
          <a:ext cx="2638425" cy="339725"/>
        </p:xfrm>
        <a:graphic>
          <a:graphicData uri="http://schemas.openxmlformats.org/presentationml/2006/ole">
            <mc:AlternateContent xmlns:mc="http://schemas.openxmlformats.org/markup-compatibility/2006">
              <mc:Choice xmlns:v="urn:schemas-microsoft-com:vml" Requires="v">
                <p:oleObj spid="_x0000_s58785" name="Formula" r:id="rId13" imgW="1465920" imgH="188280" progId="Equation.Ribbit">
                  <p:embed/>
                </p:oleObj>
              </mc:Choice>
              <mc:Fallback>
                <p:oleObj name="Formula" r:id="rId13" imgW="1465920" imgH="188280" progId="Equation.Ribbit">
                  <p:embed/>
                  <p:pic>
                    <p:nvPicPr>
                      <p:cNvPr id="0" name=""/>
                      <p:cNvPicPr/>
                      <p:nvPr/>
                    </p:nvPicPr>
                    <p:blipFill>
                      <a:blip r:embed="rId14"/>
                      <a:stretch>
                        <a:fillRect/>
                      </a:stretch>
                    </p:blipFill>
                    <p:spPr>
                      <a:xfrm>
                        <a:off x="4430713" y="2439988"/>
                        <a:ext cx="2638425" cy="339725"/>
                      </a:xfrm>
                      <a:prstGeom prst="rect">
                        <a:avLst/>
                      </a:prstGeom>
                    </p:spPr>
                  </p:pic>
                </p:oleObj>
              </mc:Fallback>
            </mc:AlternateContent>
          </a:graphicData>
        </a:graphic>
      </p:graphicFrame>
      <p:pic>
        <p:nvPicPr>
          <p:cNvPr id="10" name="内容占位符 3"/>
          <p:cNvPicPr>
            <a:picLocks noChangeAspect="1"/>
          </p:cNvPicPr>
          <p:nvPr/>
        </p:nvPicPr>
        <p:blipFill>
          <a:blip r:embed="rId15"/>
          <a:stretch>
            <a:fillRect/>
          </a:stretch>
        </p:blipFill>
        <p:spPr>
          <a:xfrm>
            <a:off x="3822184" y="2834493"/>
            <a:ext cx="4567023" cy="3225760"/>
          </a:xfrm>
          <a:prstGeom prst="rect">
            <a:avLst/>
          </a:prstGeom>
        </p:spPr>
      </p:pic>
      <p:sp>
        <p:nvSpPr>
          <p:cNvPr id="18" name="矩形 17"/>
          <p:cNvSpPr/>
          <p:nvPr/>
        </p:nvSpPr>
        <p:spPr>
          <a:xfrm>
            <a:off x="3871785" y="3141212"/>
            <a:ext cx="4448432" cy="985944"/>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880017" y="5503472"/>
            <a:ext cx="4423724" cy="161614"/>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194854" y="2891481"/>
            <a:ext cx="411892" cy="311390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98936" y="3039514"/>
            <a:ext cx="439693" cy="203396"/>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875901" y="4123034"/>
            <a:ext cx="4448432" cy="160642"/>
          </a:xfrm>
          <a:prstGeom prst="rect">
            <a:avLst/>
          </a:prstGeom>
          <a:solidFill>
            <a:srgbClr val="E5E17D">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871779" y="4460790"/>
            <a:ext cx="4448432" cy="205950"/>
          </a:xfrm>
          <a:prstGeom prst="rect">
            <a:avLst/>
          </a:prstGeom>
          <a:solidFill>
            <a:srgbClr val="E5E17D">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3884139" y="5181600"/>
            <a:ext cx="4448432" cy="305396"/>
          </a:xfrm>
          <a:prstGeom prst="rect">
            <a:avLst/>
          </a:prstGeom>
          <a:solidFill>
            <a:srgbClr val="E5E17D">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3884133" y="5811796"/>
            <a:ext cx="4448432" cy="160642"/>
          </a:xfrm>
          <a:prstGeom prst="rect">
            <a:avLst/>
          </a:prstGeom>
          <a:solidFill>
            <a:srgbClr val="E5E17D">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875901" y="4843848"/>
            <a:ext cx="4448432" cy="321275"/>
          </a:xfrm>
          <a:prstGeom prst="rect">
            <a:avLst/>
          </a:prstGeom>
          <a:solidFill>
            <a:schemeClr val="accent5">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884133" y="5684755"/>
            <a:ext cx="4448432" cy="135924"/>
          </a:xfrm>
          <a:prstGeom prst="rect">
            <a:avLst/>
          </a:prstGeom>
          <a:solidFill>
            <a:schemeClr val="accent5">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888230" y="2943751"/>
            <a:ext cx="2864964" cy="369332"/>
          </a:xfrm>
          <a:prstGeom prst="rect">
            <a:avLst/>
          </a:prstGeom>
          <a:noFill/>
        </p:spPr>
        <p:txBody>
          <a:bodyPr wrap="square" rtlCol="0">
            <a:spAutoFit/>
          </a:bodyPr>
          <a:lstStyle/>
          <a:p>
            <a:r>
              <a:rPr lang="zh-CN" altLang="en-US" dirty="0">
                <a:solidFill>
                  <a:schemeClr val="accent1"/>
                </a:solidFill>
              </a:rPr>
              <a:t>进入“纹理</a:t>
            </a:r>
            <a:r>
              <a:rPr lang="en-US" altLang="zh-CN" dirty="0">
                <a:solidFill>
                  <a:schemeClr val="accent1"/>
                </a:solidFill>
              </a:rPr>
              <a:t>=</a:t>
            </a:r>
            <a:r>
              <a:rPr lang="zh-CN" altLang="en-US" dirty="0">
                <a:solidFill>
                  <a:schemeClr val="accent1"/>
                </a:solidFill>
              </a:rPr>
              <a:t>清晰”分支</a:t>
            </a:r>
          </a:p>
        </p:txBody>
      </p:sp>
      <p:sp>
        <p:nvSpPr>
          <p:cNvPr id="31" name="矩形 30"/>
          <p:cNvSpPr/>
          <p:nvPr/>
        </p:nvSpPr>
        <p:spPr>
          <a:xfrm>
            <a:off x="386576" y="3381388"/>
            <a:ext cx="439693" cy="203396"/>
          </a:xfrm>
          <a:prstGeom prst="rect">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884108" y="3285624"/>
            <a:ext cx="2864964" cy="369332"/>
          </a:xfrm>
          <a:prstGeom prst="rect">
            <a:avLst/>
          </a:prstGeom>
          <a:noFill/>
        </p:spPr>
        <p:txBody>
          <a:bodyPr wrap="square" rtlCol="0">
            <a:spAutoFit/>
          </a:bodyPr>
          <a:lstStyle/>
          <a:p>
            <a:r>
              <a:rPr lang="zh-CN" altLang="en-US" dirty="0">
                <a:solidFill>
                  <a:schemeClr val="accent3"/>
                </a:solidFill>
              </a:rPr>
              <a:t>进入“纹理</a:t>
            </a:r>
            <a:r>
              <a:rPr lang="en-US" altLang="zh-CN" dirty="0">
                <a:solidFill>
                  <a:schemeClr val="accent3"/>
                </a:solidFill>
              </a:rPr>
              <a:t>=</a:t>
            </a:r>
            <a:r>
              <a:rPr lang="zh-CN" altLang="en-US" dirty="0">
                <a:solidFill>
                  <a:schemeClr val="accent3"/>
                </a:solidFill>
              </a:rPr>
              <a:t>稍糊”分支</a:t>
            </a:r>
          </a:p>
        </p:txBody>
      </p:sp>
      <p:sp>
        <p:nvSpPr>
          <p:cNvPr id="33" name="矩形 32"/>
          <p:cNvSpPr/>
          <p:nvPr/>
        </p:nvSpPr>
        <p:spPr>
          <a:xfrm>
            <a:off x="382454" y="3731499"/>
            <a:ext cx="439693" cy="203396"/>
          </a:xfrm>
          <a:prstGeom prst="rect">
            <a:avLst/>
          </a:prstGeom>
          <a:solidFill>
            <a:schemeClr val="accent5">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879986" y="3643972"/>
            <a:ext cx="2864964" cy="369332"/>
          </a:xfrm>
          <a:prstGeom prst="rect">
            <a:avLst/>
          </a:prstGeom>
          <a:noFill/>
        </p:spPr>
        <p:txBody>
          <a:bodyPr wrap="square" rtlCol="0">
            <a:spAutoFit/>
          </a:bodyPr>
          <a:lstStyle/>
          <a:p>
            <a:r>
              <a:rPr lang="zh-CN" altLang="en-US" dirty="0">
                <a:solidFill>
                  <a:schemeClr val="accent5"/>
                </a:solidFill>
              </a:rPr>
              <a:t>进入“纹理</a:t>
            </a:r>
            <a:r>
              <a:rPr lang="en-US" altLang="zh-CN" dirty="0">
                <a:solidFill>
                  <a:schemeClr val="accent5"/>
                </a:solidFill>
              </a:rPr>
              <a:t>=</a:t>
            </a:r>
            <a:r>
              <a:rPr lang="zh-CN" altLang="en-US" dirty="0">
                <a:solidFill>
                  <a:schemeClr val="accent5"/>
                </a:solidFill>
              </a:rPr>
              <a:t>模糊”分支</a:t>
            </a:r>
          </a:p>
        </p:txBody>
      </p:sp>
      <p:sp>
        <p:nvSpPr>
          <p:cNvPr id="35" name="矩形 34"/>
          <p:cNvSpPr/>
          <p:nvPr/>
        </p:nvSpPr>
        <p:spPr>
          <a:xfrm>
            <a:off x="358683" y="4755295"/>
            <a:ext cx="439693" cy="203396"/>
          </a:xfrm>
          <a:prstGeom prst="rect">
            <a:avLst/>
          </a:prstGeom>
          <a:solidFill>
            <a:srgbClr val="C0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850556" y="4652718"/>
            <a:ext cx="2976947" cy="1477328"/>
          </a:xfrm>
          <a:prstGeom prst="rect">
            <a:avLst/>
          </a:prstGeom>
          <a:noFill/>
        </p:spPr>
        <p:txBody>
          <a:bodyPr wrap="square" rtlCol="0">
            <a:spAutoFit/>
          </a:bodyPr>
          <a:lstStyle/>
          <a:p>
            <a:r>
              <a:rPr lang="zh-CN" altLang="en-US" dirty="0">
                <a:solidFill>
                  <a:srgbClr val="C00000"/>
                </a:solidFill>
              </a:rPr>
              <a:t>在属性“纹理”上出现缺失值，样本</a:t>
            </a:r>
            <a:r>
              <a:rPr lang="en-US" altLang="zh-CN" dirty="0">
                <a:solidFill>
                  <a:srgbClr val="C00000"/>
                </a:solidFill>
              </a:rPr>
              <a:t>8</a:t>
            </a:r>
            <a:r>
              <a:rPr lang="zh-CN" altLang="en-US" dirty="0">
                <a:solidFill>
                  <a:srgbClr val="C00000"/>
                </a:solidFill>
              </a:rPr>
              <a:t>和</a:t>
            </a:r>
            <a:r>
              <a:rPr lang="en-US" altLang="zh-CN" dirty="0">
                <a:solidFill>
                  <a:srgbClr val="C00000"/>
                </a:solidFill>
              </a:rPr>
              <a:t>10</a:t>
            </a:r>
            <a:r>
              <a:rPr lang="zh-CN" altLang="en-US" dirty="0">
                <a:solidFill>
                  <a:srgbClr val="C00000"/>
                </a:solidFill>
              </a:rPr>
              <a:t>同时进入</a:t>
            </a:r>
            <a:r>
              <a:rPr lang="en-US" altLang="zh-CN" dirty="0">
                <a:solidFill>
                  <a:srgbClr val="C00000"/>
                </a:solidFill>
              </a:rPr>
              <a:t>3</a:t>
            </a:r>
            <a:r>
              <a:rPr lang="zh-CN" altLang="en-US" dirty="0">
                <a:solidFill>
                  <a:srgbClr val="C00000"/>
                </a:solidFill>
              </a:rPr>
              <a:t>个分支，调整</a:t>
            </a:r>
            <a:r>
              <a:rPr lang="en-US" altLang="zh-CN" dirty="0">
                <a:solidFill>
                  <a:srgbClr val="C00000"/>
                </a:solidFill>
              </a:rPr>
              <a:t>8</a:t>
            </a:r>
            <a:r>
              <a:rPr lang="zh-CN" altLang="en-US" dirty="0">
                <a:solidFill>
                  <a:srgbClr val="C00000"/>
                </a:solidFill>
              </a:rPr>
              <a:t>和</a:t>
            </a:r>
            <a:r>
              <a:rPr lang="en-US" altLang="zh-CN" dirty="0">
                <a:solidFill>
                  <a:srgbClr val="C00000"/>
                </a:solidFill>
              </a:rPr>
              <a:t>10</a:t>
            </a:r>
            <a:r>
              <a:rPr lang="zh-CN" altLang="en-US" dirty="0">
                <a:solidFill>
                  <a:srgbClr val="C00000"/>
                </a:solidFill>
              </a:rPr>
              <a:t>在</a:t>
            </a:r>
            <a:r>
              <a:rPr lang="en-US" altLang="zh-CN" dirty="0">
                <a:solidFill>
                  <a:srgbClr val="C00000"/>
                </a:solidFill>
              </a:rPr>
              <a:t>3</a:t>
            </a:r>
            <a:r>
              <a:rPr lang="zh-CN" altLang="en-US" dirty="0">
                <a:solidFill>
                  <a:srgbClr val="C00000"/>
                </a:solidFill>
              </a:rPr>
              <a:t>分分支权值分别为</a:t>
            </a:r>
            <a:r>
              <a:rPr lang="en-US" altLang="zh-CN" dirty="0">
                <a:solidFill>
                  <a:srgbClr val="C00000"/>
                </a:solidFill>
              </a:rPr>
              <a:t>7/15</a:t>
            </a:r>
            <a:r>
              <a:rPr lang="zh-CN" altLang="en-US" dirty="0">
                <a:solidFill>
                  <a:srgbClr val="C00000"/>
                </a:solidFill>
              </a:rPr>
              <a:t>，</a:t>
            </a:r>
            <a:r>
              <a:rPr lang="en-US" altLang="zh-CN" dirty="0">
                <a:solidFill>
                  <a:srgbClr val="C00000"/>
                </a:solidFill>
              </a:rPr>
              <a:t>5/15</a:t>
            </a:r>
            <a:r>
              <a:rPr lang="zh-CN" altLang="en-US" dirty="0">
                <a:solidFill>
                  <a:srgbClr val="C00000"/>
                </a:solidFill>
              </a:rPr>
              <a:t>，</a:t>
            </a:r>
            <a:r>
              <a:rPr lang="en-US" altLang="zh-CN" dirty="0">
                <a:solidFill>
                  <a:srgbClr val="C00000"/>
                </a:solidFill>
              </a:rPr>
              <a:t>3/15</a:t>
            </a:r>
            <a:endParaRPr lang="zh-CN" altLang="en-US" dirty="0">
              <a:solidFill>
                <a:srgbClr val="C00000"/>
              </a:solidFill>
            </a:endParaRPr>
          </a:p>
        </p:txBody>
      </p:sp>
      <p:sp>
        <p:nvSpPr>
          <p:cNvPr id="37" name="矩形 36"/>
          <p:cNvSpPr/>
          <p:nvPr/>
        </p:nvSpPr>
        <p:spPr>
          <a:xfrm>
            <a:off x="3875895" y="4674974"/>
            <a:ext cx="4448432" cy="160642"/>
          </a:xfrm>
          <a:prstGeom prst="rect">
            <a:avLst/>
          </a:prstGeom>
          <a:solidFill>
            <a:srgbClr val="C0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3871773" y="4300148"/>
            <a:ext cx="4448432" cy="160642"/>
          </a:xfrm>
          <a:prstGeom prst="rect">
            <a:avLst/>
          </a:prstGeom>
          <a:solidFill>
            <a:srgbClr val="C0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260350" y="2891481"/>
            <a:ext cx="3484600" cy="16688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531853" y="4081610"/>
            <a:ext cx="3018829" cy="369332"/>
          </a:xfrm>
          <a:prstGeom prst="rect">
            <a:avLst/>
          </a:prstGeom>
          <a:noFill/>
        </p:spPr>
        <p:txBody>
          <a:bodyPr wrap="square" rtlCol="0">
            <a:spAutoFit/>
          </a:bodyPr>
          <a:lstStyle/>
          <a:p>
            <a:r>
              <a:rPr lang="zh-CN" altLang="en-US" dirty="0"/>
              <a:t>样本权重在各子结点仍为</a:t>
            </a:r>
            <a:r>
              <a:rPr lang="en-US" altLang="zh-CN" dirty="0"/>
              <a:t>1</a:t>
            </a:r>
            <a:endParaRPr lang="zh-CN" altLang="en-US" dirty="0"/>
          </a:p>
        </p:txBody>
      </p:sp>
      <p:sp>
        <p:nvSpPr>
          <p:cNvPr id="45" name="矩形 44"/>
          <p:cNvSpPr/>
          <p:nvPr/>
        </p:nvSpPr>
        <p:spPr>
          <a:xfrm>
            <a:off x="264466" y="4617312"/>
            <a:ext cx="3480484" cy="15346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40485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9"/>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4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8"/>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5"/>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8" grpId="0" animBg="1"/>
      <p:bldP spid="19" grpId="0" animBg="1"/>
      <p:bldP spid="21" grpId="0" animBg="1"/>
      <p:bldP spid="22" grpId="0" animBg="1"/>
      <p:bldP spid="23" grpId="0" animBg="1"/>
      <p:bldP spid="25" grpId="0" animBg="1"/>
      <p:bldP spid="26" grpId="0" animBg="1"/>
      <p:bldP spid="27" grpId="0" animBg="1"/>
      <p:bldP spid="28" grpId="0" animBg="1"/>
      <p:bldP spid="29" grpId="0" animBg="1"/>
      <p:bldP spid="30" grpId="0"/>
      <p:bldP spid="31" grpId="0" animBg="1"/>
      <p:bldP spid="32" grpId="0"/>
      <p:bldP spid="33" grpId="0" animBg="1"/>
      <p:bldP spid="34" grpId="0"/>
      <p:bldP spid="35" grpId="0" animBg="1"/>
      <p:bldP spid="36" grpId="0"/>
      <p:bldP spid="37" grpId="0" animBg="1"/>
      <p:bldP spid="38" grpId="0" animBg="1"/>
      <p:bldP spid="39" grpId="0" animBg="1"/>
      <p:bldP spid="42" grpId="0"/>
      <p:bldP spid="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基本流程</a:t>
            </a:r>
          </a:p>
        </p:txBody>
      </p:sp>
      <p:pic>
        <p:nvPicPr>
          <p:cNvPr id="4" name="Picture 7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699" y="1099374"/>
            <a:ext cx="5464278" cy="4940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527125" y="2704563"/>
            <a:ext cx="4636546" cy="257578"/>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27125" y="3312819"/>
            <a:ext cx="4636546" cy="257578"/>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12098" y="4662958"/>
            <a:ext cx="4636546" cy="257578"/>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635664" y="2063567"/>
            <a:ext cx="2451079" cy="923330"/>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b="1" dirty="0">
                <a:solidFill>
                  <a:schemeClr val="accent1"/>
                </a:solidFill>
                <a:latin typeface="+mj-ea"/>
              </a:rPr>
              <a:t>（</a:t>
            </a:r>
            <a:r>
              <a:rPr lang="en-US" altLang="zh-CN" b="1" dirty="0">
                <a:solidFill>
                  <a:schemeClr val="accent1"/>
                </a:solidFill>
                <a:latin typeface="+mj-ea"/>
              </a:rPr>
              <a:t>1</a:t>
            </a:r>
            <a:r>
              <a:rPr lang="zh-CN" altLang="en-US" b="1" dirty="0">
                <a:solidFill>
                  <a:schemeClr val="accent1"/>
                </a:solidFill>
                <a:latin typeface="+mj-ea"/>
              </a:rPr>
              <a:t>）当前结点</a:t>
            </a:r>
            <a:r>
              <a:rPr lang="zh-CN" altLang="en-US" b="1" dirty="0">
                <a:solidFill>
                  <a:schemeClr val="accent1"/>
                </a:solidFill>
                <a:latin typeface="+mj-ea"/>
                <a:ea typeface="+mj-ea"/>
              </a:rPr>
              <a:t>包含的样本全部属于同一类别</a:t>
            </a:r>
          </a:p>
        </p:txBody>
      </p:sp>
      <p:sp>
        <p:nvSpPr>
          <p:cNvPr id="15" name="矩形 14"/>
          <p:cNvSpPr/>
          <p:nvPr/>
        </p:nvSpPr>
        <p:spPr>
          <a:xfrm>
            <a:off x="5659274" y="3196552"/>
            <a:ext cx="2451079" cy="923330"/>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b="1" dirty="0">
                <a:solidFill>
                  <a:schemeClr val="accent1"/>
                </a:solidFill>
                <a:latin typeface="+mj-ea"/>
              </a:rPr>
              <a:t>（</a:t>
            </a:r>
            <a:r>
              <a:rPr lang="en-US" altLang="zh-CN" b="1" dirty="0">
                <a:solidFill>
                  <a:schemeClr val="accent1"/>
                </a:solidFill>
                <a:latin typeface="+mj-ea"/>
              </a:rPr>
              <a:t>2</a:t>
            </a:r>
            <a:r>
              <a:rPr lang="zh-CN" altLang="en-US" b="1" dirty="0">
                <a:solidFill>
                  <a:schemeClr val="accent1"/>
                </a:solidFill>
                <a:latin typeface="+mj-ea"/>
              </a:rPr>
              <a:t>）当前属性集为空，或所有样本在所有属性上取值相同</a:t>
            </a:r>
            <a:endParaRPr lang="zh-CN" altLang="en-US" b="1" dirty="0">
              <a:solidFill>
                <a:schemeClr val="accent1"/>
              </a:solidFill>
              <a:latin typeface="+mj-ea"/>
              <a:ea typeface="+mj-ea"/>
            </a:endParaRPr>
          </a:p>
        </p:txBody>
      </p:sp>
      <p:sp>
        <p:nvSpPr>
          <p:cNvPr id="16" name="矩形 15"/>
          <p:cNvSpPr/>
          <p:nvPr/>
        </p:nvSpPr>
        <p:spPr>
          <a:xfrm>
            <a:off x="5670005" y="4520926"/>
            <a:ext cx="2451079" cy="646331"/>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b="1" dirty="0">
                <a:solidFill>
                  <a:schemeClr val="accent1"/>
                </a:solidFill>
                <a:latin typeface="+mj-ea"/>
              </a:rPr>
              <a:t>（</a:t>
            </a:r>
            <a:r>
              <a:rPr lang="en-US" altLang="zh-CN" b="1" dirty="0">
                <a:solidFill>
                  <a:schemeClr val="accent1"/>
                </a:solidFill>
                <a:latin typeface="+mj-ea"/>
              </a:rPr>
              <a:t>3</a:t>
            </a:r>
            <a:r>
              <a:rPr lang="zh-CN" altLang="en-US" b="1" dirty="0">
                <a:solidFill>
                  <a:schemeClr val="accent1"/>
                </a:solidFill>
                <a:latin typeface="+mj-ea"/>
              </a:rPr>
              <a:t>）当前结点包含的样本集合为空</a:t>
            </a:r>
            <a:endParaRPr lang="zh-CN" altLang="en-US" b="1" dirty="0">
              <a:solidFill>
                <a:schemeClr val="accent1"/>
              </a:solidFill>
              <a:latin typeface="+mj-ea"/>
              <a:ea typeface="+mj-ea"/>
            </a:endParaRPr>
          </a:p>
        </p:txBody>
      </p:sp>
      <p:cxnSp>
        <p:nvCxnSpPr>
          <p:cNvPr id="6" name="直接连接符 5">
            <a:extLst>
              <a:ext uri="{FF2B5EF4-FFF2-40B4-BE49-F238E27FC236}">
                <a16:creationId xmlns:a16="http://schemas.microsoft.com/office/drawing/2014/main" id="{A680680F-4128-47F6-AAA4-845224254559}"/>
              </a:ext>
            </a:extLst>
          </p:cNvPr>
          <p:cNvCxnSpPr>
            <a:cxnSpLocks/>
          </p:cNvCxnSpPr>
          <p:nvPr/>
        </p:nvCxnSpPr>
        <p:spPr>
          <a:xfrm>
            <a:off x="527125" y="3985522"/>
            <a:ext cx="1989052" cy="0"/>
          </a:xfrm>
          <a:prstGeom prst="line">
            <a:avLst/>
          </a:prstGeom>
          <a:ln w="38100"/>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64835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3" grpId="0"/>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lstStyle/>
          <a:p>
            <a:r>
              <a:rPr lang="zh-CN" altLang="en-US" dirty="0">
                <a:solidFill>
                  <a:schemeClr val="bg1">
                    <a:lumMod val="85000"/>
                  </a:schemeClr>
                </a:solidFill>
              </a:rPr>
              <a:t>基本流程</a:t>
            </a:r>
            <a:endParaRPr lang="en-US" altLang="zh-CN" dirty="0">
              <a:solidFill>
                <a:schemeClr val="bg1">
                  <a:lumMod val="85000"/>
                </a:schemeClr>
              </a:solidFill>
            </a:endParaRPr>
          </a:p>
          <a:p>
            <a:endParaRPr lang="en-US" altLang="zh-CN" dirty="0"/>
          </a:p>
          <a:p>
            <a:r>
              <a:rPr lang="zh-CN" altLang="en-US" dirty="0"/>
              <a:t>划分选择</a:t>
            </a:r>
            <a:endParaRPr lang="en-US" altLang="zh-CN" dirty="0"/>
          </a:p>
          <a:p>
            <a:pPr marL="0" indent="0">
              <a:buNone/>
            </a:pPr>
            <a:endParaRPr lang="en-US" altLang="zh-CN" dirty="0"/>
          </a:p>
          <a:p>
            <a:r>
              <a:rPr lang="zh-CN" altLang="en-US" dirty="0">
                <a:solidFill>
                  <a:schemeClr val="bg1">
                    <a:lumMod val="85000"/>
                  </a:schemeClr>
                </a:solidFill>
              </a:rPr>
              <a:t>剪枝处理</a:t>
            </a:r>
            <a:endParaRPr lang="en-US" altLang="zh-CN" dirty="0">
              <a:solidFill>
                <a:schemeClr val="bg1">
                  <a:lumMod val="85000"/>
                </a:schemeClr>
              </a:solidFill>
            </a:endParaRPr>
          </a:p>
          <a:p>
            <a:endParaRPr lang="en-US" altLang="zh-CN" dirty="0"/>
          </a:p>
          <a:p>
            <a:r>
              <a:rPr lang="zh-CN" altLang="en-US" dirty="0">
                <a:solidFill>
                  <a:schemeClr val="bg1">
                    <a:lumMod val="85000"/>
                  </a:schemeClr>
                </a:solidFill>
              </a:rPr>
              <a:t>连续与缺失值</a:t>
            </a:r>
            <a:endParaRPr lang="en-US" altLang="zh-CN" dirty="0">
              <a:solidFill>
                <a:schemeClr val="bg1">
                  <a:lumMod val="85000"/>
                </a:schemeClr>
              </a:solidFill>
            </a:endParaRPr>
          </a:p>
          <a:p>
            <a:endParaRPr lang="en-US" altLang="zh-CN" dirty="0"/>
          </a:p>
          <a:p>
            <a:pPr marL="0" indent="0">
              <a:buNone/>
            </a:pPr>
            <a:endParaRPr lang="zh-CN" altLang="en-US" dirty="0"/>
          </a:p>
        </p:txBody>
      </p:sp>
    </p:spTree>
    <p:extLst>
      <p:ext uri="{BB962C8B-B14F-4D97-AF65-F5344CB8AC3E}">
        <p14:creationId xmlns:p14="http://schemas.microsoft.com/office/powerpoint/2010/main" val="3889263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p>
        </p:txBody>
      </p:sp>
      <p:sp>
        <p:nvSpPr>
          <p:cNvPr id="3" name="内容占位符 2"/>
          <p:cNvSpPr>
            <a:spLocks noGrp="1"/>
          </p:cNvSpPr>
          <p:nvPr>
            <p:ph idx="1"/>
          </p:nvPr>
        </p:nvSpPr>
        <p:spPr/>
        <p:txBody>
          <a:bodyPr/>
          <a:lstStyle/>
          <a:p>
            <a:r>
              <a:rPr lang="zh-CN" altLang="en-US" dirty="0"/>
              <a:t>决策树学习的关键在于</a:t>
            </a:r>
            <a:r>
              <a:rPr lang="zh-CN" altLang="en-US" dirty="0">
                <a:solidFill>
                  <a:srgbClr val="C00000"/>
                </a:solidFill>
              </a:rPr>
              <a:t>如何选择最优划分属性</a:t>
            </a:r>
            <a:r>
              <a:rPr lang="zh-CN" altLang="en-US" dirty="0"/>
              <a:t>。一般而言，随着划分过程不断进行，我们希望决策树的分支结点所包含的样本</a:t>
            </a:r>
            <a:r>
              <a:rPr lang="zh-CN" altLang="en-US" dirty="0">
                <a:solidFill>
                  <a:srgbClr val="C00000"/>
                </a:solidFill>
              </a:rPr>
              <a:t>尽可能属于同一类别，即结点的“纯度”</a:t>
            </a:r>
            <a:r>
              <a:rPr lang="en-US" altLang="zh-CN" dirty="0">
                <a:solidFill>
                  <a:srgbClr val="C00000"/>
                </a:solidFill>
              </a:rPr>
              <a:t>(purity)</a:t>
            </a:r>
            <a:r>
              <a:rPr lang="zh-CN" altLang="en-US" dirty="0">
                <a:solidFill>
                  <a:srgbClr val="C00000"/>
                </a:solidFill>
              </a:rPr>
              <a:t>越来越高</a:t>
            </a:r>
            <a:endParaRPr lang="en-US" altLang="zh-CN" dirty="0"/>
          </a:p>
          <a:p>
            <a:pPr marL="0" indent="0">
              <a:buNone/>
            </a:pPr>
            <a:endParaRPr lang="en-US" altLang="zh-CN" dirty="0"/>
          </a:p>
          <a:p>
            <a:r>
              <a:rPr lang="zh-CN" altLang="en-US" dirty="0"/>
              <a:t>经典的属性划分方法：</a:t>
            </a:r>
            <a:endParaRPr lang="en-US" altLang="zh-CN" dirty="0"/>
          </a:p>
          <a:p>
            <a:pPr lvl="1"/>
            <a:r>
              <a:rPr lang="zh-CN" altLang="en-US" dirty="0"/>
              <a:t>信息增益</a:t>
            </a:r>
            <a:endParaRPr lang="en-US" altLang="zh-CN" dirty="0"/>
          </a:p>
          <a:p>
            <a:pPr lvl="1"/>
            <a:r>
              <a:rPr lang="zh-CN" altLang="en-US" dirty="0"/>
              <a:t>增益率</a:t>
            </a:r>
            <a:endParaRPr lang="en-US" altLang="zh-CN" dirty="0"/>
          </a:p>
          <a:p>
            <a:pPr lvl="1"/>
            <a:r>
              <a:rPr lang="zh-CN" altLang="en-US" dirty="0"/>
              <a:t>基尼指数</a:t>
            </a:r>
            <a:endParaRPr lang="en-US" altLang="zh-CN" dirty="0"/>
          </a:p>
          <a:p>
            <a:pPr lvl="1"/>
            <a:endParaRPr lang="zh-CN" altLang="en-US" dirty="0"/>
          </a:p>
        </p:txBody>
      </p:sp>
    </p:spTree>
    <p:extLst>
      <p:ext uri="{BB962C8B-B14F-4D97-AF65-F5344CB8AC3E}">
        <p14:creationId xmlns:p14="http://schemas.microsoft.com/office/powerpoint/2010/main" val="222263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0350" y="120137"/>
            <a:ext cx="7886700" cy="777874"/>
          </a:xfrm>
        </p:spPr>
        <p:txBody>
          <a:bodyPr/>
          <a:lstStyle/>
          <a:p>
            <a:r>
              <a:rPr lang="zh-CN" altLang="en-US" dirty="0"/>
              <a:t>划分选择</a:t>
            </a:r>
            <a:r>
              <a:rPr lang="en-US" altLang="zh-CN" dirty="0"/>
              <a:t>-</a:t>
            </a:r>
            <a:r>
              <a:rPr lang="zh-CN" altLang="en-US" dirty="0"/>
              <a:t>信息增益</a:t>
            </a:r>
          </a:p>
        </p:txBody>
      </p:sp>
      <p:sp>
        <p:nvSpPr>
          <p:cNvPr id="5" name="内容占位符 4"/>
          <p:cNvSpPr>
            <a:spLocks noGrp="1"/>
          </p:cNvSpPr>
          <p:nvPr>
            <p:ph idx="1"/>
          </p:nvPr>
        </p:nvSpPr>
        <p:spPr/>
        <p:txBody>
          <a:bodyPr/>
          <a:lstStyle/>
          <a:p>
            <a:r>
              <a:rPr lang="zh-CN" altLang="en-US" dirty="0"/>
              <a:t>“</a:t>
            </a:r>
            <a:r>
              <a:rPr lang="zh-CN" altLang="en-US" dirty="0">
                <a:solidFill>
                  <a:srgbClr val="C00000"/>
                </a:solidFill>
              </a:rPr>
              <a:t>信息熵</a:t>
            </a:r>
            <a:r>
              <a:rPr lang="zh-CN" altLang="en-US" dirty="0"/>
              <a:t>”是</a:t>
            </a:r>
            <a:r>
              <a:rPr lang="zh-CN" altLang="en-US" dirty="0">
                <a:solidFill>
                  <a:srgbClr val="C00000"/>
                </a:solidFill>
              </a:rPr>
              <a:t>度量样本集合纯度最常用的一种指标</a:t>
            </a:r>
            <a:r>
              <a:rPr lang="zh-CN" altLang="en-US" dirty="0"/>
              <a:t>，假定当前样本集合</a:t>
            </a:r>
            <a:r>
              <a:rPr lang="en-US" altLang="zh-CN" dirty="0"/>
              <a:t>  </a:t>
            </a:r>
            <a:r>
              <a:rPr lang="zh-CN" altLang="en-US" dirty="0"/>
              <a:t>中第</a:t>
            </a:r>
            <a:r>
              <a:rPr lang="en-US" altLang="zh-CN" dirty="0"/>
              <a:t>  </a:t>
            </a:r>
            <a:r>
              <a:rPr lang="zh-CN" altLang="en-US" dirty="0"/>
              <a:t>类样本所占的比例为   </a:t>
            </a:r>
            <a:r>
              <a:rPr lang="en-US" altLang="zh-CN" dirty="0"/>
              <a:t>                     </a:t>
            </a:r>
            <a:r>
              <a:rPr lang="zh-CN" altLang="en-US" dirty="0"/>
              <a:t>，则</a:t>
            </a:r>
            <a:r>
              <a:rPr lang="en-US" altLang="zh-CN" dirty="0"/>
              <a:t>  </a:t>
            </a:r>
            <a:r>
              <a:rPr lang="zh-CN" altLang="en-US" dirty="0"/>
              <a:t>的信息熵定义为</a:t>
            </a:r>
            <a:endParaRPr lang="en-US" altLang="zh-CN" dirty="0"/>
          </a:p>
          <a:p>
            <a:pPr marL="0" indent="0">
              <a:buNone/>
            </a:pPr>
            <a:endParaRPr lang="en-US" altLang="zh-CN" dirty="0"/>
          </a:p>
          <a:p>
            <a:endParaRPr lang="en-US" altLang="zh-CN" dirty="0"/>
          </a:p>
          <a:p>
            <a:endParaRPr lang="en-US" altLang="zh-CN" dirty="0"/>
          </a:p>
          <a:p>
            <a:pPr marL="0" indent="0">
              <a:buNone/>
            </a:pPr>
            <a:r>
              <a:rPr lang="zh-CN" altLang="en-US" dirty="0"/>
              <a:t>           的值越小，则  的纯度越高      王木头</a:t>
            </a:r>
            <a:r>
              <a:rPr lang="en-US" altLang="zh-CN"/>
              <a:t>9:18-19:13</a:t>
            </a:r>
            <a:endParaRPr lang="en-US" altLang="zh-CN" dirty="0"/>
          </a:p>
          <a:p>
            <a:r>
              <a:rPr lang="zh-CN" altLang="en-US" dirty="0"/>
              <a:t>计算信息熵时约定：若        ，则</a:t>
            </a:r>
            <a:endParaRPr lang="en-US" altLang="zh-CN" dirty="0"/>
          </a:p>
          <a:p>
            <a:r>
              <a:rPr lang="en-US" altLang="zh-CN" dirty="0"/>
              <a:t>         </a:t>
            </a:r>
            <a:r>
              <a:rPr lang="zh-CN" altLang="en-US" dirty="0"/>
              <a:t>的最小值为</a:t>
            </a:r>
            <a:r>
              <a:rPr lang="en-US" altLang="zh-CN" dirty="0"/>
              <a:t>  </a:t>
            </a:r>
            <a:r>
              <a:rPr lang="zh-CN" altLang="en-US" dirty="0"/>
              <a:t>，最大值为</a:t>
            </a:r>
            <a:endParaRPr lang="en-US" altLang="zh-CN" dirty="0"/>
          </a:p>
          <a:p>
            <a:pPr marL="0" indent="0">
              <a:buNone/>
            </a:pPr>
            <a:endParaRPr lang="en-US" altLang="zh-CN" dirty="0"/>
          </a:p>
          <a:p>
            <a:endParaRPr lang="en-US" altLang="zh-CN" dirty="0"/>
          </a:p>
        </p:txBody>
      </p:sp>
      <p:graphicFrame>
        <p:nvGraphicFramePr>
          <p:cNvPr id="6" name="内容占位符 3"/>
          <p:cNvGraphicFramePr>
            <a:graphicFrameLocks noChangeAspect="1"/>
          </p:cNvGraphicFramePr>
          <p:nvPr>
            <p:extLst>
              <p:ext uri="{D42A27DB-BD31-4B8C-83A1-F6EECF244321}">
                <p14:modId xmlns:p14="http://schemas.microsoft.com/office/powerpoint/2010/main" val="520870554"/>
              </p:ext>
            </p:extLst>
          </p:nvPr>
        </p:nvGraphicFramePr>
        <p:xfrm>
          <a:off x="2547938" y="2135188"/>
          <a:ext cx="3432175" cy="1003300"/>
        </p:xfrm>
        <a:graphic>
          <a:graphicData uri="http://schemas.openxmlformats.org/presentationml/2006/ole">
            <mc:AlternateContent xmlns:mc="http://schemas.openxmlformats.org/markup-compatibility/2006">
              <mc:Choice xmlns:v="urn:schemas-microsoft-com:vml" Requires="v">
                <p:oleObj spid="_x0000_s64212" name="Formula" r:id="rId3" imgW="1644840" imgH="480240" progId="Equation.Ribbit">
                  <p:embed/>
                </p:oleObj>
              </mc:Choice>
              <mc:Fallback>
                <p:oleObj name="Formula" r:id="rId3" imgW="1644840" imgH="480240" progId="Equation.Ribbit">
                  <p:embed/>
                  <p:pic>
                    <p:nvPicPr>
                      <p:cNvPr id="0" name=""/>
                      <p:cNvPicPr/>
                      <p:nvPr/>
                    </p:nvPicPr>
                    <p:blipFill>
                      <a:blip r:embed="rId4"/>
                      <a:stretch>
                        <a:fillRect/>
                      </a:stretch>
                    </p:blipFill>
                    <p:spPr>
                      <a:xfrm>
                        <a:off x="2547938" y="2135188"/>
                        <a:ext cx="3432175" cy="100330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870767636"/>
              </p:ext>
            </p:extLst>
          </p:nvPr>
        </p:nvGraphicFramePr>
        <p:xfrm>
          <a:off x="4865688" y="3914775"/>
          <a:ext cx="1427162" cy="330200"/>
        </p:xfrm>
        <a:graphic>
          <a:graphicData uri="http://schemas.openxmlformats.org/presentationml/2006/ole">
            <mc:AlternateContent xmlns:mc="http://schemas.openxmlformats.org/markup-compatibility/2006">
              <mc:Choice xmlns:v="urn:schemas-microsoft-com:vml" Requires="v">
                <p:oleObj spid="_x0000_s64213" name="Formula" r:id="rId5" imgW="735480" imgH="169200" progId="Equation.Ribbit">
                  <p:embed/>
                </p:oleObj>
              </mc:Choice>
              <mc:Fallback>
                <p:oleObj name="Formula" r:id="rId5" imgW="735480" imgH="169200" progId="Equation.Ribbit">
                  <p:embed/>
                  <p:pic>
                    <p:nvPicPr>
                      <p:cNvPr id="0" name=""/>
                      <p:cNvPicPr/>
                      <p:nvPr/>
                    </p:nvPicPr>
                    <p:blipFill>
                      <a:blip r:embed="rId6"/>
                      <a:stretch>
                        <a:fillRect/>
                      </a:stretch>
                    </p:blipFill>
                    <p:spPr>
                      <a:xfrm>
                        <a:off x="4865688" y="3914775"/>
                        <a:ext cx="1427162" cy="33020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289013296"/>
              </p:ext>
            </p:extLst>
          </p:nvPr>
        </p:nvGraphicFramePr>
        <p:xfrm>
          <a:off x="3600450" y="3941763"/>
          <a:ext cx="663575" cy="303212"/>
        </p:xfrm>
        <a:graphic>
          <a:graphicData uri="http://schemas.openxmlformats.org/presentationml/2006/ole">
            <mc:AlternateContent xmlns:mc="http://schemas.openxmlformats.org/markup-compatibility/2006">
              <mc:Choice xmlns:v="urn:schemas-microsoft-com:vml" Requires="v">
                <p:oleObj spid="_x0000_s64214" name="Formula" r:id="rId7" imgW="360720" imgH="165240" progId="Equation.Ribbit">
                  <p:embed/>
                </p:oleObj>
              </mc:Choice>
              <mc:Fallback>
                <p:oleObj name="Formula" r:id="rId7" imgW="360720" imgH="165240" progId="Equation.Ribbit">
                  <p:embed/>
                  <p:pic>
                    <p:nvPicPr>
                      <p:cNvPr id="0" name=""/>
                      <p:cNvPicPr/>
                      <p:nvPr/>
                    </p:nvPicPr>
                    <p:blipFill>
                      <a:blip r:embed="rId8"/>
                      <a:stretch>
                        <a:fillRect/>
                      </a:stretch>
                    </p:blipFill>
                    <p:spPr>
                      <a:xfrm>
                        <a:off x="3600450" y="3941763"/>
                        <a:ext cx="663575" cy="303212"/>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933553649"/>
              </p:ext>
            </p:extLst>
          </p:nvPr>
        </p:nvGraphicFramePr>
        <p:xfrm>
          <a:off x="4578350" y="4391025"/>
          <a:ext cx="755650" cy="306388"/>
        </p:xfrm>
        <a:graphic>
          <a:graphicData uri="http://schemas.openxmlformats.org/presentationml/2006/ole">
            <mc:AlternateContent xmlns:mc="http://schemas.openxmlformats.org/markup-compatibility/2006">
              <mc:Choice xmlns:v="urn:schemas-microsoft-com:vml" Requires="v">
                <p:oleObj spid="_x0000_s64215" name="Formula" r:id="rId9" imgW="438480" imgH="177840" progId="Equation.Ribbit">
                  <p:embed/>
                </p:oleObj>
              </mc:Choice>
              <mc:Fallback>
                <p:oleObj name="Formula" r:id="rId9" imgW="438480" imgH="177840" progId="Equation.Ribbit">
                  <p:embed/>
                  <p:pic>
                    <p:nvPicPr>
                      <p:cNvPr id="0" name=""/>
                      <p:cNvPicPr/>
                      <p:nvPr/>
                    </p:nvPicPr>
                    <p:blipFill>
                      <a:blip r:embed="rId10"/>
                      <a:stretch>
                        <a:fillRect/>
                      </a:stretch>
                    </p:blipFill>
                    <p:spPr>
                      <a:xfrm>
                        <a:off x="4578350" y="4391025"/>
                        <a:ext cx="755650" cy="306388"/>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4151620046"/>
              </p:ext>
            </p:extLst>
          </p:nvPr>
        </p:nvGraphicFramePr>
        <p:xfrm>
          <a:off x="5224463" y="1528763"/>
          <a:ext cx="1905000" cy="306387"/>
        </p:xfrm>
        <a:graphic>
          <a:graphicData uri="http://schemas.openxmlformats.org/presentationml/2006/ole">
            <mc:AlternateContent xmlns:mc="http://schemas.openxmlformats.org/markup-compatibility/2006">
              <mc:Choice xmlns:v="urn:schemas-microsoft-com:vml" Requires="v">
                <p:oleObj spid="_x0000_s64216" name="Formula" r:id="rId11" imgW="1106280" imgH="177840" progId="Equation.Ribbit">
                  <p:embed/>
                </p:oleObj>
              </mc:Choice>
              <mc:Fallback>
                <p:oleObj name="Formula" r:id="rId11" imgW="1106280" imgH="177840" progId="Equation.Ribbit">
                  <p:embed/>
                  <p:pic>
                    <p:nvPicPr>
                      <p:cNvPr id="0" name=""/>
                      <p:cNvPicPr/>
                      <p:nvPr/>
                    </p:nvPicPr>
                    <p:blipFill>
                      <a:blip r:embed="rId12"/>
                      <a:stretch>
                        <a:fillRect/>
                      </a:stretch>
                    </p:blipFill>
                    <p:spPr>
                      <a:xfrm>
                        <a:off x="5224463" y="1528763"/>
                        <a:ext cx="1905000" cy="306387"/>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632771653"/>
              </p:ext>
            </p:extLst>
          </p:nvPr>
        </p:nvGraphicFramePr>
        <p:xfrm>
          <a:off x="1401248" y="1553988"/>
          <a:ext cx="205130" cy="251284"/>
        </p:xfrm>
        <a:graphic>
          <a:graphicData uri="http://schemas.openxmlformats.org/presentationml/2006/ole">
            <mc:AlternateContent xmlns:mc="http://schemas.openxmlformats.org/markup-compatibility/2006">
              <mc:Choice xmlns:v="urn:schemas-microsoft-com:vml" Requires="v">
                <p:oleObj spid="_x0000_s64217" name="Formula" r:id="rId13" imgW="127080" imgH="155160" progId="Equation.Ribbit">
                  <p:embed/>
                </p:oleObj>
              </mc:Choice>
              <mc:Fallback>
                <p:oleObj name="Formula" r:id="rId13" imgW="127080" imgH="155160" progId="Equation.Ribbit">
                  <p:embed/>
                  <p:pic>
                    <p:nvPicPr>
                      <p:cNvPr id="0" name=""/>
                      <p:cNvPicPr/>
                      <p:nvPr/>
                    </p:nvPicPr>
                    <p:blipFill>
                      <a:blip r:embed="rId14"/>
                      <a:stretch>
                        <a:fillRect/>
                      </a:stretch>
                    </p:blipFill>
                    <p:spPr>
                      <a:xfrm>
                        <a:off x="1401248" y="1553988"/>
                        <a:ext cx="205130" cy="251284"/>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986196070"/>
              </p:ext>
            </p:extLst>
          </p:nvPr>
        </p:nvGraphicFramePr>
        <p:xfrm>
          <a:off x="2206625" y="1530350"/>
          <a:ext cx="141288" cy="293688"/>
        </p:xfrm>
        <a:graphic>
          <a:graphicData uri="http://schemas.openxmlformats.org/presentationml/2006/ole">
            <mc:AlternateContent xmlns:mc="http://schemas.openxmlformats.org/markup-compatibility/2006">
              <mc:Choice xmlns:v="urn:schemas-microsoft-com:vml" Requires="v">
                <p:oleObj spid="_x0000_s64218" name="Formula" r:id="rId15" imgW="80280" imgH="167760" progId="Equation.Ribbit">
                  <p:embed/>
                </p:oleObj>
              </mc:Choice>
              <mc:Fallback>
                <p:oleObj name="Formula" r:id="rId15" imgW="80280" imgH="167760" progId="Equation.Ribbit">
                  <p:embed/>
                  <p:pic>
                    <p:nvPicPr>
                      <p:cNvPr id="0" name=""/>
                      <p:cNvPicPr/>
                      <p:nvPr/>
                    </p:nvPicPr>
                    <p:blipFill>
                      <a:blip r:embed="rId16"/>
                      <a:stretch>
                        <a:fillRect/>
                      </a:stretch>
                    </p:blipFill>
                    <p:spPr>
                      <a:xfrm>
                        <a:off x="2206625" y="1530350"/>
                        <a:ext cx="141288" cy="293688"/>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849161432"/>
              </p:ext>
            </p:extLst>
          </p:nvPr>
        </p:nvGraphicFramePr>
        <p:xfrm>
          <a:off x="7786363" y="1552319"/>
          <a:ext cx="205130" cy="251284"/>
        </p:xfrm>
        <a:graphic>
          <a:graphicData uri="http://schemas.openxmlformats.org/presentationml/2006/ole">
            <mc:AlternateContent xmlns:mc="http://schemas.openxmlformats.org/markup-compatibility/2006">
              <mc:Choice xmlns:v="urn:schemas-microsoft-com:vml" Requires="v">
                <p:oleObj spid="_x0000_s64219" name="Formula" r:id="rId17" imgW="127080" imgH="155160" progId="Equation.Ribbit">
                  <p:embed/>
                </p:oleObj>
              </mc:Choice>
              <mc:Fallback>
                <p:oleObj name="Formula" r:id="rId17" imgW="127080" imgH="155160" progId="Equation.Ribbit">
                  <p:embed/>
                  <p:pic>
                    <p:nvPicPr>
                      <p:cNvPr id="0" name=""/>
                      <p:cNvPicPr/>
                      <p:nvPr/>
                    </p:nvPicPr>
                    <p:blipFill>
                      <a:blip r:embed="rId14"/>
                      <a:stretch>
                        <a:fillRect/>
                      </a:stretch>
                    </p:blipFill>
                    <p:spPr>
                      <a:xfrm>
                        <a:off x="7786363" y="1552319"/>
                        <a:ext cx="205130" cy="251284"/>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974779387"/>
              </p:ext>
            </p:extLst>
          </p:nvPr>
        </p:nvGraphicFramePr>
        <p:xfrm>
          <a:off x="4878388" y="1541463"/>
          <a:ext cx="307975" cy="277812"/>
        </p:xfrm>
        <a:graphic>
          <a:graphicData uri="http://schemas.openxmlformats.org/presentationml/2006/ole">
            <mc:AlternateContent xmlns:mc="http://schemas.openxmlformats.org/markup-compatibility/2006">
              <mc:Choice xmlns:v="urn:schemas-microsoft-com:vml" Requires="v">
                <p:oleObj spid="_x0000_s64220" name="Formula" r:id="rId18" imgW="146160" imgH="131040" progId="Equation.Ribbit">
                  <p:embed/>
                </p:oleObj>
              </mc:Choice>
              <mc:Fallback>
                <p:oleObj name="Formula" r:id="rId18" imgW="146160" imgH="131040" progId="Equation.Ribbit">
                  <p:embed/>
                  <p:pic>
                    <p:nvPicPr>
                      <p:cNvPr id="0" name=""/>
                      <p:cNvPicPr/>
                      <p:nvPr/>
                    </p:nvPicPr>
                    <p:blipFill>
                      <a:blip r:embed="rId19"/>
                      <a:stretch>
                        <a:fillRect/>
                      </a:stretch>
                    </p:blipFill>
                    <p:spPr>
                      <a:xfrm>
                        <a:off x="4878388" y="1541463"/>
                        <a:ext cx="307975" cy="277812"/>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672835775"/>
              </p:ext>
            </p:extLst>
          </p:nvPr>
        </p:nvGraphicFramePr>
        <p:xfrm>
          <a:off x="596900" y="3529013"/>
          <a:ext cx="787400" cy="296862"/>
        </p:xfrm>
        <a:graphic>
          <a:graphicData uri="http://schemas.openxmlformats.org/presentationml/2006/ole">
            <mc:AlternateContent xmlns:mc="http://schemas.openxmlformats.org/markup-compatibility/2006">
              <mc:Choice xmlns:v="urn:schemas-microsoft-com:vml" Requires="v">
                <p:oleObj spid="_x0000_s64221" name="Formula" r:id="rId20" imgW="472680" imgH="177840" progId="Equation.Ribbit">
                  <p:embed/>
                </p:oleObj>
              </mc:Choice>
              <mc:Fallback>
                <p:oleObj name="Formula" r:id="rId20" imgW="472680" imgH="177840" progId="Equation.Ribbit">
                  <p:embed/>
                  <p:pic>
                    <p:nvPicPr>
                      <p:cNvPr id="0" name=""/>
                      <p:cNvPicPr/>
                      <p:nvPr/>
                    </p:nvPicPr>
                    <p:blipFill>
                      <a:blip r:embed="rId21"/>
                      <a:stretch>
                        <a:fillRect/>
                      </a:stretch>
                    </p:blipFill>
                    <p:spPr>
                      <a:xfrm>
                        <a:off x="596900" y="3529013"/>
                        <a:ext cx="787400" cy="296862"/>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710793423"/>
              </p:ext>
            </p:extLst>
          </p:nvPr>
        </p:nvGraphicFramePr>
        <p:xfrm>
          <a:off x="3096040" y="3569830"/>
          <a:ext cx="205130" cy="251284"/>
        </p:xfrm>
        <a:graphic>
          <a:graphicData uri="http://schemas.openxmlformats.org/presentationml/2006/ole">
            <mc:AlternateContent xmlns:mc="http://schemas.openxmlformats.org/markup-compatibility/2006">
              <mc:Choice xmlns:v="urn:schemas-microsoft-com:vml" Requires="v">
                <p:oleObj spid="_x0000_s64222" name="Formula" r:id="rId22" imgW="127080" imgH="155160" progId="Equation.Ribbit">
                  <p:embed/>
                </p:oleObj>
              </mc:Choice>
              <mc:Fallback>
                <p:oleObj name="Formula" r:id="rId22" imgW="127080" imgH="155160" progId="Equation.Ribbit">
                  <p:embed/>
                  <p:pic>
                    <p:nvPicPr>
                      <p:cNvPr id="0" name=""/>
                      <p:cNvPicPr/>
                      <p:nvPr/>
                    </p:nvPicPr>
                    <p:blipFill>
                      <a:blip r:embed="rId14"/>
                      <a:stretch>
                        <a:fillRect/>
                      </a:stretch>
                    </p:blipFill>
                    <p:spPr>
                      <a:xfrm>
                        <a:off x="3096040" y="3569830"/>
                        <a:ext cx="205130" cy="251284"/>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1485070682"/>
              </p:ext>
            </p:extLst>
          </p:nvPr>
        </p:nvGraphicFramePr>
        <p:xfrm>
          <a:off x="712788" y="4384675"/>
          <a:ext cx="836612" cy="314325"/>
        </p:xfrm>
        <a:graphic>
          <a:graphicData uri="http://schemas.openxmlformats.org/presentationml/2006/ole">
            <mc:AlternateContent xmlns:mc="http://schemas.openxmlformats.org/markup-compatibility/2006">
              <mc:Choice xmlns:v="urn:schemas-microsoft-com:vml" Requires="v">
                <p:oleObj spid="_x0000_s64223" name="Formula" r:id="rId23" imgW="472680" imgH="177840" progId="Equation.Ribbit">
                  <p:embed/>
                </p:oleObj>
              </mc:Choice>
              <mc:Fallback>
                <p:oleObj name="Formula" r:id="rId23" imgW="472680" imgH="177840" progId="Equation.Ribbit">
                  <p:embed/>
                  <p:pic>
                    <p:nvPicPr>
                      <p:cNvPr id="0" name=""/>
                      <p:cNvPicPr/>
                      <p:nvPr/>
                    </p:nvPicPr>
                    <p:blipFill>
                      <a:blip r:embed="rId21"/>
                      <a:stretch>
                        <a:fillRect/>
                      </a:stretch>
                    </p:blipFill>
                    <p:spPr>
                      <a:xfrm>
                        <a:off x="712788" y="4384675"/>
                        <a:ext cx="836612" cy="314325"/>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405789642"/>
              </p:ext>
            </p:extLst>
          </p:nvPr>
        </p:nvGraphicFramePr>
        <p:xfrm>
          <a:off x="3018375" y="4394200"/>
          <a:ext cx="149225" cy="325438"/>
        </p:xfrm>
        <a:graphic>
          <a:graphicData uri="http://schemas.openxmlformats.org/presentationml/2006/ole">
            <mc:AlternateContent xmlns:mc="http://schemas.openxmlformats.org/markup-compatibility/2006">
              <mc:Choice xmlns:v="urn:schemas-microsoft-com:vml" Requires="v">
                <p:oleObj spid="_x0000_s64224" name="Formula" r:id="rId24" imgW="75240" imgH="162720" progId="Equation.Ribbit">
                  <p:embed/>
                </p:oleObj>
              </mc:Choice>
              <mc:Fallback>
                <p:oleObj name="Formula" r:id="rId24" imgW="75240" imgH="162720" progId="Equation.Ribbit">
                  <p:embed/>
                  <p:pic>
                    <p:nvPicPr>
                      <p:cNvPr id="0" name=""/>
                      <p:cNvPicPr/>
                      <p:nvPr/>
                    </p:nvPicPr>
                    <p:blipFill>
                      <a:blip r:embed="rId25"/>
                      <a:stretch>
                        <a:fillRect/>
                      </a:stretch>
                    </p:blipFill>
                    <p:spPr>
                      <a:xfrm>
                        <a:off x="3018375" y="4394200"/>
                        <a:ext cx="149225" cy="325438"/>
                      </a:xfrm>
                      <a:prstGeom prst="rect">
                        <a:avLst/>
                      </a:prstGeom>
                    </p:spPr>
                  </p:pic>
                </p:oleObj>
              </mc:Fallback>
            </mc:AlternateContent>
          </a:graphicData>
        </a:graphic>
      </p:graphicFrame>
    </p:spTree>
    <p:extLst>
      <p:ext uri="{BB962C8B-B14F-4D97-AF65-F5344CB8AC3E}">
        <p14:creationId xmlns:p14="http://schemas.microsoft.com/office/powerpoint/2010/main" val="44469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离散属性</a:t>
                </a:r>
                <a:r>
                  <a:rPr lang="en-US" altLang="zh-CN" dirty="0"/>
                  <a:t>  </a:t>
                </a:r>
                <a:r>
                  <a:rPr lang="zh-CN" altLang="en-US" dirty="0"/>
                  <a:t>有</a:t>
                </a:r>
                <a:r>
                  <a:rPr lang="en-US" altLang="zh-CN" dirty="0"/>
                  <a:t>  </a:t>
                </a:r>
                <a:r>
                  <a:rPr lang="zh-CN" altLang="en-US" dirty="0"/>
                  <a:t>个可能的取值                 ，用</a:t>
                </a:r>
                <a:r>
                  <a:rPr lang="en-US" altLang="zh-CN" dirty="0"/>
                  <a:t>  </a:t>
                </a:r>
                <a:r>
                  <a:rPr lang="zh-CN" altLang="en-US" dirty="0"/>
                  <a:t>来进行划分，则会产生</a:t>
                </a:r>
                <a:r>
                  <a:rPr lang="en-US" altLang="zh-CN" dirty="0"/>
                  <a:t>  </a:t>
                </a:r>
                <a:r>
                  <a:rPr lang="zh-CN" altLang="en-US" dirty="0"/>
                  <a:t>个分支结点，其中第  个分支结点包含了  中所有在属性</a:t>
                </a:r>
                <a:r>
                  <a:rPr lang="en-US" altLang="zh-CN" dirty="0"/>
                  <a:t>  </a:t>
                </a:r>
                <a:r>
                  <a:rPr lang="zh-CN" altLang="en-US" dirty="0"/>
                  <a:t>上取值为  </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 </m:t>
                    </m:r>
                    <m:r>
                      <a:rPr lang="zh-CN" altLang="en-US" i="1">
                        <a:latin typeface="Cambria Math" panose="02040503050406030204" pitchFamily="18" charset="0"/>
                      </a:rPr>
                      <m:t>的样本，记为</m:t>
                    </m:r>
                    <m:r>
                      <a:rPr lang="en-US" altLang="zh-CN" b="0" i="1" smtClean="0">
                        <a:latin typeface="Cambria Math" panose="02040503050406030204" pitchFamily="18" charset="0"/>
                      </a:rPr>
                      <m:t>     </m:t>
                    </m:r>
                    <m:r>
                      <a:rPr lang="zh-CN" altLang="en-US" b="0" i="1" smtClean="0">
                        <a:latin typeface="Cambria Math" panose="02040503050406030204" pitchFamily="18" charset="0"/>
                      </a:rPr>
                      <m:t>。</m:t>
                    </m:r>
                    <m:r>
                      <a:rPr lang="zh-CN" altLang="en-US" i="1">
                        <a:latin typeface="Cambria Math" panose="02040503050406030204" pitchFamily="18" charset="0"/>
                      </a:rPr>
                      <m:t>则可计算出</m:t>
                    </m:r>
                  </m:oMath>
                </a14:m>
                <a:r>
                  <a:rPr lang="zh-CN" altLang="en-US" dirty="0"/>
                  <a:t>用属性</a:t>
                </a:r>
                <a:r>
                  <a:rPr lang="en-US" altLang="zh-CN" dirty="0"/>
                  <a:t>  </a:t>
                </a:r>
                <a:r>
                  <a:rPr lang="zh-CN" altLang="en-US" dirty="0"/>
                  <a:t>对样本集</a:t>
                </a:r>
                <a:r>
                  <a:rPr lang="en-US" altLang="zh-CN" dirty="0"/>
                  <a:t>  </a:t>
                </a:r>
                <a:r>
                  <a:rPr lang="zh-CN" altLang="en-US" dirty="0"/>
                  <a:t>进行划分所获得的“信息增益”：</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342900" indent="-342900"/>
                <a:r>
                  <a:rPr lang="en-US" altLang="zh-CN" dirty="0"/>
                  <a:t> </a:t>
                </a:r>
                <a:r>
                  <a:rPr lang="zh-CN" altLang="en-US" dirty="0"/>
                  <a:t>一般而言，</a:t>
                </a:r>
                <a:r>
                  <a:rPr lang="zh-CN" altLang="en-US" dirty="0">
                    <a:solidFill>
                      <a:srgbClr val="C00000"/>
                    </a:solidFill>
                  </a:rPr>
                  <a:t>信息增益越大</a:t>
                </a:r>
                <a:r>
                  <a:rPr lang="zh-CN" altLang="en-US" dirty="0"/>
                  <a:t>，则意味着使用属性</a:t>
                </a:r>
                <a:r>
                  <a:rPr lang="en-US" altLang="zh-CN" dirty="0"/>
                  <a:t>  </a:t>
                </a:r>
                <a:r>
                  <a:rPr lang="zh-CN" altLang="en-US" dirty="0"/>
                  <a:t>来进行划分所获得的“</a:t>
                </a:r>
                <a:r>
                  <a:rPr lang="zh-CN" altLang="en-US" dirty="0">
                    <a:solidFill>
                      <a:srgbClr val="C00000"/>
                    </a:solidFill>
                  </a:rPr>
                  <a:t>纯度提升</a:t>
                </a:r>
                <a:r>
                  <a:rPr lang="zh-CN" altLang="en-US" dirty="0"/>
                  <a:t>”越大</a:t>
                </a:r>
                <a:endParaRPr lang="en-US" altLang="zh-CN" dirty="0"/>
              </a:p>
              <a:p>
                <a:pPr marL="228600" lvl="1">
                  <a:spcBef>
                    <a:spcPts val="1000"/>
                  </a:spcBef>
                  <a:buSzPct val="100000"/>
                  <a:buFont typeface="Wingdings" panose="05000000000000000000" pitchFamily="2" charset="2"/>
                  <a:buChar char="p"/>
                </a:pPr>
                <a:r>
                  <a:rPr lang="en-US" altLang="zh-CN" dirty="0"/>
                  <a:t> </a:t>
                </a:r>
                <a:r>
                  <a:rPr lang="en-US" altLang="zh-CN" sz="2200" dirty="0"/>
                  <a:t>ID3</a:t>
                </a:r>
                <a:r>
                  <a:rPr lang="zh-CN" altLang="en-US" sz="2200" dirty="0"/>
                  <a:t>决策树学习算法</a:t>
                </a:r>
                <a:r>
                  <a:rPr lang="en-US" altLang="zh-CN" sz="1600" dirty="0"/>
                  <a:t>[Quinlan, 1986]</a:t>
                </a:r>
                <a:r>
                  <a:rPr lang="zh-CN" altLang="en-US" sz="2200" dirty="0"/>
                  <a:t>以信息增益为准则来选择划分属性</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778" t="-1854" b="-1731"/>
                </a:stretch>
              </a:blipFill>
            </p:spPr>
            <p:txBody>
              <a:bodyPr/>
              <a:lstStyle/>
              <a:p>
                <a:r>
                  <a:rPr lang="zh-CN" altLang="en-US">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4059858347"/>
              </p:ext>
            </p:extLst>
          </p:nvPr>
        </p:nvGraphicFramePr>
        <p:xfrm>
          <a:off x="1520825" y="2408238"/>
          <a:ext cx="6121400" cy="1066800"/>
        </p:xfrm>
        <a:graphic>
          <a:graphicData uri="http://schemas.openxmlformats.org/presentationml/2006/ole">
            <mc:AlternateContent xmlns:mc="http://schemas.openxmlformats.org/markup-compatibility/2006">
              <mc:Choice xmlns:v="urn:schemas-microsoft-com:vml" Requires="v">
                <p:oleObj spid="_x0000_s68734" name="Formula" r:id="rId4" imgW="2650680" imgH="462600" progId="Equation.Ribbit">
                  <p:embed/>
                </p:oleObj>
              </mc:Choice>
              <mc:Fallback>
                <p:oleObj name="Formula" r:id="rId4" imgW="2650680" imgH="462600" progId="Equation.Ribbit">
                  <p:embed/>
                  <p:pic>
                    <p:nvPicPr>
                      <p:cNvPr id="0" name=""/>
                      <p:cNvPicPr/>
                      <p:nvPr/>
                    </p:nvPicPr>
                    <p:blipFill>
                      <a:blip r:embed="rId5"/>
                      <a:stretch>
                        <a:fillRect/>
                      </a:stretch>
                    </p:blipFill>
                    <p:spPr>
                      <a:xfrm>
                        <a:off x="1520825" y="2408238"/>
                        <a:ext cx="6121400" cy="1066800"/>
                      </a:xfrm>
                      <a:prstGeom prst="rect">
                        <a:avLst/>
                      </a:prstGeom>
                    </p:spPr>
                  </p:pic>
                </p:oleObj>
              </mc:Fallback>
            </mc:AlternateContent>
          </a:graphicData>
        </a:graphic>
      </p:graphicFrame>
      <p:sp>
        <p:nvSpPr>
          <p:cNvPr id="7" name="矩形 6"/>
          <p:cNvSpPr/>
          <p:nvPr/>
        </p:nvSpPr>
        <p:spPr>
          <a:xfrm>
            <a:off x="5726806" y="2483099"/>
            <a:ext cx="633080" cy="908007"/>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3"/>
          <p:cNvSpPr>
            <a:spLocks noChangeArrowheads="1"/>
          </p:cNvSpPr>
          <p:nvPr/>
        </p:nvSpPr>
        <p:spPr bwMode="auto">
          <a:xfrm>
            <a:off x="4725570" y="3650163"/>
            <a:ext cx="3586980" cy="875529"/>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nSpc>
                <a:spcPts val="3200"/>
              </a:lnSpc>
              <a:buNone/>
            </a:pPr>
            <a:r>
              <a:rPr lang="zh-CN" altLang="en-US" sz="2200" dirty="0">
                <a:latin typeface="幼圆" panose="02010509060101010101" pitchFamily="49" charset="-122"/>
                <a:ea typeface="幼圆" panose="02010509060101010101" pitchFamily="49" charset="-122"/>
              </a:rPr>
              <a:t>为分支结点权重，样本数越多的分支结点的影响越大</a:t>
            </a:r>
            <a:endParaRPr lang="zh-CN" altLang="en-US" sz="2200" i="0" dirty="0">
              <a:latin typeface="幼圆" panose="02010509060101010101" pitchFamily="49" charset="-122"/>
              <a:ea typeface="幼圆" panose="02010509060101010101"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207175255"/>
              </p:ext>
            </p:extLst>
          </p:nvPr>
        </p:nvGraphicFramePr>
        <p:xfrm>
          <a:off x="1828800" y="1227138"/>
          <a:ext cx="188913" cy="304800"/>
        </p:xfrm>
        <a:graphic>
          <a:graphicData uri="http://schemas.openxmlformats.org/presentationml/2006/ole">
            <mc:AlternateContent xmlns:mc="http://schemas.openxmlformats.org/markup-compatibility/2006">
              <mc:Choice xmlns:v="urn:schemas-microsoft-com:vml" Requires="v">
                <p:oleObj spid="_x0000_s68735" name="Formula" r:id="rId6" imgW="80280" imgH="129600" progId="Equation.Ribbit">
                  <p:embed/>
                </p:oleObj>
              </mc:Choice>
              <mc:Fallback>
                <p:oleObj name="Formula" r:id="rId6" imgW="80280" imgH="129600" progId="Equation.Ribbit">
                  <p:embed/>
                  <p:pic>
                    <p:nvPicPr>
                      <p:cNvPr id="0" name=""/>
                      <p:cNvPicPr/>
                      <p:nvPr/>
                    </p:nvPicPr>
                    <p:blipFill>
                      <a:blip r:embed="rId7"/>
                      <a:stretch>
                        <a:fillRect/>
                      </a:stretch>
                    </p:blipFill>
                    <p:spPr>
                      <a:xfrm>
                        <a:off x="1828800" y="1227138"/>
                        <a:ext cx="188913" cy="3048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148529368"/>
              </p:ext>
            </p:extLst>
          </p:nvPr>
        </p:nvGraphicFramePr>
        <p:xfrm>
          <a:off x="2328863" y="1255713"/>
          <a:ext cx="173037" cy="242887"/>
        </p:xfrm>
        <a:graphic>
          <a:graphicData uri="http://schemas.openxmlformats.org/presentationml/2006/ole">
            <mc:AlternateContent xmlns:mc="http://schemas.openxmlformats.org/markup-compatibility/2006">
              <mc:Choice xmlns:v="urn:schemas-microsoft-com:vml" Requires="v">
                <p:oleObj spid="_x0000_s68736" name="Formula" r:id="rId8" imgW="119520" imgH="166680" progId="Equation.Ribbit">
                  <p:embed/>
                </p:oleObj>
              </mc:Choice>
              <mc:Fallback>
                <p:oleObj name="Formula" r:id="rId8" imgW="119520" imgH="166680" progId="Equation.Ribbit">
                  <p:embed/>
                  <p:pic>
                    <p:nvPicPr>
                      <p:cNvPr id="0" name=""/>
                      <p:cNvPicPr/>
                      <p:nvPr/>
                    </p:nvPicPr>
                    <p:blipFill>
                      <a:blip r:embed="rId9"/>
                      <a:stretch>
                        <a:fillRect/>
                      </a:stretch>
                    </p:blipFill>
                    <p:spPr>
                      <a:xfrm>
                        <a:off x="2328863" y="1255713"/>
                        <a:ext cx="173037" cy="242887"/>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044308384"/>
              </p:ext>
            </p:extLst>
          </p:nvPr>
        </p:nvGraphicFramePr>
        <p:xfrm>
          <a:off x="4183063" y="1211263"/>
          <a:ext cx="1606550" cy="331787"/>
        </p:xfrm>
        <a:graphic>
          <a:graphicData uri="http://schemas.openxmlformats.org/presentationml/2006/ole">
            <mc:AlternateContent xmlns:mc="http://schemas.openxmlformats.org/markup-compatibility/2006">
              <mc:Choice xmlns:v="urn:schemas-microsoft-com:vml" Requires="v">
                <p:oleObj spid="_x0000_s68737" name="Formula" r:id="rId10" imgW="913320" imgH="188280" progId="Equation.Ribbit">
                  <p:embed/>
                </p:oleObj>
              </mc:Choice>
              <mc:Fallback>
                <p:oleObj name="Formula" r:id="rId10" imgW="913320" imgH="188280" progId="Equation.Ribbit">
                  <p:embed/>
                  <p:pic>
                    <p:nvPicPr>
                      <p:cNvPr id="0" name=""/>
                      <p:cNvPicPr/>
                      <p:nvPr/>
                    </p:nvPicPr>
                    <p:blipFill>
                      <a:blip r:embed="rId11"/>
                      <a:stretch>
                        <a:fillRect/>
                      </a:stretch>
                    </p:blipFill>
                    <p:spPr>
                      <a:xfrm>
                        <a:off x="4183063" y="1211263"/>
                        <a:ext cx="1606550" cy="331787"/>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4184743263"/>
              </p:ext>
            </p:extLst>
          </p:nvPr>
        </p:nvGraphicFramePr>
        <p:xfrm>
          <a:off x="6398855" y="1230313"/>
          <a:ext cx="188912" cy="306387"/>
        </p:xfrm>
        <a:graphic>
          <a:graphicData uri="http://schemas.openxmlformats.org/presentationml/2006/ole">
            <mc:AlternateContent xmlns:mc="http://schemas.openxmlformats.org/markup-compatibility/2006">
              <mc:Choice xmlns:v="urn:schemas-microsoft-com:vml" Requires="v">
                <p:oleObj spid="_x0000_s68738" name="Formula" r:id="rId12" imgW="80280" imgH="129600" progId="Equation.Ribbit">
                  <p:embed/>
                </p:oleObj>
              </mc:Choice>
              <mc:Fallback>
                <p:oleObj name="Formula" r:id="rId12" imgW="80280" imgH="129600" progId="Equation.Ribbit">
                  <p:embed/>
                  <p:pic>
                    <p:nvPicPr>
                      <p:cNvPr id="0" name=""/>
                      <p:cNvPicPr/>
                      <p:nvPr/>
                    </p:nvPicPr>
                    <p:blipFill>
                      <a:blip r:embed="rId7"/>
                      <a:stretch>
                        <a:fillRect/>
                      </a:stretch>
                    </p:blipFill>
                    <p:spPr>
                      <a:xfrm>
                        <a:off x="6398855" y="1230313"/>
                        <a:ext cx="188912" cy="306387"/>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098640475"/>
              </p:ext>
            </p:extLst>
          </p:nvPr>
        </p:nvGraphicFramePr>
        <p:xfrm>
          <a:off x="1414463" y="1554163"/>
          <a:ext cx="173037" cy="242887"/>
        </p:xfrm>
        <a:graphic>
          <a:graphicData uri="http://schemas.openxmlformats.org/presentationml/2006/ole">
            <mc:AlternateContent xmlns:mc="http://schemas.openxmlformats.org/markup-compatibility/2006">
              <mc:Choice xmlns:v="urn:schemas-microsoft-com:vml" Requires="v">
                <p:oleObj spid="_x0000_s68739" name="Formula" r:id="rId13" imgW="119520" imgH="166680" progId="Equation.Ribbit">
                  <p:embed/>
                </p:oleObj>
              </mc:Choice>
              <mc:Fallback>
                <p:oleObj name="Formula" r:id="rId13" imgW="119520" imgH="166680" progId="Equation.Ribbit">
                  <p:embed/>
                  <p:pic>
                    <p:nvPicPr>
                      <p:cNvPr id="0" name=""/>
                      <p:cNvPicPr/>
                      <p:nvPr/>
                    </p:nvPicPr>
                    <p:blipFill>
                      <a:blip r:embed="rId9"/>
                      <a:stretch>
                        <a:fillRect/>
                      </a:stretch>
                    </p:blipFill>
                    <p:spPr>
                      <a:xfrm>
                        <a:off x="1414463" y="1554163"/>
                        <a:ext cx="173037" cy="242887"/>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153180818"/>
              </p:ext>
            </p:extLst>
          </p:nvPr>
        </p:nvGraphicFramePr>
        <p:xfrm>
          <a:off x="4133850" y="1543050"/>
          <a:ext cx="190500" cy="312738"/>
        </p:xfrm>
        <a:graphic>
          <a:graphicData uri="http://schemas.openxmlformats.org/presentationml/2006/ole">
            <mc:AlternateContent xmlns:mc="http://schemas.openxmlformats.org/markup-compatibility/2006">
              <mc:Choice xmlns:v="urn:schemas-microsoft-com:vml" Requires="v">
                <p:oleObj spid="_x0000_s68740" name="Formula" r:id="rId14" imgW="78840" imgH="129600" progId="Equation.Ribbit">
                  <p:embed/>
                </p:oleObj>
              </mc:Choice>
              <mc:Fallback>
                <p:oleObj name="Formula" r:id="rId14" imgW="78840" imgH="129600" progId="Equation.Ribbit">
                  <p:embed/>
                  <p:pic>
                    <p:nvPicPr>
                      <p:cNvPr id="0" name=""/>
                      <p:cNvPicPr/>
                      <p:nvPr/>
                    </p:nvPicPr>
                    <p:blipFill>
                      <a:blip r:embed="rId15"/>
                      <a:stretch>
                        <a:fillRect/>
                      </a:stretch>
                    </p:blipFill>
                    <p:spPr>
                      <a:xfrm>
                        <a:off x="4133850" y="1543050"/>
                        <a:ext cx="190500" cy="312738"/>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766999326"/>
              </p:ext>
            </p:extLst>
          </p:nvPr>
        </p:nvGraphicFramePr>
        <p:xfrm>
          <a:off x="6521450" y="1533525"/>
          <a:ext cx="201613" cy="271463"/>
        </p:xfrm>
        <a:graphic>
          <a:graphicData uri="http://schemas.openxmlformats.org/presentationml/2006/ole">
            <mc:AlternateContent xmlns:mc="http://schemas.openxmlformats.org/markup-compatibility/2006">
              <mc:Choice xmlns:v="urn:schemas-microsoft-com:vml" Requires="v">
                <p:oleObj spid="_x0000_s68741" name="Formula" r:id="rId16" imgW="124560" imgH="166680" progId="Equation.Ribbit">
                  <p:embed/>
                </p:oleObj>
              </mc:Choice>
              <mc:Fallback>
                <p:oleObj name="Formula" r:id="rId16" imgW="124560" imgH="166680" progId="Equation.Ribbit">
                  <p:embed/>
                  <p:pic>
                    <p:nvPicPr>
                      <p:cNvPr id="0" name=""/>
                      <p:cNvPicPr/>
                      <p:nvPr/>
                    </p:nvPicPr>
                    <p:blipFill>
                      <a:blip r:embed="rId17"/>
                      <a:stretch>
                        <a:fillRect/>
                      </a:stretch>
                    </p:blipFill>
                    <p:spPr>
                      <a:xfrm>
                        <a:off x="6521450" y="1533525"/>
                        <a:ext cx="201613" cy="271463"/>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279837777"/>
              </p:ext>
            </p:extLst>
          </p:nvPr>
        </p:nvGraphicFramePr>
        <p:xfrm>
          <a:off x="8464550" y="1550988"/>
          <a:ext cx="188913" cy="303212"/>
        </p:xfrm>
        <a:graphic>
          <a:graphicData uri="http://schemas.openxmlformats.org/presentationml/2006/ole">
            <mc:AlternateContent xmlns:mc="http://schemas.openxmlformats.org/markup-compatibility/2006">
              <mc:Choice xmlns:v="urn:schemas-microsoft-com:vml" Requires="v">
                <p:oleObj spid="_x0000_s68742" name="Formula" r:id="rId18" imgW="80280" imgH="129600" progId="Equation.Ribbit">
                  <p:embed/>
                </p:oleObj>
              </mc:Choice>
              <mc:Fallback>
                <p:oleObj name="Formula" r:id="rId18" imgW="80280" imgH="129600" progId="Equation.Ribbit">
                  <p:embed/>
                  <p:pic>
                    <p:nvPicPr>
                      <p:cNvPr id="0" name=""/>
                      <p:cNvPicPr/>
                      <p:nvPr/>
                    </p:nvPicPr>
                    <p:blipFill>
                      <a:blip r:embed="rId7"/>
                      <a:stretch>
                        <a:fillRect/>
                      </a:stretch>
                    </p:blipFill>
                    <p:spPr>
                      <a:xfrm>
                        <a:off x="8464550" y="1550988"/>
                        <a:ext cx="188913" cy="303212"/>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2338071946"/>
              </p:ext>
            </p:extLst>
          </p:nvPr>
        </p:nvGraphicFramePr>
        <p:xfrm>
          <a:off x="1689100" y="1828546"/>
          <a:ext cx="255365" cy="311489"/>
        </p:xfrm>
        <a:graphic>
          <a:graphicData uri="http://schemas.openxmlformats.org/presentationml/2006/ole">
            <mc:AlternateContent xmlns:mc="http://schemas.openxmlformats.org/markup-compatibility/2006">
              <mc:Choice xmlns:v="urn:schemas-microsoft-com:vml" Requires="v">
                <p:oleObj spid="_x0000_s68743" name="Formula" r:id="rId19" imgW="134640" imgH="162720" progId="Equation.Ribbit">
                  <p:embed/>
                </p:oleObj>
              </mc:Choice>
              <mc:Fallback>
                <p:oleObj name="Formula" r:id="rId19" imgW="134640" imgH="162720" progId="Equation.Ribbit">
                  <p:embed/>
                  <p:pic>
                    <p:nvPicPr>
                      <p:cNvPr id="0" name=""/>
                      <p:cNvPicPr/>
                      <p:nvPr/>
                    </p:nvPicPr>
                    <p:blipFill>
                      <a:blip r:embed="rId20"/>
                      <a:stretch>
                        <a:fillRect/>
                      </a:stretch>
                    </p:blipFill>
                    <p:spPr>
                      <a:xfrm>
                        <a:off x="1689100" y="1828546"/>
                        <a:ext cx="255365" cy="311489"/>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770225827"/>
              </p:ext>
            </p:extLst>
          </p:nvPr>
        </p:nvGraphicFramePr>
        <p:xfrm>
          <a:off x="3692525" y="1844675"/>
          <a:ext cx="285750" cy="261938"/>
        </p:xfrm>
        <a:graphic>
          <a:graphicData uri="http://schemas.openxmlformats.org/presentationml/2006/ole">
            <mc:AlternateContent xmlns:mc="http://schemas.openxmlformats.org/markup-compatibility/2006">
              <mc:Choice xmlns:v="urn:schemas-microsoft-com:vml" Requires="v">
                <p:oleObj spid="_x0000_s68744" name="Formula" r:id="rId21" imgW="182880" imgH="166680" progId="Equation.Ribbit">
                  <p:embed/>
                </p:oleObj>
              </mc:Choice>
              <mc:Fallback>
                <p:oleObj name="Formula" r:id="rId21" imgW="182880" imgH="166680" progId="Equation.Ribbit">
                  <p:embed/>
                  <p:pic>
                    <p:nvPicPr>
                      <p:cNvPr id="0" name=""/>
                      <p:cNvPicPr/>
                      <p:nvPr/>
                    </p:nvPicPr>
                    <p:blipFill>
                      <a:blip r:embed="rId22"/>
                      <a:stretch>
                        <a:fillRect/>
                      </a:stretch>
                    </p:blipFill>
                    <p:spPr>
                      <a:xfrm>
                        <a:off x="3692525" y="1844675"/>
                        <a:ext cx="285750" cy="261938"/>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555950107"/>
              </p:ext>
            </p:extLst>
          </p:nvPr>
        </p:nvGraphicFramePr>
        <p:xfrm>
          <a:off x="6518275" y="1841500"/>
          <a:ext cx="190500" cy="303213"/>
        </p:xfrm>
        <a:graphic>
          <a:graphicData uri="http://schemas.openxmlformats.org/presentationml/2006/ole">
            <mc:AlternateContent xmlns:mc="http://schemas.openxmlformats.org/markup-compatibility/2006">
              <mc:Choice xmlns:v="urn:schemas-microsoft-com:vml" Requires="v">
                <p:oleObj spid="_x0000_s68745" name="Formula" r:id="rId23" imgW="80280" imgH="129600" progId="Equation.Ribbit">
                  <p:embed/>
                </p:oleObj>
              </mc:Choice>
              <mc:Fallback>
                <p:oleObj name="Formula" r:id="rId23" imgW="80280" imgH="129600" progId="Equation.Ribbit">
                  <p:embed/>
                  <p:pic>
                    <p:nvPicPr>
                      <p:cNvPr id="0" name=""/>
                      <p:cNvPicPr/>
                      <p:nvPr/>
                    </p:nvPicPr>
                    <p:blipFill>
                      <a:blip r:embed="rId7"/>
                      <a:stretch>
                        <a:fillRect/>
                      </a:stretch>
                    </p:blipFill>
                    <p:spPr>
                      <a:xfrm>
                        <a:off x="6518275" y="1841500"/>
                        <a:ext cx="190500" cy="303213"/>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2635326468"/>
              </p:ext>
            </p:extLst>
          </p:nvPr>
        </p:nvGraphicFramePr>
        <p:xfrm>
          <a:off x="7821613" y="1843088"/>
          <a:ext cx="200025" cy="269875"/>
        </p:xfrm>
        <a:graphic>
          <a:graphicData uri="http://schemas.openxmlformats.org/presentationml/2006/ole">
            <mc:AlternateContent xmlns:mc="http://schemas.openxmlformats.org/markup-compatibility/2006">
              <mc:Choice xmlns:v="urn:schemas-microsoft-com:vml" Requires="v">
                <p:oleObj spid="_x0000_s68746" name="Formula" r:id="rId24" imgW="124560" imgH="166680" progId="Equation.Ribbit">
                  <p:embed/>
                </p:oleObj>
              </mc:Choice>
              <mc:Fallback>
                <p:oleObj name="Formula" r:id="rId24" imgW="124560" imgH="166680" progId="Equation.Ribbit">
                  <p:embed/>
                  <p:pic>
                    <p:nvPicPr>
                      <p:cNvPr id="0" name=""/>
                      <p:cNvPicPr/>
                      <p:nvPr/>
                    </p:nvPicPr>
                    <p:blipFill>
                      <a:blip r:embed="rId17"/>
                      <a:stretch>
                        <a:fillRect/>
                      </a:stretch>
                    </p:blipFill>
                    <p:spPr>
                      <a:xfrm>
                        <a:off x="7821613" y="1843088"/>
                        <a:ext cx="200025" cy="269875"/>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2582827437"/>
              </p:ext>
            </p:extLst>
          </p:nvPr>
        </p:nvGraphicFramePr>
        <p:xfrm>
          <a:off x="6388100" y="4724400"/>
          <a:ext cx="188913" cy="304800"/>
        </p:xfrm>
        <a:graphic>
          <a:graphicData uri="http://schemas.openxmlformats.org/presentationml/2006/ole">
            <mc:AlternateContent xmlns:mc="http://schemas.openxmlformats.org/markup-compatibility/2006">
              <mc:Choice xmlns:v="urn:schemas-microsoft-com:vml" Requires="v">
                <p:oleObj spid="_x0000_s68747" name="Formula" r:id="rId25" imgW="80280" imgH="129600" progId="Equation.Ribbit">
                  <p:embed/>
                </p:oleObj>
              </mc:Choice>
              <mc:Fallback>
                <p:oleObj name="Formula" r:id="rId25" imgW="80280" imgH="129600" progId="Equation.Ribbit">
                  <p:embed/>
                  <p:pic>
                    <p:nvPicPr>
                      <p:cNvPr id="0" name=""/>
                      <p:cNvPicPr/>
                      <p:nvPr/>
                    </p:nvPicPr>
                    <p:blipFill>
                      <a:blip r:embed="rId7"/>
                      <a:stretch>
                        <a:fillRect/>
                      </a:stretch>
                    </p:blipFill>
                    <p:spPr>
                      <a:xfrm>
                        <a:off x="6388100" y="4724400"/>
                        <a:ext cx="188913" cy="304800"/>
                      </a:xfrm>
                      <a:prstGeom prst="rect">
                        <a:avLst/>
                      </a:prstGeom>
                    </p:spPr>
                  </p:pic>
                </p:oleObj>
              </mc:Fallback>
            </mc:AlternateContent>
          </a:graphicData>
        </a:graphic>
      </p:graphicFrame>
    </p:spTree>
    <p:extLst>
      <p:ext uri="{BB962C8B-B14F-4D97-AF65-F5344CB8AC3E}">
        <p14:creationId xmlns:p14="http://schemas.microsoft.com/office/powerpoint/2010/main" val="2404641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theme/theme1.xml><?xml version="1.0" encoding="utf-8"?>
<a:theme xmlns:a="http://schemas.openxmlformats.org/drawingml/2006/main" name="机器学习v2.1rgb">
  <a:themeElements>
    <a:clrScheme name="机器学习">
      <a:dk1>
        <a:sysClr val="windowText" lastClr="000000"/>
      </a:dk1>
      <a:lt1>
        <a:sysClr val="window" lastClr="FFFFFF"/>
      </a:lt1>
      <a:dk2>
        <a:srgbClr val="16754D"/>
      </a:dk2>
      <a:lt2>
        <a:srgbClr val="FFFFFF"/>
      </a:lt2>
      <a:accent1>
        <a:srgbClr val="16754D"/>
      </a:accent1>
      <a:accent2>
        <a:srgbClr val="329E6E"/>
      </a:accent2>
      <a:accent3>
        <a:srgbClr val="FFC000"/>
      </a:accent3>
      <a:accent4>
        <a:srgbClr val="C00000"/>
      </a:accent4>
      <a:accent5>
        <a:srgbClr val="0070C0"/>
      </a:accent5>
      <a:accent6>
        <a:srgbClr val="002060"/>
      </a:accent6>
      <a:hlink>
        <a:srgbClr val="80C000"/>
      </a:hlink>
      <a:folHlink>
        <a:srgbClr val="CC66FF"/>
      </a:folHlink>
    </a:clrScheme>
    <a:fontScheme name="机器学习">
      <a:majorFont>
        <a:latin typeface="Verdana"/>
        <a:ea typeface="幼圆"/>
        <a:cs typeface=""/>
      </a:majorFont>
      <a:minorFont>
        <a:latin typeface="Verdana"/>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机器学习v2.1rgb" id="{EEBC26C2-D188-4AC0-8846-32FF974952E7}" vid="{5872C309-9AD6-4384-AB1E-DDF89DAEFE71}"/>
    </a:ext>
  </a:extLst>
</a:theme>
</file>

<file path=docProps/app.xml><?xml version="1.0" encoding="utf-8"?>
<Properties xmlns="http://schemas.openxmlformats.org/officeDocument/2006/extended-properties" xmlns:vt="http://schemas.openxmlformats.org/officeDocument/2006/docPropsVTypes">
  <Template>机器学习v2.1rgb</Template>
  <TotalTime>2702</TotalTime>
  <Words>2995</Words>
  <Application>Microsoft Office PowerPoint</Application>
  <PresentationFormat>全屏显示(4:3)</PresentationFormat>
  <Paragraphs>679</Paragraphs>
  <Slides>44</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56" baseType="lpstr">
      <vt:lpstr>Times </vt:lpstr>
      <vt:lpstr>楷体</vt:lpstr>
      <vt:lpstr>微软雅黑</vt:lpstr>
      <vt:lpstr>幼圆</vt:lpstr>
      <vt:lpstr>Arial</vt:lpstr>
      <vt:lpstr>Calibri</vt:lpstr>
      <vt:lpstr>Cambria Math</vt:lpstr>
      <vt:lpstr>Times</vt:lpstr>
      <vt:lpstr>Verdana</vt:lpstr>
      <vt:lpstr>Wingdings</vt:lpstr>
      <vt:lpstr>机器学习v2.1rgb</vt:lpstr>
      <vt:lpstr>Formula</vt:lpstr>
      <vt:lpstr>第四章：决策树</vt:lpstr>
      <vt:lpstr>大纲</vt:lpstr>
      <vt:lpstr>基本流程</vt:lpstr>
      <vt:lpstr>基本流程</vt:lpstr>
      <vt:lpstr>基本流程</vt:lpstr>
      <vt:lpstr>大纲</vt:lpstr>
      <vt:lpstr>划分选择</vt:lpstr>
      <vt:lpstr>划分选择-信息增益</vt:lpstr>
      <vt:lpstr>划分选择-信息增益</vt:lpstr>
      <vt:lpstr>划分选择-信息增益</vt:lpstr>
      <vt:lpstr>划分选择-信息增益</vt:lpstr>
      <vt:lpstr>划分选择-信息增益</vt:lpstr>
      <vt:lpstr>划分选择-信息增益</vt:lpstr>
      <vt:lpstr>划分选择-信息增益</vt:lpstr>
      <vt:lpstr>划分选择-增益率</vt:lpstr>
      <vt:lpstr>划分选择-基尼指数</vt:lpstr>
      <vt:lpstr>大纲</vt:lpstr>
      <vt:lpstr>剪枝处理</vt:lpstr>
      <vt:lpstr>剪枝处理</vt:lpstr>
      <vt:lpstr>剪枝处理</vt:lpstr>
      <vt:lpstr>剪枝处理-预剪枝</vt:lpstr>
      <vt:lpstr>剪枝处理-预剪枝</vt:lpstr>
      <vt:lpstr>剪枝处理-预剪枝</vt:lpstr>
      <vt:lpstr>剪枝处理-预剪枝</vt:lpstr>
      <vt:lpstr>剪枝处理-预剪枝</vt:lpstr>
      <vt:lpstr>剪枝处理-后剪枝</vt:lpstr>
      <vt:lpstr>剪枝处理-后剪枝</vt:lpstr>
      <vt:lpstr>剪枝处理-后剪枝</vt:lpstr>
      <vt:lpstr>剪枝处理-后剪枝</vt:lpstr>
      <vt:lpstr>剪枝处理-后剪枝</vt:lpstr>
      <vt:lpstr>剪枝处理-后剪枝</vt:lpstr>
      <vt:lpstr>剪枝处理-后剪枝</vt:lpstr>
      <vt:lpstr>剪枝处理-后剪枝</vt:lpstr>
      <vt:lpstr>剪枝处理-后剪枝</vt:lpstr>
      <vt:lpstr>大纲</vt:lpstr>
      <vt:lpstr>连续与缺失值 – 连续值处理</vt:lpstr>
      <vt:lpstr>连续与缺失值 – 连续值处理</vt:lpstr>
      <vt:lpstr>连续与缺失值 – 连续值处理</vt:lpstr>
      <vt:lpstr>连续与缺失值 – 缺失值处理</vt:lpstr>
      <vt:lpstr>连续与缺失值 – 缺失值处理</vt:lpstr>
      <vt:lpstr>连续与缺失值 – 缺失值处理</vt:lpstr>
      <vt:lpstr>连续与缺失值 – 缺失值处理</vt:lpstr>
      <vt:lpstr>连续与缺失值 – 缺失值处理</vt:lpstr>
      <vt:lpstr>连续与缺失值 – 缺失值处理</vt:lpstr>
    </vt:vector>
  </TitlesOfParts>
  <Company>LAMDA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机器学习-第四章</dc:title>
  <dc:creator/>
  <cp:lastModifiedBy>Li Leon</cp:lastModifiedBy>
  <cp:revision>438</cp:revision>
  <dcterms:created xsi:type="dcterms:W3CDTF">2015-12-30T14:22:19Z</dcterms:created>
  <dcterms:modified xsi:type="dcterms:W3CDTF">2021-11-15T14:07:59Z</dcterms:modified>
</cp:coreProperties>
</file>