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4.jpg" ContentType="image/jpg"/>
  <Override PartName="/ppt/media/image15.jpg" ContentType="image/jpg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7"/>
  </p:notesMasterIdLst>
  <p:sldIdLst>
    <p:sldId id="260" r:id="rId2"/>
    <p:sldId id="276" r:id="rId3"/>
    <p:sldId id="259" r:id="rId4"/>
    <p:sldId id="302" r:id="rId5"/>
    <p:sldId id="277" r:id="rId6"/>
    <p:sldId id="303" r:id="rId7"/>
    <p:sldId id="305" r:id="rId8"/>
    <p:sldId id="316" r:id="rId9"/>
    <p:sldId id="304" r:id="rId10"/>
    <p:sldId id="317" r:id="rId11"/>
    <p:sldId id="278" r:id="rId12"/>
    <p:sldId id="306" r:id="rId13"/>
    <p:sldId id="318" r:id="rId14"/>
    <p:sldId id="319" r:id="rId15"/>
    <p:sldId id="285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D23"/>
    <a:srgbClr val="023A91"/>
    <a:srgbClr val="013990"/>
    <a:srgbClr val="CC0000"/>
    <a:srgbClr val="236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AA9EAC-DEE6-41BF-BCA2-05E026E7AF34}" v="1" dt="2021-07-29T06:36:10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608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eon" userId="f8fcc1f89827b477" providerId="LiveId" clId="{B8AA9EAC-DEE6-41BF-BCA2-05E026E7AF34}"/>
    <pc:docChg chg="custSel addSld delSld modSld sldOrd">
      <pc:chgData name="Li Leon" userId="f8fcc1f89827b477" providerId="LiveId" clId="{B8AA9EAC-DEE6-41BF-BCA2-05E026E7AF34}" dt="2021-07-29T06:36:33.108" v="7"/>
      <pc:docMkLst>
        <pc:docMk/>
      </pc:docMkLst>
      <pc:sldChg chg="del">
        <pc:chgData name="Li Leon" userId="f8fcc1f89827b477" providerId="LiveId" clId="{B8AA9EAC-DEE6-41BF-BCA2-05E026E7AF34}" dt="2021-07-29T06:35:37.979" v="0" actId="47"/>
        <pc:sldMkLst>
          <pc:docMk/>
          <pc:sldMk cId="425709155" sldId="257"/>
        </pc:sldMkLst>
      </pc:sldChg>
      <pc:sldChg chg="modSp add mod">
        <pc:chgData name="Li Leon" userId="f8fcc1f89827b477" providerId="LiveId" clId="{B8AA9EAC-DEE6-41BF-BCA2-05E026E7AF34}" dt="2021-07-29T06:36:10.125" v="3" actId="27636"/>
        <pc:sldMkLst>
          <pc:docMk/>
          <pc:sldMk cId="1181603159" sldId="260"/>
        </pc:sldMkLst>
        <pc:spChg chg="mod">
          <ac:chgData name="Li Leon" userId="f8fcc1f89827b477" providerId="LiveId" clId="{B8AA9EAC-DEE6-41BF-BCA2-05E026E7AF34}" dt="2021-07-29T06:36:10.125" v="3" actId="27636"/>
          <ac:spMkLst>
            <pc:docMk/>
            <pc:sldMk cId="1181603159" sldId="260"/>
            <ac:spMk id="3" creationId="{56EBE0EC-9525-42E5-ABE5-6BD7ABF1E30D}"/>
          </ac:spMkLst>
        </pc:spChg>
      </pc:sldChg>
      <pc:sldChg chg="del">
        <pc:chgData name="Li Leon" userId="f8fcc1f89827b477" providerId="LiveId" clId="{B8AA9EAC-DEE6-41BF-BCA2-05E026E7AF34}" dt="2021-07-29T06:35:37.979" v="0" actId="47"/>
        <pc:sldMkLst>
          <pc:docMk/>
          <pc:sldMk cId="607340785" sldId="275"/>
        </pc:sldMkLst>
      </pc:sldChg>
      <pc:sldChg chg="del">
        <pc:chgData name="Li Leon" userId="f8fcc1f89827b477" providerId="LiveId" clId="{B8AA9EAC-DEE6-41BF-BCA2-05E026E7AF34}" dt="2021-07-29T06:35:49.126" v="1" actId="47"/>
        <pc:sldMkLst>
          <pc:docMk/>
          <pc:sldMk cId="2991430768" sldId="284"/>
        </pc:sldMkLst>
      </pc:sldChg>
      <pc:sldChg chg="add ord">
        <pc:chgData name="Li Leon" userId="f8fcc1f89827b477" providerId="LiveId" clId="{B8AA9EAC-DEE6-41BF-BCA2-05E026E7AF34}" dt="2021-07-29T06:36:28.037" v="5"/>
        <pc:sldMkLst>
          <pc:docMk/>
          <pc:sldMk cId="0" sldId="285"/>
        </pc:sldMkLst>
      </pc:sldChg>
      <pc:sldChg chg="del">
        <pc:chgData name="Li Leon" userId="f8fcc1f89827b477" providerId="LiveId" clId="{B8AA9EAC-DEE6-41BF-BCA2-05E026E7AF34}" dt="2021-07-29T06:35:49.126" v="1" actId="47"/>
        <pc:sldMkLst>
          <pc:docMk/>
          <pc:sldMk cId="1806196364" sldId="285"/>
        </pc:sldMkLst>
      </pc:sldChg>
      <pc:sldChg chg="del">
        <pc:chgData name="Li Leon" userId="f8fcc1f89827b477" providerId="LiveId" clId="{B8AA9EAC-DEE6-41BF-BCA2-05E026E7AF34}" dt="2021-07-29T06:35:49.126" v="1" actId="47"/>
        <pc:sldMkLst>
          <pc:docMk/>
          <pc:sldMk cId="2672113475" sldId="287"/>
        </pc:sldMkLst>
      </pc:sldChg>
      <pc:sldChg chg="del">
        <pc:chgData name="Li Leon" userId="f8fcc1f89827b477" providerId="LiveId" clId="{B8AA9EAC-DEE6-41BF-BCA2-05E026E7AF34}" dt="2021-07-29T06:35:49.126" v="1" actId="47"/>
        <pc:sldMkLst>
          <pc:docMk/>
          <pc:sldMk cId="669154509" sldId="288"/>
        </pc:sldMkLst>
      </pc:sldChg>
      <pc:sldChg chg="del">
        <pc:chgData name="Li Leon" userId="f8fcc1f89827b477" providerId="LiveId" clId="{B8AA9EAC-DEE6-41BF-BCA2-05E026E7AF34}" dt="2021-07-29T06:35:49.126" v="1" actId="47"/>
        <pc:sldMkLst>
          <pc:docMk/>
          <pc:sldMk cId="3935937526" sldId="289"/>
        </pc:sldMkLst>
      </pc:sldChg>
      <pc:sldChg chg="del">
        <pc:chgData name="Li Leon" userId="f8fcc1f89827b477" providerId="LiveId" clId="{B8AA9EAC-DEE6-41BF-BCA2-05E026E7AF34}" dt="2021-07-29T06:35:49.126" v="1" actId="47"/>
        <pc:sldMkLst>
          <pc:docMk/>
          <pc:sldMk cId="2947195391" sldId="290"/>
        </pc:sldMkLst>
      </pc:sldChg>
      <pc:sldChg chg="del">
        <pc:chgData name="Li Leon" userId="f8fcc1f89827b477" providerId="LiveId" clId="{B8AA9EAC-DEE6-41BF-BCA2-05E026E7AF34}" dt="2021-07-29T06:35:49.126" v="1" actId="47"/>
        <pc:sldMkLst>
          <pc:docMk/>
          <pc:sldMk cId="3578512319" sldId="292"/>
        </pc:sldMkLst>
      </pc:sldChg>
      <pc:sldChg chg="del">
        <pc:chgData name="Li Leon" userId="f8fcc1f89827b477" providerId="LiveId" clId="{B8AA9EAC-DEE6-41BF-BCA2-05E026E7AF34}" dt="2021-07-29T06:35:49.126" v="1" actId="47"/>
        <pc:sldMkLst>
          <pc:docMk/>
          <pc:sldMk cId="305762195" sldId="294"/>
        </pc:sldMkLst>
      </pc:sldChg>
      <pc:sldChg chg="del">
        <pc:chgData name="Li Leon" userId="f8fcc1f89827b477" providerId="LiveId" clId="{B8AA9EAC-DEE6-41BF-BCA2-05E026E7AF34}" dt="2021-07-29T06:35:49.126" v="1" actId="47"/>
        <pc:sldMkLst>
          <pc:docMk/>
          <pc:sldMk cId="2138303121" sldId="295"/>
        </pc:sldMkLst>
      </pc:sldChg>
      <pc:sldChg chg="del">
        <pc:chgData name="Li Leon" userId="f8fcc1f89827b477" providerId="LiveId" clId="{B8AA9EAC-DEE6-41BF-BCA2-05E026E7AF34}" dt="2021-07-29T06:35:49.126" v="1" actId="47"/>
        <pc:sldMkLst>
          <pc:docMk/>
          <pc:sldMk cId="1065026986" sldId="296"/>
        </pc:sldMkLst>
      </pc:sldChg>
      <pc:sldChg chg="del">
        <pc:chgData name="Li Leon" userId="f8fcc1f89827b477" providerId="LiveId" clId="{B8AA9EAC-DEE6-41BF-BCA2-05E026E7AF34}" dt="2021-07-29T06:35:49.126" v="1" actId="47"/>
        <pc:sldMkLst>
          <pc:docMk/>
          <pc:sldMk cId="2359149538" sldId="297"/>
        </pc:sldMkLst>
      </pc:sldChg>
      <pc:sldChg chg="del">
        <pc:chgData name="Li Leon" userId="f8fcc1f89827b477" providerId="LiveId" clId="{B8AA9EAC-DEE6-41BF-BCA2-05E026E7AF34}" dt="2021-07-29T06:35:49.126" v="1" actId="47"/>
        <pc:sldMkLst>
          <pc:docMk/>
          <pc:sldMk cId="2734995759" sldId="298"/>
        </pc:sldMkLst>
      </pc:sldChg>
      <pc:sldChg chg="del">
        <pc:chgData name="Li Leon" userId="f8fcc1f89827b477" providerId="LiveId" clId="{B8AA9EAC-DEE6-41BF-BCA2-05E026E7AF34}" dt="2021-07-29T06:35:37.979" v="0" actId="47"/>
        <pc:sldMkLst>
          <pc:docMk/>
          <pc:sldMk cId="4258555182" sldId="301"/>
        </pc:sldMkLst>
      </pc:sldChg>
      <pc:sldChg chg="del">
        <pc:chgData name="Li Leon" userId="f8fcc1f89827b477" providerId="LiveId" clId="{B8AA9EAC-DEE6-41BF-BCA2-05E026E7AF34}" dt="2021-07-29T06:35:49.126" v="1" actId="47"/>
        <pc:sldMkLst>
          <pc:docMk/>
          <pc:sldMk cId="2525028839" sldId="310"/>
        </pc:sldMkLst>
      </pc:sldChg>
      <pc:sldChg chg="del">
        <pc:chgData name="Li Leon" userId="f8fcc1f89827b477" providerId="LiveId" clId="{B8AA9EAC-DEE6-41BF-BCA2-05E026E7AF34}" dt="2021-07-29T06:35:49.126" v="1" actId="47"/>
        <pc:sldMkLst>
          <pc:docMk/>
          <pc:sldMk cId="1526980593" sldId="311"/>
        </pc:sldMkLst>
      </pc:sldChg>
      <pc:sldChg chg="del">
        <pc:chgData name="Li Leon" userId="f8fcc1f89827b477" providerId="LiveId" clId="{B8AA9EAC-DEE6-41BF-BCA2-05E026E7AF34}" dt="2021-07-29T06:35:49.126" v="1" actId="47"/>
        <pc:sldMkLst>
          <pc:docMk/>
          <pc:sldMk cId="123497211" sldId="312"/>
        </pc:sldMkLst>
      </pc:sldChg>
      <pc:sldChg chg="del">
        <pc:chgData name="Li Leon" userId="f8fcc1f89827b477" providerId="LiveId" clId="{B8AA9EAC-DEE6-41BF-BCA2-05E026E7AF34}" dt="2021-07-29T06:35:49.126" v="1" actId="47"/>
        <pc:sldMkLst>
          <pc:docMk/>
          <pc:sldMk cId="3165971769" sldId="313"/>
        </pc:sldMkLst>
      </pc:sldChg>
      <pc:sldChg chg="del">
        <pc:chgData name="Li Leon" userId="f8fcc1f89827b477" providerId="LiveId" clId="{B8AA9EAC-DEE6-41BF-BCA2-05E026E7AF34}" dt="2021-07-29T06:35:49.126" v="1" actId="47"/>
        <pc:sldMkLst>
          <pc:docMk/>
          <pc:sldMk cId="2389762352" sldId="314"/>
        </pc:sldMkLst>
      </pc:sldChg>
      <pc:sldChg chg="del">
        <pc:chgData name="Li Leon" userId="f8fcc1f89827b477" providerId="LiveId" clId="{B8AA9EAC-DEE6-41BF-BCA2-05E026E7AF34}" dt="2021-07-29T06:35:49.126" v="1" actId="47"/>
        <pc:sldMkLst>
          <pc:docMk/>
          <pc:sldMk cId="1720175464" sldId="315"/>
        </pc:sldMkLst>
      </pc:sldChg>
      <pc:sldChg chg="del">
        <pc:chgData name="Li Leon" userId="f8fcc1f89827b477" providerId="LiveId" clId="{B8AA9EAC-DEE6-41BF-BCA2-05E026E7AF34}" dt="2021-07-29T06:35:49.126" v="1" actId="47"/>
        <pc:sldMkLst>
          <pc:docMk/>
          <pc:sldMk cId="445578827" sldId="318"/>
        </pc:sldMkLst>
      </pc:sldChg>
      <pc:sldChg chg="del">
        <pc:chgData name="Li Leon" userId="f8fcc1f89827b477" providerId="LiveId" clId="{B8AA9EAC-DEE6-41BF-BCA2-05E026E7AF34}" dt="2021-07-29T06:35:49.126" v="1" actId="47"/>
        <pc:sldMkLst>
          <pc:docMk/>
          <pc:sldMk cId="2697590655" sldId="319"/>
        </pc:sldMkLst>
      </pc:sldChg>
      <pc:sldChg chg="del">
        <pc:chgData name="Li Leon" userId="f8fcc1f89827b477" providerId="LiveId" clId="{B8AA9EAC-DEE6-41BF-BCA2-05E026E7AF34}" dt="2021-07-29T06:35:49.126" v="1" actId="47"/>
        <pc:sldMkLst>
          <pc:docMk/>
          <pc:sldMk cId="1414911920" sldId="320"/>
        </pc:sldMkLst>
      </pc:sldChg>
      <pc:sldChg chg="del">
        <pc:chgData name="Li Leon" userId="f8fcc1f89827b477" providerId="LiveId" clId="{B8AA9EAC-DEE6-41BF-BCA2-05E026E7AF34}" dt="2021-07-29T06:35:49.126" v="1" actId="47"/>
        <pc:sldMkLst>
          <pc:docMk/>
          <pc:sldMk cId="1883788026" sldId="321"/>
        </pc:sldMkLst>
      </pc:sldChg>
      <pc:sldChg chg="add ord">
        <pc:chgData name="Li Leon" userId="f8fcc1f89827b477" providerId="LiveId" clId="{B8AA9EAC-DEE6-41BF-BCA2-05E026E7AF34}" dt="2021-07-29T06:36:33.108" v="7"/>
        <pc:sldMkLst>
          <pc:docMk/>
          <pc:sldMk cId="1169311983" sldId="1330"/>
        </pc:sldMkLst>
      </pc:sldChg>
    </pc:docChg>
  </pc:docChgLst>
  <pc:docChgLst>
    <pc:chgData name="Li Leon" userId="f8fcc1f89827b477" providerId="LiveId" clId="{22FE8F5E-B801-4C89-A47D-A8093F62C0FE}"/>
    <pc:docChg chg="undo custSel addSld delSld">
      <pc:chgData name="Li Leon" userId="f8fcc1f89827b477" providerId="LiveId" clId="{22FE8F5E-B801-4C89-A47D-A8093F62C0FE}" dt="2021-07-29T06:35:01.421" v="1" actId="2696"/>
      <pc:docMkLst>
        <pc:docMk/>
      </pc:docMkLst>
      <pc:sldChg chg="add del">
        <pc:chgData name="Li Leon" userId="f8fcc1f89827b477" providerId="LiveId" clId="{22FE8F5E-B801-4C89-A47D-A8093F62C0FE}" dt="2021-07-29T06:35:01.421" v="1" actId="2696"/>
        <pc:sldMkLst>
          <pc:docMk/>
          <pc:sldMk cId="2296144682" sldId="276"/>
        </pc:sldMkLst>
      </pc:sldChg>
      <pc:sldChg chg="add del">
        <pc:chgData name="Li Leon" userId="f8fcc1f89827b477" providerId="LiveId" clId="{22FE8F5E-B801-4C89-A47D-A8093F62C0FE}" dt="2021-07-29T06:35:01.421" v="1" actId="2696"/>
        <pc:sldMkLst>
          <pc:docMk/>
          <pc:sldMk cId="3490017952" sldId="277"/>
        </pc:sldMkLst>
      </pc:sldChg>
      <pc:sldChg chg="add del">
        <pc:chgData name="Li Leon" userId="f8fcc1f89827b477" providerId="LiveId" clId="{22FE8F5E-B801-4C89-A47D-A8093F62C0FE}" dt="2021-07-29T06:35:01.421" v="1" actId="2696"/>
        <pc:sldMkLst>
          <pc:docMk/>
          <pc:sldMk cId="928315481" sldId="278"/>
        </pc:sldMkLst>
      </pc:sldChg>
      <pc:sldChg chg="add del">
        <pc:chgData name="Li Leon" userId="f8fcc1f89827b477" providerId="LiveId" clId="{22FE8F5E-B801-4C89-A47D-A8093F62C0FE}" dt="2021-07-29T06:35:01.421" v="1" actId="2696"/>
        <pc:sldMkLst>
          <pc:docMk/>
          <pc:sldMk cId="1299653191" sldId="300"/>
        </pc:sldMkLst>
      </pc:sldChg>
      <pc:sldChg chg="add del">
        <pc:chgData name="Li Leon" userId="f8fcc1f89827b477" providerId="LiveId" clId="{22FE8F5E-B801-4C89-A47D-A8093F62C0FE}" dt="2021-07-29T06:35:01.421" v="1" actId="2696"/>
        <pc:sldMkLst>
          <pc:docMk/>
          <pc:sldMk cId="3470865469" sldId="302"/>
        </pc:sldMkLst>
      </pc:sldChg>
      <pc:sldChg chg="add del">
        <pc:chgData name="Li Leon" userId="f8fcc1f89827b477" providerId="LiveId" clId="{22FE8F5E-B801-4C89-A47D-A8093F62C0FE}" dt="2021-07-29T06:35:01.421" v="1" actId="2696"/>
        <pc:sldMkLst>
          <pc:docMk/>
          <pc:sldMk cId="2857355449" sldId="303"/>
        </pc:sldMkLst>
      </pc:sldChg>
      <pc:sldChg chg="add del">
        <pc:chgData name="Li Leon" userId="f8fcc1f89827b477" providerId="LiveId" clId="{22FE8F5E-B801-4C89-A47D-A8093F62C0FE}" dt="2021-07-29T06:35:01.421" v="1" actId="2696"/>
        <pc:sldMkLst>
          <pc:docMk/>
          <pc:sldMk cId="3386039616" sldId="304"/>
        </pc:sldMkLst>
      </pc:sldChg>
      <pc:sldChg chg="add del">
        <pc:chgData name="Li Leon" userId="f8fcc1f89827b477" providerId="LiveId" clId="{22FE8F5E-B801-4C89-A47D-A8093F62C0FE}" dt="2021-07-29T06:35:01.421" v="1" actId="2696"/>
        <pc:sldMkLst>
          <pc:docMk/>
          <pc:sldMk cId="2489875929" sldId="305"/>
        </pc:sldMkLst>
      </pc:sldChg>
      <pc:sldChg chg="add del">
        <pc:chgData name="Li Leon" userId="f8fcc1f89827b477" providerId="LiveId" clId="{22FE8F5E-B801-4C89-A47D-A8093F62C0FE}" dt="2021-07-29T06:35:01.421" v="1" actId="2696"/>
        <pc:sldMkLst>
          <pc:docMk/>
          <pc:sldMk cId="876768526" sldId="306"/>
        </pc:sldMkLst>
      </pc:sldChg>
      <pc:sldChg chg="add del">
        <pc:chgData name="Li Leon" userId="f8fcc1f89827b477" providerId="LiveId" clId="{22FE8F5E-B801-4C89-A47D-A8093F62C0FE}" dt="2021-07-29T06:35:01.421" v="1" actId="2696"/>
        <pc:sldMkLst>
          <pc:docMk/>
          <pc:sldMk cId="1309711646" sldId="307"/>
        </pc:sldMkLst>
      </pc:sldChg>
      <pc:sldChg chg="add del">
        <pc:chgData name="Li Leon" userId="f8fcc1f89827b477" providerId="LiveId" clId="{22FE8F5E-B801-4C89-A47D-A8093F62C0FE}" dt="2021-07-29T06:35:01.421" v="1" actId="2696"/>
        <pc:sldMkLst>
          <pc:docMk/>
          <pc:sldMk cId="2164444042" sldId="308"/>
        </pc:sldMkLst>
      </pc:sldChg>
      <pc:sldChg chg="add del">
        <pc:chgData name="Li Leon" userId="f8fcc1f89827b477" providerId="LiveId" clId="{22FE8F5E-B801-4C89-A47D-A8093F62C0FE}" dt="2021-07-29T06:35:01.421" v="1" actId="2696"/>
        <pc:sldMkLst>
          <pc:docMk/>
          <pc:sldMk cId="1924888122" sldId="309"/>
        </pc:sldMkLst>
      </pc:sldChg>
      <pc:sldChg chg="add del">
        <pc:chgData name="Li Leon" userId="f8fcc1f89827b477" providerId="LiveId" clId="{22FE8F5E-B801-4C89-A47D-A8093F62C0FE}" dt="2021-07-29T06:35:01.421" v="1" actId="2696"/>
        <pc:sldMkLst>
          <pc:docMk/>
          <pc:sldMk cId="3508010125" sldId="316"/>
        </pc:sldMkLst>
      </pc:sldChg>
      <pc:sldChg chg="add del">
        <pc:chgData name="Li Leon" userId="f8fcc1f89827b477" providerId="LiveId" clId="{22FE8F5E-B801-4C89-A47D-A8093F62C0FE}" dt="2021-07-29T06:35:01.421" v="1" actId="2696"/>
        <pc:sldMkLst>
          <pc:docMk/>
          <pc:sldMk cId="177545185" sldId="317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4ACD0-9CB7-4FDE-B42D-82F592931F1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E2B92-19B4-4D9B-84DF-0C5E110C2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55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天眼查，</a:t>
            </a:r>
            <a:r>
              <a:rPr lang="en-US" altLang="zh-CN" dirty="0"/>
              <a:t>w3cschool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2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21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279525"/>
            <a:ext cx="3962400" cy="4897438"/>
          </a:xfrm>
        </p:spPr>
        <p:txBody>
          <a:bodyPr/>
          <a:lstStyle>
            <a:lvl1pPr marL="228600" indent="-360000"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00">
              <a:buClr>
                <a:schemeClr val="tx2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00">
              <a:buClr>
                <a:schemeClr val="tx2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00">
              <a:buClr>
                <a:schemeClr val="tx2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00">
              <a:buClr>
                <a:schemeClr val="tx2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79525"/>
            <a:ext cx="4260850" cy="4897438"/>
          </a:xfrm>
        </p:spPr>
        <p:txBody>
          <a:bodyPr/>
          <a:lstStyle>
            <a:lvl1pPr marL="228600" indent="-360000"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00">
              <a:buClr>
                <a:schemeClr val="tx2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00">
              <a:buClr>
                <a:schemeClr val="tx2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00">
              <a:buClr>
                <a:schemeClr val="tx2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00">
              <a:buClr>
                <a:schemeClr val="tx2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DD087ABC-C147-4608-9421-DC913BD4572E}" type="datetimeFigureOut">
              <a:rPr lang="zh-CN" altLang="en-US" smtClean="0"/>
              <a:pPr/>
              <a:t>2021/10/21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DE0B59AC-3424-42EB-B3D4-DEBEAAEEC0D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50" y="1619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2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269207"/>
            <a:ext cx="400685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0" y="1881189"/>
            <a:ext cx="4006850" cy="4308473"/>
          </a:xfrm>
        </p:spPr>
        <p:txBody>
          <a:bodyPr/>
          <a:lstStyle>
            <a:lvl1pPr marL="228600" indent="-360000"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00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00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00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00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269207"/>
            <a:ext cx="430530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881189"/>
            <a:ext cx="4305300" cy="4308473"/>
          </a:xfrm>
        </p:spPr>
        <p:txBody>
          <a:bodyPr/>
          <a:lstStyle>
            <a:lvl1pPr marL="228600" indent="-360000"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00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00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00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00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方正准圆简体" panose="02010601030101010101" pitchFamily="2" charset="-122"/>
                <a:ea typeface="方正准圆简体" panose="02010601030101010101" pitchFamily="2" charset="-122"/>
              </a:defRPr>
            </a:lvl1pPr>
          </a:lstStyle>
          <a:p>
            <a:fld id="{DD087ABC-C147-4608-9421-DC913BD4572E}" type="datetimeFigureOut">
              <a:rPr lang="zh-CN" altLang="en-US" smtClean="0"/>
              <a:pPr/>
              <a:t>2021/10/21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方正准圆简体" panose="02010601030101010101" pitchFamily="2" charset="-122"/>
                <a:ea typeface="方正准圆简体" panose="02010601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方正准圆简体" panose="02010601030101010101" pitchFamily="2" charset="-122"/>
                <a:ea typeface="方正准圆简体" panose="02010601030101010101" pitchFamily="2" charset="-122"/>
              </a:defRPr>
            </a:lvl1pPr>
          </a:lstStyle>
          <a:p>
            <a:fld id="{DE0B59AC-3424-42EB-B3D4-DEBEAAEEC0D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0350" y="1619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36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DD087ABC-C147-4608-9421-DC913BD4572E}" type="datetimeFigureOut">
              <a:rPr lang="zh-CN" altLang="en-US" smtClean="0"/>
              <a:pPr/>
              <a:t>2021/10/21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DE0B59AC-3424-42EB-B3D4-DEBEAAEEC0D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0350" y="1619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562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DD087ABC-C147-4608-9421-DC913BD4572E}" type="datetimeFigureOut">
              <a:rPr lang="zh-CN" altLang="en-US" smtClean="0"/>
              <a:pPr/>
              <a:t>2021/10/21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DE0B59AC-3424-42EB-B3D4-DEBEAAEEC0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98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人工智能图片">
            <a:extLst>
              <a:ext uri="{FF2B5EF4-FFF2-40B4-BE49-F238E27FC236}">
                <a16:creationId xmlns:a16="http://schemas.microsoft.com/office/drawing/2014/main" id="{35A1CDD3-FE6A-4100-9AE8-47CE00998D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4744" b="10309"/>
          <a:stretch>
            <a:fillRect/>
          </a:stretch>
        </p:blipFill>
        <p:spPr>
          <a:xfrm>
            <a:off x="-8572" y="-34925"/>
            <a:ext cx="9161621" cy="686689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0FCF00F-1187-4409-943A-D2C5C10A6EED}"/>
              </a:ext>
            </a:extLst>
          </p:cNvPr>
          <p:cNvSpPr/>
          <p:nvPr userDrawn="1"/>
        </p:nvSpPr>
        <p:spPr>
          <a:xfrm>
            <a:off x="-9048" y="4208145"/>
            <a:ext cx="9161621" cy="2653200"/>
          </a:xfrm>
          <a:prstGeom prst="rect">
            <a:avLst/>
          </a:prstGeom>
          <a:solidFill>
            <a:srgbClr val="005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4" name="图片 13" descr="鼎利学院图标">
            <a:extLst>
              <a:ext uri="{FF2B5EF4-FFF2-40B4-BE49-F238E27FC236}">
                <a16:creationId xmlns:a16="http://schemas.microsoft.com/office/drawing/2014/main" id="{37BC198F-03D1-4CF1-A268-8C7B249F9A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0019" y="3408045"/>
            <a:ext cx="1223963" cy="1631950"/>
          </a:xfrm>
          <a:prstGeom prst="ellipse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5E68698-AC3D-4CE2-9836-9705DB6BD1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2131" y="4950077"/>
            <a:ext cx="6858000" cy="1025697"/>
          </a:xfrm>
        </p:spPr>
        <p:txBody>
          <a:bodyPr anchor="b"/>
          <a:lstStyle>
            <a:lvl1pPr algn="ctr">
              <a:defRPr lang="zh-CN" altLang="en-US" sz="3600" b="1" kern="1200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</a:lstStyle>
          <a:p>
            <a:r>
              <a:rPr lang="zh-CN" altLang="en-US" dirty="0"/>
              <a:t>学科名称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E3C608-599D-4A69-B045-F61576ACE9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22131" y="5943599"/>
            <a:ext cx="6858000" cy="461608"/>
          </a:xfrm>
        </p:spPr>
        <p:txBody>
          <a:bodyPr/>
          <a:lstStyle>
            <a:lvl1pPr marL="0" indent="0" algn="ctr">
              <a:buNone/>
              <a:defRPr lang="zh-CN" altLang="en-US" sz="3000" b="1" kern="1200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课程名称</a:t>
            </a:r>
          </a:p>
        </p:txBody>
      </p:sp>
    </p:spTree>
    <p:extLst>
      <p:ext uri="{BB962C8B-B14F-4D97-AF65-F5344CB8AC3E}">
        <p14:creationId xmlns:p14="http://schemas.microsoft.com/office/powerpoint/2010/main" val="336101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2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74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aseline="0">
                <a:solidFill>
                  <a:schemeClr val="tx2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85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42864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350" y="1158536"/>
            <a:ext cx="8616950" cy="4930775"/>
          </a:xfrm>
        </p:spPr>
        <p:txBody>
          <a:bodyPr tIns="46800"/>
          <a:lstStyle>
            <a:lvl1pPr marL="228600" indent="-360000" algn="l"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dirty="0" smtClean="0"/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800"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286000" indent="0">
              <a:buClr>
                <a:schemeClr val="tx2"/>
              </a:buClr>
              <a:buFont typeface="Arial" panose="020B0604020202020204" pitchFamily="34" charset="0"/>
              <a:buNone/>
              <a:defRPr/>
            </a:lvl6pPr>
            <a:lvl7pPr marL="2743200" indent="0">
              <a:buNone/>
              <a:defRPr/>
            </a:lvl7pPr>
            <a:lvl8pPr marL="3200400" indent="0">
              <a:buNone/>
              <a:defRPr/>
            </a:lvl8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8952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60350" y="1149013"/>
            <a:ext cx="862965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60350" y="1720513"/>
            <a:ext cx="8629650" cy="4343400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 baseline="0"/>
            </a:lvl3pPr>
            <a:lvl4pPr>
              <a:buClr>
                <a:schemeClr val="accent1"/>
              </a:buClr>
              <a:defRPr baseline="0"/>
            </a:lvl4pPr>
            <a:lvl5pPr>
              <a:buClr>
                <a:schemeClr val="accent1"/>
              </a:buClr>
              <a:defRPr baseline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44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171237"/>
            <a:ext cx="3962400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71237"/>
            <a:ext cx="4260850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50" y="603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9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112791"/>
            <a:ext cx="400685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0" y="1724773"/>
            <a:ext cx="400685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112791"/>
            <a:ext cx="430530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24773"/>
            <a:ext cx="430530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3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5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9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152400"/>
            <a:ext cx="7194550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D087ABC-C147-4608-9421-DC913BD4572E}" type="datetimeFigureOut">
              <a:rPr lang="zh-CN" altLang="en-US" smtClean="0"/>
              <a:pPr/>
              <a:t>2021/10/21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E0B59AC-3424-42EB-B3D4-DEBEAAEEC0D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60350" y="1257300"/>
            <a:ext cx="862965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60350" y="1828800"/>
            <a:ext cx="8629650" cy="434340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2879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050917"/>
            <a:ext cx="8629650" cy="507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5526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673" r:id="rId9"/>
    <p:sldLayoutId id="2147483664" r:id="rId10"/>
    <p:sldLayoutId id="2147483665" r:id="rId11"/>
    <p:sldLayoutId id="2147483666" r:id="rId12"/>
    <p:sldLayoutId id="2147483667" r:id="rId13"/>
    <p:sldLayoutId id="2147483710" r:id="rId14"/>
    <p:sldLayoutId id="2147483711" r:id="rId15"/>
    <p:sldLayoutId id="214748371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3600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20000"/>
        <a:buFont typeface="Wingdings" panose="05000000000000000000" pitchFamily="2" charset="2"/>
        <a:buChar char="p"/>
        <a:defRPr sz="22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1pPr>
      <a:lvl2pPr marL="6858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20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2pPr>
      <a:lvl3pPr marL="11430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3pPr>
      <a:lvl4pPr marL="16002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4pPr>
      <a:lvl5pPr marL="20574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oleObject" Target="../embeddings/oleObject33.bin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2.png"/><Relationship Id="rId4" Type="http://schemas.openxmlformats.org/officeDocument/2006/relationships/image" Target="../media/image39.wmf"/><Relationship Id="rId9" Type="http://schemas.openxmlformats.org/officeDocument/2006/relationships/image" Target="../media/image4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2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507E-49C7-462E-B5E3-C31C5FC49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EBE0EC-9525-42E5-ABE5-6BD7ABF1E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基本概念与模式的理解（线性回归）</a:t>
            </a:r>
          </a:p>
        </p:txBody>
      </p:sp>
    </p:spTree>
    <p:extLst>
      <p:ext uri="{BB962C8B-B14F-4D97-AF65-F5344CB8AC3E}">
        <p14:creationId xmlns:p14="http://schemas.microsoft.com/office/powerpoint/2010/main" val="1181603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多元线性回归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60350" y="1266824"/>
            <a:ext cx="8616950" cy="4664193"/>
          </a:xfrm>
        </p:spPr>
        <p:txBody>
          <a:bodyPr>
            <a:normAutofit/>
          </a:bodyPr>
          <a:lstStyle/>
          <a:p>
            <a:r>
              <a:rPr lang="zh-CN" altLang="en-US" dirty="0"/>
              <a:t>把   和   吸收入向量形式               ，数据集表示为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462380"/>
              </p:ext>
            </p:extLst>
          </p:nvPr>
        </p:nvGraphicFramePr>
        <p:xfrm>
          <a:off x="1236372" y="2468300"/>
          <a:ext cx="58166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Formula" r:id="rId3" imgW="2932560" imgH="1022400" progId="Equation.Ribbit">
                  <p:embed/>
                </p:oleObj>
              </mc:Choice>
              <mc:Fallback>
                <p:oleObj name="Formula" r:id="rId3" imgW="2932560" imgH="1022400" progId="Equation.Ribbit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372" y="2468300"/>
                        <a:ext cx="58166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132419"/>
              </p:ext>
            </p:extLst>
          </p:nvPr>
        </p:nvGraphicFramePr>
        <p:xfrm>
          <a:off x="3010323" y="5022850"/>
          <a:ext cx="2465387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Formula" r:id="rId5" imgW="1243440" imgH="176760" progId="Equation.Ribbit">
                  <p:embed/>
                </p:oleObj>
              </mc:Choice>
              <mc:Fallback>
                <p:oleObj name="Formula" r:id="rId5" imgW="1243440" imgH="176760" progId="Equation.Ribbit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323" y="5022850"/>
                        <a:ext cx="2465387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741101"/>
              </p:ext>
            </p:extLst>
          </p:nvPr>
        </p:nvGraphicFramePr>
        <p:xfrm>
          <a:off x="983551" y="1391713"/>
          <a:ext cx="2635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Formula" r:id="rId7" imgW="131040" imgH="120960" progId="Equation.Ribbit">
                  <p:embed/>
                </p:oleObj>
              </mc:Choice>
              <mc:Fallback>
                <p:oleObj name="Formula" r:id="rId7" imgW="131040" imgH="120960" progId="Equation.Ribbit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551" y="1391713"/>
                        <a:ext cx="263525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581637"/>
              </p:ext>
            </p:extLst>
          </p:nvPr>
        </p:nvGraphicFramePr>
        <p:xfrm>
          <a:off x="1639393" y="1335466"/>
          <a:ext cx="1365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Formula" r:id="rId9" imgW="68760" imgH="157680" progId="Equation.Ribbit">
                  <p:embed/>
                </p:oleObj>
              </mc:Choice>
              <mc:Fallback>
                <p:oleObj name="Formula" r:id="rId9" imgW="68760" imgH="157680" progId="Equation.Ribbit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393" y="1335466"/>
                        <a:ext cx="13652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336967"/>
              </p:ext>
            </p:extLst>
          </p:nvPr>
        </p:nvGraphicFramePr>
        <p:xfrm>
          <a:off x="3885895" y="1327077"/>
          <a:ext cx="14033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Formula" r:id="rId11" imgW="701280" imgH="176760" progId="Equation.Ribbit">
                  <p:embed/>
                </p:oleObj>
              </mc:Choice>
              <mc:Fallback>
                <p:oleObj name="Formula" r:id="rId11" imgW="701280" imgH="176760" progId="Equation.Ribbit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5895" y="1327077"/>
                        <a:ext cx="140335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545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4"/>
          <p:cNvSpPr txBox="1"/>
          <p:nvPr/>
        </p:nvSpPr>
        <p:spPr>
          <a:xfrm>
            <a:off x="612028" y="5238056"/>
            <a:ext cx="514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令上式为零可得   最优解的闭式解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321000"/>
              </p:ext>
            </p:extLst>
          </p:nvPr>
        </p:nvGraphicFramePr>
        <p:xfrm>
          <a:off x="2487813" y="5280155"/>
          <a:ext cx="26352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Formula" r:id="rId3" imgW="131040" imgH="160200" progId="Equation.Ribbit">
                  <p:embed/>
                </p:oleObj>
              </mc:Choice>
              <mc:Fallback>
                <p:oleObj name="Formula" r:id="rId3" imgW="131040" imgH="160200" progId="Equation.Ribbit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813" y="5280155"/>
                        <a:ext cx="26352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526654"/>
              </p:ext>
            </p:extLst>
          </p:nvPr>
        </p:nvGraphicFramePr>
        <p:xfrm>
          <a:off x="5395413" y="3488808"/>
          <a:ext cx="26352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Formula" r:id="rId5" imgW="131040" imgH="160200" progId="Equation.Ribbit">
                  <p:embed/>
                </p:oleObj>
              </mc:Choice>
              <mc:Fallback>
                <p:oleObj name="Formula" r:id="rId5" imgW="131040" imgH="160200" progId="Equation.Ribbit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413" y="3488808"/>
                        <a:ext cx="26352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多元线性回归 </a:t>
            </a:r>
            <a:r>
              <a:rPr lang="en-US" altLang="zh-CN" dirty="0">
                <a:latin typeface="+mn-ea"/>
              </a:rPr>
              <a:t>-</a:t>
            </a:r>
            <a:r>
              <a:rPr lang="en-US" altLang="zh-CN" dirty="0"/>
              <a:t> </a:t>
            </a:r>
            <a:r>
              <a:rPr lang="zh-CN" altLang="en-US" dirty="0"/>
              <a:t>最小二乘法</a:t>
            </a:r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252144" y="1290638"/>
            <a:ext cx="8616950" cy="575423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最小二乘法（</a:t>
            </a:r>
            <a:r>
              <a:rPr lang="en-US" altLang="zh-CN" dirty="0"/>
              <a:t>least square method</a:t>
            </a:r>
            <a:r>
              <a:rPr lang="en-US" dirty="0"/>
              <a:t>）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315318"/>
              </p:ext>
            </p:extLst>
          </p:nvPr>
        </p:nvGraphicFramePr>
        <p:xfrm>
          <a:off x="1052450" y="3448886"/>
          <a:ext cx="363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Formula" r:id="rId6" imgW="1816200" imgH="205920" progId="Equation.Ribbit">
                  <p:embed/>
                </p:oleObj>
              </mc:Choice>
              <mc:Fallback>
                <p:oleObj name="Formula" r:id="rId6" imgW="1816200" imgH="205920" progId="Equation.Ribbit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450" y="3448886"/>
                        <a:ext cx="363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927768"/>
              </p:ext>
            </p:extLst>
          </p:nvPr>
        </p:nvGraphicFramePr>
        <p:xfrm>
          <a:off x="2811992" y="4383088"/>
          <a:ext cx="29432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Formula" r:id="rId8" imgW="1472040" imgH="343080" progId="Equation.Ribbit">
                  <p:embed/>
                </p:oleObj>
              </mc:Choice>
              <mc:Fallback>
                <p:oleObj name="Formula" r:id="rId8" imgW="1472040" imgH="343080" progId="Equation.Ribbit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992" y="4383088"/>
                        <a:ext cx="29432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12028" y="3446709"/>
            <a:ext cx="88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04294" y="3455176"/>
            <a:ext cx="2266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，对   求导得到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316F7D-3798-456D-A63B-170A211838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9979" y="2172242"/>
            <a:ext cx="46672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1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多元线性回归 </a:t>
            </a:r>
            <a:r>
              <a:rPr lang="en-US" altLang="zh-CN" dirty="0">
                <a:latin typeface="+mn-ea"/>
              </a:rPr>
              <a:t>-</a:t>
            </a:r>
            <a:r>
              <a:rPr lang="en-US" altLang="zh-CN" dirty="0"/>
              <a:t> </a:t>
            </a:r>
            <a:r>
              <a:rPr lang="zh-CN" altLang="en-US" dirty="0"/>
              <a:t>满秩讨论</a:t>
            </a:r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252144" y="1290638"/>
            <a:ext cx="8616950" cy="5043050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          是满秩矩阵或正定矩阵，则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其中              是           的逆矩阵，线性回归模型为</a:t>
            </a:r>
            <a:endParaRPr lang="en-US" altLang="zh-CN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          不是满秩矩阵</a:t>
            </a:r>
            <a:endParaRPr lang="en-US" altLang="zh-CN" dirty="0"/>
          </a:p>
          <a:p>
            <a:pPr lvl="1">
              <a:buClr>
                <a:schemeClr val="tx2"/>
              </a:buClr>
            </a:pPr>
            <a:r>
              <a:rPr lang="zh-CN" altLang="en-US" dirty="0"/>
              <a:t>根据归纳偏好选择解</a:t>
            </a:r>
            <a:endParaRPr lang="en-US" altLang="zh-CN" dirty="0"/>
          </a:p>
          <a:p>
            <a:pPr lvl="1">
              <a:buClr>
                <a:schemeClr val="tx2"/>
              </a:buClr>
            </a:pPr>
            <a:r>
              <a:rPr lang="zh-CN" altLang="en-US" dirty="0"/>
              <a:t>引入正则化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661662"/>
              </p:ext>
            </p:extLst>
          </p:nvPr>
        </p:nvGraphicFramePr>
        <p:xfrm>
          <a:off x="2938871" y="1833796"/>
          <a:ext cx="2679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Formula" r:id="rId3" imgW="1351440" imgH="234000" progId="Equation.Ribbit">
                  <p:embed/>
                </p:oleObj>
              </mc:Choice>
              <mc:Fallback>
                <p:oleObj name="Formula" r:id="rId3" imgW="1351440" imgH="234000" progId="Equation.Ribbit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871" y="1833796"/>
                        <a:ext cx="26797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30898"/>
              </p:ext>
            </p:extLst>
          </p:nvPr>
        </p:nvGraphicFramePr>
        <p:xfrm>
          <a:off x="855051" y="2497225"/>
          <a:ext cx="11906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Formula" r:id="rId5" imgW="600840" imgH="234000" progId="Equation.Ribbit">
                  <p:embed/>
                </p:oleObj>
              </mc:Choice>
              <mc:Fallback>
                <p:oleObj name="Formula" r:id="rId5" imgW="600840" imgH="234000" progId="Equation.Ribbit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051" y="2497225"/>
                        <a:ext cx="11906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889388"/>
              </p:ext>
            </p:extLst>
          </p:nvPr>
        </p:nvGraphicFramePr>
        <p:xfrm>
          <a:off x="803275" y="1322388"/>
          <a:ext cx="68897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Formula" r:id="rId7" imgW="347040" imgH="175320" progId="Equation.Ribbit">
                  <p:embed/>
                </p:oleObj>
              </mc:Choice>
              <mc:Fallback>
                <p:oleObj name="Formula" r:id="rId7" imgW="347040" imgH="175320" progId="Equation.Ribbit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1322388"/>
                        <a:ext cx="688975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735993"/>
              </p:ext>
            </p:extLst>
          </p:nvPr>
        </p:nvGraphicFramePr>
        <p:xfrm>
          <a:off x="2632614" y="3184008"/>
          <a:ext cx="34528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Formula" r:id="rId9" imgW="1740240" imgH="234000" progId="Equation.Ribbit">
                  <p:embed/>
                </p:oleObj>
              </mc:Choice>
              <mc:Fallback>
                <p:oleObj name="Formula" r:id="rId9" imgW="1740240" imgH="234000" progId="Equation.Ribbit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614" y="3184008"/>
                        <a:ext cx="345281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19171"/>
              </p:ext>
            </p:extLst>
          </p:nvPr>
        </p:nvGraphicFramePr>
        <p:xfrm>
          <a:off x="2460475" y="2573588"/>
          <a:ext cx="68897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Formula" r:id="rId11" imgW="347040" imgH="175320" progId="Equation.Ribbit">
                  <p:embed/>
                </p:oleObj>
              </mc:Choice>
              <mc:Fallback>
                <p:oleObj name="Formula" r:id="rId11" imgW="347040" imgH="175320" progId="Equation.Ribbit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475" y="2573588"/>
                        <a:ext cx="688975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514960"/>
              </p:ext>
            </p:extLst>
          </p:nvPr>
        </p:nvGraphicFramePr>
        <p:xfrm>
          <a:off x="855051" y="4301156"/>
          <a:ext cx="68897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Formula" r:id="rId12" imgW="347040" imgH="175320" progId="Equation.Ribbit">
                  <p:embed/>
                </p:oleObj>
              </mc:Choice>
              <mc:Fallback>
                <p:oleObj name="Formula" r:id="rId12" imgW="347040" imgH="175320" progId="Equation.Ribbit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051" y="4301156"/>
                        <a:ext cx="688975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676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066" y="269348"/>
            <a:ext cx="8010720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zh-CN" altLang="en-US" sz="3200" dirty="0">
                <a:latin typeface="宋体"/>
                <a:cs typeface="宋体"/>
              </a:rPr>
              <a:t>广义线性模型</a:t>
            </a:r>
            <a:r>
              <a:rPr lang="zh-CN" altLang="en-US" sz="3200" spc="-15" dirty="0">
                <a:latin typeface="宋体"/>
                <a:cs typeface="宋体"/>
              </a:rPr>
              <a:t>（</a:t>
            </a:r>
            <a:r>
              <a:rPr lang="en-US" altLang="zh-CN" sz="3200" spc="-15" dirty="0">
                <a:latin typeface="Constantia"/>
                <a:cs typeface="Constantia"/>
              </a:rPr>
              <a:t>generalized</a:t>
            </a:r>
            <a:r>
              <a:rPr lang="en-US" altLang="zh-CN" sz="3200" spc="-25" dirty="0">
                <a:latin typeface="Constantia"/>
                <a:cs typeface="Constantia"/>
              </a:rPr>
              <a:t> </a:t>
            </a:r>
            <a:r>
              <a:rPr lang="en-US" altLang="zh-CN" sz="3200" spc="-5" dirty="0">
                <a:latin typeface="Constantia"/>
                <a:cs typeface="Constantia"/>
              </a:rPr>
              <a:t>linear</a:t>
            </a:r>
            <a:r>
              <a:rPr lang="en-US" altLang="zh-CN" sz="3200" spc="-120" dirty="0">
                <a:latin typeface="Constantia"/>
                <a:cs typeface="Constantia"/>
              </a:rPr>
              <a:t> </a:t>
            </a:r>
            <a:r>
              <a:rPr lang="en-US" altLang="zh-CN" sz="3200" spc="-5" dirty="0">
                <a:latin typeface="Constantia"/>
                <a:cs typeface="Constantia"/>
              </a:rPr>
              <a:t>model</a:t>
            </a:r>
            <a:r>
              <a:rPr lang="zh-CN" altLang="en-US" sz="3200" spc="-5" dirty="0">
                <a:latin typeface="宋体"/>
                <a:cs typeface="宋体"/>
              </a:rPr>
              <a:t>）</a:t>
            </a:r>
            <a:endParaRPr sz="3200" dirty="0">
              <a:latin typeface="微软雅黑"/>
              <a:cs typeface="微软雅黑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AB8603-EFB7-43A3-85A1-A31A70B03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73" y="1840866"/>
            <a:ext cx="5625137" cy="37219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2520BB-D1CD-4C2A-9697-037FF22EC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188" y="2131502"/>
            <a:ext cx="3068785" cy="29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2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75167-3BD1-4866-B9F8-FA1D06B1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07</a:t>
            </a:r>
            <a:r>
              <a:rPr lang="zh-CN" altLang="en-US" dirty="0"/>
              <a:t>次作业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40724-4B3B-42BB-AD78-BE8114EA0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手写推演感知机的原始形式和对偶形式的例题，提交照片，如果嫌太长，每个推演</a:t>
            </a:r>
            <a:r>
              <a:rPr lang="en-US" altLang="zh-CN" dirty="0"/>
              <a:t>4</a:t>
            </a:r>
            <a:r>
              <a:rPr lang="zh-CN" altLang="en-US" dirty="0"/>
              <a:t>步迭代即可。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用数形结合的方式解释感知机对偶形式的合理性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、分类正确，</a:t>
            </a:r>
            <a:r>
              <a:rPr lang="en-US" altLang="zh-CN" dirty="0"/>
              <a:t>2</a:t>
            </a:r>
            <a:r>
              <a:rPr lang="zh-CN" altLang="en-US" dirty="0"/>
              <a:t>、直线的极限，</a:t>
            </a:r>
            <a:r>
              <a:rPr lang="en-US" altLang="zh-CN" dirty="0"/>
              <a:t>3</a:t>
            </a:r>
            <a:r>
              <a:rPr lang="zh-CN" altLang="en-US" dirty="0"/>
              <a:t>、直线（法向量）的方向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 err="1"/>
              <a:t>sklearn</a:t>
            </a:r>
            <a:r>
              <a:rPr lang="zh-CN" altLang="en-US" dirty="0"/>
              <a:t>官网或其它网站查找一个线性回归的例子，进行复现，如果有一些</a:t>
            </a:r>
            <a:r>
              <a:rPr lang="en-US" altLang="zh-CN" dirty="0"/>
              <a:t>R2</a:t>
            </a:r>
            <a:r>
              <a:rPr lang="zh-CN" altLang="en-US" dirty="0"/>
              <a:t>、</a:t>
            </a:r>
            <a:r>
              <a:rPr lang="en-US" altLang="zh-CN" dirty="0"/>
              <a:t>MSE</a:t>
            </a:r>
            <a:r>
              <a:rPr lang="zh-CN" altLang="en-US" dirty="0"/>
              <a:t>之类的评价指标，请上网搜索其意义。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NUMPY </a:t>
            </a:r>
            <a:r>
              <a:rPr lang="zh-CN" altLang="en-US" dirty="0"/>
              <a:t>菜鸟的最后的四个小节，注意如果有不理解的线性代数的知识，及时复习或学习</a:t>
            </a:r>
          </a:p>
        </p:txBody>
      </p:sp>
    </p:spTree>
    <p:extLst>
      <p:ext uri="{BB962C8B-B14F-4D97-AF65-F5344CB8AC3E}">
        <p14:creationId xmlns:p14="http://schemas.microsoft.com/office/powerpoint/2010/main" val="80046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矩形 172"/>
          <p:cNvSpPr/>
          <p:nvPr/>
        </p:nvSpPr>
        <p:spPr>
          <a:xfrm>
            <a:off x="25400" y="2377565"/>
            <a:ext cx="9144000" cy="165618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Text Box 58"/>
          <p:cNvSpPr txBox="1">
            <a:spLocks noChangeArrowheads="1"/>
          </p:cNvSpPr>
          <p:nvPr/>
        </p:nvSpPr>
        <p:spPr bwMode="auto">
          <a:xfrm>
            <a:off x="1674496" y="2755900"/>
            <a:ext cx="6020435" cy="90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225" name="Text Box 2"/>
          <p:cNvSpPr txBox="1">
            <a:spLocks noChangeArrowheads="1"/>
          </p:cNvSpPr>
          <p:nvPr/>
        </p:nvSpPr>
        <p:spPr bwMode="auto">
          <a:xfrm>
            <a:off x="3140704" y="4365997"/>
            <a:ext cx="2664296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grpSp>
        <p:nvGrpSpPr>
          <p:cNvPr id="226" name="组合 225"/>
          <p:cNvGrpSpPr/>
          <p:nvPr/>
        </p:nvGrpSpPr>
        <p:grpSpPr>
          <a:xfrm>
            <a:off x="2893330" y="4950595"/>
            <a:ext cx="3349775" cy="62334"/>
            <a:chOff x="2768751" y="4109175"/>
            <a:chExt cx="3349775" cy="62334"/>
          </a:xfrm>
          <a:solidFill>
            <a:schemeClr val="accent2"/>
          </a:solidFill>
        </p:grpSpPr>
        <p:cxnSp>
          <p:nvCxnSpPr>
            <p:cNvPr id="227" name="直接连接符 226"/>
            <p:cNvCxnSpPr/>
            <p:nvPr/>
          </p:nvCxnSpPr>
          <p:spPr>
            <a:xfrm>
              <a:off x="2799918" y="4140342"/>
              <a:ext cx="328744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椭圆 227"/>
            <p:cNvSpPr/>
            <p:nvPr/>
          </p:nvSpPr>
          <p:spPr>
            <a:xfrm>
              <a:off x="2768751" y="4109175"/>
              <a:ext cx="62334" cy="62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6056192" y="4109175"/>
              <a:ext cx="62334" cy="62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bldLvl="0" animBg="1"/>
      <p:bldP spid="182" grpId="0" bldLvl="0" animBg="1"/>
      <p:bldP spid="225" grpId="0"/>
      <p:bldP spid="22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267881"/>
              </p:ext>
            </p:extLst>
          </p:nvPr>
        </p:nvGraphicFramePr>
        <p:xfrm>
          <a:off x="327463" y="2904674"/>
          <a:ext cx="245745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Formula" r:id="rId3" imgW="1243440" imgH="176760" progId="Equation.Ribbit">
                  <p:embed/>
                </p:oleObj>
              </mc:Choice>
              <mc:Fallback>
                <p:oleObj name="Formula" r:id="rId3" imgW="1243440" imgH="176760" progId="Equation.Ribbit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463" y="2904674"/>
                        <a:ext cx="2457450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基本形式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线性模型一般形式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</a:t>
            </a:r>
            <a:r>
              <a:rPr lang="zh-CN" altLang="en-US" sz="2000" dirty="0"/>
              <a:t>是由属性描述的示例，其中   是   在第</a:t>
            </a:r>
            <a:r>
              <a:rPr lang="en-US" altLang="zh-CN" sz="2000" b="1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 dirty="0"/>
              <a:t>个属性上的取值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向量形式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其中</a:t>
            </a:r>
            <a:endParaRPr lang="en-US" altLang="zh-CN" sz="20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84926"/>
              </p:ext>
            </p:extLst>
          </p:nvPr>
        </p:nvGraphicFramePr>
        <p:xfrm>
          <a:off x="1839068" y="2065877"/>
          <a:ext cx="48291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Formula" r:id="rId5" imgW="2441160" imgH="176760" progId="Equation.Ribbit">
                  <p:embed/>
                </p:oleObj>
              </mc:Choice>
              <mc:Fallback>
                <p:oleObj name="Formula" r:id="rId5" imgW="2441160" imgH="176760" progId="Equation.Ribbit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068" y="2065877"/>
                        <a:ext cx="482917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622518"/>
              </p:ext>
            </p:extLst>
          </p:nvPr>
        </p:nvGraphicFramePr>
        <p:xfrm>
          <a:off x="3300864" y="4686358"/>
          <a:ext cx="2170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Formula" r:id="rId7" imgW="1096200" imgH="186840" progId="Equation.Ribbit">
                  <p:embed/>
                </p:oleObj>
              </mc:Choice>
              <mc:Fallback>
                <p:oleObj name="Formula" r:id="rId7" imgW="1096200" imgH="186840" progId="Equation.Ribbit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864" y="4686358"/>
                        <a:ext cx="2170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953811"/>
              </p:ext>
            </p:extLst>
          </p:nvPr>
        </p:nvGraphicFramePr>
        <p:xfrm>
          <a:off x="5857129" y="2982228"/>
          <a:ext cx="2508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Formula" r:id="rId9" imgW="127080" imgH="119520" progId="Equation.Ribbit">
                  <p:embed/>
                </p:oleObj>
              </mc:Choice>
              <mc:Fallback>
                <p:oleObj name="Formula" r:id="rId9" imgW="127080" imgH="119520" progId="Equation.Ribbit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129" y="2982228"/>
                        <a:ext cx="250825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322094"/>
              </p:ext>
            </p:extLst>
          </p:nvPr>
        </p:nvGraphicFramePr>
        <p:xfrm>
          <a:off x="6405680" y="2972252"/>
          <a:ext cx="198438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Formula" r:id="rId11" imgW="100440" imgH="120960" progId="Equation.Ribbit">
                  <p:embed/>
                </p:oleObj>
              </mc:Choice>
              <mc:Fallback>
                <p:oleObj name="Formula" r:id="rId11" imgW="100440" imgH="120960" progId="Equation.Ribbit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5680" y="2972252"/>
                        <a:ext cx="198438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017895"/>
              </p:ext>
            </p:extLst>
          </p:nvPr>
        </p:nvGraphicFramePr>
        <p:xfrm>
          <a:off x="918522" y="5291647"/>
          <a:ext cx="26511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Formula" r:id="rId13" imgW="1341360" imgH="176760" progId="Equation.Ribbit">
                  <p:embed/>
                </p:oleObj>
              </mc:Choice>
              <mc:Fallback>
                <p:oleObj name="Formula" r:id="rId13" imgW="1341360" imgH="176760" progId="Equation.Ribbit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522" y="5291647"/>
                        <a:ext cx="265112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995338"/>
              </p:ext>
            </p:extLst>
          </p:nvPr>
        </p:nvGraphicFramePr>
        <p:xfrm>
          <a:off x="7205255" y="2934254"/>
          <a:ext cx="9842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Formula" r:id="rId15" imgW="49680" imgH="152640" progId="Equation.Ribbit">
                  <p:embed/>
                </p:oleObj>
              </mc:Choice>
              <mc:Fallback>
                <p:oleObj name="Formula" r:id="rId15" imgW="49680" imgH="152640" progId="Equation.Ribbit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5255" y="2934254"/>
                        <a:ext cx="9842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614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487730"/>
            <a:ext cx="1294130" cy="786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0" dirty="0">
                <a:solidFill>
                  <a:srgbClr val="004646"/>
                </a:solidFill>
                <a:latin typeface="微软雅黑"/>
                <a:cs typeface="微软雅黑"/>
              </a:rPr>
              <a:t>回</a:t>
            </a:r>
            <a:r>
              <a:rPr sz="5000" spc="-10" dirty="0">
                <a:solidFill>
                  <a:srgbClr val="004646"/>
                </a:solidFill>
                <a:latin typeface="微软雅黑"/>
                <a:cs typeface="微软雅黑"/>
              </a:rPr>
              <a:t>归</a:t>
            </a:r>
            <a:endParaRPr sz="5000">
              <a:latin typeface="微软雅黑"/>
              <a:cs typeface="微软雅黑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95832" y="2011685"/>
          <a:ext cx="1870075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6115">
                <a:tc>
                  <a:txBody>
                    <a:bodyPr/>
                    <a:lstStyle/>
                    <a:p>
                      <a:pPr marL="31750">
                        <a:lnSpc>
                          <a:spcPts val="2110"/>
                        </a:lnSpc>
                      </a:pPr>
                      <a:r>
                        <a:rPr sz="2000" dirty="0">
                          <a:latin typeface="宋体"/>
                          <a:cs typeface="宋体"/>
                        </a:rPr>
                        <a:t>面</a:t>
                      </a:r>
                      <a:r>
                        <a:rPr sz="2000" spc="-10" dirty="0">
                          <a:latin typeface="宋体"/>
                          <a:cs typeface="宋体"/>
                        </a:rPr>
                        <a:t>积</a:t>
                      </a:r>
                      <a:endParaRPr sz="2000">
                        <a:latin typeface="宋体"/>
                        <a:cs typeface="宋体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nstantia"/>
                          <a:cs typeface="Constantia"/>
                        </a:rPr>
                        <a:t>(m^2)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2110"/>
                        </a:lnSpc>
                      </a:pPr>
                      <a:r>
                        <a:rPr sz="2000" spc="10" dirty="0">
                          <a:latin typeface="宋体"/>
                          <a:cs typeface="宋体"/>
                        </a:rPr>
                        <a:t>销售价</a:t>
                      </a:r>
                      <a:r>
                        <a:rPr sz="2000" dirty="0">
                          <a:latin typeface="宋体"/>
                          <a:cs typeface="宋体"/>
                        </a:rPr>
                        <a:t>钱</a:t>
                      </a:r>
                      <a:endParaRPr sz="2000">
                        <a:latin typeface="宋体"/>
                        <a:cs typeface="宋体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2000" spc="10" dirty="0">
                          <a:latin typeface="宋体"/>
                          <a:cs typeface="宋体"/>
                        </a:rPr>
                        <a:t>（万元</a:t>
                      </a:r>
                      <a:r>
                        <a:rPr sz="2000" dirty="0">
                          <a:latin typeface="宋体"/>
                          <a:cs typeface="宋体"/>
                        </a:rPr>
                        <a:t>）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15" dirty="0">
                          <a:latin typeface="Constantia"/>
                          <a:cs typeface="Constantia"/>
                        </a:rPr>
                        <a:t>123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15" dirty="0">
                          <a:latin typeface="Constantia"/>
                          <a:cs typeface="Constantia"/>
                        </a:rPr>
                        <a:t>250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31750">
                        <a:lnSpc>
                          <a:spcPts val="2315"/>
                        </a:lnSpc>
                      </a:pPr>
                      <a:r>
                        <a:rPr sz="2000" spc="-15" dirty="0">
                          <a:latin typeface="Constantia"/>
                          <a:cs typeface="Constantia"/>
                        </a:rPr>
                        <a:t>150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2315"/>
                        </a:lnSpc>
                      </a:pPr>
                      <a:r>
                        <a:rPr sz="2000" dirty="0">
                          <a:latin typeface="Constantia"/>
                          <a:cs typeface="Constantia"/>
                        </a:rPr>
                        <a:t>320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L="31750">
                        <a:lnSpc>
                          <a:spcPts val="2315"/>
                        </a:lnSpc>
                      </a:pPr>
                      <a:r>
                        <a:rPr sz="2000" spc="-10" dirty="0">
                          <a:latin typeface="Constantia"/>
                          <a:cs typeface="Constantia"/>
                        </a:rPr>
                        <a:t>87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2315"/>
                        </a:lnSpc>
                      </a:pPr>
                      <a:r>
                        <a:rPr sz="2000" spc="-5" dirty="0">
                          <a:latin typeface="Constantia"/>
                          <a:cs typeface="Constantia"/>
                        </a:rPr>
                        <a:t>160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31750">
                        <a:lnSpc>
                          <a:spcPts val="2315"/>
                        </a:lnSpc>
                      </a:pPr>
                      <a:r>
                        <a:rPr sz="2000" spc="-15" dirty="0">
                          <a:latin typeface="Constantia"/>
                          <a:cs typeface="Constantia"/>
                        </a:rPr>
                        <a:t>102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2315"/>
                        </a:lnSpc>
                      </a:pPr>
                      <a:r>
                        <a:rPr sz="2000" spc="-5" dirty="0">
                          <a:latin typeface="Constantia"/>
                          <a:cs typeface="Constantia"/>
                        </a:rPr>
                        <a:t>220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31750">
                        <a:lnSpc>
                          <a:spcPts val="2315"/>
                        </a:lnSpc>
                      </a:pPr>
                      <a:r>
                        <a:rPr sz="2000" dirty="0">
                          <a:latin typeface="Constantia"/>
                          <a:cs typeface="Constantia"/>
                        </a:rPr>
                        <a:t>…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2315"/>
                        </a:lnSpc>
                      </a:pPr>
                      <a:r>
                        <a:rPr sz="2000" dirty="0">
                          <a:latin typeface="Constantia"/>
                          <a:cs typeface="Constantia"/>
                        </a:rPr>
                        <a:t>…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1647" y="981455"/>
            <a:ext cx="3023616" cy="19537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4632" y="3285744"/>
            <a:ext cx="2834640" cy="19598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441045-1290-4279-87DA-D866BC25D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627" y="5607165"/>
            <a:ext cx="2600325" cy="390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线性模型优点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形式简单、易于建模</a:t>
            </a:r>
            <a:endParaRPr lang="en-US" altLang="zh-CN" dirty="0"/>
          </a:p>
          <a:p>
            <a:r>
              <a:rPr lang="zh-CN" altLang="en-US" dirty="0"/>
              <a:t>可解释性</a:t>
            </a:r>
            <a:endParaRPr lang="en-US" altLang="zh-CN" dirty="0"/>
          </a:p>
          <a:p>
            <a:r>
              <a:rPr lang="zh-CN" altLang="en-US" dirty="0"/>
              <a:t>非线性模型的基础</a:t>
            </a:r>
            <a:endParaRPr lang="en-US" altLang="zh-CN" dirty="0"/>
          </a:p>
          <a:p>
            <a:pPr lvl="1">
              <a:buClr>
                <a:schemeClr val="tx2"/>
              </a:buClr>
            </a:pPr>
            <a:r>
              <a:rPr lang="zh-CN" altLang="en-US" dirty="0"/>
              <a:t>引入层级结构或高维映射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一个例子</a:t>
            </a:r>
            <a:endParaRPr lang="en-US" altLang="zh-CN" dirty="0"/>
          </a:p>
          <a:p>
            <a:pPr lvl="1"/>
            <a:r>
              <a:rPr lang="zh-CN" altLang="en-US" dirty="0"/>
              <a:t>综合考虑色泽、根蒂和敲声来判断西瓜好不好</a:t>
            </a:r>
            <a:endParaRPr lang="en-US" altLang="zh-CN" dirty="0"/>
          </a:p>
          <a:p>
            <a:pPr lvl="1"/>
            <a:r>
              <a:rPr lang="zh-CN" altLang="en-US" dirty="0"/>
              <a:t>其中根蒂的系数最大，表明根蒂最要紧；而敲声的系数比色泽大，说明敲声比色泽更重要</a:t>
            </a:r>
            <a:endParaRPr lang="en-US" altLang="zh-CN" dirty="0"/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244612" y="3852889"/>
            <a:ext cx="8616950" cy="2109693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363047"/>
              </p:ext>
            </p:extLst>
          </p:nvPr>
        </p:nvGraphicFramePr>
        <p:xfrm>
          <a:off x="1212224" y="4907735"/>
          <a:ext cx="6164262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Formula" r:id="rId3" imgW="3117960" imgH="177840" progId="Equation.Ribbit">
                  <p:embed/>
                </p:oleObj>
              </mc:Choice>
              <mc:Fallback>
                <p:oleObj name="Formula" r:id="rId3" imgW="3117960" imgH="177840" progId="Equation.Ribbit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224" y="4907735"/>
                        <a:ext cx="6164262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086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60350" y="1266824"/>
            <a:ext cx="8616950" cy="4873917"/>
          </a:xfrm>
        </p:spPr>
        <p:txBody>
          <a:bodyPr>
            <a:normAutofit/>
          </a:bodyPr>
          <a:lstStyle/>
          <a:p>
            <a:r>
              <a:rPr lang="zh-CN" altLang="en-US" dirty="0"/>
              <a:t>给定数据集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其中                                ，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线性回归（</a:t>
            </a:r>
            <a:r>
              <a:rPr lang="en-US" altLang="zh-CN" dirty="0"/>
              <a:t>linear regression</a:t>
            </a:r>
            <a:r>
              <a:rPr lang="zh-CN" altLang="en-US" dirty="0"/>
              <a:t>）目的</a:t>
            </a:r>
            <a:endParaRPr lang="en-US" altLang="zh-CN" dirty="0"/>
          </a:p>
          <a:p>
            <a:pPr lvl="1"/>
            <a:r>
              <a:rPr lang="zh-CN" altLang="en-US" dirty="0"/>
              <a:t>学得一个线性模型以尽可能准确地预测实值输出标记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离散属性处理</a:t>
            </a:r>
            <a:endParaRPr lang="en-US" altLang="zh-CN" dirty="0"/>
          </a:p>
          <a:p>
            <a:pPr lvl="1"/>
            <a:r>
              <a:rPr lang="zh-CN" altLang="en-US" dirty="0"/>
              <a:t>有“序”关系</a:t>
            </a:r>
            <a:endParaRPr lang="en-US" altLang="zh-CN" dirty="0"/>
          </a:p>
          <a:p>
            <a:pPr lvl="2"/>
            <a:r>
              <a:rPr lang="zh-CN" altLang="en-US" dirty="0"/>
              <a:t>连续化为连续值</a:t>
            </a:r>
            <a:endParaRPr lang="en-US" altLang="zh-CN" dirty="0"/>
          </a:p>
          <a:p>
            <a:pPr lvl="1"/>
            <a:r>
              <a:rPr lang="zh-CN" altLang="en-US" dirty="0"/>
              <a:t>无“序”关系</a:t>
            </a:r>
            <a:endParaRPr lang="en-US" altLang="zh-CN" dirty="0"/>
          </a:p>
          <a:p>
            <a:pPr lvl="2"/>
            <a:r>
              <a:rPr lang="zh-CN" altLang="en-US" dirty="0"/>
              <a:t>有</a:t>
            </a:r>
            <a:r>
              <a:rPr lang="en-US" altLang="zh-CN" dirty="0"/>
              <a:t>k</a:t>
            </a:r>
            <a:r>
              <a:rPr lang="zh-CN" altLang="en-US" dirty="0"/>
              <a:t>个属性值，则转换为</a:t>
            </a:r>
            <a:r>
              <a:rPr lang="en-US" altLang="zh-CN" dirty="0"/>
              <a:t>k</a:t>
            </a:r>
            <a:r>
              <a:rPr lang="zh-CN" altLang="en-US" dirty="0"/>
              <a:t>维向量（</a:t>
            </a:r>
            <a:r>
              <a:rPr lang="en-US" altLang="zh-CN" dirty="0"/>
              <a:t>one-hot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890667"/>
              </p:ext>
            </p:extLst>
          </p:nvPr>
        </p:nvGraphicFramePr>
        <p:xfrm>
          <a:off x="2173914" y="1299960"/>
          <a:ext cx="49149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Formula" r:id="rId3" imgW="2457720" imgH="177840" progId="Equation.Ribbit">
                  <p:embed/>
                </p:oleObj>
              </mc:Choice>
              <mc:Fallback>
                <p:oleObj name="Formula" r:id="rId3" imgW="2457720" imgH="177840" progId="Equation.Ribbit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914" y="1299960"/>
                        <a:ext cx="491490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460613"/>
              </p:ext>
            </p:extLst>
          </p:nvPr>
        </p:nvGraphicFramePr>
        <p:xfrm>
          <a:off x="978789" y="1700810"/>
          <a:ext cx="27717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Formula" r:id="rId5" imgW="1397160" imgH="176760" progId="Equation.Ribbit">
                  <p:embed/>
                </p:oleObj>
              </mc:Choice>
              <mc:Fallback>
                <p:oleObj name="Formula" r:id="rId5" imgW="1397160" imgH="176760" progId="Equation.Ribbit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789" y="1700810"/>
                        <a:ext cx="277177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085553"/>
              </p:ext>
            </p:extLst>
          </p:nvPr>
        </p:nvGraphicFramePr>
        <p:xfrm>
          <a:off x="3924781" y="1712752"/>
          <a:ext cx="8255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Formula" r:id="rId7" imgW="416880" imgH="157680" progId="Equation.Ribbit">
                  <p:embed/>
                </p:oleObj>
              </mc:Choice>
              <mc:Fallback>
                <p:oleObj name="Formula" r:id="rId7" imgW="416880" imgH="157680" progId="Equation.Ribbit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781" y="1712752"/>
                        <a:ext cx="8255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001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60350" y="1266824"/>
            <a:ext cx="8616950" cy="4706137"/>
          </a:xfrm>
        </p:spPr>
        <p:txBody>
          <a:bodyPr/>
          <a:lstStyle/>
          <a:p>
            <a:r>
              <a:rPr lang="zh-CN" altLang="en-US" dirty="0"/>
              <a:t>单一属性的线性回归目标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参数</a:t>
            </a:r>
            <a:r>
              <a:rPr lang="en-US" altLang="zh-CN" dirty="0"/>
              <a:t>/</a:t>
            </a:r>
            <a:r>
              <a:rPr lang="zh-CN" altLang="en-US" dirty="0"/>
              <a:t>模型估计：最小二乘法（</a:t>
            </a:r>
            <a:r>
              <a:rPr lang="en-US" altLang="zh-CN" dirty="0"/>
              <a:t>least square method）</a:t>
            </a:r>
          </a:p>
          <a:p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331357"/>
              </p:ext>
            </p:extLst>
          </p:nvPr>
        </p:nvGraphicFramePr>
        <p:xfrm>
          <a:off x="1856749" y="2012018"/>
          <a:ext cx="19907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Formula" r:id="rId3" imgW="1003320" imgH="176760" progId="Equation.Ribbit">
                  <p:embed/>
                </p:oleObj>
              </mc:Choice>
              <mc:Fallback>
                <p:oleObj name="Formula" r:id="rId3" imgW="1003320" imgH="176760" progId="Equation.Ribbit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749" y="2012018"/>
                        <a:ext cx="199072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281528"/>
              </p:ext>
            </p:extLst>
          </p:nvPr>
        </p:nvGraphicFramePr>
        <p:xfrm>
          <a:off x="4749013" y="1988191"/>
          <a:ext cx="132873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Formula" r:id="rId5" imgW="670680" imgH="176760" progId="Equation.Ribbit">
                  <p:embed/>
                </p:oleObj>
              </mc:Choice>
              <mc:Fallback>
                <p:oleObj name="Formula" r:id="rId5" imgW="670680" imgH="176760" progId="Equation.Ribbit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013" y="1988191"/>
                        <a:ext cx="1328738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84771" y="1954635"/>
            <a:ext cx="88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使得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567866"/>
              </p:ext>
            </p:extLst>
          </p:nvPr>
        </p:nvGraphicFramePr>
        <p:xfrm>
          <a:off x="1849264" y="3769119"/>
          <a:ext cx="4759325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Formula" r:id="rId7" imgW="2378880" imgH="927360" progId="Equation.Ribbit">
                  <p:embed/>
                </p:oleObj>
              </mc:Choice>
              <mc:Fallback>
                <p:oleObj name="Formula" r:id="rId7" imgW="2378880" imgH="927360" progId="Equation.Ribbit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264" y="3769119"/>
                        <a:ext cx="4759325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735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 </a:t>
            </a:r>
            <a:r>
              <a:rPr lang="en-US" altLang="zh-CN" dirty="0">
                <a:latin typeface="+mn-ea"/>
              </a:rPr>
              <a:t>-</a:t>
            </a:r>
            <a:r>
              <a:rPr lang="en-US" altLang="zh-CN" dirty="0"/>
              <a:t> </a:t>
            </a:r>
            <a:r>
              <a:rPr lang="zh-CN" altLang="en-US" dirty="0"/>
              <a:t>最小二乘法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60350" y="1266824"/>
            <a:ext cx="8616950" cy="4706137"/>
          </a:xfrm>
        </p:spPr>
        <p:txBody>
          <a:bodyPr>
            <a:normAutofit/>
          </a:bodyPr>
          <a:lstStyle/>
          <a:p>
            <a:r>
              <a:rPr lang="zh-CN" altLang="en-US" dirty="0"/>
              <a:t>最小化均方误差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分别对    和   求导，可得</a:t>
            </a:r>
            <a:endParaRPr lang="en-US" altLang="zh-CN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06437"/>
              </p:ext>
            </p:extLst>
          </p:nvPr>
        </p:nvGraphicFramePr>
        <p:xfrm>
          <a:off x="1830256" y="3724420"/>
          <a:ext cx="512762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Formula" r:id="rId3" imgW="2563200" imgH="482760" progId="Equation.Ribbit">
                  <p:embed/>
                </p:oleObj>
              </mc:Choice>
              <mc:Fallback>
                <p:oleObj name="Formula" r:id="rId3" imgW="2563200" imgH="482760" progId="Equation.Ribbit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256" y="3724420"/>
                        <a:ext cx="5127625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921013"/>
              </p:ext>
            </p:extLst>
          </p:nvPr>
        </p:nvGraphicFramePr>
        <p:xfrm>
          <a:off x="2049754" y="4927003"/>
          <a:ext cx="45085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Formula" r:id="rId5" imgW="2254320" imgH="482760" progId="Equation.Ribbit">
                  <p:embed/>
                </p:oleObj>
              </mc:Choice>
              <mc:Fallback>
                <p:oleObj name="Formula" r:id="rId5" imgW="2254320" imgH="482760" progId="Equation.Ribbit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754" y="4927003"/>
                        <a:ext cx="450850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246139"/>
              </p:ext>
            </p:extLst>
          </p:nvPr>
        </p:nvGraphicFramePr>
        <p:xfrm>
          <a:off x="2488283" y="1914729"/>
          <a:ext cx="35115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Formula" r:id="rId7" imgW="1755360" imgH="437040" progId="Equation.Ribbit">
                  <p:embed/>
                </p:oleObj>
              </mc:Choice>
              <mc:Fallback>
                <p:oleObj name="Formula" r:id="rId7" imgW="1755360" imgH="437040" progId="Equation.Ribbit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8283" y="1914729"/>
                        <a:ext cx="351155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234166"/>
              </p:ext>
            </p:extLst>
          </p:nvPr>
        </p:nvGraphicFramePr>
        <p:xfrm>
          <a:off x="1636800" y="3121215"/>
          <a:ext cx="2254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Formula" r:id="rId9" imgW="111960" imgH="119520" progId="Equation.Ribbit">
                  <p:embed/>
                </p:oleObj>
              </mc:Choice>
              <mc:Fallback>
                <p:oleObj name="Formula" r:id="rId9" imgW="111960" imgH="119520" progId="Equation.Ribbit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800" y="3121215"/>
                        <a:ext cx="225425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610130"/>
              </p:ext>
            </p:extLst>
          </p:nvPr>
        </p:nvGraphicFramePr>
        <p:xfrm>
          <a:off x="2296078" y="3062943"/>
          <a:ext cx="13652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Formula" r:id="rId11" imgW="68760" imgH="157680" progId="Equation.Ribbit">
                  <p:embed/>
                </p:oleObj>
              </mc:Choice>
              <mc:Fallback>
                <p:oleObj name="Formula" r:id="rId11" imgW="68760" imgH="157680" progId="Equation.Ribbit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078" y="3062943"/>
                        <a:ext cx="136525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987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 </a:t>
            </a:r>
            <a:r>
              <a:rPr lang="en-US" altLang="zh-CN" dirty="0">
                <a:latin typeface="+mn-ea"/>
              </a:rPr>
              <a:t>-</a:t>
            </a:r>
            <a:r>
              <a:rPr lang="en-US" altLang="zh-CN" dirty="0"/>
              <a:t> </a:t>
            </a:r>
            <a:r>
              <a:rPr lang="zh-CN" altLang="en-US" dirty="0"/>
              <a:t>最小二乘法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60350" y="1266824"/>
            <a:ext cx="8616950" cy="4706137"/>
          </a:xfrm>
        </p:spPr>
        <p:txBody>
          <a:bodyPr/>
          <a:lstStyle/>
          <a:p>
            <a:r>
              <a:rPr lang="zh-CN" altLang="en-US" dirty="0"/>
              <a:t>得到闭式（</a:t>
            </a:r>
            <a:r>
              <a:rPr lang="en-US" altLang="zh-CN" dirty="0"/>
              <a:t>closed-form</a:t>
            </a:r>
            <a:r>
              <a:rPr lang="zh-CN" altLang="en-US" dirty="0"/>
              <a:t>）解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其中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248376"/>
              </p:ext>
            </p:extLst>
          </p:nvPr>
        </p:nvGraphicFramePr>
        <p:xfrm>
          <a:off x="2536170" y="2020597"/>
          <a:ext cx="3252787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Formula" r:id="rId3" imgW="1625760" imgH="787680" progId="Equation.Ribbit">
                  <p:embed/>
                </p:oleObj>
              </mc:Choice>
              <mc:Fallback>
                <p:oleObj name="Formula" r:id="rId3" imgW="1625760" imgH="787680" progId="Equation.Ribbit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170" y="2020597"/>
                        <a:ext cx="3252787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152613"/>
              </p:ext>
            </p:extLst>
          </p:nvPr>
        </p:nvGraphicFramePr>
        <p:xfrm>
          <a:off x="2907500" y="3871868"/>
          <a:ext cx="252095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Formula" r:id="rId5" imgW="1260000" imgH="341640" progId="Equation.Ribbit">
                  <p:embed/>
                </p:oleObj>
              </mc:Choice>
              <mc:Fallback>
                <p:oleObj name="Formula" r:id="rId5" imgW="1260000" imgH="341640" progId="Equation.Ribbit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7500" y="3871868"/>
                        <a:ext cx="252095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247342"/>
              </p:ext>
            </p:extLst>
          </p:nvPr>
        </p:nvGraphicFramePr>
        <p:xfrm>
          <a:off x="3511507" y="5390233"/>
          <a:ext cx="1524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Formula" r:id="rId7" imgW="762120" imgH="341640" progId="Equation.Ribbit">
                  <p:embed/>
                </p:oleObj>
              </mc:Choice>
              <mc:Fallback>
                <p:oleObj name="Formula" r:id="rId7" imgW="762120" imgH="341640" progId="Equation.Ribbit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07" y="5390233"/>
                        <a:ext cx="1524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801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多元线性回归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60350" y="1266824"/>
            <a:ext cx="8616950" cy="4664193"/>
          </a:xfrm>
        </p:spPr>
        <p:txBody>
          <a:bodyPr>
            <a:normAutofit/>
          </a:bodyPr>
          <a:lstStyle/>
          <a:p>
            <a:r>
              <a:rPr lang="zh-CN" altLang="en-US" dirty="0"/>
              <a:t>给定数据集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多元线性回归目标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061432"/>
              </p:ext>
            </p:extLst>
          </p:nvPr>
        </p:nvGraphicFramePr>
        <p:xfrm>
          <a:off x="1653170" y="1971283"/>
          <a:ext cx="49149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Formula" r:id="rId3" imgW="2457450" imgH="177800" progId="Equation.Ribbit">
                  <p:embed/>
                </p:oleObj>
              </mc:Choice>
              <mc:Fallback>
                <p:oleObj name="Formula" r:id="rId3" imgW="2457450" imgH="177800" progId="Equation.Ribbit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170" y="1971283"/>
                        <a:ext cx="491490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867054"/>
              </p:ext>
            </p:extLst>
          </p:nvPr>
        </p:nvGraphicFramePr>
        <p:xfrm>
          <a:off x="1990180" y="2690114"/>
          <a:ext cx="277177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Formula" r:id="rId5" imgW="1397000" imgH="176530" progId="Equation.Ribbit">
                  <p:embed/>
                </p:oleObj>
              </mc:Choice>
              <mc:Fallback>
                <p:oleObj name="Formula" r:id="rId5" imgW="1397000" imgH="176530" progId="Equation.Ribbit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180" y="2690114"/>
                        <a:ext cx="2771775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544140"/>
              </p:ext>
            </p:extLst>
          </p:nvPr>
        </p:nvGraphicFramePr>
        <p:xfrm>
          <a:off x="4960885" y="2711203"/>
          <a:ext cx="8255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Formula" r:id="rId7" imgW="417139" imgH="157699" progId="Equation.Ribbit">
                  <p:embed/>
                </p:oleObj>
              </mc:Choice>
              <mc:Fallback>
                <p:oleObj name="Formula" r:id="rId7" imgW="417139" imgH="157699" progId="Equation.Ribbit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885" y="2711203"/>
                        <a:ext cx="8255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783314"/>
              </p:ext>
            </p:extLst>
          </p:nvPr>
        </p:nvGraphicFramePr>
        <p:xfrm>
          <a:off x="1918123" y="4530667"/>
          <a:ext cx="2336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Formula" r:id="rId9" imgW="1181160" imgH="186840" progId="Equation.Ribbit">
                  <p:embed/>
                </p:oleObj>
              </mc:Choice>
              <mc:Fallback>
                <p:oleObj name="Formula" r:id="rId9" imgW="1181160" imgH="186840" progId="Equation.Ribbit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123" y="4530667"/>
                        <a:ext cx="2336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974056"/>
              </p:ext>
            </p:extLst>
          </p:nvPr>
        </p:nvGraphicFramePr>
        <p:xfrm>
          <a:off x="5011665" y="4529298"/>
          <a:ext cx="1360488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Formula" r:id="rId11" imgW="685800" imgH="176760" progId="Equation.Ribbit">
                  <p:embed/>
                </p:oleObj>
              </mc:Choice>
              <mc:Fallback>
                <p:oleObj name="Formula" r:id="rId11" imgW="685800" imgH="176760" progId="Equation.Ribbit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665" y="4529298"/>
                        <a:ext cx="1360488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278386" y="4488110"/>
            <a:ext cx="88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使得</a:t>
            </a:r>
          </a:p>
        </p:txBody>
      </p:sp>
    </p:spTree>
    <p:extLst>
      <p:ext uri="{BB962C8B-B14F-4D97-AF65-F5344CB8AC3E}">
        <p14:creationId xmlns:p14="http://schemas.microsoft.com/office/powerpoint/2010/main" val="3386039616"/>
      </p:ext>
    </p:extLst>
  </p:cSld>
  <p:clrMapOvr>
    <a:masterClrMapping/>
  </p:clrMapOvr>
</p:sld>
</file>

<file path=ppt/theme/theme1.xml><?xml version="1.0" encoding="utf-8"?>
<a:theme xmlns:a="http://schemas.openxmlformats.org/drawingml/2006/main" name="机器学习v2.1rgb">
  <a:themeElements>
    <a:clrScheme name="机器学习">
      <a:dk1>
        <a:sysClr val="windowText" lastClr="000000"/>
      </a:dk1>
      <a:lt1>
        <a:sysClr val="window" lastClr="FFFFFF"/>
      </a:lt1>
      <a:dk2>
        <a:srgbClr val="16754D"/>
      </a:dk2>
      <a:lt2>
        <a:srgbClr val="FFFFFF"/>
      </a:lt2>
      <a:accent1>
        <a:srgbClr val="16754D"/>
      </a:accent1>
      <a:accent2>
        <a:srgbClr val="329E6E"/>
      </a:accent2>
      <a:accent3>
        <a:srgbClr val="FFC000"/>
      </a:accent3>
      <a:accent4>
        <a:srgbClr val="C00000"/>
      </a:accent4>
      <a:accent5>
        <a:srgbClr val="0070C0"/>
      </a:accent5>
      <a:accent6>
        <a:srgbClr val="002060"/>
      </a:accent6>
      <a:hlink>
        <a:srgbClr val="80C000"/>
      </a:hlink>
      <a:folHlink>
        <a:srgbClr val="CC66FF"/>
      </a:folHlink>
    </a:clrScheme>
    <a:fontScheme name="机器学习">
      <a:majorFont>
        <a:latin typeface="Verdana"/>
        <a:ea typeface="幼圆"/>
        <a:cs typeface=""/>
      </a:majorFont>
      <a:minorFont>
        <a:latin typeface="Verdana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机器学习v2.1rgb" id="{EEBC26C2-D188-4AC0-8846-32FF974952E7}" vid="{5872C309-9AD6-4384-AB1E-DDF89DAEFE7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机器学习v2.1rgb</Template>
  <TotalTime>5786372</TotalTime>
  <Words>438</Words>
  <Application>Microsoft Office PowerPoint</Application>
  <PresentationFormat>全屏显示(4:3)</PresentationFormat>
  <Paragraphs>112</Paragraphs>
  <Slides>15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Kaiti SC Bold</vt:lpstr>
      <vt:lpstr>等线</vt:lpstr>
      <vt:lpstr>方正准圆简体</vt:lpstr>
      <vt:lpstr>宋体</vt:lpstr>
      <vt:lpstr>微软雅黑</vt:lpstr>
      <vt:lpstr>幼圆</vt:lpstr>
      <vt:lpstr>Arial</vt:lpstr>
      <vt:lpstr>Constantia</vt:lpstr>
      <vt:lpstr>Times New Roman</vt:lpstr>
      <vt:lpstr>Verdana</vt:lpstr>
      <vt:lpstr>Wingdings</vt:lpstr>
      <vt:lpstr>机器学习v2.1rgb</vt:lpstr>
      <vt:lpstr>Formula</vt:lpstr>
      <vt:lpstr>机器学习</vt:lpstr>
      <vt:lpstr>基本形式</vt:lpstr>
      <vt:lpstr>PowerPoint 演示文稿</vt:lpstr>
      <vt:lpstr>线性模型优点</vt:lpstr>
      <vt:lpstr>线性回归</vt:lpstr>
      <vt:lpstr>线性回归</vt:lpstr>
      <vt:lpstr>线性回归 - 最小二乘法</vt:lpstr>
      <vt:lpstr>线性回归 - 最小二乘法</vt:lpstr>
      <vt:lpstr>多元线性回归</vt:lpstr>
      <vt:lpstr>多元线性回归</vt:lpstr>
      <vt:lpstr>多元线性回归 - 最小二乘法</vt:lpstr>
      <vt:lpstr>多元线性回归 - 满秩讨论</vt:lpstr>
      <vt:lpstr>广义线性模型（generalized linear model）</vt:lpstr>
      <vt:lpstr>第07次作业</vt:lpstr>
      <vt:lpstr>PowerPoint 演示文稿</vt:lpstr>
    </vt:vector>
  </TitlesOfParts>
  <Company>LAMDA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机器学习-第三章</dc:title>
  <dc:creator/>
  <cp:lastModifiedBy>Li Leon</cp:lastModifiedBy>
  <cp:revision>365</cp:revision>
  <dcterms:created xsi:type="dcterms:W3CDTF">2015-06-30T12:15:09Z</dcterms:created>
  <dcterms:modified xsi:type="dcterms:W3CDTF">2021-10-21T12:08:51Z</dcterms:modified>
</cp:coreProperties>
</file>