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1" r:id="rId4"/>
    <p:sldId id="270" r:id="rId5"/>
    <p:sldId id="269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62"/>
    <a:srgbClr val="005295"/>
    <a:srgbClr val="004785"/>
    <a:srgbClr val="00B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B210A-1288-495B-B6A9-7C00351EFB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CFF6EA-2077-4E3B-812A-406059D442F5}">
      <dgm:prSet custT="1"/>
      <dgm:spPr/>
      <dgm:t>
        <a:bodyPr/>
        <a:lstStyle/>
        <a:p>
          <a:r>
            <a:rPr lang="en-US" sz="1800" b="1" dirty="0"/>
            <a:t>System Installation Requirements:</a:t>
          </a:r>
        </a:p>
      </dgm:t>
    </dgm:pt>
    <dgm:pt modelId="{DCFFAAA0-7D45-4893-A46B-D19A926BCD67}" type="parTrans" cxnId="{4181E5B8-4A1B-4A1A-90A5-4DAFE7C3B3F2}">
      <dgm:prSet/>
      <dgm:spPr/>
      <dgm:t>
        <a:bodyPr/>
        <a:lstStyle/>
        <a:p>
          <a:endParaRPr lang="en-US"/>
        </a:p>
      </dgm:t>
    </dgm:pt>
    <dgm:pt modelId="{82D28601-CB14-4D3D-A104-144E2D04BB71}" type="sibTrans" cxnId="{4181E5B8-4A1B-4A1A-90A5-4DAFE7C3B3F2}">
      <dgm:prSet/>
      <dgm:spPr/>
      <dgm:t>
        <a:bodyPr/>
        <a:lstStyle/>
        <a:p>
          <a:endParaRPr lang="en-US"/>
        </a:p>
      </dgm:t>
    </dgm:pt>
    <dgm:pt modelId="{52DB3180-BBBF-4BC7-8A9C-BF1FC198BF7A}">
      <dgm:prSet/>
      <dgm:spPr/>
      <dgm:t>
        <a:bodyPr/>
        <a:lstStyle/>
        <a:p>
          <a:r>
            <a:rPr lang="en-US"/>
            <a:t>1.  The Backup Server (Windows 2012r2 or Windows 2016).  </a:t>
          </a:r>
        </a:p>
      </dgm:t>
    </dgm:pt>
    <dgm:pt modelId="{55BC568A-B336-44D5-A379-26991B1DA316}" type="parTrans" cxnId="{E7C9742B-43A4-4745-9712-26E7B642BC57}">
      <dgm:prSet/>
      <dgm:spPr/>
      <dgm:t>
        <a:bodyPr/>
        <a:lstStyle/>
        <a:p>
          <a:endParaRPr lang="en-US"/>
        </a:p>
      </dgm:t>
    </dgm:pt>
    <dgm:pt modelId="{F89E2B1F-CD13-4F88-BB78-5C579EEFDC06}" type="sibTrans" cxnId="{E7C9742B-43A4-4745-9712-26E7B642BC57}">
      <dgm:prSet/>
      <dgm:spPr/>
      <dgm:t>
        <a:bodyPr/>
        <a:lstStyle/>
        <a:p>
          <a:endParaRPr lang="en-US"/>
        </a:p>
      </dgm:t>
    </dgm:pt>
    <dgm:pt modelId="{3D6DE31D-0894-457D-A575-E6BE5F0B4AC1}">
      <dgm:prSet/>
      <dgm:spPr/>
      <dgm:t>
        <a:bodyPr/>
        <a:lstStyle/>
        <a:p>
          <a:r>
            <a:rPr lang="en-US" dirty="0"/>
            <a:t>2.  This server needs to have Veeam Backup and Recovery 9.+ and VMWare </a:t>
          </a:r>
          <a:r>
            <a:rPr lang="en-US" dirty="0" err="1"/>
            <a:t>PowerCLI</a:t>
          </a:r>
          <a:r>
            <a:rPr lang="en-US" dirty="0"/>
            <a:t> installed.</a:t>
          </a:r>
        </a:p>
      </dgm:t>
    </dgm:pt>
    <dgm:pt modelId="{D18B332B-6F79-46D7-88F5-D8F9BDA29091}" type="parTrans" cxnId="{EA407A82-3BA3-4077-AF46-004B3F7C3013}">
      <dgm:prSet/>
      <dgm:spPr/>
      <dgm:t>
        <a:bodyPr/>
        <a:lstStyle/>
        <a:p>
          <a:endParaRPr lang="en-US"/>
        </a:p>
      </dgm:t>
    </dgm:pt>
    <dgm:pt modelId="{CFDEDFC4-F28A-4108-8584-BA75676BB26F}" type="sibTrans" cxnId="{EA407A82-3BA3-4077-AF46-004B3F7C3013}">
      <dgm:prSet/>
      <dgm:spPr/>
      <dgm:t>
        <a:bodyPr/>
        <a:lstStyle/>
        <a:p>
          <a:endParaRPr lang="en-US"/>
        </a:p>
      </dgm:t>
    </dgm:pt>
    <dgm:pt modelId="{4A70BE89-4E20-429B-B059-54FEDE07E5F3}">
      <dgm:prSet/>
      <dgm:spPr/>
      <dgm:t>
        <a:bodyPr/>
        <a:lstStyle/>
        <a:p>
          <a:r>
            <a:rPr lang="en-US"/>
            <a:t>3.  The credential files need to be created\copied to c:\batch\zabbix\VeeamBackups</a:t>
          </a:r>
        </a:p>
      </dgm:t>
    </dgm:pt>
    <dgm:pt modelId="{0465970D-B200-4137-AABF-4F7FD37F0422}" type="parTrans" cxnId="{A811AA6C-93B5-4AEE-B151-990D88071B35}">
      <dgm:prSet/>
      <dgm:spPr/>
      <dgm:t>
        <a:bodyPr/>
        <a:lstStyle/>
        <a:p>
          <a:endParaRPr lang="en-US"/>
        </a:p>
      </dgm:t>
    </dgm:pt>
    <dgm:pt modelId="{FD61D3D5-132E-4F8C-80A7-BE9390E5EFE3}" type="sibTrans" cxnId="{A811AA6C-93B5-4AEE-B151-990D88071B35}">
      <dgm:prSet/>
      <dgm:spPr/>
      <dgm:t>
        <a:bodyPr/>
        <a:lstStyle/>
        <a:p>
          <a:endParaRPr lang="en-US"/>
        </a:p>
      </dgm:t>
    </dgm:pt>
    <dgm:pt modelId="{12A6B7AD-6276-4350-991F-6B93AECF5413}">
      <dgm:prSet/>
      <dgm:spPr/>
      <dgm:t>
        <a:bodyPr/>
        <a:lstStyle/>
        <a:p>
          <a:r>
            <a:rPr lang="en-US"/>
            <a:t>4.  ESG-VeeamBackups PowerShell Module must be ‘installed’ on the backup server.</a:t>
          </a:r>
        </a:p>
      </dgm:t>
    </dgm:pt>
    <dgm:pt modelId="{0ACCA690-1C35-4C78-B8DE-4C535A9329EC}" type="parTrans" cxnId="{B1C79E40-09C7-435F-B7F2-8D3B2719487F}">
      <dgm:prSet/>
      <dgm:spPr/>
      <dgm:t>
        <a:bodyPr/>
        <a:lstStyle/>
        <a:p>
          <a:endParaRPr lang="en-US"/>
        </a:p>
      </dgm:t>
    </dgm:pt>
    <dgm:pt modelId="{FBAFF801-B790-4ECB-AAED-A6E6852A6B6E}" type="sibTrans" cxnId="{B1C79E40-09C7-435F-B7F2-8D3B2719487F}">
      <dgm:prSet/>
      <dgm:spPr/>
      <dgm:t>
        <a:bodyPr/>
        <a:lstStyle/>
        <a:p>
          <a:endParaRPr lang="en-US"/>
        </a:p>
      </dgm:t>
    </dgm:pt>
    <dgm:pt modelId="{FB15F114-F58F-4347-806B-7136D356E0F8}">
      <dgm:prSet/>
      <dgm:spPr/>
      <dgm:t>
        <a:bodyPr/>
        <a:lstStyle/>
        <a:p>
          <a:r>
            <a:rPr lang="en-US"/>
            <a:t>5.  C:\batch\zabbix\veeam (for monitoring\stats - deployed through Group Policy)</a:t>
          </a:r>
        </a:p>
      </dgm:t>
    </dgm:pt>
    <dgm:pt modelId="{709FD95E-0902-41E1-A2D4-945064D1AAA7}" type="parTrans" cxnId="{581BE9D9-D2DD-4795-9DC4-716A55407044}">
      <dgm:prSet/>
      <dgm:spPr/>
      <dgm:t>
        <a:bodyPr/>
        <a:lstStyle/>
        <a:p>
          <a:endParaRPr lang="en-US"/>
        </a:p>
      </dgm:t>
    </dgm:pt>
    <dgm:pt modelId="{680B3B7B-FEF7-41B4-A48D-38FC60CC2320}" type="sibTrans" cxnId="{581BE9D9-D2DD-4795-9DC4-716A55407044}">
      <dgm:prSet/>
      <dgm:spPr/>
      <dgm:t>
        <a:bodyPr/>
        <a:lstStyle/>
        <a:p>
          <a:endParaRPr lang="en-US"/>
        </a:p>
      </dgm:t>
    </dgm:pt>
    <dgm:pt modelId="{E5C0A8DE-1A07-44D0-B42D-785CF133D6D5}">
      <dgm:prSet/>
      <dgm:spPr/>
      <dgm:t>
        <a:bodyPr/>
        <a:lstStyle/>
        <a:p>
          <a:r>
            <a:rPr lang="en-US"/>
            <a:t>6.  C:\batch\zabbix\veeambackups (for backup job creation - deployed through Group Policy)</a:t>
          </a:r>
        </a:p>
      </dgm:t>
    </dgm:pt>
    <dgm:pt modelId="{58D492F9-A4A1-47BA-A72A-953235369F00}" type="parTrans" cxnId="{D4A25E1C-D399-4E84-8270-45EE3DDC5A4A}">
      <dgm:prSet/>
      <dgm:spPr/>
      <dgm:t>
        <a:bodyPr/>
        <a:lstStyle/>
        <a:p>
          <a:endParaRPr lang="en-US"/>
        </a:p>
      </dgm:t>
    </dgm:pt>
    <dgm:pt modelId="{F9646733-CA9C-4C63-956D-6F5BD136815A}" type="sibTrans" cxnId="{D4A25E1C-D399-4E84-8270-45EE3DDC5A4A}">
      <dgm:prSet/>
      <dgm:spPr/>
      <dgm:t>
        <a:bodyPr/>
        <a:lstStyle/>
        <a:p>
          <a:endParaRPr lang="en-US"/>
        </a:p>
      </dgm:t>
    </dgm:pt>
    <dgm:pt modelId="{283B5753-8C57-46EE-BED7-8CA89C7FA1FE}">
      <dgm:prSet/>
      <dgm:spPr/>
      <dgm:t>
        <a:bodyPr/>
        <a:lstStyle/>
        <a:p>
          <a:r>
            <a:rPr lang="en-US"/>
            <a:t>7.  Scheduled task:  Veeam Job Create</a:t>
          </a:r>
        </a:p>
      </dgm:t>
    </dgm:pt>
    <dgm:pt modelId="{AE81D61B-966E-41E1-8F82-7CA1AF009695}" type="parTrans" cxnId="{4812A0A3-5DB3-471A-BF19-E94780BDB9C2}">
      <dgm:prSet/>
      <dgm:spPr/>
      <dgm:t>
        <a:bodyPr/>
        <a:lstStyle/>
        <a:p>
          <a:endParaRPr lang="en-US"/>
        </a:p>
      </dgm:t>
    </dgm:pt>
    <dgm:pt modelId="{FBD16FA9-B928-4BF8-8602-D3E33E18075D}" type="sibTrans" cxnId="{4812A0A3-5DB3-471A-BF19-E94780BDB9C2}">
      <dgm:prSet/>
      <dgm:spPr/>
      <dgm:t>
        <a:bodyPr/>
        <a:lstStyle/>
        <a:p>
          <a:endParaRPr lang="en-US"/>
        </a:p>
      </dgm:t>
    </dgm:pt>
    <dgm:pt modelId="{2111085A-7873-49F8-822C-3573527D6C13}" type="pres">
      <dgm:prSet presAssocID="{D65B210A-1288-495B-B6A9-7C00351EFBEE}" presName="linear" presStyleCnt="0">
        <dgm:presLayoutVars>
          <dgm:animLvl val="lvl"/>
          <dgm:resizeHandles val="exact"/>
        </dgm:presLayoutVars>
      </dgm:prSet>
      <dgm:spPr/>
    </dgm:pt>
    <dgm:pt modelId="{CD58402B-694C-4FF9-BE3D-EAF4E038F12F}" type="pres">
      <dgm:prSet presAssocID="{ADCFF6EA-2077-4E3B-812A-406059D442F5}" presName="parentText" presStyleLbl="node1" presStyleIdx="0" presStyleCnt="8" custLinFactNeighborX="-25557" custLinFactNeighborY="-37485">
        <dgm:presLayoutVars>
          <dgm:chMax val="0"/>
          <dgm:bulletEnabled val="1"/>
        </dgm:presLayoutVars>
      </dgm:prSet>
      <dgm:spPr/>
    </dgm:pt>
    <dgm:pt modelId="{6C906F57-F464-4496-BE56-6DB64F1DF615}" type="pres">
      <dgm:prSet presAssocID="{82D28601-CB14-4D3D-A104-144E2D04BB71}" presName="spacer" presStyleCnt="0"/>
      <dgm:spPr/>
    </dgm:pt>
    <dgm:pt modelId="{10986157-D956-4793-A53D-6C52F5E8EB0F}" type="pres">
      <dgm:prSet presAssocID="{52DB3180-BBBF-4BC7-8A9C-BF1FC198BF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78F5914-44F7-45AB-8FD9-B633864BD802}" type="pres">
      <dgm:prSet presAssocID="{F89E2B1F-CD13-4F88-BB78-5C579EEFDC06}" presName="spacer" presStyleCnt="0"/>
      <dgm:spPr/>
    </dgm:pt>
    <dgm:pt modelId="{F439905E-24AB-4411-BC0B-B9C4010F4E87}" type="pres">
      <dgm:prSet presAssocID="{3D6DE31D-0894-457D-A575-E6BE5F0B4AC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5D6E416-050A-4190-9E4F-B5ECD8533AC3}" type="pres">
      <dgm:prSet presAssocID="{CFDEDFC4-F28A-4108-8584-BA75676BB26F}" presName="spacer" presStyleCnt="0"/>
      <dgm:spPr/>
    </dgm:pt>
    <dgm:pt modelId="{7B8A3EFC-FBD9-4CCE-B935-0DC6FB36AAEC}" type="pres">
      <dgm:prSet presAssocID="{4A70BE89-4E20-429B-B059-54FEDE07E5F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C8B35B6-8ACC-4820-BF3F-C325C5780509}" type="pres">
      <dgm:prSet presAssocID="{FD61D3D5-132E-4F8C-80A7-BE9390E5EFE3}" presName="spacer" presStyleCnt="0"/>
      <dgm:spPr/>
    </dgm:pt>
    <dgm:pt modelId="{2EC97E7C-7713-4FB7-969C-5CE894E9CF4F}" type="pres">
      <dgm:prSet presAssocID="{12A6B7AD-6276-4350-991F-6B93AECF541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6781762-8D16-4730-BCB7-F6204310AC86}" type="pres">
      <dgm:prSet presAssocID="{FBAFF801-B790-4ECB-AAED-A6E6852A6B6E}" presName="spacer" presStyleCnt="0"/>
      <dgm:spPr/>
    </dgm:pt>
    <dgm:pt modelId="{BCE0CF8B-B958-4938-8782-97B02065213A}" type="pres">
      <dgm:prSet presAssocID="{FB15F114-F58F-4347-806B-7136D356E0F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DA02454-7638-43A3-9088-927A684B4CC2}" type="pres">
      <dgm:prSet presAssocID="{680B3B7B-FEF7-41B4-A48D-38FC60CC2320}" presName="spacer" presStyleCnt="0"/>
      <dgm:spPr/>
    </dgm:pt>
    <dgm:pt modelId="{20FF816D-3544-4AF5-8064-CEEE652DC00E}" type="pres">
      <dgm:prSet presAssocID="{E5C0A8DE-1A07-44D0-B42D-785CF133D6D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2A1F3EB-1897-4988-BA4D-A35A65F433F7}" type="pres">
      <dgm:prSet presAssocID="{F9646733-CA9C-4C63-956D-6F5BD136815A}" presName="spacer" presStyleCnt="0"/>
      <dgm:spPr/>
    </dgm:pt>
    <dgm:pt modelId="{B0EA8AB9-5F33-4CDC-A62B-ED1D46E4D33E}" type="pres">
      <dgm:prSet presAssocID="{283B5753-8C57-46EE-BED7-8CA89C7FA1F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4A25E1C-D399-4E84-8270-45EE3DDC5A4A}" srcId="{D65B210A-1288-495B-B6A9-7C00351EFBEE}" destId="{E5C0A8DE-1A07-44D0-B42D-785CF133D6D5}" srcOrd="6" destOrd="0" parTransId="{58D492F9-A4A1-47BA-A72A-953235369F00}" sibTransId="{F9646733-CA9C-4C63-956D-6F5BD136815A}"/>
    <dgm:cxn modelId="{795B0728-B9BB-4C6E-9CA4-F204926C0E86}" type="presOf" srcId="{283B5753-8C57-46EE-BED7-8CA89C7FA1FE}" destId="{B0EA8AB9-5F33-4CDC-A62B-ED1D46E4D33E}" srcOrd="0" destOrd="0" presId="urn:microsoft.com/office/officeart/2005/8/layout/vList2"/>
    <dgm:cxn modelId="{E7C9742B-43A4-4745-9712-26E7B642BC57}" srcId="{D65B210A-1288-495B-B6A9-7C00351EFBEE}" destId="{52DB3180-BBBF-4BC7-8A9C-BF1FC198BF7A}" srcOrd="1" destOrd="0" parTransId="{55BC568A-B336-44D5-A379-26991B1DA316}" sibTransId="{F89E2B1F-CD13-4F88-BB78-5C579EEFDC06}"/>
    <dgm:cxn modelId="{B1C79E40-09C7-435F-B7F2-8D3B2719487F}" srcId="{D65B210A-1288-495B-B6A9-7C00351EFBEE}" destId="{12A6B7AD-6276-4350-991F-6B93AECF5413}" srcOrd="4" destOrd="0" parTransId="{0ACCA690-1C35-4C78-B8DE-4C535A9329EC}" sibTransId="{FBAFF801-B790-4ECB-AAED-A6E6852A6B6E}"/>
    <dgm:cxn modelId="{A3E6D244-5D40-404E-A8D8-9E47F7699E9A}" type="presOf" srcId="{4A70BE89-4E20-429B-B059-54FEDE07E5F3}" destId="{7B8A3EFC-FBD9-4CCE-B935-0DC6FB36AAEC}" srcOrd="0" destOrd="0" presId="urn:microsoft.com/office/officeart/2005/8/layout/vList2"/>
    <dgm:cxn modelId="{A8754669-7485-4A40-8B8B-4519B33A7C09}" type="presOf" srcId="{E5C0A8DE-1A07-44D0-B42D-785CF133D6D5}" destId="{20FF816D-3544-4AF5-8064-CEEE652DC00E}" srcOrd="0" destOrd="0" presId="urn:microsoft.com/office/officeart/2005/8/layout/vList2"/>
    <dgm:cxn modelId="{A811AA6C-93B5-4AEE-B151-990D88071B35}" srcId="{D65B210A-1288-495B-B6A9-7C00351EFBEE}" destId="{4A70BE89-4E20-429B-B059-54FEDE07E5F3}" srcOrd="3" destOrd="0" parTransId="{0465970D-B200-4137-AABF-4F7FD37F0422}" sibTransId="{FD61D3D5-132E-4F8C-80A7-BE9390E5EFE3}"/>
    <dgm:cxn modelId="{68F6404F-6E68-4D7F-AB59-2D33721BBB44}" type="presOf" srcId="{52DB3180-BBBF-4BC7-8A9C-BF1FC198BF7A}" destId="{10986157-D956-4793-A53D-6C52F5E8EB0F}" srcOrd="0" destOrd="0" presId="urn:microsoft.com/office/officeart/2005/8/layout/vList2"/>
    <dgm:cxn modelId="{756FDC7A-A849-479D-AE55-DEFC01119457}" type="presOf" srcId="{D65B210A-1288-495B-B6A9-7C00351EFBEE}" destId="{2111085A-7873-49F8-822C-3573527D6C13}" srcOrd="0" destOrd="0" presId="urn:microsoft.com/office/officeart/2005/8/layout/vList2"/>
    <dgm:cxn modelId="{EA407A82-3BA3-4077-AF46-004B3F7C3013}" srcId="{D65B210A-1288-495B-B6A9-7C00351EFBEE}" destId="{3D6DE31D-0894-457D-A575-E6BE5F0B4AC1}" srcOrd="2" destOrd="0" parTransId="{D18B332B-6F79-46D7-88F5-D8F9BDA29091}" sibTransId="{CFDEDFC4-F28A-4108-8584-BA75676BB26F}"/>
    <dgm:cxn modelId="{40D5838C-473A-4067-8DED-EE6D148745C8}" type="presOf" srcId="{3D6DE31D-0894-457D-A575-E6BE5F0B4AC1}" destId="{F439905E-24AB-4411-BC0B-B9C4010F4E87}" srcOrd="0" destOrd="0" presId="urn:microsoft.com/office/officeart/2005/8/layout/vList2"/>
    <dgm:cxn modelId="{98283DA3-3159-4130-B217-4A9E00120EA0}" type="presOf" srcId="{12A6B7AD-6276-4350-991F-6B93AECF5413}" destId="{2EC97E7C-7713-4FB7-969C-5CE894E9CF4F}" srcOrd="0" destOrd="0" presId="urn:microsoft.com/office/officeart/2005/8/layout/vList2"/>
    <dgm:cxn modelId="{4812A0A3-5DB3-471A-BF19-E94780BDB9C2}" srcId="{D65B210A-1288-495B-B6A9-7C00351EFBEE}" destId="{283B5753-8C57-46EE-BED7-8CA89C7FA1FE}" srcOrd="7" destOrd="0" parTransId="{AE81D61B-966E-41E1-8F82-7CA1AF009695}" sibTransId="{FBD16FA9-B928-4BF8-8602-D3E33E18075D}"/>
    <dgm:cxn modelId="{267E9DA5-D2BB-42F2-AB6E-AD5968075A97}" type="presOf" srcId="{FB15F114-F58F-4347-806B-7136D356E0F8}" destId="{BCE0CF8B-B958-4938-8782-97B02065213A}" srcOrd="0" destOrd="0" presId="urn:microsoft.com/office/officeart/2005/8/layout/vList2"/>
    <dgm:cxn modelId="{4181E5B8-4A1B-4A1A-90A5-4DAFE7C3B3F2}" srcId="{D65B210A-1288-495B-B6A9-7C00351EFBEE}" destId="{ADCFF6EA-2077-4E3B-812A-406059D442F5}" srcOrd="0" destOrd="0" parTransId="{DCFFAAA0-7D45-4893-A46B-D19A926BCD67}" sibTransId="{82D28601-CB14-4D3D-A104-144E2D04BB71}"/>
    <dgm:cxn modelId="{934CB9B9-DB6A-48F1-84BA-6A82EF81223A}" type="presOf" srcId="{ADCFF6EA-2077-4E3B-812A-406059D442F5}" destId="{CD58402B-694C-4FF9-BE3D-EAF4E038F12F}" srcOrd="0" destOrd="0" presId="urn:microsoft.com/office/officeart/2005/8/layout/vList2"/>
    <dgm:cxn modelId="{581BE9D9-D2DD-4795-9DC4-716A55407044}" srcId="{D65B210A-1288-495B-B6A9-7C00351EFBEE}" destId="{FB15F114-F58F-4347-806B-7136D356E0F8}" srcOrd="5" destOrd="0" parTransId="{709FD95E-0902-41E1-A2D4-945064D1AAA7}" sibTransId="{680B3B7B-FEF7-41B4-A48D-38FC60CC2320}"/>
    <dgm:cxn modelId="{82C07BCA-4461-4920-B738-29C17EC29653}" type="presParOf" srcId="{2111085A-7873-49F8-822C-3573527D6C13}" destId="{CD58402B-694C-4FF9-BE3D-EAF4E038F12F}" srcOrd="0" destOrd="0" presId="urn:microsoft.com/office/officeart/2005/8/layout/vList2"/>
    <dgm:cxn modelId="{23A103B1-26AD-4296-AE55-A8A6976AFD71}" type="presParOf" srcId="{2111085A-7873-49F8-822C-3573527D6C13}" destId="{6C906F57-F464-4496-BE56-6DB64F1DF615}" srcOrd="1" destOrd="0" presId="urn:microsoft.com/office/officeart/2005/8/layout/vList2"/>
    <dgm:cxn modelId="{BD9D6C1C-0FB7-4CBA-AB2D-2DD1DDDE9854}" type="presParOf" srcId="{2111085A-7873-49F8-822C-3573527D6C13}" destId="{10986157-D956-4793-A53D-6C52F5E8EB0F}" srcOrd="2" destOrd="0" presId="urn:microsoft.com/office/officeart/2005/8/layout/vList2"/>
    <dgm:cxn modelId="{DC154878-AC51-47D2-BA98-49D7BE4BCC09}" type="presParOf" srcId="{2111085A-7873-49F8-822C-3573527D6C13}" destId="{178F5914-44F7-45AB-8FD9-B633864BD802}" srcOrd="3" destOrd="0" presId="urn:microsoft.com/office/officeart/2005/8/layout/vList2"/>
    <dgm:cxn modelId="{D10C492A-FA2F-47D4-9BBD-CD220BB42C74}" type="presParOf" srcId="{2111085A-7873-49F8-822C-3573527D6C13}" destId="{F439905E-24AB-4411-BC0B-B9C4010F4E87}" srcOrd="4" destOrd="0" presId="urn:microsoft.com/office/officeart/2005/8/layout/vList2"/>
    <dgm:cxn modelId="{AFE4E157-FE1C-4C04-B00F-D588D7558760}" type="presParOf" srcId="{2111085A-7873-49F8-822C-3573527D6C13}" destId="{65D6E416-050A-4190-9E4F-B5ECD8533AC3}" srcOrd="5" destOrd="0" presId="urn:microsoft.com/office/officeart/2005/8/layout/vList2"/>
    <dgm:cxn modelId="{1DBB6056-442B-4B1D-989B-FEBE6060FC39}" type="presParOf" srcId="{2111085A-7873-49F8-822C-3573527D6C13}" destId="{7B8A3EFC-FBD9-4CCE-B935-0DC6FB36AAEC}" srcOrd="6" destOrd="0" presId="urn:microsoft.com/office/officeart/2005/8/layout/vList2"/>
    <dgm:cxn modelId="{8FB872F8-4874-490B-919A-621AE039569D}" type="presParOf" srcId="{2111085A-7873-49F8-822C-3573527D6C13}" destId="{5C8B35B6-8ACC-4820-BF3F-C325C5780509}" srcOrd="7" destOrd="0" presId="urn:microsoft.com/office/officeart/2005/8/layout/vList2"/>
    <dgm:cxn modelId="{36F268AE-B8A1-47E8-825B-49EA00430B82}" type="presParOf" srcId="{2111085A-7873-49F8-822C-3573527D6C13}" destId="{2EC97E7C-7713-4FB7-969C-5CE894E9CF4F}" srcOrd="8" destOrd="0" presId="urn:microsoft.com/office/officeart/2005/8/layout/vList2"/>
    <dgm:cxn modelId="{A94D446C-00EC-4FCE-AB24-72C55E99B356}" type="presParOf" srcId="{2111085A-7873-49F8-822C-3573527D6C13}" destId="{66781762-8D16-4730-BCB7-F6204310AC86}" srcOrd="9" destOrd="0" presId="urn:microsoft.com/office/officeart/2005/8/layout/vList2"/>
    <dgm:cxn modelId="{4DF19638-3B6D-42AD-90AF-1984F9768A90}" type="presParOf" srcId="{2111085A-7873-49F8-822C-3573527D6C13}" destId="{BCE0CF8B-B958-4938-8782-97B02065213A}" srcOrd="10" destOrd="0" presId="urn:microsoft.com/office/officeart/2005/8/layout/vList2"/>
    <dgm:cxn modelId="{F4AE37DE-9E70-4848-9D45-E703A80B8E9D}" type="presParOf" srcId="{2111085A-7873-49F8-822C-3573527D6C13}" destId="{ADA02454-7638-43A3-9088-927A684B4CC2}" srcOrd="11" destOrd="0" presId="urn:microsoft.com/office/officeart/2005/8/layout/vList2"/>
    <dgm:cxn modelId="{C4EEF499-4849-4AE6-B643-484A8C3A354A}" type="presParOf" srcId="{2111085A-7873-49F8-822C-3573527D6C13}" destId="{20FF816D-3544-4AF5-8064-CEEE652DC00E}" srcOrd="12" destOrd="0" presId="urn:microsoft.com/office/officeart/2005/8/layout/vList2"/>
    <dgm:cxn modelId="{61B2670B-C1AE-4A8B-B11D-CCCA92896193}" type="presParOf" srcId="{2111085A-7873-49F8-822C-3573527D6C13}" destId="{62A1F3EB-1897-4988-BA4D-A35A65F433F7}" srcOrd="13" destOrd="0" presId="urn:microsoft.com/office/officeart/2005/8/layout/vList2"/>
    <dgm:cxn modelId="{361790C6-9DD3-40E8-885A-F02BCECC52DA}" type="presParOf" srcId="{2111085A-7873-49F8-822C-3573527D6C13}" destId="{B0EA8AB9-5F33-4CDC-A62B-ED1D46E4D33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8402B-694C-4FF9-BE3D-EAF4E038F12F}">
      <dsp:nvSpPr>
        <dsp:cNvPr id="0" name=""/>
        <dsp:cNvSpPr/>
      </dsp:nvSpPr>
      <dsp:spPr>
        <a:xfrm>
          <a:off x="0" y="93066"/>
          <a:ext cx="5115491" cy="5561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System Installation Requirements:</a:t>
          </a:r>
        </a:p>
      </dsp:txBody>
      <dsp:txXfrm>
        <a:off x="27149" y="120215"/>
        <a:ext cx="5061193" cy="501854"/>
      </dsp:txXfrm>
    </dsp:sp>
    <dsp:sp modelId="{10986157-D956-4793-A53D-6C52F5E8EB0F}">
      <dsp:nvSpPr>
        <dsp:cNvPr id="0" name=""/>
        <dsp:cNvSpPr/>
      </dsp:nvSpPr>
      <dsp:spPr>
        <a:xfrm>
          <a:off x="0" y="704652"/>
          <a:ext cx="5115491" cy="556152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 The Backup Server (Windows 2012r2 or Windows 2016).  </a:t>
          </a:r>
        </a:p>
      </dsp:txBody>
      <dsp:txXfrm>
        <a:off x="27149" y="731801"/>
        <a:ext cx="5061193" cy="501854"/>
      </dsp:txXfrm>
    </dsp:sp>
    <dsp:sp modelId="{F439905E-24AB-4411-BC0B-B9C4010F4E87}">
      <dsp:nvSpPr>
        <dsp:cNvPr id="0" name=""/>
        <dsp:cNvSpPr/>
      </dsp:nvSpPr>
      <dsp:spPr>
        <a:xfrm>
          <a:off x="0" y="1301124"/>
          <a:ext cx="5115491" cy="556152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 This server needs to have Veeam Backup and Recovery 9.+ and VMWare </a:t>
          </a:r>
          <a:r>
            <a:rPr lang="en-US" sz="1400" kern="1200" dirty="0" err="1"/>
            <a:t>PowerCLI</a:t>
          </a:r>
          <a:r>
            <a:rPr lang="en-US" sz="1400" kern="1200" dirty="0"/>
            <a:t> installed.</a:t>
          </a:r>
        </a:p>
      </dsp:txBody>
      <dsp:txXfrm>
        <a:off x="27149" y="1328273"/>
        <a:ext cx="5061193" cy="501854"/>
      </dsp:txXfrm>
    </dsp:sp>
    <dsp:sp modelId="{7B8A3EFC-FBD9-4CCE-B935-0DC6FB36AAEC}">
      <dsp:nvSpPr>
        <dsp:cNvPr id="0" name=""/>
        <dsp:cNvSpPr/>
      </dsp:nvSpPr>
      <dsp:spPr>
        <a:xfrm>
          <a:off x="0" y="1897596"/>
          <a:ext cx="5115491" cy="556152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 The credential files need to be created\copied to c:\batch\zabbix\VeeamBackups</a:t>
          </a:r>
        </a:p>
      </dsp:txBody>
      <dsp:txXfrm>
        <a:off x="27149" y="1924745"/>
        <a:ext cx="5061193" cy="501854"/>
      </dsp:txXfrm>
    </dsp:sp>
    <dsp:sp modelId="{2EC97E7C-7713-4FB7-969C-5CE894E9CF4F}">
      <dsp:nvSpPr>
        <dsp:cNvPr id="0" name=""/>
        <dsp:cNvSpPr/>
      </dsp:nvSpPr>
      <dsp:spPr>
        <a:xfrm>
          <a:off x="0" y="2494068"/>
          <a:ext cx="5115491" cy="556152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 ESG-VeeamBackups PowerShell Module must be ‘installed’ on the backup server.</a:t>
          </a:r>
        </a:p>
      </dsp:txBody>
      <dsp:txXfrm>
        <a:off x="27149" y="2521217"/>
        <a:ext cx="5061193" cy="501854"/>
      </dsp:txXfrm>
    </dsp:sp>
    <dsp:sp modelId="{BCE0CF8B-B958-4938-8782-97B02065213A}">
      <dsp:nvSpPr>
        <dsp:cNvPr id="0" name=""/>
        <dsp:cNvSpPr/>
      </dsp:nvSpPr>
      <dsp:spPr>
        <a:xfrm>
          <a:off x="0" y="3090541"/>
          <a:ext cx="5115491" cy="556152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5.  C:\batch\zabbix\veeam (for monitoring\stats - deployed through Group Policy)</a:t>
          </a:r>
        </a:p>
      </dsp:txBody>
      <dsp:txXfrm>
        <a:off x="27149" y="3117690"/>
        <a:ext cx="5061193" cy="501854"/>
      </dsp:txXfrm>
    </dsp:sp>
    <dsp:sp modelId="{20FF816D-3544-4AF5-8064-CEEE652DC00E}">
      <dsp:nvSpPr>
        <dsp:cNvPr id="0" name=""/>
        <dsp:cNvSpPr/>
      </dsp:nvSpPr>
      <dsp:spPr>
        <a:xfrm>
          <a:off x="0" y="3687013"/>
          <a:ext cx="5115491" cy="556152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6.  C:\batch\zabbix\veeambackups (for backup job creation - deployed through Group Policy)</a:t>
          </a:r>
        </a:p>
      </dsp:txBody>
      <dsp:txXfrm>
        <a:off x="27149" y="3714162"/>
        <a:ext cx="5061193" cy="501854"/>
      </dsp:txXfrm>
    </dsp:sp>
    <dsp:sp modelId="{B0EA8AB9-5F33-4CDC-A62B-ED1D46E4D33E}">
      <dsp:nvSpPr>
        <dsp:cNvPr id="0" name=""/>
        <dsp:cNvSpPr/>
      </dsp:nvSpPr>
      <dsp:spPr>
        <a:xfrm>
          <a:off x="0" y="4283485"/>
          <a:ext cx="5115491" cy="5561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7.  Scheduled task:  Veeam Job Create</a:t>
          </a:r>
        </a:p>
      </dsp:txBody>
      <dsp:txXfrm>
        <a:off x="27149" y="4310634"/>
        <a:ext cx="5061193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60CC-A6DA-43A4-BEB2-3DF00B94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D4C2-AC4A-4935-8CC2-10E47258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865B-5906-416B-BA18-0003A645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A08A-4BC7-4595-8217-64DC378A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91AA9-C070-42CB-989B-2E97F131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B18E-363D-4776-BA8C-6D8AC52E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808CB-40B4-40CD-90E4-F49B81B0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22B1-5C43-4A47-960C-32B07035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1A92-5957-4D51-A29B-647CB0BC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0DBB-F6BA-4E8C-883C-AF66D356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D1785-7D9D-446D-9D85-B6E38D1BA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25FA3-795D-440F-AF63-8B490B4E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84E8-C981-4D19-ADDC-A1BA8B74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3969-8CC3-433F-98A6-EF3CC9EE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B33C-7AF9-4AC8-820D-FC33FC23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A042-6C11-4333-B8ED-8D8782E4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880E-6FB9-4D52-B543-252CE0BE1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C276-857A-4614-8178-F27EA072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ED7C-C6F3-4890-A0E1-0DA40F51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C8C2-0936-48E4-B3F3-814B19AC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0408-166D-4241-9F3E-1B1D7311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1F9B5-2578-4D20-8A22-D358DA23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3F64-AD74-4E89-84DD-33E556A2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9686-38D4-4D5B-B76A-3EDDF60A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8603-277A-4197-B173-C79AEE1B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7B1A-9ED7-45A4-B8F0-FF56C0B0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FBC1-E4FC-4871-B97B-3C5051A36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05A8F-766C-4CD4-8C00-DC5E2944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75AAF-97C2-4ABD-9634-5EB09554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48463-3110-4655-818E-EA5E7D85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9FB28-3793-4FF7-B3EC-864DEC1E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87B1-A18D-4B8A-8B09-626EBE5B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501AF-0778-442B-9A66-D0A20AE2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D30F8-8474-4CEA-9BD3-4C715C2C6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12C80-CC13-4392-BBAF-E5DF9E2F2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0C270-7586-466A-AEB0-AF57E2D2C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73E48-AF9B-45E7-B707-33A36B2A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5D4BE-9D1B-4372-80EE-3BCE9DF7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27E77-88F7-4DA6-96F9-F4BC3E5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896A-BB62-4C50-BCEA-3F287FF1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4C5CC-1F7E-4337-96FD-96CCDEB2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642B1-347E-484B-98BB-79F584FB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A2C5C-22BE-400F-BF49-D4A2ECDB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8921F-FFFB-4E97-BF97-CC1DC501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F8317-ABA1-43AB-A8DE-46A08EF3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EF1AC-E936-42B2-84E7-E2333028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9EC2-E156-4DB2-A339-C928FEF5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5530-91D7-4480-92A7-58974F07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B35F5-2914-48EE-BD1E-350E65539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FD796-7EA4-416A-9A9A-5735E1F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BEAA-DC5D-4194-9F87-E26D0971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59AFC-40F3-4A50-9193-374CBD3B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9E93-B106-4771-BFD2-68CD992E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615D5-3040-42F3-A3F1-8CC0FD4E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4C3A4-DEA8-4B26-970B-95B35CD1A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1F456-CABB-4E04-87A2-205D2085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1DF6-5803-495C-8394-B8C856EB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9554-C4A6-461B-89BE-430610EF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FD9DD-4D1E-4AE7-BD88-99BEA91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8302B-9E89-485D-AF43-5FC0F586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6DC8-A550-43DF-BC9F-8331E4C50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A56EA-64E7-4363-85EF-2A4ADDA478B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4594-F01A-435B-88F1-E9980A757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21F6-7425-4C8D-BFC9-6EC475FCD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004B-D147-469C-9CAC-5D70514E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1A5D-7F3A-48FD-B0B0-AEA4A5DC6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FBDF-D6E7-4D7C-B210-EA5984DA0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B336"/>
                </a:solidFill>
                <a:latin typeface="Gill Sans MT" panose="020B0502020104020203" pitchFamily="34" charset="0"/>
              </a:rPr>
              <a:t>Customer Testimonial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0D47058-3826-4003-B046-121EAAFCF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0870" y="1441290"/>
            <a:ext cx="60483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5119D3-61A5-48FC-A008-C99152A368A6}"/>
              </a:ext>
            </a:extLst>
          </p:cNvPr>
          <p:cNvSpPr txBox="1"/>
          <p:nvPr/>
        </p:nvSpPr>
        <p:spPr>
          <a:xfrm>
            <a:off x="804484" y="1191796"/>
            <a:ext cx="10021446" cy="297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Next?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-Automate recovery and backup validation in a sandbox for compliance.</a:t>
            </a:r>
          </a:p>
        </p:txBody>
      </p:sp>
    </p:spTree>
    <p:extLst>
      <p:ext uri="{BB962C8B-B14F-4D97-AF65-F5344CB8AC3E}">
        <p14:creationId xmlns:p14="http://schemas.microsoft.com/office/powerpoint/2010/main" val="377760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E3A30-C710-49E3-A976-A786DB81F36C}"/>
              </a:ext>
            </a:extLst>
          </p:cNvPr>
          <p:cNvSpPr txBox="1"/>
          <p:nvPr/>
        </p:nvSpPr>
        <p:spPr>
          <a:xfrm>
            <a:off x="2726432" y="1741337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1802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003162"/>
            </a:gs>
            <a:gs pos="64000">
              <a:schemeClr val="accent1">
                <a:lumMod val="8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DB3FEB-F25F-44FA-B917-AE1BEFF1A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3" r="10256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7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003162"/>
            </a:gs>
            <a:gs pos="64000">
              <a:schemeClr val="accent1">
                <a:lumMod val="8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95E2D-EA00-4B5F-9E6B-DBCAE86C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966444"/>
            <a:ext cx="11441122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13E62A-05E1-46B1-BF63-24CD93A91C26}"/>
              </a:ext>
            </a:extLst>
          </p:cNvPr>
          <p:cNvSpPr txBox="1"/>
          <p:nvPr/>
        </p:nvSpPr>
        <p:spPr>
          <a:xfrm>
            <a:off x="451515" y="391748"/>
            <a:ext cx="6145227" cy="5969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rgbClr val="000000"/>
                </a:solidFill>
                <a:ea typeface="+mj-ea"/>
                <a:cs typeface="+mj-cs"/>
              </a:rPr>
              <a:t>Locations around the world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 dirty="0">
              <a:solidFill>
                <a:srgbClr val="000000"/>
              </a:solidFill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a typeface="+mj-ea"/>
                <a:cs typeface="+mj-cs"/>
              </a:rPr>
              <a:t>Boise, Idaho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kern="1200" dirty="0">
                <a:solidFill>
                  <a:srgbClr val="000000"/>
                </a:solidFill>
                <a:ea typeface="+mj-ea"/>
                <a:cs typeface="+mj-cs"/>
              </a:rPr>
              <a:t>St. Louis, Missouri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a typeface="+mj-ea"/>
                <a:cs typeface="+mj-cs"/>
              </a:rPr>
              <a:t>Leeds, England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a typeface="+mj-ea"/>
                <a:cs typeface="+mj-cs"/>
              </a:rPr>
              <a:t>Ulm, Germany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a typeface="+mj-ea"/>
                <a:cs typeface="+mj-cs"/>
              </a:rPr>
              <a:t>Lyon, France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a typeface="+mj-ea"/>
                <a:cs typeface="+mj-cs"/>
              </a:rPr>
              <a:t>Melbourne, Australia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ea typeface="+mj-ea"/>
                <a:cs typeface="+mj-cs"/>
              </a:rPr>
              <a:t>Suzhou, China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Earth Globe Americas">
            <a:extLst>
              <a:ext uri="{FF2B5EF4-FFF2-40B4-BE49-F238E27FC236}">
                <a16:creationId xmlns:a16="http://schemas.microsoft.com/office/drawing/2014/main" id="{C5BF479A-2445-4478-ACAC-289E7E72E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3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003162"/>
            </a:gs>
            <a:gs pos="64000">
              <a:schemeClr val="accent1">
                <a:lumMod val="8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38998-77BB-4BB8-8AAE-E470AD0C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240"/>
            <a:ext cx="12173602" cy="30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9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01FE1-375A-41D4-9435-F668E3F072BC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Q.  Why ESG chose Veeam?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A.  </a:t>
            </a:r>
            <a:r>
              <a:rPr lang="en-US" sz="2400" i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Easy to implement.  Feature rich.  Has an API!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Q.  What we don’t like about it!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A.  </a:t>
            </a:r>
            <a:r>
              <a:rPr lang="en-US" sz="2400" i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Veeam does not work fast enough to stay up with VMware updates – this causes us to fall behind current features and sometimes patches.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0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49ED84C-A2B9-460B-88DA-9C00D52DD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947E9-159D-403F-B838-A5F048B417FA}"/>
              </a:ext>
            </a:extLst>
          </p:cNvPr>
          <p:cNvSpPr txBox="1"/>
          <p:nvPr/>
        </p:nvSpPr>
        <p:spPr>
          <a:xfrm>
            <a:off x="5818909" y="1629089"/>
            <a:ext cx="5922837" cy="480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i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most important thing we do as System Administrators is backups.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Why automate backups?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Too many times, we run into issues where we were too busy during the building of a new server or process and forgot a step (backups, monitoring, fine tuning, </a:t>
            </a:r>
            <a:r>
              <a:rPr lang="en-US" sz="2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).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Without backups, in the event of a DR situation, we cannot recover that specific server, file or application.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92146-4979-459E-BDC3-5896D68F95B5}"/>
              </a:ext>
            </a:extLst>
          </p:cNvPr>
          <p:cNvSpPr txBox="1"/>
          <p:nvPr/>
        </p:nvSpPr>
        <p:spPr>
          <a:xfrm>
            <a:off x="5368655" y="423619"/>
            <a:ext cx="6191795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>
                <a:solidFill>
                  <a:srgbClr val="000000"/>
                </a:solidFill>
              </a:rPr>
              <a:t>ESG's automated backup solution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0000"/>
                </a:solidFill>
              </a:rPr>
              <a:t>Veeam Backup and Recovery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57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64376950-7A1B-459E-A2D5-EA1EC31DF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05756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890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04C57-979A-4B18-9B06-A3F8E8D7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00" y="272795"/>
            <a:ext cx="10451365" cy="6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301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Customer Testimonial</dc:title>
  <dc:creator>Dusty Lane</dc:creator>
  <cp:lastModifiedBy>Dusty Lane</cp:lastModifiedBy>
  <cp:revision>12</cp:revision>
  <dcterms:created xsi:type="dcterms:W3CDTF">2019-10-15T16:00:53Z</dcterms:created>
  <dcterms:modified xsi:type="dcterms:W3CDTF">2019-10-16T15:24:49Z</dcterms:modified>
</cp:coreProperties>
</file>