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Poppins Light" panose="00000400000000000000" pitchFamily="2" charset="0"/>
      <p:regular r:id="rId23"/>
      <p:italic r:id="rId24"/>
    </p:embeddedFont>
    <p:embeddedFont>
      <p:font typeface="Poppins Light Bold" panose="020B0604020202020204" charset="0"/>
      <p:regular r:id="rId25"/>
    </p:embeddedFont>
    <p:embeddedFont>
      <p:font typeface="Poppins Medium" panose="00000600000000000000" pitchFamily="2" charset="0"/>
      <p:regular r:id="rId26"/>
      <p:italic r:id="rId27"/>
    </p:embeddedFont>
    <p:embeddedFont>
      <p:font typeface="Poppins Medium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1" d="100"/>
          <a:sy n="51" d="100"/>
        </p:scale>
        <p:origin x="898"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1659787" y="-2158365"/>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60918" y="8209426"/>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AutoShape 4"/>
          <p:cNvSpPr/>
          <p:nvPr/>
        </p:nvSpPr>
        <p:spPr>
          <a:xfrm rot="-2454669">
            <a:off x="11689545" y="4040402"/>
            <a:ext cx="8173825" cy="15240"/>
          </a:xfrm>
          <a:prstGeom prst="rect">
            <a:avLst/>
          </a:prstGeom>
          <a:solidFill>
            <a:srgbClr val="18AE4D"/>
          </a:solidFill>
        </p:spPr>
        <p:txBody>
          <a:bodyPr/>
          <a:lstStyle/>
          <a:p>
            <a:endParaRPr lang="en-US"/>
          </a:p>
        </p:txBody>
      </p:sp>
      <p:sp>
        <p:nvSpPr>
          <p:cNvPr id="5" name="AutoShape 5"/>
          <p:cNvSpPr/>
          <p:nvPr/>
        </p:nvSpPr>
        <p:spPr>
          <a:xfrm rot="-2454669">
            <a:off x="-250402" y="10458420"/>
            <a:ext cx="7417149" cy="22628"/>
          </a:xfrm>
          <a:prstGeom prst="rect">
            <a:avLst/>
          </a:prstGeom>
          <a:solidFill>
            <a:srgbClr val="18AE4D"/>
          </a:solidFill>
        </p:spPr>
        <p:txBody>
          <a:bodyPr/>
          <a:lstStyle/>
          <a:p>
            <a:endParaRPr lang="en-US"/>
          </a:p>
        </p:txBody>
      </p:sp>
      <p:sp>
        <p:nvSpPr>
          <p:cNvPr id="6" name="Freeform 6"/>
          <p:cNvSpPr/>
          <p:nvPr/>
        </p:nvSpPr>
        <p:spPr>
          <a:xfrm>
            <a:off x="187525" y="725431"/>
            <a:ext cx="2462007" cy="2462007"/>
          </a:xfrm>
          <a:custGeom>
            <a:avLst/>
            <a:gdLst/>
            <a:ahLst/>
            <a:cxnLst/>
            <a:rect l="l" t="t" r="r" b="b"/>
            <a:pathLst>
              <a:path w="2462007" h="2462007">
                <a:moveTo>
                  <a:pt x="0" y="0"/>
                </a:moveTo>
                <a:lnTo>
                  <a:pt x="2462007" y="0"/>
                </a:lnTo>
                <a:lnTo>
                  <a:pt x="2462007" y="2462008"/>
                </a:lnTo>
                <a:lnTo>
                  <a:pt x="0" y="2462008"/>
                </a:lnTo>
                <a:lnTo>
                  <a:pt x="0" y="0"/>
                </a:lnTo>
                <a:close/>
              </a:path>
            </a:pathLst>
          </a:custGeom>
          <a:blipFill>
            <a:blip r:embed="rId6"/>
            <a:stretch>
              <a:fillRect/>
            </a:stretch>
          </a:blipFill>
        </p:spPr>
        <p:txBody>
          <a:bodyPr/>
          <a:lstStyle/>
          <a:p>
            <a:endParaRPr lang="en-US"/>
          </a:p>
        </p:txBody>
      </p:sp>
      <p:sp>
        <p:nvSpPr>
          <p:cNvPr id="7" name="TextBox 7"/>
          <p:cNvSpPr txBox="1"/>
          <p:nvPr/>
        </p:nvSpPr>
        <p:spPr>
          <a:xfrm>
            <a:off x="11385064" y="7401418"/>
            <a:ext cx="5606343" cy="1856882"/>
          </a:xfrm>
          <a:prstGeom prst="rect">
            <a:avLst/>
          </a:prstGeom>
        </p:spPr>
        <p:txBody>
          <a:bodyPr lIns="0" tIns="0" rIns="0" bIns="0" rtlCol="0" anchor="t">
            <a:spAutoFit/>
          </a:bodyPr>
          <a:lstStyle/>
          <a:p>
            <a:pPr algn="r">
              <a:lnSpc>
                <a:spcPts val="4967"/>
              </a:lnSpc>
            </a:pPr>
            <a:r>
              <a:rPr lang="en-US" sz="3821" spc="191">
                <a:solidFill>
                  <a:srgbClr val="21EA68"/>
                </a:solidFill>
                <a:latin typeface="Poppins Medium Bold"/>
              </a:rPr>
              <a:t>Auraina Ejaz</a:t>
            </a:r>
          </a:p>
          <a:p>
            <a:pPr algn="r">
              <a:lnSpc>
                <a:spcPts val="4967"/>
              </a:lnSpc>
            </a:pPr>
            <a:r>
              <a:rPr lang="en-US" sz="3821" spc="191">
                <a:solidFill>
                  <a:srgbClr val="21EA68"/>
                </a:solidFill>
                <a:latin typeface="Poppins Medium Bold"/>
              </a:rPr>
              <a:t>Duaa Khan</a:t>
            </a:r>
          </a:p>
          <a:p>
            <a:pPr algn="r">
              <a:lnSpc>
                <a:spcPts val="4967"/>
              </a:lnSpc>
            </a:pPr>
            <a:r>
              <a:rPr lang="en-US" sz="3821" spc="191">
                <a:solidFill>
                  <a:srgbClr val="21EA68"/>
                </a:solidFill>
                <a:latin typeface="Poppins Medium Bold"/>
              </a:rPr>
              <a:t>Fatima Irfan Khan</a:t>
            </a:r>
          </a:p>
        </p:txBody>
      </p:sp>
      <p:grpSp>
        <p:nvGrpSpPr>
          <p:cNvPr id="8" name="Group 8"/>
          <p:cNvGrpSpPr/>
          <p:nvPr/>
        </p:nvGrpSpPr>
        <p:grpSpPr>
          <a:xfrm>
            <a:off x="2253753" y="1028700"/>
            <a:ext cx="6890247" cy="3272075"/>
            <a:chOff x="0" y="0"/>
            <a:chExt cx="9186996" cy="4362766"/>
          </a:xfrm>
        </p:grpSpPr>
        <p:sp>
          <p:nvSpPr>
            <p:cNvPr id="9" name="TextBox 9"/>
            <p:cNvSpPr txBox="1"/>
            <p:nvPr/>
          </p:nvSpPr>
          <p:spPr>
            <a:xfrm>
              <a:off x="0" y="152400"/>
              <a:ext cx="9186996" cy="2278380"/>
            </a:xfrm>
            <a:prstGeom prst="rect">
              <a:avLst/>
            </a:prstGeom>
          </p:spPr>
          <p:txBody>
            <a:bodyPr lIns="0" tIns="0" rIns="0" bIns="0" rtlCol="0" anchor="t">
              <a:spAutoFit/>
            </a:bodyPr>
            <a:lstStyle/>
            <a:p>
              <a:pPr>
                <a:lnSpc>
                  <a:spcPts val="12720"/>
                </a:lnSpc>
              </a:pPr>
              <a:r>
                <a:rPr lang="en-US" sz="12000" spc="-204">
                  <a:solidFill>
                    <a:srgbClr val="21EA68"/>
                  </a:solidFill>
                  <a:latin typeface="Poppins Bold Bold Italics"/>
                </a:rPr>
                <a:t>Spotify</a:t>
              </a:r>
            </a:p>
          </p:txBody>
        </p:sp>
        <p:sp>
          <p:nvSpPr>
            <p:cNvPr id="10" name="TextBox 10"/>
            <p:cNvSpPr txBox="1"/>
            <p:nvPr/>
          </p:nvSpPr>
          <p:spPr>
            <a:xfrm>
              <a:off x="0" y="3162405"/>
              <a:ext cx="9186996" cy="1200362"/>
            </a:xfrm>
            <a:prstGeom prst="rect">
              <a:avLst/>
            </a:prstGeom>
          </p:spPr>
          <p:txBody>
            <a:bodyPr lIns="0" tIns="0" rIns="0" bIns="0" rtlCol="0" anchor="t">
              <a:spAutoFit/>
            </a:bodyPr>
            <a:lstStyle/>
            <a:p>
              <a:pPr>
                <a:lnSpc>
                  <a:spcPts val="3640"/>
                </a:lnSpc>
              </a:pPr>
              <a:r>
                <a:rPr lang="en-US" sz="2800" spc="392">
                  <a:solidFill>
                    <a:srgbClr val="21EA68"/>
                  </a:solidFill>
                  <a:latin typeface="Poppins Light"/>
                </a:rPr>
                <a:t>MUSIC ON DEMAND, ANYTIME, ANYWHERE</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1447891">
            <a:off x="-1744573" y="8749118"/>
            <a:ext cx="5050478" cy="5050478"/>
          </a:xfrm>
          <a:custGeom>
            <a:avLst/>
            <a:gdLst/>
            <a:ahLst/>
            <a:cxnLst/>
            <a:rect l="l" t="t" r="r" b="b"/>
            <a:pathLst>
              <a:path w="5050478" h="5050478">
                <a:moveTo>
                  <a:pt x="0" y="0"/>
                </a:moveTo>
                <a:lnTo>
                  <a:pt x="5050478" y="0"/>
                </a:lnTo>
                <a:lnTo>
                  <a:pt x="5050478" y="5050478"/>
                </a:lnTo>
                <a:lnTo>
                  <a:pt x="0" y="50504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1447891">
            <a:off x="15072512" y="-3465351"/>
            <a:ext cx="5050478" cy="5050478"/>
          </a:xfrm>
          <a:custGeom>
            <a:avLst/>
            <a:gdLst/>
            <a:ahLst/>
            <a:cxnLst/>
            <a:rect l="l" t="t" r="r" b="b"/>
            <a:pathLst>
              <a:path w="5050478" h="5050478">
                <a:moveTo>
                  <a:pt x="0" y="0"/>
                </a:moveTo>
                <a:lnTo>
                  <a:pt x="5050478" y="0"/>
                </a:lnTo>
                <a:lnTo>
                  <a:pt x="5050478" y="5050478"/>
                </a:lnTo>
                <a:lnTo>
                  <a:pt x="0" y="50504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AutoShape 4"/>
          <p:cNvSpPr/>
          <p:nvPr/>
        </p:nvSpPr>
        <p:spPr>
          <a:xfrm rot="-6904203">
            <a:off x="6492628" y="-383633"/>
            <a:ext cx="5509895" cy="9525"/>
          </a:xfrm>
          <a:prstGeom prst="rect">
            <a:avLst/>
          </a:prstGeom>
          <a:solidFill>
            <a:srgbClr val="18AE4D"/>
          </a:solidFill>
        </p:spPr>
        <p:txBody>
          <a:bodyPr/>
          <a:lstStyle/>
          <a:p>
            <a:endParaRPr lang="en-US"/>
          </a:p>
        </p:txBody>
      </p:sp>
      <p:sp>
        <p:nvSpPr>
          <p:cNvPr id="5" name="AutoShape 5"/>
          <p:cNvSpPr/>
          <p:nvPr/>
        </p:nvSpPr>
        <p:spPr>
          <a:xfrm>
            <a:off x="-215581" y="2014113"/>
            <a:ext cx="19569657" cy="6411821"/>
          </a:xfrm>
          <a:prstGeom prst="rect">
            <a:avLst/>
          </a:prstGeom>
          <a:solidFill>
            <a:srgbClr val="21EA68"/>
          </a:solidFill>
        </p:spPr>
        <p:txBody>
          <a:bodyPr/>
          <a:lstStyle/>
          <a:p>
            <a:endParaRPr lang="en-US"/>
          </a:p>
        </p:txBody>
      </p:sp>
      <p:sp>
        <p:nvSpPr>
          <p:cNvPr id="6" name="AutoShape 6"/>
          <p:cNvSpPr/>
          <p:nvPr/>
        </p:nvSpPr>
        <p:spPr>
          <a:xfrm rot="-8100000">
            <a:off x="-3330873" y="7923075"/>
            <a:ext cx="5358352" cy="28652"/>
          </a:xfrm>
          <a:prstGeom prst="rect">
            <a:avLst/>
          </a:prstGeom>
          <a:solidFill>
            <a:srgbClr val="18AE4D"/>
          </a:solidFill>
        </p:spPr>
        <p:txBody>
          <a:bodyPr/>
          <a:lstStyle/>
          <a:p>
            <a:endParaRPr lang="en-US"/>
          </a:p>
        </p:txBody>
      </p:sp>
      <p:sp>
        <p:nvSpPr>
          <p:cNvPr id="7" name="Freeform 7"/>
          <p:cNvSpPr/>
          <p:nvPr/>
        </p:nvSpPr>
        <p:spPr>
          <a:xfrm>
            <a:off x="-483474" y="-378871"/>
            <a:ext cx="2462007" cy="2462007"/>
          </a:xfrm>
          <a:custGeom>
            <a:avLst/>
            <a:gdLst/>
            <a:ahLst/>
            <a:cxnLst/>
            <a:rect l="l" t="t" r="r" b="b"/>
            <a:pathLst>
              <a:path w="2462007" h="2462007">
                <a:moveTo>
                  <a:pt x="0" y="0"/>
                </a:moveTo>
                <a:lnTo>
                  <a:pt x="2462008" y="0"/>
                </a:lnTo>
                <a:lnTo>
                  <a:pt x="2462008" y="2462007"/>
                </a:lnTo>
                <a:lnTo>
                  <a:pt x="0" y="2462007"/>
                </a:lnTo>
                <a:lnTo>
                  <a:pt x="0" y="0"/>
                </a:lnTo>
                <a:close/>
              </a:path>
            </a:pathLst>
          </a:custGeom>
          <a:blipFill>
            <a:blip r:embed="rId4"/>
            <a:stretch>
              <a:fillRect/>
            </a:stretch>
          </a:blipFill>
        </p:spPr>
        <p:txBody>
          <a:bodyPr/>
          <a:lstStyle/>
          <a:p>
            <a:endParaRPr lang="en-US"/>
          </a:p>
        </p:txBody>
      </p:sp>
      <p:sp>
        <p:nvSpPr>
          <p:cNvPr id="8" name="TextBox 8"/>
          <p:cNvSpPr txBox="1"/>
          <p:nvPr/>
        </p:nvSpPr>
        <p:spPr>
          <a:xfrm>
            <a:off x="747530" y="3837274"/>
            <a:ext cx="7154485" cy="2745801"/>
          </a:xfrm>
          <a:prstGeom prst="rect">
            <a:avLst/>
          </a:prstGeom>
        </p:spPr>
        <p:txBody>
          <a:bodyPr lIns="0" tIns="0" rIns="0" bIns="0" rtlCol="0" anchor="t">
            <a:spAutoFit/>
          </a:bodyPr>
          <a:lstStyle/>
          <a:p>
            <a:pPr>
              <a:lnSpc>
                <a:spcPts val="10668"/>
              </a:lnSpc>
            </a:pPr>
            <a:r>
              <a:rPr lang="en-US" sz="10064" spc="-171">
                <a:solidFill>
                  <a:srgbClr val="000000"/>
                </a:solidFill>
                <a:latin typeface="Poppins Bold Bold Italics"/>
              </a:rPr>
              <a:t>DATA ANALYSIS</a:t>
            </a:r>
          </a:p>
        </p:txBody>
      </p:sp>
      <p:sp>
        <p:nvSpPr>
          <p:cNvPr id="9" name="TextBox 9"/>
          <p:cNvSpPr txBox="1"/>
          <p:nvPr/>
        </p:nvSpPr>
        <p:spPr>
          <a:xfrm>
            <a:off x="10238837" y="2470044"/>
            <a:ext cx="7358914" cy="5261187"/>
          </a:xfrm>
          <a:prstGeom prst="rect">
            <a:avLst/>
          </a:prstGeom>
        </p:spPr>
        <p:txBody>
          <a:bodyPr lIns="0" tIns="0" rIns="0" bIns="0" rtlCol="0" anchor="t">
            <a:spAutoFit/>
          </a:bodyPr>
          <a:lstStyle/>
          <a:p>
            <a:pPr marL="925692" lvl="1" indent="-462846">
              <a:lnSpc>
                <a:spcPts val="6002"/>
              </a:lnSpc>
              <a:buFont typeface="Arial"/>
              <a:buChar char="•"/>
            </a:pPr>
            <a:r>
              <a:rPr lang="en-US" sz="4287" spc="557">
                <a:solidFill>
                  <a:srgbClr val="000000"/>
                </a:solidFill>
                <a:latin typeface="Poppins Light Bold"/>
              </a:rPr>
              <a:t>DAX MEASURES</a:t>
            </a:r>
          </a:p>
          <a:p>
            <a:pPr marL="925692" lvl="1" indent="-462846">
              <a:lnSpc>
                <a:spcPts val="6002"/>
              </a:lnSpc>
              <a:buFont typeface="Arial"/>
              <a:buChar char="•"/>
            </a:pPr>
            <a:r>
              <a:rPr lang="en-US" sz="4287" spc="557">
                <a:solidFill>
                  <a:srgbClr val="000000"/>
                </a:solidFill>
                <a:latin typeface="Poppins Light Bold"/>
              </a:rPr>
              <a:t>AND OTHER FUNCTIONS</a:t>
            </a:r>
          </a:p>
          <a:p>
            <a:pPr marL="925692" lvl="1" indent="-462846">
              <a:lnSpc>
                <a:spcPts val="6002"/>
              </a:lnSpc>
              <a:buFont typeface="Arial"/>
              <a:buChar char="•"/>
            </a:pPr>
            <a:r>
              <a:rPr lang="en-US" sz="4287" spc="557">
                <a:solidFill>
                  <a:srgbClr val="000000"/>
                </a:solidFill>
                <a:latin typeface="Poppins Light Bold"/>
              </a:rPr>
              <a:t>COLUMNS FOR VISUALISATIONS WHICH PROVIDE INSIGHTS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5029200"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4039552" y="4376738"/>
            <a:ext cx="10208895" cy="1533525"/>
          </a:xfrm>
          <a:prstGeom prst="rect">
            <a:avLst/>
          </a:prstGeom>
        </p:spPr>
        <p:txBody>
          <a:bodyPr lIns="0" tIns="0" rIns="0" bIns="0" rtlCol="0" anchor="t">
            <a:spAutoFit/>
          </a:bodyPr>
          <a:lstStyle/>
          <a:p>
            <a:pPr algn="ctr">
              <a:lnSpc>
                <a:spcPts val="12120"/>
              </a:lnSpc>
            </a:pPr>
            <a:r>
              <a:rPr lang="en-US" sz="10100" spc="303">
                <a:solidFill>
                  <a:srgbClr val="21EA68"/>
                </a:solidFill>
                <a:latin typeface="Poppins Bold Bold Italics"/>
              </a:rPr>
              <a:t>Visualisations</a:t>
            </a:r>
          </a:p>
        </p:txBody>
      </p:sp>
      <p:sp>
        <p:nvSpPr>
          <p:cNvPr id="4" name="Freeform 4"/>
          <p:cNvSpPr/>
          <p:nvPr/>
        </p:nvSpPr>
        <p:spPr>
          <a:xfrm>
            <a:off x="13144500" y="-5275635"/>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AutoShape 5"/>
          <p:cNvSpPr/>
          <p:nvPr/>
        </p:nvSpPr>
        <p:spPr>
          <a:xfrm rot="-2454669">
            <a:off x="13531582" y="587496"/>
            <a:ext cx="8173825" cy="15240"/>
          </a:xfrm>
          <a:prstGeom prst="rect">
            <a:avLst/>
          </a:prstGeom>
          <a:solidFill>
            <a:srgbClr val="21EA68"/>
          </a:solidFill>
        </p:spPr>
        <p:txBody>
          <a:bodyPr/>
          <a:lstStyle/>
          <a:p>
            <a:endParaRPr lang="en-US"/>
          </a:p>
        </p:txBody>
      </p:sp>
      <p:sp>
        <p:nvSpPr>
          <p:cNvPr id="6" name="Freeform 6"/>
          <p:cNvSpPr/>
          <p:nvPr/>
        </p:nvSpPr>
        <p:spPr>
          <a:xfrm rot="-5400000">
            <a:off x="-4114800" y="6849479"/>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AutoShape 7"/>
          <p:cNvSpPr/>
          <p:nvPr/>
        </p:nvSpPr>
        <p:spPr>
          <a:xfrm rot="-2454669">
            <a:off x="-3546590" y="9807476"/>
            <a:ext cx="8173825" cy="15240"/>
          </a:xfrm>
          <a:prstGeom prst="rect">
            <a:avLst/>
          </a:prstGeom>
          <a:solidFill>
            <a:srgbClr val="21EA68"/>
          </a:solidFill>
        </p:spPr>
        <p:txBody>
          <a:bodyPr/>
          <a:lstStyle/>
          <a:p>
            <a:endParaRPr lang="en-US"/>
          </a:p>
        </p:txBody>
      </p:sp>
      <p:sp>
        <p:nvSpPr>
          <p:cNvPr id="8" name="Freeform 8"/>
          <p:cNvSpPr/>
          <p:nvPr/>
        </p:nvSpPr>
        <p:spPr>
          <a:xfrm>
            <a:off x="-202304" y="-202304"/>
            <a:ext cx="2462007" cy="2462007"/>
          </a:xfrm>
          <a:custGeom>
            <a:avLst/>
            <a:gdLst/>
            <a:ahLst/>
            <a:cxnLst/>
            <a:rect l="l" t="t" r="r" b="b"/>
            <a:pathLst>
              <a:path w="2462007" h="2462007">
                <a:moveTo>
                  <a:pt x="0" y="0"/>
                </a:moveTo>
                <a:lnTo>
                  <a:pt x="2462008" y="0"/>
                </a:lnTo>
                <a:lnTo>
                  <a:pt x="2462008" y="2462008"/>
                </a:lnTo>
                <a:lnTo>
                  <a:pt x="0" y="2462008"/>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5944417" y="-147371"/>
            <a:ext cx="8975798" cy="10581743"/>
          </a:xfrm>
          <a:prstGeom prst="rect">
            <a:avLst/>
          </a:prstGeom>
          <a:solidFill>
            <a:srgbClr val="21EA68"/>
          </a:solidFill>
        </p:spPr>
        <p:txBody>
          <a:bodyPr/>
          <a:lstStyle/>
          <a:p>
            <a:endParaRPr lang="en-US"/>
          </a:p>
        </p:txBody>
      </p:sp>
      <p:sp>
        <p:nvSpPr>
          <p:cNvPr id="3" name="Freeform 3"/>
          <p:cNvSpPr/>
          <p:nvPr/>
        </p:nvSpPr>
        <p:spPr>
          <a:xfrm rot="5400000">
            <a:off x="-4669076" y="7623960"/>
            <a:ext cx="7861192" cy="7861192"/>
          </a:xfrm>
          <a:custGeom>
            <a:avLst/>
            <a:gdLst/>
            <a:ahLst/>
            <a:cxnLst/>
            <a:rect l="l" t="t" r="r" b="b"/>
            <a:pathLst>
              <a:path w="7861192" h="7861192">
                <a:moveTo>
                  <a:pt x="0" y="0"/>
                </a:moveTo>
                <a:lnTo>
                  <a:pt x="7861192" y="0"/>
                </a:lnTo>
                <a:lnTo>
                  <a:pt x="7861192" y="7861192"/>
                </a:lnTo>
                <a:lnTo>
                  <a:pt x="0" y="7861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AutoShape 4"/>
          <p:cNvSpPr/>
          <p:nvPr/>
        </p:nvSpPr>
        <p:spPr>
          <a:xfrm rot="-2454669">
            <a:off x="-2354082" y="8809852"/>
            <a:ext cx="7417149" cy="25486"/>
          </a:xfrm>
          <a:prstGeom prst="rect">
            <a:avLst/>
          </a:prstGeom>
          <a:solidFill>
            <a:srgbClr val="000000"/>
          </a:solidFill>
        </p:spPr>
        <p:txBody>
          <a:bodyPr/>
          <a:lstStyle/>
          <a:p>
            <a:endParaRPr lang="en-US"/>
          </a:p>
        </p:txBody>
      </p:sp>
      <p:sp>
        <p:nvSpPr>
          <p:cNvPr id="5" name="Freeform 5"/>
          <p:cNvSpPr/>
          <p:nvPr/>
        </p:nvSpPr>
        <p:spPr>
          <a:xfrm>
            <a:off x="0" y="0"/>
            <a:ext cx="3031380" cy="2462007"/>
          </a:xfrm>
          <a:custGeom>
            <a:avLst/>
            <a:gdLst/>
            <a:ahLst/>
            <a:cxnLst/>
            <a:rect l="l" t="t" r="r" b="b"/>
            <a:pathLst>
              <a:path w="3031380" h="2462007">
                <a:moveTo>
                  <a:pt x="0" y="0"/>
                </a:moveTo>
                <a:lnTo>
                  <a:pt x="3031380" y="0"/>
                </a:lnTo>
                <a:lnTo>
                  <a:pt x="3031380" y="2462007"/>
                </a:lnTo>
                <a:lnTo>
                  <a:pt x="0" y="2462007"/>
                </a:lnTo>
                <a:lnTo>
                  <a:pt x="0" y="0"/>
                </a:lnTo>
                <a:close/>
              </a:path>
            </a:pathLst>
          </a:custGeom>
          <a:blipFill>
            <a:blip r:embed="rId4"/>
            <a:stretch>
              <a:fillRect t="-11563" b="-11563"/>
            </a:stretch>
          </a:blipFill>
        </p:spPr>
        <p:txBody>
          <a:bodyPr/>
          <a:lstStyle/>
          <a:p>
            <a:endParaRPr lang="en-US"/>
          </a:p>
        </p:txBody>
      </p:sp>
      <p:sp>
        <p:nvSpPr>
          <p:cNvPr id="6" name="Freeform 6"/>
          <p:cNvSpPr/>
          <p:nvPr/>
        </p:nvSpPr>
        <p:spPr>
          <a:xfrm>
            <a:off x="9823036" y="3090324"/>
            <a:ext cx="4572779" cy="3505797"/>
          </a:xfrm>
          <a:custGeom>
            <a:avLst/>
            <a:gdLst/>
            <a:ahLst/>
            <a:cxnLst/>
            <a:rect l="l" t="t" r="r" b="b"/>
            <a:pathLst>
              <a:path w="4572779" h="3505797">
                <a:moveTo>
                  <a:pt x="0" y="0"/>
                </a:moveTo>
                <a:lnTo>
                  <a:pt x="4572778" y="0"/>
                </a:lnTo>
                <a:lnTo>
                  <a:pt x="4572778" y="3505797"/>
                </a:lnTo>
                <a:lnTo>
                  <a:pt x="0" y="3505797"/>
                </a:lnTo>
                <a:lnTo>
                  <a:pt x="0" y="0"/>
                </a:lnTo>
                <a:close/>
              </a:path>
            </a:pathLst>
          </a:custGeom>
          <a:blipFill>
            <a:blip r:embed="rId5"/>
            <a:stretch>
              <a:fillRect/>
            </a:stretch>
          </a:blipFill>
        </p:spPr>
        <p:txBody>
          <a:bodyPr/>
          <a:lstStyle/>
          <a:p>
            <a:endParaRPr lang="en-US"/>
          </a:p>
        </p:txBody>
      </p:sp>
      <p:sp>
        <p:nvSpPr>
          <p:cNvPr id="7" name="Freeform 7"/>
          <p:cNvSpPr/>
          <p:nvPr/>
        </p:nvSpPr>
        <p:spPr>
          <a:xfrm>
            <a:off x="3565501" y="6384264"/>
            <a:ext cx="5155905" cy="3736849"/>
          </a:xfrm>
          <a:custGeom>
            <a:avLst/>
            <a:gdLst/>
            <a:ahLst/>
            <a:cxnLst/>
            <a:rect l="l" t="t" r="r" b="b"/>
            <a:pathLst>
              <a:path w="5155905" h="3736849">
                <a:moveTo>
                  <a:pt x="0" y="0"/>
                </a:moveTo>
                <a:lnTo>
                  <a:pt x="5155905" y="0"/>
                </a:lnTo>
                <a:lnTo>
                  <a:pt x="5155905" y="3736849"/>
                </a:lnTo>
                <a:lnTo>
                  <a:pt x="0" y="3736849"/>
                </a:lnTo>
                <a:lnTo>
                  <a:pt x="0" y="0"/>
                </a:lnTo>
                <a:close/>
              </a:path>
            </a:pathLst>
          </a:custGeom>
          <a:blipFill>
            <a:blip r:embed="rId6"/>
            <a:stretch>
              <a:fillRect/>
            </a:stretch>
          </a:blipFill>
        </p:spPr>
        <p:txBody>
          <a:bodyPr/>
          <a:lstStyle/>
          <a:p>
            <a:endParaRPr lang="en-US"/>
          </a:p>
        </p:txBody>
      </p:sp>
      <p:sp>
        <p:nvSpPr>
          <p:cNvPr id="8" name="Freeform 8"/>
          <p:cNvSpPr/>
          <p:nvPr/>
        </p:nvSpPr>
        <p:spPr>
          <a:xfrm>
            <a:off x="3629977" y="688867"/>
            <a:ext cx="5680936" cy="1773141"/>
          </a:xfrm>
          <a:custGeom>
            <a:avLst/>
            <a:gdLst/>
            <a:ahLst/>
            <a:cxnLst/>
            <a:rect l="l" t="t" r="r" b="b"/>
            <a:pathLst>
              <a:path w="5680936" h="1773141">
                <a:moveTo>
                  <a:pt x="0" y="0"/>
                </a:moveTo>
                <a:lnTo>
                  <a:pt x="5680936" y="0"/>
                </a:lnTo>
                <a:lnTo>
                  <a:pt x="5680936" y="1773140"/>
                </a:lnTo>
                <a:lnTo>
                  <a:pt x="0" y="1773140"/>
                </a:lnTo>
                <a:lnTo>
                  <a:pt x="0" y="0"/>
                </a:lnTo>
                <a:close/>
              </a:path>
            </a:pathLst>
          </a:custGeom>
          <a:blipFill>
            <a:blip r:embed="rId7"/>
            <a:stretch>
              <a:fillRect/>
            </a:stretch>
          </a:blipFill>
        </p:spPr>
        <p:txBody>
          <a:bodyPr/>
          <a:lstStyle/>
          <a:p>
            <a:endParaRPr lang="en-US"/>
          </a:p>
        </p:txBody>
      </p:sp>
      <p:grpSp>
        <p:nvGrpSpPr>
          <p:cNvPr id="9" name="Group 9"/>
          <p:cNvGrpSpPr/>
          <p:nvPr/>
        </p:nvGrpSpPr>
        <p:grpSpPr>
          <a:xfrm>
            <a:off x="9886596" y="1028700"/>
            <a:ext cx="7372704" cy="1883266"/>
            <a:chOff x="0" y="0"/>
            <a:chExt cx="9830272" cy="2511021"/>
          </a:xfrm>
        </p:grpSpPr>
        <p:sp>
          <p:nvSpPr>
            <p:cNvPr id="10" name="TextBox 10"/>
            <p:cNvSpPr txBox="1"/>
            <p:nvPr/>
          </p:nvSpPr>
          <p:spPr>
            <a:xfrm>
              <a:off x="0" y="-76200"/>
              <a:ext cx="9830272" cy="855086"/>
            </a:xfrm>
            <a:prstGeom prst="rect">
              <a:avLst/>
            </a:prstGeom>
          </p:spPr>
          <p:txBody>
            <a:bodyPr lIns="0" tIns="0" rIns="0" bIns="0" rtlCol="0" anchor="t">
              <a:spAutoFit/>
            </a:bodyPr>
            <a:lstStyle/>
            <a:p>
              <a:pPr>
                <a:lnSpc>
                  <a:spcPts val="5428"/>
                </a:lnSpc>
              </a:pPr>
              <a:r>
                <a:rPr lang="en-US" sz="3877" spc="504">
                  <a:solidFill>
                    <a:srgbClr val="21EA68"/>
                  </a:solidFill>
                  <a:latin typeface="Poppins Light Bold"/>
                </a:rPr>
                <a:t>CARDS</a:t>
              </a:r>
            </a:p>
          </p:txBody>
        </p:sp>
        <p:sp>
          <p:nvSpPr>
            <p:cNvPr id="11" name="TextBox 11"/>
            <p:cNvSpPr txBox="1"/>
            <p:nvPr/>
          </p:nvSpPr>
          <p:spPr>
            <a:xfrm>
              <a:off x="0" y="1828449"/>
              <a:ext cx="9830272" cy="682572"/>
            </a:xfrm>
            <a:prstGeom prst="rect">
              <a:avLst/>
            </a:prstGeom>
          </p:spPr>
          <p:txBody>
            <a:bodyPr lIns="0" tIns="0" rIns="0" bIns="0" rtlCol="0" anchor="t">
              <a:spAutoFit/>
            </a:bodyPr>
            <a:lstStyle/>
            <a:p>
              <a:pPr>
                <a:lnSpc>
                  <a:spcPts val="4405"/>
                </a:lnSpc>
              </a:pPr>
              <a:endParaRPr/>
            </a:p>
          </p:txBody>
        </p:sp>
      </p:grpSp>
      <p:grpSp>
        <p:nvGrpSpPr>
          <p:cNvPr id="12" name="Group 12"/>
          <p:cNvGrpSpPr/>
          <p:nvPr/>
        </p:nvGrpSpPr>
        <p:grpSpPr>
          <a:xfrm>
            <a:off x="14601500" y="4342040"/>
            <a:ext cx="6275196" cy="1602921"/>
            <a:chOff x="0" y="0"/>
            <a:chExt cx="8366927" cy="2137228"/>
          </a:xfrm>
        </p:grpSpPr>
        <p:sp>
          <p:nvSpPr>
            <p:cNvPr id="13" name="TextBox 13"/>
            <p:cNvSpPr txBox="1"/>
            <p:nvPr/>
          </p:nvSpPr>
          <p:spPr>
            <a:xfrm>
              <a:off x="0" y="-66675"/>
              <a:ext cx="8366927" cy="729615"/>
            </a:xfrm>
            <a:prstGeom prst="rect">
              <a:avLst/>
            </a:prstGeom>
          </p:spPr>
          <p:txBody>
            <a:bodyPr lIns="0" tIns="0" rIns="0" bIns="0" rtlCol="0" anchor="t">
              <a:spAutoFit/>
            </a:bodyPr>
            <a:lstStyle/>
            <a:p>
              <a:pPr>
                <a:lnSpc>
                  <a:spcPts val="4620"/>
                </a:lnSpc>
              </a:pPr>
              <a:r>
                <a:rPr lang="en-US" sz="3300" spc="429">
                  <a:solidFill>
                    <a:srgbClr val="21EA68"/>
                  </a:solidFill>
                  <a:latin typeface="Poppins Light Bold"/>
                </a:rPr>
                <a:t>UNIT CHART</a:t>
              </a:r>
            </a:p>
          </p:txBody>
        </p:sp>
        <p:sp>
          <p:nvSpPr>
            <p:cNvPr id="14" name="TextBox 14"/>
            <p:cNvSpPr txBox="1"/>
            <p:nvPr/>
          </p:nvSpPr>
          <p:spPr>
            <a:xfrm>
              <a:off x="0" y="746034"/>
              <a:ext cx="8366927" cy="704850"/>
            </a:xfrm>
            <a:prstGeom prst="rect">
              <a:avLst/>
            </a:prstGeom>
          </p:spPr>
          <p:txBody>
            <a:bodyPr lIns="0" tIns="0" rIns="0" bIns="0" rtlCol="0" anchor="t">
              <a:spAutoFit/>
            </a:bodyPr>
            <a:lstStyle/>
            <a:p>
              <a:pPr>
                <a:lnSpc>
                  <a:spcPts val="4500"/>
                </a:lnSpc>
              </a:pPr>
              <a:endParaRPr/>
            </a:p>
          </p:txBody>
        </p:sp>
        <p:sp>
          <p:nvSpPr>
            <p:cNvPr id="15" name="TextBox 15"/>
            <p:cNvSpPr txBox="1"/>
            <p:nvPr/>
          </p:nvSpPr>
          <p:spPr>
            <a:xfrm>
              <a:off x="0" y="1553028"/>
              <a:ext cx="8366927" cy="584200"/>
            </a:xfrm>
            <a:prstGeom prst="rect">
              <a:avLst/>
            </a:prstGeom>
          </p:spPr>
          <p:txBody>
            <a:bodyPr lIns="0" tIns="0" rIns="0" bIns="0" rtlCol="0" anchor="t">
              <a:spAutoFit/>
            </a:bodyPr>
            <a:lstStyle/>
            <a:p>
              <a:pPr>
                <a:lnSpc>
                  <a:spcPts val="3750"/>
                </a:lnSpc>
              </a:pPr>
              <a:endParaRPr/>
            </a:p>
          </p:txBody>
        </p:sp>
      </p:grpSp>
      <p:grpSp>
        <p:nvGrpSpPr>
          <p:cNvPr id="16" name="Group 16"/>
          <p:cNvGrpSpPr/>
          <p:nvPr/>
        </p:nvGrpSpPr>
        <p:grpSpPr>
          <a:xfrm>
            <a:off x="9886596" y="7655379"/>
            <a:ext cx="6275196" cy="1602921"/>
            <a:chOff x="0" y="0"/>
            <a:chExt cx="8366927" cy="2137228"/>
          </a:xfrm>
        </p:grpSpPr>
        <p:sp>
          <p:nvSpPr>
            <p:cNvPr id="17" name="TextBox 17"/>
            <p:cNvSpPr txBox="1"/>
            <p:nvPr/>
          </p:nvSpPr>
          <p:spPr>
            <a:xfrm>
              <a:off x="0" y="-66675"/>
              <a:ext cx="8366927" cy="729615"/>
            </a:xfrm>
            <a:prstGeom prst="rect">
              <a:avLst/>
            </a:prstGeom>
          </p:spPr>
          <p:txBody>
            <a:bodyPr lIns="0" tIns="0" rIns="0" bIns="0" rtlCol="0" anchor="t">
              <a:spAutoFit/>
            </a:bodyPr>
            <a:lstStyle/>
            <a:p>
              <a:pPr>
                <a:lnSpc>
                  <a:spcPts val="4620"/>
                </a:lnSpc>
              </a:pPr>
              <a:r>
                <a:rPr lang="en-US" sz="3300" spc="429">
                  <a:solidFill>
                    <a:srgbClr val="21EA68"/>
                  </a:solidFill>
                  <a:latin typeface="Poppins Light Bold"/>
                </a:rPr>
                <a:t>HEATMAP</a:t>
              </a:r>
            </a:p>
          </p:txBody>
        </p:sp>
        <p:sp>
          <p:nvSpPr>
            <p:cNvPr id="18" name="TextBox 18"/>
            <p:cNvSpPr txBox="1"/>
            <p:nvPr/>
          </p:nvSpPr>
          <p:spPr>
            <a:xfrm>
              <a:off x="0" y="746034"/>
              <a:ext cx="8366927" cy="704850"/>
            </a:xfrm>
            <a:prstGeom prst="rect">
              <a:avLst/>
            </a:prstGeom>
          </p:spPr>
          <p:txBody>
            <a:bodyPr lIns="0" tIns="0" rIns="0" bIns="0" rtlCol="0" anchor="t">
              <a:spAutoFit/>
            </a:bodyPr>
            <a:lstStyle/>
            <a:p>
              <a:pPr>
                <a:lnSpc>
                  <a:spcPts val="4500"/>
                </a:lnSpc>
              </a:pPr>
              <a:endParaRPr/>
            </a:p>
          </p:txBody>
        </p:sp>
        <p:sp>
          <p:nvSpPr>
            <p:cNvPr id="19" name="TextBox 19"/>
            <p:cNvSpPr txBox="1"/>
            <p:nvPr/>
          </p:nvSpPr>
          <p:spPr>
            <a:xfrm>
              <a:off x="0" y="1553028"/>
              <a:ext cx="8366927" cy="584200"/>
            </a:xfrm>
            <a:prstGeom prst="rect">
              <a:avLst/>
            </a:prstGeom>
          </p:spPr>
          <p:txBody>
            <a:bodyPr lIns="0" tIns="0" rIns="0" bIns="0" rtlCol="0" anchor="t">
              <a:spAutoFit/>
            </a:bodyPr>
            <a:lstStyle/>
            <a:p>
              <a:pPr>
                <a:lnSpc>
                  <a:spcPts val="3750"/>
                </a:lnSpc>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300199" y="-4317104"/>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6028296" y="-202304"/>
            <a:ext cx="2462007" cy="2462007"/>
          </a:xfrm>
          <a:custGeom>
            <a:avLst/>
            <a:gdLst/>
            <a:ahLst/>
            <a:cxnLst/>
            <a:rect l="l" t="t" r="r" b="b"/>
            <a:pathLst>
              <a:path w="2462007" h="2462007">
                <a:moveTo>
                  <a:pt x="0" y="0"/>
                </a:moveTo>
                <a:lnTo>
                  <a:pt x="2462008" y="0"/>
                </a:lnTo>
                <a:lnTo>
                  <a:pt x="2462008" y="2462008"/>
                </a:lnTo>
                <a:lnTo>
                  <a:pt x="0" y="2462008"/>
                </a:lnTo>
                <a:lnTo>
                  <a:pt x="0" y="0"/>
                </a:lnTo>
                <a:close/>
              </a:path>
            </a:pathLst>
          </a:custGeom>
          <a:blipFill>
            <a:blip r:embed="rId4"/>
            <a:stretch>
              <a:fillRect/>
            </a:stretch>
          </a:blipFill>
        </p:spPr>
        <p:txBody>
          <a:bodyPr/>
          <a:lstStyle/>
          <a:p>
            <a:endParaRPr lang="en-US"/>
          </a:p>
        </p:txBody>
      </p:sp>
      <p:sp>
        <p:nvSpPr>
          <p:cNvPr id="4" name="Freeform 4"/>
          <p:cNvSpPr/>
          <p:nvPr/>
        </p:nvSpPr>
        <p:spPr>
          <a:xfrm>
            <a:off x="1494490" y="3435797"/>
            <a:ext cx="16150569" cy="6099322"/>
          </a:xfrm>
          <a:custGeom>
            <a:avLst/>
            <a:gdLst/>
            <a:ahLst/>
            <a:cxnLst/>
            <a:rect l="l" t="t" r="r" b="b"/>
            <a:pathLst>
              <a:path w="16150569" h="6099322">
                <a:moveTo>
                  <a:pt x="0" y="0"/>
                </a:moveTo>
                <a:lnTo>
                  <a:pt x="16150569" y="0"/>
                </a:lnTo>
                <a:lnTo>
                  <a:pt x="16150569" y="6099322"/>
                </a:lnTo>
                <a:lnTo>
                  <a:pt x="0" y="6099322"/>
                </a:lnTo>
                <a:lnTo>
                  <a:pt x="0" y="0"/>
                </a:lnTo>
                <a:close/>
              </a:path>
            </a:pathLst>
          </a:custGeom>
          <a:blipFill>
            <a:blip r:embed="rId5"/>
            <a:stretch>
              <a:fillRect t="-2745" b="-2745"/>
            </a:stretch>
          </a:blipFill>
        </p:spPr>
        <p:txBody>
          <a:bodyPr/>
          <a:lstStyle/>
          <a:p>
            <a:endParaRPr lang="en-US"/>
          </a:p>
        </p:txBody>
      </p:sp>
      <p:sp>
        <p:nvSpPr>
          <p:cNvPr id="5" name="TextBox 5"/>
          <p:cNvSpPr txBox="1"/>
          <p:nvPr/>
        </p:nvSpPr>
        <p:spPr>
          <a:xfrm>
            <a:off x="1028700" y="1028700"/>
            <a:ext cx="6456216" cy="996045"/>
          </a:xfrm>
          <a:prstGeom prst="rect">
            <a:avLst/>
          </a:prstGeom>
        </p:spPr>
        <p:txBody>
          <a:bodyPr lIns="0" tIns="0" rIns="0" bIns="0" rtlCol="0" anchor="t">
            <a:spAutoFit/>
          </a:bodyPr>
          <a:lstStyle/>
          <a:p>
            <a:pPr>
              <a:lnSpc>
                <a:spcPts val="7842"/>
              </a:lnSpc>
            </a:pPr>
            <a:r>
              <a:rPr lang="en-US" sz="6535" spc="196">
                <a:solidFill>
                  <a:srgbClr val="21EA68"/>
                </a:solidFill>
                <a:latin typeface="Poppins Bold Bold Italics"/>
              </a:rPr>
              <a:t>Line Graph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618442" y="1220311"/>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02304" y="-427358"/>
            <a:ext cx="2462007" cy="2462007"/>
          </a:xfrm>
          <a:custGeom>
            <a:avLst/>
            <a:gdLst/>
            <a:ahLst/>
            <a:cxnLst/>
            <a:rect l="l" t="t" r="r" b="b"/>
            <a:pathLst>
              <a:path w="2462007" h="2462007">
                <a:moveTo>
                  <a:pt x="0" y="0"/>
                </a:moveTo>
                <a:lnTo>
                  <a:pt x="2462008" y="0"/>
                </a:lnTo>
                <a:lnTo>
                  <a:pt x="2462008" y="2462007"/>
                </a:lnTo>
                <a:lnTo>
                  <a:pt x="0" y="2462007"/>
                </a:lnTo>
                <a:lnTo>
                  <a:pt x="0" y="0"/>
                </a:lnTo>
                <a:close/>
              </a:path>
            </a:pathLst>
          </a:custGeom>
          <a:blipFill>
            <a:blip r:embed="rId4"/>
            <a:stretch>
              <a:fillRect/>
            </a:stretch>
          </a:blipFill>
        </p:spPr>
        <p:txBody>
          <a:bodyPr/>
          <a:lstStyle/>
          <a:p>
            <a:endParaRPr lang="en-US"/>
          </a:p>
        </p:txBody>
      </p:sp>
      <p:sp>
        <p:nvSpPr>
          <p:cNvPr id="4" name="Freeform 4"/>
          <p:cNvSpPr/>
          <p:nvPr/>
        </p:nvSpPr>
        <p:spPr>
          <a:xfrm>
            <a:off x="424841" y="1795692"/>
            <a:ext cx="12617733" cy="6695617"/>
          </a:xfrm>
          <a:custGeom>
            <a:avLst/>
            <a:gdLst/>
            <a:ahLst/>
            <a:cxnLst/>
            <a:rect l="l" t="t" r="r" b="b"/>
            <a:pathLst>
              <a:path w="12617733" h="6695617">
                <a:moveTo>
                  <a:pt x="0" y="0"/>
                </a:moveTo>
                <a:lnTo>
                  <a:pt x="12617732" y="0"/>
                </a:lnTo>
                <a:lnTo>
                  <a:pt x="12617732" y="6695616"/>
                </a:lnTo>
                <a:lnTo>
                  <a:pt x="0" y="6695616"/>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11619188" y="4349249"/>
            <a:ext cx="6390210" cy="985862"/>
          </a:xfrm>
          <a:prstGeom prst="rect">
            <a:avLst/>
          </a:prstGeom>
        </p:spPr>
        <p:txBody>
          <a:bodyPr lIns="0" tIns="0" rIns="0" bIns="0" rtlCol="0" anchor="t">
            <a:spAutoFit/>
          </a:bodyPr>
          <a:lstStyle/>
          <a:p>
            <a:pPr algn="r">
              <a:lnSpc>
                <a:spcPts val="7762"/>
              </a:lnSpc>
            </a:pPr>
            <a:r>
              <a:rPr lang="en-US" sz="6468" spc="194">
                <a:solidFill>
                  <a:srgbClr val="21EA68"/>
                </a:solidFill>
                <a:latin typeface="Poppins Bold Bold Italics"/>
              </a:rPr>
              <a:t>Bar Graph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6592817"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6279799" y="-202304"/>
            <a:ext cx="2462007" cy="2462007"/>
          </a:xfrm>
          <a:custGeom>
            <a:avLst/>
            <a:gdLst/>
            <a:ahLst/>
            <a:cxnLst/>
            <a:rect l="l" t="t" r="r" b="b"/>
            <a:pathLst>
              <a:path w="2462007" h="2462007">
                <a:moveTo>
                  <a:pt x="0" y="0"/>
                </a:moveTo>
                <a:lnTo>
                  <a:pt x="2462007" y="0"/>
                </a:lnTo>
                <a:lnTo>
                  <a:pt x="2462007" y="2462008"/>
                </a:lnTo>
                <a:lnTo>
                  <a:pt x="0" y="2462008"/>
                </a:lnTo>
                <a:lnTo>
                  <a:pt x="0" y="0"/>
                </a:lnTo>
                <a:close/>
              </a:path>
            </a:pathLst>
          </a:custGeom>
          <a:blipFill>
            <a:blip r:embed="rId4"/>
            <a:stretch>
              <a:fillRect/>
            </a:stretch>
          </a:blipFill>
        </p:spPr>
        <p:txBody>
          <a:bodyPr/>
          <a:lstStyle/>
          <a:p>
            <a:endParaRPr lang="en-US"/>
          </a:p>
        </p:txBody>
      </p:sp>
      <p:sp>
        <p:nvSpPr>
          <p:cNvPr id="4" name="Freeform 4"/>
          <p:cNvSpPr/>
          <p:nvPr/>
        </p:nvSpPr>
        <p:spPr>
          <a:xfrm>
            <a:off x="2997708" y="5745367"/>
            <a:ext cx="14261592" cy="881901"/>
          </a:xfrm>
          <a:custGeom>
            <a:avLst/>
            <a:gdLst/>
            <a:ahLst/>
            <a:cxnLst/>
            <a:rect l="l" t="t" r="r" b="b"/>
            <a:pathLst>
              <a:path w="14261592" h="881901">
                <a:moveTo>
                  <a:pt x="0" y="0"/>
                </a:moveTo>
                <a:lnTo>
                  <a:pt x="14261592" y="0"/>
                </a:lnTo>
                <a:lnTo>
                  <a:pt x="14261592" y="881900"/>
                </a:lnTo>
                <a:lnTo>
                  <a:pt x="0" y="881900"/>
                </a:lnTo>
                <a:lnTo>
                  <a:pt x="0" y="0"/>
                </a:lnTo>
                <a:close/>
              </a:path>
            </a:pathLst>
          </a:custGeom>
          <a:blipFill>
            <a:blip r:embed="rId5"/>
            <a:stretch>
              <a:fillRect/>
            </a:stretch>
          </a:blipFill>
        </p:spPr>
        <p:txBody>
          <a:bodyPr/>
          <a:lstStyle/>
          <a:p>
            <a:endParaRPr lang="en-US"/>
          </a:p>
        </p:txBody>
      </p:sp>
      <p:sp>
        <p:nvSpPr>
          <p:cNvPr id="5" name="Freeform 5"/>
          <p:cNvSpPr/>
          <p:nvPr/>
        </p:nvSpPr>
        <p:spPr>
          <a:xfrm>
            <a:off x="4087087" y="321668"/>
            <a:ext cx="6609200" cy="3876072"/>
          </a:xfrm>
          <a:custGeom>
            <a:avLst/>
            <a:gdLst/>
            <a:ahLst/>
            <a:cxnLst/>
            <a:rect l="l" t="t" r="r" b="b"/>
            <a:pathLst>
              <a:path w="6609200" h="3876072">
                <a:moveTo>
                  <a:pt x="0" y="0"/>
                </a:moveTo>
                <a:lnTo>
                  <a:pt x="6609200" y="0"/>
                </a:lnTo>
                <a:lnTo>
                  <a:pt x="6609200" y="3876072"/>
                </a:lnTo>
                <a:lnTo>
                  <a:pt x="0" y="3876072"/>
                </a:lnTo>
                <a:lnTo>
                  <a:pt x="0" y="0"/>
                </a:lnTo>
                <a:close/>
              </a:path>
            </a:pathLst>
          </a:custGeom>
          <a:blipFill>
            <a:blip r:embed="rId6"/>
            <a:stretch>
              <a:fillRect/>
            </a:stretch>
          </a:blipFill>
        </p:spPr>
        <p:txBody>
          <a:bodyPr/>
          <a:lstStyle/>
          <a:p>
            <a:endParaRPr lang="en-US"/>
          </a:p>
        </p:txBody>
      </p:sp>
      <p:sp>
        <p:nvSpPr>
          <p:cNvPr id="6" name="TextBox 6"/>
          <p:cNvSpPr txBox="1"/>
          <p:nvPr/>
        </p:nvSpPr>
        <p:spPr>
          <a:xfrm>
            <a:off x="320829" y="3880210"/>
            <a:ext cx="5855818" cy="1629403"/>
          </a:xfrm>
          <a:prstGeom prst="rect">
            <a:avLst/>
          </a:prstGeom>
        </p:spPr>
        <p:txBody>
          <a:bodyPr lIns="0" tIns="0" rIns="0" bIns="0" rtlCol="0" anchor="t">
            <a:spAutoFit/>
          </a:bodyPr>
          <a:lstStyle/>
          <a:p>
            <a:pPr>
              <a:lnSpc>
                <a:spcPts val="6414"/>
              </a:lnSpc>
            </a:pPr>
            <a:r>
              <a:rPr lang="en-US" sz="5345" spc="160" dirty="0">
                <a:solidFill>
                  <a:srgbClr val="21EA68"/>
                </a:solidFill>
                <a:latin typeface="Poppins Bold Bold Italics"/>
              </a:rPr>
              <a:t>CARD/SLICER VISUALISATIONS</a:t>
            </a:r>
          </a:p>
        </p:txBody>
      </p:sp>
      <p:grpSp>
        <p:nvGrpSpPr>
          <p:cNvPr id="7" name="Group 7"/>
          <p:cNvGrpSpPr/>
          <p:nvPr/>
        </p:nvGrpSpPr>
        <p:grpSpPr>
          <a:xfrm>
            <a:off x="5692197" y="6350625"/>
            <a:ext cx="5560783" cy="2600700"/>
            <a:chOff x="0" y="-66675"/>
            <a:chExt cx="7414377" cy="3467599"/>
          </a:xfrm>
        </p:grpSpPr>
        <p:sp>
          <p:nvSpPr>
            <p:cNvPr id="8" name="TextBox 8"/>
            <p:cNvSpPr txBox="1"/>
            <p:nvPr/>
          </p:nvSpPr>
          <p:spPr>
            <a:xfrm>
              <a:off x="0" y="-66675"/>
              <a:ext cx="7414377" cy="760933"/>
            </a:xfrm>
            <a:prstGeom prst="rect">
              <a:avLst/>
            </a:prstGeom>
          </p:spPr>
          <p:txBody>
            <a:bodyPr lIns="0" tIns="0" rIns="0" bIns="0" rtlCol="0" anchor="t">
              <a:spAutoFit/>
            </a:bodyPr>
            <a:lstStyle/>
            <a:p>
              <a:pPr>
                <a:lnSpc>
                  <a:spcPts val="4838"/>
                </a:lnSpc>
              </a:pPr>
              <a:endParaRPr/>
            </a:p>
          </p:txBody>
        </p:sp>
        <p:sp>
          <p:nvSpPr>
            <p:cNvPr id="9" name="TextBox 9"/>
            <p:cNvSpPr txBox="1"/>
            <p:nvPr/>
          </p:nvSpPr>
          <p:spPr>
            <a:xfrm>
              <a:off x="0" y="1040534"/>
              <a:ext cx="7414377" cy="2360390"/>
            </a:xfrm>
            <a:prstGeom prst="rect">
              <a:avLst/>
            </a:prstGeom>
          </p:spPr>
          <p:txBody>
            <a:bodyPr lIns="0" tIns="0" rIns="0" bIns="0" rtlCol="0" anchor="t">
              <a:spAutoFit/>
            </a:bodyPr>
            <a:lstStyle/>
            <a:p>
              <a:pPr>
                <a:lnSpc>
                  <a:spcPts val="4712"/>
                </a:lnSpc>
              </a:pPr>
              <a:r>
                <a:rPr lang="en-US" sz="3141" spc="31" dirty="0">
                  <a:solidFill>
                    <a:srgbClr val="21EA68"/>
                  </a:solidFill>
                  <a:latin typeface="Poppins Light"/>
                </a:rPr>
                <a:t>Interactive Slicers, allowing us to select the date, type of track, and artist</a:t>
              </a:r>
            </a:p>
          </p:txBody>
        </p:sp>
      </p:grpSp>
      <p:sp>
        <p:nvSpPr>
          <p:cNvPr id="10" name="TextBox 10"/>
          <p:cNvSpPr txBox="1"/>
          <p:nvPr/>
        </p:nvSpPr>
        <p:spPr>
          <a:xfrm>
            <a:off x="12151598" y="6793361"/>
            <a:ext cx="5107702" cy="2757165"/>
          </a:xfrm>
          <a:prstGeom prst="rect">
            <a:avLst/>
          </a:prstGeom>
        </p:spPr>
        <p:txBody>
          <a:bodyPr lIns="0" tIns="0" rIns="0" bIns="0" rtlCol="0" anchor="t">
            <a:spAutoFit/>
          </a:bodyPr>
          <a:lstStyle/>
          <a:p>
            <a:pPr algn="ctr">
              <a:lnSpc>
                <a:spcPts val="4340"/>
              </a:lnSpc>
              <a:spcBef>
                <a:spcPct val="0"/>
              </a:spcBef>
            </a:pPr>
            <a:r>
              <a:rPr lang="en-US" sz="3100" spc="403" dirty="0">
                <a:solidFill>
                  <a:srgbClr val="21EA68"/>
                </a:solidFill>
                <a:latin typeface="Poppins Light Bold"/>
              </a:rPr>
              <a:t>TIMELINE SLICER WHICH SHOWS ALL THE ARTISTS AND SONGS FROM DIFFERENT ERA</a:t>
            </a:r>
          </a:p>
        </p:txBody>
      </p:sp>
      <p:sp>
        <p:nvSpPr>
          <p:cNvPr id="11" name="TextBox 11"/>
          <p:cNvSpPr txBox="1"/>
          <p:nvPr/>
        </p:nvSpPr>
        <p:spPr>
          <a:xfrm>
            <a:off x="11252980" y="1653914"/>
            <a:ext cx="4916062" cy="1144905"/>
          </a:xfrm>
          <a:prstGeom prst="rect">
            <a:avLst/>
          </a:prstGeom>
        </p:spPr>
        <p:txBody>
          <a:bodyPr lIns="0" tIns="0" rIns="0" bIns="0" rtlCol="0" anchor="t">
            <a:spAutoFit/>
          </a:bodyPr>
          <a:lstStyle/>
          <a:p>
            <a:pPr algn="ctr">
              <a:lnSpc>
                <a:spcPts val="4620"/>
              </a:lnSpc>
              <a:spcBef>
                <a:spcPct val="0"/>
              </a:spcBef>
            </a:pPr>
            <a:r>
              <a:rPr lang="en-US" sz="3300" spc="429" dirty="0">
                <a:solidFill>
                  <a:srgbClr val="21EA68"/>
                </a:solidFill>
                <a:latin typeface="Poppins Light Bold"/>
              </a:rPr>
              <a:t>OVERALL SUMMARY OF THE TOP ARTIST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677106" y="1872644"/>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6645749" y="0"/>
            <a:ext cx="1872644" cy="1872644"/>
          </a:xfrm>
          <a:custGeom>
            <a:avLst/>
            <a:gdLst/>
            <a:ahLst/>
            <a:cxnLst/>
            <a:rect l="l" t="t" r="r" b="b"/>
            <a:pathLst>
              <a:path w="1872644" h="1872644">
                <a:moveTo>
                  <a:pt x="0" y="0"/>
                </a:moveTo>
                <a:lnTo>
                  <a:pt x="1872645" y="0"/>
                </a:lnTo>
                <a:lnTo>
                  <a:pt x="1872645" y="1872644"/>
                </a:lnTo>
                <a:lnTo>
                  <a:pt x="0" y="1872644"/>
                </a:lnTo>
                <a:lnTo>
                  <a:pt x="0" y="0"/>
                </a:lnTo>
                <a:close/>
              </a:path>
            </a:pathLst>
          </a:custGeom>
          <a:blipFill>
            <a:blip r:embed="rId4"/>
            <a:stretch>
              <a:fillRect/>
            </a:stretch>
          </a:blipFill>
        </p:spPr>
        <p:txBody>
          <a:bodyPr/>
          <a:lstStyle/>
          <a:p>
            <a:endParaRPr lang="en-US"/>
          </a:p>
        </p:txBody>
      </p:sp>
      <p:sp>
        <p:nvSpPr>
          <p:cNvPr id="4" name="Freeform 4"/>
          <p:cNvSpPr/>
          <p:nvPr/>
        </p:nvSpPr>
        <p:spPr>
          <a:xfrm>
            <a:off x="1644852" y="6728227"/>
            <a:ext cx="8426142" cy="3173015"/>
          </a:xfrm>
          <a:custGeom>
            <a:avLst/>
            <a:gdLst/>
            <a:ahLst/>
            <a:cxnLst/>
            <a:rect l="l" t="t" r="r" b="b"/>
            <a:pathLst>
              <a:path w="8426142" h="3173015">
                <a:moveTo>
                  <a:pt x="0" y="0"/>
                </a:moveTo>
                <a:lnTo>
                  <a:pt x="8426142" y="0"/>
                </a:lnTo>
                <a:lnTo>
                  <a:pt x="8426142" y="3173014"/>
                </a:lnTo>
                <a:lnTo>
                  <a:pt x="0" y="3173014"/>
                </a:lnTo>
                <a:lnTo>
                  <a:pt x="0" y="0"/>
                </a:lnTo>
                <a:close/>
              </a:path>
            </a:pathLst>
          </a:custGeom>
          <a:blipFill>
            <a:blip r:embed="rId5"/>
            <a:stretch>
              <a:fillRect t="-2254" b="-2254"/>
            </a:stretch>
          </a:blipFill>
        </p:spPr>
        <p:txBody>
          <a:bodyPr/>
          <a:lstStyle/>
          <a:p>
            <a:endParaRPr lang="en-US"/>
          </a:p>
        </p:txBody>
      </p:sp>
      <p:sp>
        <p:nvSpPr>
          <p:cNvPr id="5" name="Freeform 5"/>
          <p:cNvSpPr/>
          <p:nvPr/>
        </p:nvSpPr>
        <p:spPr>
          <a:xfrm>
            <a:off x="535868" y="723900"/>
            <a:ext cx="11242446" cy="6132243"/>
          </a:xfrm>
          <a:custGeom>
            <a:avLst/>
            <a:gdLst/>
            <a:ahLst/>
            <a:cxnLst/>
            <a:rect l="l" t="t" r="r" b="b"/>
            <a:pathLst>
              <a:path w="11242446" h="6132243">
                <a:moveTo>
                  <a:pt x="0" y="0"/>
                </a:moveTo>
                <a:lnTo>
                  <a:pt x="11242446" y="0"/>
                </a:lnTo>
                <a:lnTo>
                  <a:pt x="11242446" y="6132243"/>
                </a:lnTo>
                <a:lnTo>
                  <a:pt x="0" y="6132243"/>
                </a:lnTo>
                <a:lnTo>
                  <a:pt x="0" y="0"/>
                </a:lnTo>
                <a:close/>
              </a:path>
            </a:pathLst>
          </a:custGeom>
          <a:blipFill>
            <a:blip r:embed="rId6"/>
            <a:stretch>
              <a:fillRect/>
            </a:stretch>
          </a:blipFill>
        </p:spPr>
        <p:txBody>
          <a:bodyPr/>
          <a:lstStyle/>
          <a:p>
            <a:endParaRPr lang="en-US"/>
          </a:p>
        </p:txBody>
      </p:sp>
      <p:sp>
        <p:nvSpPr>
          <p:cNvPr id="6" name="TextBox 5">
            <a:extLst>
              <a:ext uri="{FF2B5EF4-FFF2-40B4-BE49-F238E27FC236}">
                <a16:creationId xmlns:a16="http://schemas.microsoft.com/office/drawing/2014/main" id="{5EA752E3-702B-2691-9DB7-AEB63D8DDD4B}"/>
              </a:ext>
            </a:extLst>
          </p:cNvPr>
          <p:cNvSpPr txBox="1"/>
          <p:nvPr/>
        </p:nvSpPr>
        <p:spPr>
          <a:xfrm>
            <a:off x="11976186" y="1395590"/>
            <a:ext cx="4669563" cy="954107"/>
          </a:xfrm>
          <a:prstGeom prst="rect">
            <a:avLst/>
          </a:prstGeom>
          <a:noFill/>
        </p:spPr>
        <p:txBody>
          <a:bodyPr wrap="square" rtlCol="0">
            <a:spAutoFit/>
          </a:bodyPr>
          <a:lstStyle/>
          <a:p>
            <a:r>
              <a:rPr lang="en-US" sz="2800" spc="429" dirty="0">
                <a:solidFill>
                  <a:srgbClr val="21EA68"/>
                </a:solidFill>
                <a:latin typeface="Poppins Light Bold"/>
              </a:rPr>
              <a:t>BARCHART SYNCED WITH PICTURES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5029200"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5342631" y="4296649"/>
            <a:ext cx="7174111" cy="1533525"/>
          </a:xfrm>
          <a:prstGeom prst="rect">
            <a:avLst/>
          </a:prstGeom>
        </p:spPr>
        <p:txBody>
          <a:bodyPr lIns="0" tIns="0" rIns="0" bIns="0" rtlCol="0" anchor="t">
            <a:spAutoFit/>
          </a:bodyPr>
          <a:lstStyle/>
          <a:p>
            <a:pPr algn="ctr">
              <a:lnSpc>
                <a:spcPts val="12120"/>
              </a:lnSpc>
            </a:pPr>
            <a:r>
              <a:rPr lang="en-US" sz="10100" spc="303">
                <a:solidFill>
                  <a:srgbClr val="21EA68"/>
                </a:solidFill>
                <a:latin typeface="Poppins Bold Bold Italics"/>
              </a:rPr>
              <a:t>Thankyou</a:t>
            </a:r>
          </a:p>
        </p:txBody>
      </p:sp>
      <p:sp>
        <p:nvSpPr>
          <p:cNvPr id="4" name="Freeform 4"/>
          <p:cNvSpPr/>
          <p:nvPr/>
        </p:nvSpPr>
        <p:spPr>
          <a:xfrm>
            <a:off x="13144500" y="-5275635"/>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AutoShape 5"/>
          <p:cNvSpPr/>
          <p:nvPr/>
        </p:nvSpPr>
        <p:spPr>
          <a:xfrm rot="-2454669">
            <a:off x="13531582" y="587496"/>
            <a:ext cx="8173825" cy="15240"/>
          </a:xfrm>
          <a:prstGeom prst="rect">
            <a:avLst/>
          </a:prstGeom>
          <a:solidFill>
            <a:srgbClr val="21EA68"/>
          </a:solidFill>
        </p:spPr>
        <p:txBody>
          <a:bodyPr/>
          <a:lstStyle/>
          <a:p>
            <a:endParaRPr lang="en-US"/>
          </a:p>
        </p:txBody>
      </p:sp>
      <p:sp>
        <p:nvSpPr>
          <p:cNvPr id="6" name="Freeform 6"/>
          <p:cNvSpPr/>
          <p:nvPr/>
        </p:nvSpPr>
        <p:spPr>
          <a:xfrm rot="-5400000">
            <a:off x="-4114800" y="6849479"/>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AutoShape 7"/>
          <p:cNvSpPr/>
          <p:nvPr/>
        </p:nvSpPr>
        <p:spPr>
          <a:xfrm rot="-2454669">
            <a:off x="-3546590" y="9807476"/>
            <a:ext cx="8173825" cy="15240"/>
          </a:xfrm>
          <a:prstGeom prst="rect">
            <a:avLst/>
          </a:prstGeom>
          <a:solidFill>
            <a:srgbClr val="21EA68"/>
          </a:solidFill>
        </p:spPr>
        <p:txBody>
          <a:bodyPr/>
          <a:lstStyle/>
          <a:p>
            <a:endParaRPr lang="en-US"/>
          </a:p>
        </p:txBody>
      </p:sp>
      <p:sp>
        <p:nvSpPr>
          <p:cNvPr id="8" name="Freeform 8"/>
          <p:cNvSpPr/>
          <p:nvPr/>
        </p:nvSpPr>
        <p:spPr>
          <a:xfrm>
            <a:off x="-202304" y="-202304"/>
            <a:ext cx="2462007" cy="2462007"/>
          </a:xfrm>
          <a:custGeom>
            <a:avLst/>
            <a:gdLst/>
            <a:ahLst/>
            <a:cxnLst/>
            <a:rect l="l" t="t" r="r" b="b"/>
            <a:pathLst>
              <a:path w="2462007" h="2462007">
                <a:moveTo>
                  <a:pt x="0" y="0"/>
                </a:moveTo>
                <a:lnTo>
                  <a:pt x="2462008" y="0"/>
                </a:lnTo>
                <a:lnTo>
                  <a:pt x="2462008" y="2462008"/>
                </a:lnTo>
                <a:lnTo>
                  <a:pt x="0" y="2462008"/>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9144000" y="-175711"/>
            <a:ext cx="9344206" cy="10638421"/>
          </a:xfrm>
          <a:prstGeom prst="rect">
            <a:avLst/>
          </a:prstGeom>
          <a:solidFill>
            <a:srgbClr val="21EA68"/>
          </a:solidFill>
          <a:ln cap="sq">
            <a:noFill/>
            <a:prstDash val="solid"/>
            <a:miter/>
          </a:ln>
        </p:spPr>
        <p:txBody>
          <a:bodyPr/>
          <a:lstStyle/>
          <a:p>
            <a:endParaRPr lang="en-US"/>
          </a:p>
        </p:txBody>
      </p:sp>
      <p:sp>
        <p:nvSpPr>
          <p:cNvPr id="3" name="Freeform 3"/>
          <p:cNvSpPr/>
          <p:nvPr/>
        </p:nvSpPr>
        <p:spPr>
          <a:xfrm rot="3846684">
            <a:off x="-660918" y="-5846641"/>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1461415" y="5781134"/>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AutoShape 5"/>
          <p:cNvSpPr/>
          <p:nvPr/>
        </p:nvSpPr>
        <p:spPr>
          <a:xfrm rot="2700000">
            <a:off x="3238695" y="1029621"/>
            <a:ext cx="3375642" cy="28652"/>
          </a:xfrm>
          <a:prstGeom prst="rect">
            <a:avLst/>
          </a:prstGeom>
          <a:solidFill>
            <a:srgbClr val="18AE4D"/>
          </a:solidFill>
        </p:spPr>
        <p:txBody>
          <a:bodyPr/>
          <a:lstStyle/>
          <a:p>
            <a:endParaRPr lang="en-US"/>
          </a:p>
        </p:txBody>
      </p:sp>
      <p:sp>
        <p:nvSpPr>
          <p:cNvPr id="6" name="AutoShape 6"/>
          <p:cNvSpPr/>
          <p:nvPr/>
        </p:nvSpPr>
        <p:spPr>
          <a:xfrm rot="2700000">
            <a:off x="10830305" y="8361571"/>
            <a:ext cx="5358352" cy="28652"/>
          </a:xfrm>
          <a:prstGeom prst="rect">
            <a:avLst/>
          </a:prstGeom>
          <a:solidFill>
            <a:srgbClr val="18AE4D"/>
          </a:solidFill>
        </p:spPr>
        <p:txBody>
          <a:bodyPr/>
          <a:lstStyle/>
          <a:p>
            <a:endParaRPr lang="en-US"/>
          </a:p>
        </p:txBody>
      </p:sp>
      <p:sp>
        <p:nvSpPr>
          <p:cNvPr id="7" name="Freeform 7"/>
          <p:cNvSpPr/>
          <p:nvPr/>
        </p:nvSpPr>
        <p:spPr>
          <a:xfrm>
            <a:off x="465592" y="507547"/>
            <a:ext cx="2462007" cy="2462007"/>
          </a:xfrm>
          <a:custGeom>
            <a:avLst/>
            <a:gdLst/>
            <a:ahLst/>
            <a:cxnLst/>
            <a:rect l="l" t="t" r="r" b="b"/>
            <a:pathLst>
              <a:path w="2462007" h="2462007">
                <a:moveTo>
                  <a:pt x="0" y="0"/>
                </a:moveTo>
                <a:lnTo>
                  <a:pt x="2462007" y="0"/>
                </a:lnTo>
                <a:lnTo>
                  <a:pt x="2462007" y="2462008"/>
                </a:lnTo>
                <a:lnTo>
                  <a:pt x="0" y="2462008"/>
                </a:lnTo>
                <a:lnTo>
                  <a:pt x="0" y="0"/>
                </a:lnTo>
                <a:close/>
              </a:path>
            </a:pathLst>
          </a:custGeom>
          <a:blipFill>
            <a:blip r:embed="rId6"/>
            <a:stretch>
              <a:fillRect/>
            </a:stretch>
          </a:blipFill>
        </p:spPr>
        <p:txBody>
          <a:bodyPr/>
          <a:lstStyle/>
          <a:p>
            <a:endParaRPr lang="en-US"/>
          </a:p>
        </p:txBody>
      </p:sp>
      <p:sp>
        <p:nvSpPr>
          <p:cNvPr id="8" name="TextBox 8"/>
          <p:cNvSpPr txBox="1"/>
          <p:nvPr/>
        </p:nvSpPr>
        <p:spPr>
          <a:xfrm>
            <a:off x="10105596" y="1019175"/>
            <a:ext cx="7153704" cy="1152525"/>
          </a:xfrm>
          <a:prstGeom prst="rect">
            <a:avLst/>
          </a:prstGeom>
        </p:spPr>
        <p:txBody>
          <a:bodyPr lIns="0" tIns="0" rIns="0" bIns="0" rtlCol="0" anchor="t">
            <a:spAutoFit/>
          </a:bodyPr>
          <a:lstStyle/>
          <a:p>
            <a:pPr algn="r">
              <a:lnSpc>
                <a:spcPts val="9000"/>
              </a:lnSpc>
            </a:pPr>
            <a:r>
              <a:rPr lang="en-US" sz="7500" spc="225">
                <a:solidFill>
                  <a:srgbClr val="000000"/>
                </a:solidFill>
                <a:latin typeface="Poppins Bold Bold Italics"/>
              </a:rPr>
              <a:t>Index</a:t>
            </a:r>
          </a:p>
        </p:txBody>
      </p:sp>
      <p:grpSp>
        <p:nvGrpSpPr>
          <p:cNvPr id="9" name="Group 9"/>
          <p:cNvGrpSpPr/>
          <p:nvPr/>
        </p:nvGrpSpPr>
        <p:grpSpPr>
          <a:xfrm>
            <a:off x="1028700" y="4958621"/>
            <a:ext cx="6671945" cy="4299679"/>
            <a:chOff x="0" y="0"/>
            <a:chExt cx="8895927" cy="5732905"/>
          </a:xfrm>
        </p:grpSpPr>
        <p:sp>
          <p:nvSpPr>
            <p:cNvPr id="10" name="TextBox 10"/>
            <p:cNvSpPr txBox="1"/>
            <p:nvPr/>
          </p:nvSpPr>
          <p:spPr>
            <a:xfrm>
              <a:off x="0" y="0"/>
              <a:ext cx="8895923" cy="762000"/>
            </a:xfrm>
            <a:prstGeom prst="rect">
              <a:avLst/>
            </a:prstGeom>
          </p:spPr>
          <p:txBody>
            <a:bodyPr lIns="0" tIns="0" rIns="0" bIns="0" rtlCol="0" anchor="t">
              <a:spAutoFit/>
            </a:bodyPr>
            <a:lstStyle/>
            <a:p>
              <a:pPr>
                <a:lnSpc>
                  <a:spcPts val="4560"/>
                </a:lnSpc>
              </a:pPr>
              <a:r>
                <a:rPr lang="en-US" sz="3800" spc="570">
                  <a:solidFill>
                    <a:srgbClr val="21EA68"/>
                  </a:solidFill>
                  <a:latin typeface="Poppins Bold Italics"/>
                </a:rPr>
                <a:t>PRESENTATION FLOW</a:t>
              </a:r>
            </a:p>
          </p:txBody>
        </p:sp>
        <p:sp>
          <p:nvSpPr>
            <p:cNvPr id="11" name="TextBox 11"/>
            <p:cNvSpPr txBox="1"/>
            <p:nvPr/>
          </p:nvSpPr>
          <p:spPr>
            <a:xfrm>
              <a:off x="4" y="1218055"/>
              <a:ext cx="8895923" cy="4514850"/>
            </a:xfrm>
            <a:prstGeom prst="rect">
              <a:avLst/>
            </a:prstGeom>
          </p:spPr>
          <p:txBody>
            <a:bodyPr lIns="0" tIns="0" rIns="0" bIns="0" rtlCol="0" anchor="t">
              <a:spAutoFit/>
            </a:bodyPr>
            <a:lstStyle/>
            <a:p>
              <a:pPr>
                <a:lnSpc>
                  <a:spcPts val="4500"/>
                </a:lnSpc>
              </a:pPr>
              <a:r>
                <a:rPr lang="en-US" sz="3000" spc="30">
                  <a:solidFill>
                    <a:srgbClr val="21EA68"/>
                  </a:solidFill>
                  <a:latin typeface="Poppins Light"/>
                </a:rPr>
                <a:t>Project Overview</a:t>
              </a:r>
            </a:p>
            <a:p>
              <a:pPr>
                <a:lnSpc>
                  <a:spcPts val="4500"/>
                </a:lnSpc>
              </a:pPr>
              <a:r>
                <a:rPr lang="en-US" sz="3000" spc="30">
                  <a:solidFill>
                    <a:srgbClr val="21EA68"/>
                  </a:solidFill>
                  <a:latin typeface="Poppins Light"/>
                </a:rPr>
                <a:t>Concepts + Softwares</a:t>
              </a:r>
            </a:p>
            <a:p>
              <a:pPr>
                <a:lnSpc>
                  <a:spcPts val="4500"/>
                </a:lnSpc>
              </a:pPr>
              <a:r>
                <a:rPr lang="en-US" sz="3000" spc="30">
                  <a:solidFill>
                    <a:srgbClr val="21EA68"/>
                  </a:solidFill>
                  <a:latin typeface="Poppins Light"/>
                </a:rPr>
                <a:t>Implementation</a:t>
              </a:r>
            </a:p>
            <a:p>
              <a:pPr>
                <a:lnSpc>
                  <a:spcPts val="4500"/>
                </a:lnSpc>
              </a:pPr>
              <a:r>
                <a:rPr lang="en-US" sz="3000" spc="30">
                  <a:solidFill>
                    <a:srgbClr val="21EA68"/>
                  </a:solidFill>
                  <a:latin typeface="Poppins Light"/>
                </a:rPr>
                <a:t>Visualisations</a:t>
              </a:r>
            </a:p>
            <a:p>
              <a:pPr>
                <a:lnSpc>
                  <a:spcPts val="4500"/>
                </a:lnSpc>
              </a:pPr>
              <a:r>
                <a:rPr lang="en-US" sz="3000" spc="30">
                  <a:solidFill>
                    <a:srgbClr val="21EA68"/>
                  </a:solidFill>
                  <a:latin typeface="Poppins Light"/>
                </a:rPr>
                <a:t>Data Sources</a:t>
              </a:r>
            </a:p>
            <a:p>
              <a:pPr>
                <a:lnSpc>
                  <a:spcPts val="4500"/>
                </a:lnSpc>
              </a:pPr>
              <a:endParaRPr lang="en-US" sz="3000" spc="30">
                <a:solidFill>
                  <a:srgbClr val="21EA68"/>
                </a:solidFill>
                <a:latin typeface="Poppins Ligh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5029200"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3129498" y="4376738"/>
            <a:ext cx="12029004" cy="1533525"/>
          </a:xfrm>
          <a:prstGeom prst="rect">
            <a:avLst/>
          </a:prstGeom>
        </p:spPr>
        <p:txBody>
          <a:bodyPr lIns="0" tIns="0" rIns="0" bIns="0" rtlCol="0" anchor="t">
            <a:spAutoFit/>
          </a:bodyPr>
          <a:lstStyle/>
          <a:p>
            <a:pPr algn="ctr">
              <a:lnSpc>
                <a:spcPts val="12120"/>
              </a:lnSpc>
            </a:pPr>
            <a:r>
              <a:rPr lang="en-US" sz="10100" spc="303">
                <a:solidFill>
                  <a:srgbClr val="21EA68"/>
                </a:solidFill>
                <a:latin typeface="Poppins Bold Bold Italics"/>
              </a:rPr>
              <a:t>Project Overview</a:t>
            </a:r>
          </a:p>
        </p:txBody>
      </p:sp>
      <p:sp>
        <p:nvSpPr>
          <p:cNvPr id="4" name="Freeform 4"/>
          <p:cNvSpPr/>
          <p:nvPr/>
        </p:nvSpPr>
        <p:spPr>
          <a:xfrm>
            <a:off x="13144500" y="-5275635"/>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AutoShape 5"/>
          <p:cNvSpPr/>
          <p:nvPr/>
        </p:nvSpPr>
        <p:spPr>
          <a:xfrm rot="-2454669">
            <a:off x="13531582" y="587496"/>
            <a:ext cx="8173825" cy="15240"/>
          </a:xfrm>
          <a:prstGeom prst="rect">
            <a:avLst/>
          </a:prstGeom>
          <a:solidFill>
            <a:srgbClr val="21EA68"/>
          </a:solidFill>
        </p:spPr>
        <p:txBody>
          <a:bodyPr/>
          <a:lstStyle/>
          <a:p>
            <a:endParaRPr lang="en-US"/>
          </a:p>
        </p:txBody>
      </p:sp>
      <p:sp>
        <p:nvSpPr>
          <p:cNvPr id="6" name="Freeform 6"/>
          <p:cNvSpPr/>
          <p:nvPr/>
        </p:nvSpPr>
        <p:spPr>
          <a:xfrm rot="-5400000">
            <a:off x="-4114800" y="6849479"/>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AutoShape 7"/>
          <p:cNvSpPr/>
          <p:nvPr/>
        </p:nvSpPr>
        <p:spPr>
          <a:xfrm rot="-2454669">
            <a:off x="-3546590" y="9807476"/>
            <a:ext cx="8173825" cy="15240"/>
          </a:xfrm>
          <a:prstGeom prst="rect">
            <a:avLst/>
          </a:prstGeom>
          <a:solidFill>
            <a:srgbClr val="21EA68"/>
          </a:solidFill>
        </p:spPr>
        <p:txBody>
          <a:bodyPr/>
          <a:lstStyle/>
          <a:p>
            <a:endParaRPr lang="en-US"/>
          </a:p>
        </p:txBody>
      </p:sp>
      <p:sp>
        <p:nvSpPr>
          <p:cNvPr id="8" name="Freeform 8"/>
          <p:cNvSpPr/>
          <p:nvPr/>
        </p:nvSpPr>
        <p:spPr>
          <a:xfrm>
            <a:off x="-202304" y="-202304"/>
            <a:ext cx="2462007" cy="2462007"/>
          </a:xfrm>
          <a:custGeom>
            <a:avLst/>
            <a:gdLst/>
            <a:ahLst/>
            <a:cxnLst/>
            <a:rect l="l" t="t" r="r" b="b"/>
            <a:pathLst>
              <a:path w="2462007" h="2462007">
                <a:moveTo>
                  <a:pt x="0" y="0"/>
                </a:moveTo>
                <a:lnTo>
                  <a:pt x="2462008" y="0"/>
                </a:lnTo>
                <a:lnTo>
                  <a:pt x="2462008" y="2462008"/>
                </a:lnTo>
                <a:lnTo>
                  <a:pt x="0" y="2462008"/>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9477898">
            <a:off x="3330710" y="4330376"/>
            <a:ext cx="7889531" cy="7889531"/>
          </a:xfrm>
          <a:custGeom>
            <a:avLst/>
            <a:gdLst/>
            <a:ahLst/>
            <a:cxnLst/>
            <a:rect l="l" t="t" r="r" b="b"/>
            <a:pathLst>
              <a:path w="7889531" h="7889531">
                <a:moveTo>
                  <a:pt x="0" y="0"/>
                </a:moveTo>
                <a:lnTo>
                  <a:pt x="7889531" y="0"/>
                </a:lnTo>
                <a:lnTo>
                  <a:pt x="7889531" y="7889531"/>
                </a:lnTo>
                <a:lnTo>
                  <a:pt x="0" y="7889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916066" y="-2430207"/>
            <a:ext cx="7889531" cy="7889531"/>
          </a:xfrm>
          <a:custGeom>
            <a:avLst/>
            <a:gdLst/>
            <a:ahLst/>
            <a:cxnLst/>
            <a:rect l="l" t="t" r="r" b="b"/>
            <a:pathLst>
              <a:path w="7889531" h="7889531">
                <a:moveTo>
                  <a:pt x="0" y="0"/>
                </a:moveTo>
                <a:lnTo>
                  <a:pt x="7889532" y="0"/>
                </a:lnTo>
                <a:lnTo>
                  <a:pt x="7889532" y="7889531"/>
                </a:lnTo>
                <a:lnTo>
                  <a:pt x="0" y="7889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AutoShape 4"/>
          <p:cNvSpPr/>
          <p:nvPr/>
        </p:nvSpPr>
        <p:spPr>
          <a:xfrm rot="-2700000">
            <a:off x="4470594" y="9299000"/>
            <a:ext cx="3660766" cy="29869"/>
          </a:xfrm>
          <a:prstGeom prst="rect">
            <a:avLst/>
          </a:prstGeom>
          <a:solidFill>
            <a:srgbClr val="21EA68"/>
          </a:solidFill>
        </p:spPr>
        <p:txBody>
          <a:bodyPr/>
          <a:lstStyle/>
          <a:p>
            <a:endParaRPr lang="en-US"/>
          </a:p>
        </p:txBody>
      </p:sp>
      <p:sp>
        <p:nvSpPr>
          <p:cNvPr id="5" name="AutoShape 5"/>
          <p:cNvSpPr/>
          <p:nvPr/>
        </p:nvSpPr>
        <p:spPr>
          <a:xfrm>
            <a:off x="12117604" y="-293608"/>
            <a:ext cx="11042696" cy="10638421"/>
          </a:xfrm>
          <a:prstGeom prst="rect">
            <a:avLst/>
          </a:prstGeom>
          <a:solidFill>
            <a:srgbClr val="083D1B"/>
          </a:solidFill>
        </p:spPr>
        <p:txBody>
          <a:bodyPr/>
          <a:lstStyle/>
          <a:p>
            <a:endParaRPr lang="en-US"/>
          </a:p>
        </p:txBody>
      </p:sp>
      <p:sp>
        <p:nvSpPr>
          <p:cNvPr id="6" name="AutoShape 6"/>
          <p:cNvSpPr/>
          <p:nvPr/>
        </p:nvSpPr>
        <p:spPr>
          <a:xfrm rot="-2700000">
            <a:off x="-1873474" y="2827663"/>
            <a:ext cx="5358352" cy="28652"/>
          </a:xfrm>
          <a:prstGeom prst="rect">
            <a:avLst/>
          </a:prstGeom>
          <a:solidFill>
            <a:srgbClr val="21EA68"/>
          </a:solidFill>
        </p:spPr>
        <p:txBody>
          <a:bodyPr/>
          <a:lstStyle/>
          <a:p>
            <a:endParaRPr lang="en-US"/>
          </a:p>
        </p:txBody>
      </p:sp>
      <p:sp>
        <p:nvSpPr>
          <p:cNvPr id="7" name="Freeform 7"/>
          <p:cNvSpPr/>
          <p:nvPr/>
        </p:nvSpPr>
        <p:spPr>
          <a:xfrm>
            <a:off x="-425302" y="-534711"/>
            <a:ext cx="2462007" cy="2462007"/>
          </a:xfrm>
          <a:custGeom>
            <a:avLst/>
            <a:gdLst/>
            <a:ahLst/>
            <a:cxnLst/>
            <a:rect l="l" t="t" r="r" b="b"/>
            <a:pathLst>
              <a:path w="2462007" h="2462007">
                <a:moveTo>
                  <a:pt x="0" y="0"/>
                </a:moveTo>
                <a:lnTo>
                  <a:pt x="2462007" y="0"/>
                </a:lnTo>
                <a:lnTo>
                  <a:pt x="2462007" y="2462007"/>
                </a:lnTo>
                <a:lnTo>
                  <a:pt x="0" y="2462007"/>
                </a:lnTo>
                <a:lnTo>
                  <a:pt x="0" y="0"/>
                </a:lnTo>
                <a:close/>
              </a:path>
            </a:pathLst>
          </a:custGeom>
          <a:blipFill>
            <a:blip r:embed="rId4"/>
            <a:stretch>
              <a:fillRect/>
            </a:stretch>
          </a:blipFill>
        </p:spPr>
        <p:txBody>
          <a:bodyPr/>
          <a:lstStyle/>
          <a:p>
            <a:endParaRPr lang="en-US"/>
          </a:p>
        </p:txBody>
      </p:sp>
      <p:sp>
        <p:nvSpPr>
          <p:cNvPr id="8" name="Freeform 8"/>
          <p:cNvSpPr/>
          <p:nvPr/>
        </p:nvSpPr>
        <p:spPr>
          <a:xfrm>
            <a:off x="0" y="1969971"/>
            <a:ext cx="12117604" cy="6978706"/>
          </a:xfrm>
          <a:custGeom>
            <a:avLst/>
            <a:gdLst/>
            <a:ahLst/>
            <a:cxnLst/>
            <a:rect l="l" t="t" r="r" b="b"/>
            <a:pathLst>
              <a:path w="12117604" h="6978706">
                <a:moveTo>
                  <a:pt x="0" y="0"/>
                </a:moveTo>
                <a:lnTo>
                  <a:pt x="12117604" y="0"/>
                </a:lnTo>
                <a:lnTo>
                  <a:pt x="12117604" y="6978706"/>
                </a:lnTo>
                <a:lnTo>
                  <a:pt x="0" y="6978706"/>
                </a:lnTo>
                <a:lnTo>
                  <a:pt x="0" y="0"/>
                </a:lnTo>
                <a:close/>
              </a:path>
            </a:pathLst>
          </a:custGeom>
          <a:blipFill>
            <a:blip r:embed="rId5"/>
            <a:stretch>
              <a:fillRect l="-837" r="-837"/>
            </a:stretch>
          </a:blipFill>
        </p:spPr>
        <p:txBody>
          <a:bodyPr/>
          <a:lstStyle/>
          <a:p>
            <a:endParaRPr lang="en-US"/>
          </a:p>
        </p:txBody>
      </p:sp>
      <p:sp>
        <p:nvSpPr>
          <p:cNvPr id="9" name="TextBox 9"/>
          <p:cNvSpPr txBox="1"/>
          <p:nvPr/>
        </p:nvSpPr>
        <p:spPr>
          <a:xfrm>
            <a:off x="10097557" y="1019175"/>
            <a:ext cx="7267060" cy="1152525"/>
          </a:xfrm>
          <a:prstGeom prst="rect">
            <a:avLst/>
          </a:prstGeom>
        </p:spPr>
        <p:txBody>
          <a:bodyPr lIns="0" tIns="0" rIns="0" bIns="0" rtlCol="0" anchor="t">
            <a:spAutoFit/>
          </a:bodyPr>
          <a:lstStyle/>
          <a:p>
            <a:pPr>
              <a:lnSpc>
                <a:spcPts val="9000"/>
              </a:lnSpc>
            </a:pPr>
            <a:endParaRPr/>
          </a:p>
        </p:txBody>
      </p:sp>
      <p:sp>
        <p:nvSpPr>
          <p:cNvPr id="10" name="TextBox 10"/>
          <p:cNvSpPr txBox="1"/>
          <p:nvPr/>
        </p:nvSpPr>
        <p:spPr>
          <a:xfrm>
            <a:off x="12755937" y="1322587"/>
            <a:ext cx="4883015" cy="7565626"/>
          </a:xfrm>
          <a:prstGeom prst="rect">
            <a:avLst/>
          </a:prstGeom>
        </p:spPr>
        <p:txBody>
          <a:bodyPr lIns="0" tIns="0" rIns="0" bIns="0" rtlCol="0" anchor="t">
            <a:spAutoFit/>
          </a:bodyPr>
          <a:lstStyle/>
          <a:p>
            <a:pPr algn="just">
              <a:lnSpc>
                <a:spcPts val="3767"/>
              </a:lnSpc>
              <a:spcBef>
                <a:spcPct val="0"/>
              </a:spcBef>
            </a:pPr>
            <a:r>
              <a:rPr lang="en-US" sz="2511" spc="25">
                <a:solidFill>
                  <a:srgbClr val="21EA68"/>
                </a:solidFill>
                <a:latin typeface="Poppins Light"/>
              </a:rPr>
              <a:t>This project utilizes Kaggle's Spotify dataset to extract insights into user preferences and music industry trends. Employing Power BI, the analysis involves cleaning and preprocessing data, identifying key patterns, and creating an interactive dashboard for visual representation. The goal is to offer stakeholders a concise and user-friendly tool for informed decision-making based on comprehensive music consumption patterns.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5029200"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521957" y="4371592"/>
            <a:ext cx="17244086" cy="1543816"/>
          </a:xfrm>
          <a:prstGeom prst="rect">
            <a:avLst/>
          </a:prstGeom>
        </p:spPr>
        <p:txBody>
          <a:bodyPr lIns="0" tIns="0" rIns="0" bIns="0" rtlCol="0" anchor="t">
            <a:spAutoFit/>
          </a:bodyPr>
          <a:lstStyle/>
          <a:p>
            <a:pPr algn="ctr">
              <a:lnSpc>
                <a:spcPts val="12156"/>
              </a:lnSpc>
            </a:pPr>
            <a:r>
              <a:rPr lang="en-US" sz="10130" spc="303">
                <a:solidFill>
                  <a:srgbClr val="21EA68"/>
                </a:solidFill>
                <a:latin typeface="Poppins Bold Bold Italics"/>
              </a:rPr>
              <a:t>Concepts + Softwares</a:t>
            </a:r>
          </a:p>
        </p:txBody>
      </p:sp>
      <p:sp>
        <p:nvSpPr>
          <p:cNvPr id="4" name="Freeform 4"/>
          <p:cNvSpPr/>
          <p:nvPr/>
        </p:nvSpPr>
        <p:spPr>
          <a:xfrm>
            <a:off x="13144500" y="-5275635"/>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AutoShape 5"/>
          <p:cNvSpPr/>
          <p:nvPr/>
        </p:nvSpPr>
        <p:spPr>
          <a:xfrm rot="-2454669">
            <a:off x="13531582" y="587496"/>
            <a:ext cx="8173825" cy="15240"/>
          </a:xfrm>
          <a:prstGeom prst="rect">
            <a:avLst/>
          </a:prstGeom>
          <a:solidFill>
            <a:srgbClr val="21EA68"/>
          </a:solidFill>
        </p:spPr>
        <p:txBody>
          <a:bodyPr/>
          <a:lstStyle/>
          <a:p>
            <a:endParaRPr lang="en-US"/>
          </a:p>
        </p:txBody>
      </p:sp>
      <p:sp>
        <p:nvSpPr>
          <p:cNvPr id="6" name="Freeform 6"/>
          <p:cNvSpPr/>
          <p:nvPr/>
        </p:nvSpPr>
        <p:spPr>
          <a:xfrm rot="-5400000">
            <a:off x="-4114800" y="6849479"/>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AutoShape 7"/>
          <p:cNvSpPr/>
          <p:nvPr/>
        </p:nvSpPr>
        <p:spPr>
          <a:xfrm rot="-2454669">
            <a:off x="-3546590" y="9807476"/>
            <a:ext cx="8173825" cy="15240"/>
          </a:xfrm>
          <a:prstGeom prst="rect">
            <a:avLst/>
          </a:prstGeom>
          <a:solidFill>
            <a:srgbClr val="21EA68"/>
          </a:solidFill>
        </p:spPr>
        <p:txBody>
          <a:bodyPr/>
          <a:lstStyle/>
          <a:p>
            <a:endParaRPr lang="en-US"/>
          </a:p>
        </p:txBody>
      </p:sp>
      <p:sp>
        <p:nvSpPr>
          <p:cNvPr id="8" name="Freeform 8"/>
          <p:cNvSpPr/>
          <p:nvPr/>
        </p:nvSpPr>
        <p:spPr>
          <a:xfrm>
            <a:off x="-202304" y="-202304"/>
            <a:ext cx="2462007" cy="2462007"/>
          </a:xfrm>
          <a:custGeom>
            <a:avLst/>
            <a:gdLst/>
            <a:ahLst/>
            <a:cxnLst/>
            <a:rect l="l" t="t" r="r" b="b"/>
            <a:pathLst>
              <a:path w="2462007" h="2462007">
                <a:moveTo>
                  <a:pt x="0" y="0"/>
                </a:moveTo>
                <a:lnTo>
                  <a:pt x="2462008" y="0"/>
                </a:lnTo>
                <a:lnTo>
                  <a:pt x="2462008" y="2462008"/>
                </a:lnTo>
                <a:lnTo>
                  <a:pt x="0" y="2462008"/>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716066" y="0"/>
            <a:ext cx="4413207" cy="10411709"/>
          </a:xfrm>
          <a:prstGeom prst="rect">
            <a:avLst/>
          </a:prstGeom>
          <a:solidFill>
            <a:srgbClr val="21EA68"/>
          </a:solidFill>
        </p:spPr>
        <p:txBody>
          <a:bodyPr/>
          <a:lstStyle/>
          <a:p>
            <a:endParaRPr lang="en-US"/>
          </a:p>
        </p:txBody>
      </p:sp>
      <p:sp>
        <p:nvSpPr>
          <p:cNvPr id="3" name="TextBox 3"/>
          <p:cNvSpPr txBox="1"/>
          <p:nvPr/>
        </p:nvSpPr>
        <p:spPr>
          <a:xfrm rot="-5400000">
            <a:off x="-2772004" y="3740710"/>
            <a:ext cx="7833845" cy="2409825"/>
          </a:xfrm>
          <a:prstGeom prst="rect">
            <a:avLst/>
          </a:prstGeom>
        </p:spPr>
        <p:txBody>
          <a:bodyPr lIns="0" tIns="0" rIns="0" bIns="0" rtlCol="0" anchor="t">
            <a:spAutoFit/>
          </a:bodyPr>
          <a:lstStyle/>
          <a:p>
            <a:pPr algn="ctr">
              <a:lnSpc>
                <a:spcPts val="9750"/>
              </a:lnSpc>
            </a:pPr>
            <a:r>
              <a:rPr lang="en-US" sz="6500" spc="195">
                <a:solidFill>
                  <a:srgbClr val="083D1B"/>
                </a:solidFill>
                <a:latin typeface="Poppins Medium"/>
              </a:rPr>
              <a:t>Concepts </a:t>
            </a:r>
          </a:p>
          <a:p>
            <a:pPr algn="ctr">
              <a:lnSpc>
                <a:spcPts val="9750"/>
              </a:lnSpc>
            </a:pPr>
            <a:r>
              <a:rPr lang="en-US" sz="6500" spc="195">
                <a:solidFill>
                  <a:srgbClr val="083D1B"/>
                </a:solidFill>
                <a:latin typeface="Poppins Medium"/>
              </a:rPr>
              <a:t>(ETL)</a:t>
            </a:r>
          </a:p>
        </p:txBody>
      </p:sp>
      <p:sp>
        <p:nvSpPr>
          <p:cNvPr id="4" name="Freeform 4"/>
          <p:cNvSpPr/>
          <p:nvPr/>
        </p:nvSpPr>
        <p:spPr>
          <a:xfrm>
            <a:off x="14546788" y="9258300"/>
            <a:ext cx="4984776" cy="4984776"/>
          </a:xfrm>
          <a:custGeom>
            <a:avLst/>
            <a:gdLst/>
            <a:ahLst/>
            <a:cxnLst/>
            <a:rect l="l" t="t" r="r" b="b"/>
            <a:pathLst>
              <a:path w="4984776" h="4984776">
                <a:moveTo>
                  <a:pt x="0" y="0"/>
                </a:moveTo>
                <a:lnTo>
                  <a:pt x="4984777" y="0"/>
                </a:lnTo>
                <a:lnTo>
                  <a:pt x="4984777" y="4984776"/>
                </a:lnTo>
                <a:lnTo>
                  <a:pt x="0" y="4984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10800000">
            <a:off x="2018612" y="-4189117"/>
            <a:ext cx="4789190" cy="4789190"/>
          </a:xfrm>
          <a:custGeom>
            <a:avLst/>
            <a:gdLst/>
            <a:ahLst/>
            <a:cxnLst/>
            <a:rect l="l" t="t" r="r" b="b"/>
            <a:pathLst>
              <a:path w="4789190" h="4789190">
                <a:moveTo>
                  <a:pt x="0" y="0"/>
                </a:moveTo>
                <a:lnTo>
                  <a:pt x="4789190" y="0"/>
                </a:lnTo>
                <a:lnTo>
                  <a:pt x="4789190" y="4789189"/>
                </a:lnTo>
                <a:lnTo>
                  <a:pt x="0" y="47891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AutoShape 6"/>
          <p:cNvSpPr/>
          <p:nvPr/>
        </p:nvSpPr>
        <p:spPr>
          <a:xfrm rot="-8100000">
            <a:off x="14580124" y="10950690"/>
            <a:ext cx="5358352" cy="28652"/>
          </a:xfrm>
          <a:prstGeom prst="rect">
            <a:avLst/>
          </a:prstGeom>
          <a:solidFill>
            <a:srgbClr val="18AE4D"/>
          </a:solidFill>
        </p:spPr>
        <p:txBody>
          <a:bodyPr/>
          <a:lstStyle/>
          <a:p>
            <a:endParaRPr lang="en-US"/>
          </a:p>
        </p:txBody>
      </p:sp>
      <p:sp>
        <p:nvSpPr>
          <p:cNvPr id="7" name="AutoShape 7"/>
          <p:cNvSpPr/>
          <p:nvPr/>
        </p:nvSpPr>
        <p:spPr>
          <a:xfrm rot="-8100000">
            <a:off x="709502" y="-1088485"/>
            <a:ext cx="5358352" cy="28652"/>
          </a:xfrm>
          <a:prstGeom prst="rect">
            <a:avLst/>
          </a:prstGeom>
          <a:solidFill>
            <a:srgbClr val="18AE4D"/>
          </a:solidFill>
        </p:spPr>
        <p:txBody>
          <a:bodyPr/>
          <a:lstStyle/>
          <a:p>
            <a:endParaRPr lang="en-US"/>
          </a:p>
        </p:txBody>
      </p:sp>
      <p:sp>
        <p:nvSpPr>
          <p:cNvPr id="8" name="Freeform 8"/>
          <p:cNvSpPr/>
          <p:nvPr/>
        </p:nvSpPr>
        <p:spPr>
          <a:xfrm rot="-10800000">
            <a:off x="-4110661" y="6095056"/>
            <a:ext cx="4789190" cy="4789190"/>
          </a:xfrm>
          <a:custGeom>
            <a:avLst/>
            <a:gdLst/>
            <a:ahLst/>
            <a:cxnLst/>
            <a:rect l="l" t="t" r="r" b="b"/>
            <a:pathLst>
              <a:path w="4789190" h="4789190">
                <a:moveTo>
                  <a:pt x="0" y="0"/>
                </a:moveTo>
                <a:lnTo>
                  <a:pt x="4789190" y="0"/>
                </a:lnTo>
                <a:lnTo>
                  <a:pt x="4789190" y="4789190"/>
                </a:lnTo>
                <a:lnTo>
                  <a:pt x="0" y="47891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AutoShape 9"/>
          <p:cNvSpPr/>
          <p:nvPr/>
        </p:nvSpPr>
        <p:spPr>
          <a:xfrm rot="-8100000">
            <a:off x="-3099685" y="7716423"/>
            <a:ext cx="5358352" cy="28652"/>
          </a:xfrm>
          <a:prstGeom prst="rect">
            <a:avLst/>
          </a:prstGeom>
          <a:solidFill>
            <a:srgbClr val="000000"/>
          </a:solidFill>
        </p:spPr>
        <p:txBody>
          <a:bodyPr/>
          <a:lstStyle/>
          <a:p>
            <a:endParaRPr lang="en-US"/>
          </a:p>
        </p:txBody>
      </p:sp>
      <p:sp>
        <p:nvSpPr>
          <p:cNvPr id="10" name="AutoShape 10"/>
          <p:cNvSpPr/>
          <p:nvPr/>
        </p:nvSpPr>
        <p:spPr>
          <a:xfrm>
            <a:off x="9073711" y="0"/>
            <a:ext cx="2336917" cy="10411709"/>
          </a:xfrm>
          <a:prstGeom prst="rect">
            <a:avLst/>
          </a:prstGeom>
          <a:solidFill>
            <a:srgbClr val="21EA68"/>
          </a:solidFill>
        </p:spPr>
        <p:txBody>
          <a:bodyPr/>
          <a:lstStyle/>
          <a:p>
            <a:endParaRPr lang="en-US"/>
          </a:p>
        </p:txBody>
      </p:sp>
      <p:sp>
        <p:nvSpPr>
          <p:cNvPr id="11" name="Freeform 11"/>
          <p:cNvSpPr/>
          <p:nvPr/>
        </p:nvSpPr>
        <p:spPr>
          <a:xfrm rot="-10800000">
            <a:off x="8048683" y="9579369"/>
            <a:ext cx="2994312" cy="2994312"/>
          </a:xfrm>
          <a:custGeom>
            <a:avLst/>
            <a:gdLst/>
            <a:ahLst/>
            <a:cxnLst/>
            <a:rect l="l" t="t" r="r" b="b"/>
            <a:pathLst>
              <a:path w="2994312" h="2994312">
                <a:moveTo>
                  <a:pt x="0" y="0"/>
                </a:moveTo>
                <a:lnTo>
                  <a:pt x="2994311" y="0"/>
                </a:lnTo>
                <a:lnTo>
                  <a:pt x="2994311" y="2994312"/>
                </a:lnTo>
                <a:lnTo>
                  <a:pt x="0" y="29943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AutoShape 12"/>
          <p:cNvSpPr/>
          <p:nvPr/>
        </p:nvSpPr>
        <p:spPr>
          <a:xfrm rot="-8100000">
            <a:off x="7609871" y="10272674"/>
            <a:ext cx="5358352" cy="28652"/>
          </a:xfrm>
          <a:prstGeom prst="rect">
            <a:avLst/>
          </a:prstGeom>
          <a:solidFill>
            <a:srgbClr val="000000"/>
          </a:solidFill>
        </p:spPr>
        <p:txBody>
          <a:bodyPr/>
          <a:lstStyle/>
          <a:p>
            <a:endParaRPr lang="en-US"/>
          </a:p>
        </p:txBody>
      </p:sp>
      <p:sp>
        <p:nvSpPr>
          <p:cNvPr id="13" name="Freeform 13"/>
          <p:cNvSpPr/>
          <p:nvPr/>
        </p:nvSpPr>
        <p:spPr>
          <a:xfrm>
            <a:off x="16217656" y="-400569"/>
            <a:ext cx="2462007" cy="2462007"/>
          </a:xfrm>
          <a:custGeom>
            <a:avLst/>
            <a:gdLst/>
            <a:ahLst/>
            <a:cxnLst/>
            <a:rect l="l" t="t" r="r" b="b"/>
            <a:pathLst>
              <a:path w="2462007" h="2462007">
                <a:moveTo>
                  <a:pt x="0" y="0"/>
                </a:moveTo>
                <a:lnTo>
                  <a:pt x="2462007" y="0"/>
                </a:lnTo>
                <a:lnTo>
                  <a:pt x="2462007" y="2462008"/>
                </a:lnTo>
                <a:lnTo>
                  <a:pt x="0" y="2462008"/>
                </a:lnTo>
                <a:lnTo>
                  <a:pt x="0" y="0"/>
                </a:lnTo>
                <a:close/>
              </a:path>
            </a:pathLst>
          </a:custGeom>
          <a:blipFill>
            <a:blip r:embed="rId4"/>
            <a:stretch>
              <a:fillRect/>
            </a:stretch>
          </a:blipFill>
        </p:spPr>
        <p:txBody>
          <a:bodyPr/>
          <a:lstStyle/>
          <a:p>
            <a:endParaRPr lang="en-US"/>
          </a:p>
        </p:txBody>
      </p:sp>
      <p:grpSp>
        <p:nvGrpSpPr>
          <p:cNvPr id="14" name="Group 14"/>
          <p:cNvGrpSpPr/>
          <p:nvPr/>
        </p:nvGrpSpPr>
        <p:grpSpPr>
          <a:xfrm>
            <a:off x="2959430" y="7402820"/>
            <a:ext cx="5425023" cy="1657602"/>
            <a:chOff x="0" y="0"/>
            <a:chExt cx="7233365" cy="2210136"/>
          </a:xfrm>
        </p:grpSpPr>
        <p:sp>
          <p:nvSpPr>
            <p:cNvPr id="15" name="TextBox 15"/>
            <p:cNvSpPr txBox="1"/>
            <p:nvPr/>
          </p:nvSpPr>
          <p:spPr>
            <a:xfrm>
              <a:off x="0" y="-66675"/>
              <a:ext cx="7233365" cy="1504315"/>
            </a:xfrm>
            <a:prstGeom prst="rect">
              <a:avLst/>
            </a:prstGeom>
          </p:spPr>
          <p:txBody>
            <a:bodyPr lIns="0" tIns="0" rIns="0" bIns="0" rtlCol="0" anchor="t">
              <a:spAutoFit/>
            </a:bodyPr>
            <a:lstStyle/>
            <a:p>
              <a:pPr>
                <a:lnSpc>
                  <a:spcPts val="4620"/>
                </a:lnSpc>
              </a:pPr>
              <a:r>
                <a:rPr lang="en-US" sz="3300" spc="429">
                  <a:solidFill>
                    <a:srgbClr val="21EA68"/>
                  </a:solidFill>
                  <a:latin typeface="Poppins Light Bold"/>
                </a:rPr>
                <a:t>DATA VISUALISATIONS</a:t>
              </a:r>
            </a:p>
          </p:txBody>
        </p:sp>
        <p:sp>
          <p:nvSpPr>
            <p:cNvPr id="16" name="TextBox 16"/>
            <p:cNvSpPr txBox="1"/>
            <p:nvPr/>
          </p:nvSpPr>
          <p:spPr>
            <a:xfrm>
              <a:off x="0" y="1625936"/>
              <a:ext cx="7233365" cy="584200"/>
            </a:xfrm>
            <a:prstGeom prst="rect">
              <a:avLst/>
            </a:prstGeom>
          </p:spPr>
          <p:txBody>
            <a:bodyPr lIns="0" tIns="0" rIns="0" bIns="0" rtlCol="0" anchor="t">
              <a:spAutoFit/>
            </a:bodyPr>
            <a:lstStyle/>
            <a:p>
              <a:pPr>
                <a:lnSpc>
                  <a:spcPts val="3750"/>
                </a:lnSpc>
              </a:pPr>
              <a:endParaRPr/>
            </a:p>
          </p:txBody>
        </p:sp>
      </p:grpSp>
      <p:grpSp>
        <p:nvGrpSpPr>
          <p:cNvPr id="17" name="Group 17"/>
          <p:cNvGrpSpPr/>
          <p:nvPr/>
        </p:nvGrpSpPr>
        <p:grpSpPr>
          <a:xfrm>
            <a:off x="12096429" y="7485864"/>
            <a:ext cx="5425023" cy="1076577"/>
            <a:chOff x="0" y="0"/>
            <a:chExt cx="7233365" cy="1435436"/>
          </a:xfrm>
        </p:grpSpPr>
        <p:sp>
          <p:nvSpPr>
            <p:cNvPr id="18" name="TextBox 18"/>
            <p:cNvSpPr txBox="1"/>
            <p:nvPr/>
          </p:nvSpPr>
          <p:spPr>
            <a:xfrm>
              <a:off x="0" y="-66675"/>
              <a:ext cx="7233365" cy="729615"/>
            </a:xfrm>
            <a:prstGeom prst="rect">
              <a:avLst/>
            </a:prstGeom>
          </p:spPr>
          <p:txBody>
            <a:bodyPr lIns="0" tIns="0" rIns="0" bIns="0" rtlCol="0" anchor="t">
              <a:spAutoFit/>
            </a:bodyPr>
            <a:lstStyle/>
            <a:p>
              <a:pPr>
                <a:lnSpc>
                  <a:spcPts val="4620"/>
                </a:lnSpc>
              </a:pPr>
              <a:r>
                <a:rPr lang="en-US" sz="3300" spc="429">
                  <a:solidFill>
                    <a:srgbClr val="21EA68"/>
                  </a:solidFill>
                  <a:latin typeface="Poppins Light Bold"/>
                </a:rPr>
                <a:t>BRAVO FOR POWER BI</a:t>
              </a:r>
            </a:p>
          </p:txBody>
        </p:sp>
        <p:sp>
          <p:nvSpPr>
            <p:cNvPr id="19" name="TextBox 19"/>
            <p:cNvSpPr txBox="1"/>
            <p:nvPr/>
          </p:nvSpPr>
          <p:spPr>
            <a:xfrm>
              <a:off x="0" y="851236"/>
              <a:ext cx="7233365" cy="584200"/>
            </a:xfrm>
            <a:prstGeom prst="rect">
              <a:avLst/>
            </a:prstGeom>
          </p:spPr>
          <p:txBody>
            <a:bodyPr lIns="0" tIns="0" rIns="0" bIns="0" rtlCol="0" anchor="t">
              <a:spAutoFit/>
            </a:bodyPr>
            <a:lstStyle/>
            <a:p>
              <a:pPr>
                <a:lnSpc>
                  <a:spcPts val="3750"/>
                </a:lnSpc>
              </a:pPr>
              <a:endParaRPr/>
            </a:p>
          </p:txBody>
        </p:sp>
      </p:grpSp>
      <p:grpSp>
        <p:nvGrpSpPr>
          <p:cNvPr id="20" name="Group 20"/>
          <p:cNvGrpSpPr/>
          <p:nvPr/>
        </p:nvGrpSpPr>
        <p:grpSpPr>
          <a:xfrm>
            <a:off x="2959430" y="2348478"/>
            <a:ext cx="5425023" cy="1076577"/>
            <a:chOff x="0" y="0"/>
            <a:chExt cx="7233365" cy="1435436"/>
          </a:xfrm>
        </p:grpSpPr>
        <p:sp>
          <p:nvSpPr>
            <p:cNvPr id="21" name="TextBox 21"/>
            <p:cNvSpPr txBox="1"/>
            <p:nvPr/>
          </p:nvSpPr>
          <p:spPr>
            <a:xfrm>
              <a:off x="0" y="-66675"/>
              <a:ext cx="7233365" cy="729615"/>
            </a:xfrm>
            <a:prstGeom prst="rect">
              <a:avLst/>
            </a:prstGeom>
          </p:spPr>
          <p:txBody>
            <a:bodyPr lIns="0" tIns="0" rIns="0" bIns="0" rtlCol="0" anchor="t">
              <a:spAutoFit/>
            </a:bodyPr>
            <a:lstStyle/>
            <a:p>
              <a:pPr>
                <a:lnSpc>
                  <a:spcPts val="4620"/>
                </a:lnSpc>
              </a:pPr>
              <a:r>
                <a:rPr lang="en-US" sz="3300" spc="429">
                  <a:solidFill>
                    <a:srgbClr val="21EA68"/>
                  </a:solidFill>
                  <a:latin typeface="Poppins Light Bold"/>
                </a:rPr>
                <a:t>DATA COLLECTION</a:t>
              </a:r>
            </a:p>
          </p:txBody>
        </p:sp>
        <p:sp>
          <p:nvSpPr>
            <p:cNvPr id="22" name="TextBox 22"/>
            <p:cNvSpPr txBox="1"/>
            <p:nvPr/>
          </p:nvSpPr>
          <p:spPr>
            <a:xfrm>
              <a:off x="0" y="851236"/>
              <a:ext cx="7233365" cy="584200"/>
            </a:xfrm>
            <a:prstGeom prst="rect">
              <a:avLst/>
            </a:prstGeom>
          </p:spPr>
          <p:txBody>
            <a:bodyPr lIns="0" tIns="0" rIns="0" bIns="0" rtlCol="0" anchor="t">
              <a:spAutoFit/>
            </a:bodyPr>
            <a:lstStyle/>
            <a:p>
              <a:pPr>
                <a:lnSpc>
                  <a:spcPts val="3750"/>
                </a:lnSpc>
              </a:pPr>
              <a:r>
                <a:rPr lang="en-US" sz="2500" spc="25">
                  <a:solidFill>
                    <a:srgbClr val="21EA68"/>
                  </a:solidFill>
                  <a:latin typeface="Poppins Light"/>
                </a:rPr>
                <a:t>.</a:t>
              </a:r>
            </a:p>
          </p:txBody>
        </p:sp>
      </p:grpSp>
      <p:grpSp>
        <p:nvGrpSpPr>
          <p:cNvPr id="23" name="Group 23"/>
          <p:cNvGrpSpPr/>
          <p:nvPr/>
        </p:nvGrpSpPr>
        <p:grpSpPr>
          <a:xfrm>
            <a:off x="12096429" y="2381241"/>
            <a:ext cx="5425023" cy="1076577"/>
            <a:chOff x="0" y="0"/>
            <a:chExt cx="7233365" cy="1435436"/>
          </a:xfrm>
        </p:grpSpPr>
        <p:sp>
          <p:nvSpPr>
            <p:cNvPr id="24" name="TextBox 24"/>
            <p:cNvSpPr txBox="1"/>
            <p:nvPr/>
          </p:nvSpPr>
          <p:spPr>
            <a:xfrm>
              <a:off x="0" y="-66675"/>
              <a:ext cx="7233365" cy="729615"/>
            </a:xfrm>
            <a:prstGeom prst="rect">
              <a:avLst/>
            </a:prstGeom>
          </p:spPr>
          <p:txBody>
            <a:bodyPr lIns="0" tIns="0" rIns="0" bIns="0" rtlCol="0" anchor="t">
              <a:spAutoFit/>
            </a:bodyPr>
            <a:lstStyle/>
            <a:p>
              <a:pPr>
                <a:lnSpc>
                  <a:spcPts val="4620"/>
                </a:lnSpc>
              </a:pPr>
              <a:r>
                <a:rPr lang="en-US" sz="3300" spc="429">
                  <a:solidFill>
                    <a:srgbClr val="21EA68"/>
                  </a:solidFill>
                  <a:latin typeface="Poppins Light Bold"/>
                </a:rPr>
                <a:t>KAGGLE</a:t>
              </a:r>
            </a:p>
          </p:txBody>
        </p:sp>
        <p:sp>
          <p:nvSpPr>
            <p:cNvPr id="25" name="TextBox 25"/>
            <p:cNvSpPr txBox="1"/>
            <p:nvPr/>
          </p:nvSpPr>
          <p:spPr>
            <a:xfrm>
              <a:off x="0" y="851236"/>
              <a:ext cx="7233365" cy="584200"/>
            </a:xfrm>
            <a:prstGeom prst="rect">
              <a:avLst/>
            </a:prstGeom>
          </p:spPr>
          <p:txBody>
            <a:bodyPr lIns="0" tIns="0" rIns="0" bIns="0" rtlCol="0" anchor="t">
              <a:spAutoFit/>
            </a:bodyPr>
            <a:lstStyle/>
            <a:p>
              <a:pPr>
                <a:lnSpc>
                  <a:spcPts val="3750"/>
                </a:lnSpc>
              </a:pPr>
              <a:endParaRPr/>
            </a:p>
          </p:txBody>
        </p:sp>
      </p:grpSp>
      <p:sp>
        <p:nvSpPr>
          <p:cNvPr id="26" name="TextBox 26"/>
          <p:cNvSpPr txBox="1"/>
          <p:nvPr/>
        </p:nvSpPr>
        <p:spPr>
          <a:xfrm rot="-5400000">
            <a:off x="6232262" y="4359834"/>
            <a:ext cx="7833845" cy="1171575"/>
          </a:xfrm>
          <a:prstGeom prst="rect">
            <a:avLst/>
          </a:prstGeom>
        </p:spPr>
        <p:txBody>
          <a:bodyPr lIns="0" tIns="0" rIns="0" bIns="0" rtlCol="0" anchor="t">
            <a:spAutoFit/>
          </a:bodyPr>
          <a:lstStyle/>
          <a:p>
            <a:pPr algn="ctr">
              <a:lnSpc>
                <a:spcPts val="9750"/>
              </a:lnSpc>
            </a:pPr>
            <a:r>
              <a:rPr lang="en-US" sz="6500" spc="195">
                <a:solidFill>
                  <a:srgbClr val="083D1B"/>
                </a:solidFill>
                <a:latin typeface="Poppins Medium"/>
              </a:rPr>
              <a:t>Softwares</a:t>
            </a:r>
          </a:p>
        </p:txBody>
      </p:sp>
      <p:grpSp>
        <p:nvGrpSpPr>
          <p:cNvPr id="27" name="Group 27"/>
          <p:cNvGrpSpPr/>
          <p:nvPr/>
        </p:nvGrpSpPr>
        <p:grpSpPr>
          <a:xfrm>
            <a:off x="2959430" y="3777620"/>
            <a:ext cx="5425023" cy="1657602"/>
            <a:chOff x="0" y="0"/>
            <a:chExt cx="7233365" cy="2210136"/>
          </a:xfrm>
        </p:grpSpPr>
        <p:sp>
          <p:nvSpPr>
            <p:cNvPr id="28" name="TextBox 28"/>
            <p:cNvSpPr txBox="1"/>
            <p:nvPr/>
          </p:nvSpPr>
          <p:spPr>
            <a:xfrm>
              <a:off x="0" y="-66675"/>
              <a:ext cx="7233365" cy="1504315"/>
            </a:xfrm>
            <a:prstGeom prst="rect">
              <a:avLst/>
            </a:prstGeom>
          </p:spPr>
          <p:txBody>
            <a:bodyPr lIns="0" tIns="0" rIns="0" bIns="0" rtlCol="0" anchor="t">
              <a:spAutoFit/>
            </a:bodyPr>
            <a:lstStyle/>
            <a:p>
              <a:pPr>
                <a:lnSpc>
                  <a:spcPts val="4620"/>
                </a:lnSpc>
              </a:pPr>
              <a:r>
                <a:rPr lang="en-US" sz="3300" spc="429">
                  <a:solidFill>
                    <a:srgbClr val="21EA68"/>
                  </a:solidFill>
                  <a:latin typeface="Poppins Light Bold"/>
                </a:rPr>
                <a:t>DATA CLEANING AND PREPROCESSING</a:t>
              </a:r>
            </a:p>
          </p:txBody>
        </p:sp>
        <p:sp>
          <p:nvSpPr>
            <p:cNvPr id="29" name="TextBox 29"/>
            <p:cNvSpPr txBox="1"/>
            <p:nvPr/>
          </p:nvSpPr>
          <p:spPr>
            <a:xfrm>
              <a:off x="0" y="1625936"/>
              <a:ext cx="7233365" cy="584200"/>
            </a:xfrm>
            <a:prstGeom prst="rect">
              <a:avLst/>
            </a:prstGeom>
          </p:spPr>
          <p:txBody>
            <a:bodyPr lIns="0" tIns="0" rIns="0" bIns="0" rtlCol="0" anchor="t">
              <a:spAutoFit/>
            </a:bodyPr>
            <a:lstStyle/>
            <a:p>
              <a:pPr>
                <a:lnSpc>
                  <a:spcPts val="3750"/>
                </a:lnSpc>
              </a:pPr>
              <a:endParaRPr/>
            </a:p>
          </p:txBody>
        </p:sp>
      </p:grpSp>
      <p:grpSp>
        <p:nvGrpSpPr>
          <p:cNvPr id="30" name="Group 30"/>
          <p:cNvGrpSpPr/>
          <p:nvPr/>
        </p:nvGrpSpPr>
        <p:grpSpPr>
          <a:xfrm>
            <a:off x="2959430" y="5880733"/>
            <a:ext cx="5425023" cy="1076577"/>
            <a:chOff x="0" y="0"/>
            <a:chExt cx="7233365" cy="1435436"/>
          </a:xfrm>
        </p:grpSpPr>
        <p:sp>
          <p:nvSpPr>
            <p:cNvPr id="31" name="TextBox 31"/>
            <p:cNvSpPr txBox="1"/>
            <p:nvPr/>
          </p:nvSpPr>
          <p:spPr>
            <a:xfrm>
              <a:off x="0" y="-66675"/>
              <a:ext cx="7233365" cy="729615"/>
            </a:xfrm>
            <a:prstGeom prst="rect">
              <a:avLst/>
            </a:prstGeom>
          </p:spPr>
          <p:txBody>
            <a:bodyPr lIns="0" tIns="0" rIns="0" bIns="0" rtlCol="0" anchor="t">
              <a:spAutoFit/>
            </a:bodyPr>
            <a:lstStyle/>
            <a:p>
              <a:pPr>
                <a:lnSpc>
                  <a:spcPts val="4620"/>
                </a:lnSpc>
              </a:pPr>
              <a:r>
                <a:rPr lang="en-US" sz="3300" spc="429">
                  <a:solidFill>
                    <a:srgbClr val="21EA68"/>
                  </a:solidFill>
                  <a:latin typeface="Poppins Light Bold"/>
                </a:rPr>
                <a:t>DATA ANALYSIS</a:t>
              </a:r>
            </a:p>
          </p:txBody>
        </p:sp>
        <p:sp>
          <p:nvSpPr>
            <p:cNvPr id="32" name="TextBox 32"/>
            <p:cNvSpPr txBox="1"/>
            <p:nvPr/>
          </p:nvSpPr>
          <p:spPr>
            <a:xfrm>
              <a:off x="0" y="851236"/>
              <a:ext cx="7233365" cy="584200"/>
            </a:xfrm>
            <a:prstGeom prst="rect">
              <a:avLst/>
            </a:prstGeom>
          </p:spPr>
          <p:txBody>
            <a:bodyPr lIns="0" tIns="0" rIns="0" bIns="0" rtlCol="0" anchor="t">
              <a:spAutoFit/>
            </a:bodyPr>
            <a:lstStyle/>
            <a:p>
              <a:pPr>
                <a:lnSpc>
                  <a:spcPts val="3750"/>
                </a:lnSpc>
              </a:pPr>
              <a:endParaRPr/>
            </a:p>
          </p:txBody>
        </p:sp>
      </p:grpSp>
      <p:sp>
        <p:nvSpPr>
          <p:cNvPr id="33" name="TextBox 33"/>
          <p:cNvSpPr txBox="1"/>
          <p:nvPr/>
        </p:nvSpPr>
        <p:spPr>
          <a:xfrm>
            <a:off x="12023636" y="9950970"/>
            <a:ext cx="5425023" cy="457200"/>
          </a:xfrm>
          <a:prstGeom prst="rect">
            <a:avLst/>
          </a:prstGeom>
        </p:spPr>
        <p:txBody>
          <a:bodyPr lIns="0" tIns="0" rIns="0" bIns="0" rtlCol="0" anchor="t">
            <a:spAutoFit/>
          </a:bodyPr>
          <a:lstStyle/>
          <a:p>
            <a:pPr>
              <a:lnSpc>
                <a:spcPts val="3750"/>
              </a:lnSpc>
            </a:pPr>
            <a:endParaRPr/>
          </a:p>
        </p:txBody>
      </p:sp>
      <p:grpSp>
        <p:nvGrpSpPr>
          <p:cNvPr id="34" name="Group 34"/>
          <p:cNvGrpSpPr/>
          <p:nvPr/>
        </p:nvGrpSpPr>
        <p:grpSpPr>
          <a:xfrm>
            <a:off x="12023636" y="3727614"/>
            <a:ext cx="5425023" cy="1707608"/>
            <a:chOff x="0" y="-66675"/>
            <a:chExt cx="7233365" cy="2276811"/>
          </a:xfrm>
        </p:grpSpPr>
        <p:sp>
          <p:nvSpPr>
            <p:cNvPr id="35" name="TextBox 35"/>
            <p:cNvSpPr txBox="1"/>
            <p:nvPr/>
          </p:nvSpPr>
          <p:spPr>
            <a:xfrm>
              <a:off x="0" y="-66675"/>
              <a:ext cx="7233365" cy="1573080"/>
            </a:xfrm>
            <a:prstGeom prst="rect">
              <a:avLst/>
            </a:prstGeom>
          </p:spPr>
          <p:txBody>
            <a:bodyPr lIns="0" tIns="0" rIns="0" bIns="0" rtlCol="0" anchor="t">
              <a:spAutoFit/>
            </a:bodyPr>
            <a:lstStyle/>
            <a:p>
              <a:pPr>
                <a:lnSpc>
                  <a:spcPts val="4620"/>
                </a:lnSpc>
              </a:pPr>
              <a:r>
                <a:rPr lang="en-US" sz="3300" spc="429" dirty="0">
                  <a:solidFill>
                    <a:srgbClr val="21EA68"/>
                  </a:solidFill>
                  <a:latin typeface="Poppins Light Bold"/>
                </a:rPr>
                <a:t>SPOTIFY DEVELOPERS' DASHBOARD</a:t>
              </a:r>
            </a:p>
          </p:txBody>
        </p:sp>
        <p:sp>
          <p:nvSpPr>
            <p:cNvPr id="36" name="TextBox 36"/>
            <p:cNvSpPr txBox="1"/>
            <p:nvPr/>
          </p:nvSpPr>
          <p:spPr>
            <a:xfrm>
              <a:off x="0" y="1625936"/>
              <a:ext cx="7233365" cy="584200"/>
            </a:xfrm>
            <a:prstGeom prst="rect">
              <a:avLst/>
            </a:prstGeom>
          </p:spPr>
          <p:txBody>
            <a:bodyPr lIns="0" tIns="0" rIns="0" bIns="0" rtlCol="0" anchor="t">
              <a:spAutoFit/>
            </a:bodyPr>
            <a:lstStyle/>
            <a:p>
              <a:pPr>
                <a:lnSpc>
                  <a:spcPts val="3750"/>
                </a:lnSpc>
              </a:pPr>
              <a:endParaRPr/>
            </a:p>
          </p:txBody>
        </p:sp>
      </p:grpSp>
      <p:grpSp>
        <p:nvGrpSpPr>
          <p:cNvPr id="37" name="Group 37"/>
          <p:cNvGrpSpPr/>
          <p:nvPr/>
        </p:nvGrpSpPr>
        <p:grpSpPr>
          <a:xfrm>
            <a:off x="12096429" y="5911305"/>
            <a:ext cx="5425023" cy="1076577"/>
            <a:chOff x="0" y="0"/>
            <a:chExt cx="7233365" cy="1435436"/>
          </a:xfrm>
        </p:grpSpPr>
        <p:sp>
          <p:nvSpPr>
            <p:cNvPr id="38" name="TextBox 38"/>
            <p:cNvSpPr txBox="1"/>
            <p:nvPr/>
          </p:nvSpPr>
          <p:spPr>
            <a:xfrm>
              <a:off x="0" y="-66675"/>
              <a:ext cx="7233365" cy="729615"/>
            </a:xfrm>
            <a:prstGeom prst="rect">
              <a:avLst/>
            </a:prstGeom>
          </p:spPr>
          <p:txBody>
            <a:bodyPr lIns="0" tIns="0" rIns="0" bIns="0" rtlCol="0" anchor="t">
              <a:spAutoFit/>
            </a:bodyPr>
            <a:lstStyle/>
            <a:p>
              <a:pPr>
                <a:lnSpc>
                  <a:spcPts val="4620"/>
                </a:lnSpc>
              </a:pPr>
              <a:r>
                <a:rPr lang="en-US" sz="3300" spc="429">
                  <a:solidFill>
                    <a:srgbClr val="21EA68"/>
                  </a:solidFill>
                  <a:latin typeface="Poppins Light Bold"/>
                </a:rPr>
                <a:t>POWER BI</a:t>
              </a:r>
            </a:p>
          </p:txBody>
        </p:sp>
        <p:sp>
          <p:nvSpPr>
            <p:cNvPr id="39" name="TextBox 39"/>
            <p:cNvSpPr txBox="1"/>
            <p:nvPr/>
          </p:nvSpPr>
          <p:spPr>
            <a:xfrm>
              <a:off x="0" y="851236"/>
              <a:ext cx="7233365" cy="584200"/>
            </a:xfrm>
            <a:prstGeom prst="rect">
              <a:avLst/>
            </a:prstGeom>
          </p:spPr>
          <p:txBody>
            <a:bodyPr lIns="0" tIns="0" rIns="0" bIns="0" rtlCol="0" anchor="t">
              <a:spAutoFit/>
            </a:bodyPr>
            <a:lstStyle/>
            <a:p>
              <a:pPr>
                <a:lnSpc>
                  <a:spcPts val="3750"/>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5029200" y="102870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3097350" y="4296649"/>
            <a:ext cx="11664673" cy="1533525"/>
          </a:xfrm>
          <a:prstGeom prst="rect">
            <a:avLst/>
          </a:prstGeom>
        </p:spPr>
        <p:txBody>
          <a:bodyPr lIns="0" tIns="0" rIns="0" bIns="0" rtlCol="0" anchor="t">
            <a:spAutoFit/>
          </a:bodyPr>
          <a:lstStyle/>
          <a:p>
            <a:pPr algn="ctr">
              <a:lnSpc>
                <a:spcPts val="12120"/>
              </a:lnSpc>
            </a:pPr>
            <a:r>
              <a:rPr lang="en-US" sz="10100" spc="303">
                <a:solidFill>
                  <a:srgbClr val="21EA68"/>
                </a:solidFill>
                <a:latin typeface="Poppins Bold Bold Italics"/>
              </a:rPr>
              <a:t>Implementation</a:t>
            </a:r>
          </a:p>
        </p:txBody>
      </p:sp>
      <p:sp>
        <p:nvSpPr>
          <p:cNvPr id="4" name="Freeform 4"/>
          <p:cNvSpPr/>
          <p:nvPr/>
        </p:nvSpPr>
        <p:spPr>
          <a:xfrm>
            <a:off x="13144500" y="-5275635"/>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AutoShape 5"/>
          <p:cNvSpPr/>
          <p:nvPr/>
        </p:nvSpPr>
        <p:spPr>
          <a:xfrm rot="-2454669">
            <a:off x="13531582" y="587496"/>
            <a:ext cx="8173825" cy="15240"/>
          </a:xfrm>
          <a:prstGeom prst="rect">
            <a:avLst/>
          </a:prstGeom>
          <a:solidFill>
            <a:srgbClr val="21EA68"/>
          </a:solidFill>
        </p:spPr>
        <p:txBody>
          <a:bodyPr/>
          <a:lstStyle/>
          <a:p>
            <a:endParaRPr lang="en-US"/>
          </a:p>
        </p:txBody>
      </p:sp>
      <p:sp>
        <p:nvSpPr>
          <p:cNvPr id="6" name="Freeform 6"/>
          <p:cNvSpPr/>
          <p:nvPr/>
        </p:nvSpPr>
        <p:spPr>
          <a:xfrm rot="-5400000">
            <a:off x="-4114800" y="6849479"/>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AutoShape 7"/>
          <p:cNvSpPr/>
          <p:nvPr/>
        </p:nvSpPr>
        <p:spPr>
          <a:xfrm rot="-2454669">
            <a:off x="-3546590" y="9807476"/>
            <a:ext cx="8173825" cy="15240"/>
          </a:xfrm>
          <a:prstGeom prst="rect">
            <a:avLst/>
          </a:prstGeom>
          <a:solidFill>
            <a:srgbClr val="21EA68"/>
          </a:solidFill>
        </p:spPr>
        <p:txBody>
          <a:bodyPr/>
          <a:lstStyle/>
          <a:p>
            <a:endParaRPr lang="en-US"/>
          </a:p>
        </p:txBody>
      </p:sp>
      <p:sp>
        <p:nvSpPr>
          <p:cNvPr id="8" name="Freeform 8"/>
          <p:cNvSpPr/>
          <p:nvPr/>
        </p:nvSpPr>
        <p:spPr>
          <a:xfrm>
            <a:off x="-202304" y="-202304"/>
            <a:ext cx="2462007" cy="2462007"/>
          </a:xfrm>
          <a:custGeom>
            <a:avLst/>
            <a:gdLst/>
            <a:ahLst/>
            <a:cxnLst/>
            <a:rect l="l" t="t" r="r" b="b"/>
            <a:pathLst>
              <a:path w="2462007" h="2462007">
                <a:moveTo>
                  <a:pt x="0" y="0"/>
                </a:moveTo>
                <a:lnTo>
                  <a:pt x="2462008" y="0"/>
                </a:lnTo>
                <a:lnTo>
                  <a:pt x="2462008" y="2462008"/>
                </a:lnTo>
                <a:lnTo>
                  <a:pt x="0" y="2462008"/>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1447891">
            <a:off x="-2525239" y="8749118"/>
            <a:ext cx="5050478" cy="5050478"/>
          </a:xfrm>
          <a:custGeom>
            <a:avLst/>
            <a:gdLst/>
            <a:ahLst/>
            <a:cxnLst/>
            <a:rect l="l" t="t" r="r" b="b"/>
            <a:pathLst>
              <a:path w="5050478" h="5050478">
                <a:moveTo>
                  <a:pt x="0" y="0"/>
                </a:moveTo>
                <a:lnTo>
                  <a:pt x="5050478" y="0"/>
                </a:lnTo>
                <a:lnTo>
                  <a:pt x="5050478" y="5050478"/>
                </a:lnTo>
                <a:lnTo>
                  <a:pt x="0" y="50504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1447891">
            <a:off x="8887636" y="-3411772"/>
            <a:ext cx="5050478" cy="5050478"/>
          </a:xfrm>
          <a:custGeom>
            <a:avLst/>
            <a:gdLst/>
            <a:ahLst/>
            <a:cxnLst/>
            <a:rect l="l" t="t" r="r" b="b"/>
            <a:pathLst>
              <a:path w="5050478" h="5050478">
                <a:moveTo>
                  <a:pt x="0" y="0"/>
                </a:moveTo>
                <a:lnTo>
                  <a:pt x="5050478" y="0"/>
                </a:lnTo>
                <a:lnTo>
                  <a:pt x="5050478" y="5050478"/>
                </a:lnTo>
                <a:lnTo>
                  <a:pt x="0" y="50504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AutoShape 4"/>
          <p:cNvSpPr/>
          <p:nvPr/>
        </p:nvSpPr>
        <p:spPr>
          <a:xfrm rot="-6904203">
            <a:off x="6492628" y="-383633"/>
            <a:ext cx="5509895" cy="9525"/>
          </a:xfrm>
          <a:prstGeom prst="rect">
            <a:avLst/>
          </a:prstGeom>
          <a:solidFill>
            <a:srgbClr val="18AE4D"/>
          </a:solidFill>
        </p:spPr>
        <p:txBody>
          <a:bodyPr/>
          <a:lstStyle/>
          <a:p>
            <a:endParaRPr lang="en-US"/>
          </a:p>
        </p:txBody>
      </p:sp>
      <p:sp>
        <p:nvSpPr>
          <p:cNvPr id="5" name="AutoShape 5"/>
          <p:cNvSpPr/>
          <p:nvPr/>
        </p:nvSpPr>
        <p:spPr>
          <a:xfrm>
            <a:off x="10711581" y="-76524"/>
            <a:ext cx="9740953" cy="10440048"/>
          </a:xfrm>
          <a:prstGeom prst="rect">
            <a:avLst/>
          </a:prstGeom>
          <a:solidFill>
            <a:srgbClr val="21EA68"/>
          </a:solidFill>
        </p:spPr>
        <p:txBody>
          <a:bodyPr/>
          <a:lstStyle/>
          <a:p>
            <a:endParaRPr lang="en-US"/>
          </a:p>
        </p:txBody>
      </p:sp>
      <p:sp>
        <p:nvSpPr>
          <p:cNvPr id="6" name="AutoShape 6"/>
          <p:cNvSpPr/>
          <p:nvPr/>
        </p:nvSpPr>
        <p:spPr>
          <a:xfrm rot="-8100000">
            <a:off x="-3330873" y="7923075"/>
            <a:ext cx="5358352" cy="28652"/>
          </a:xfrm>
          <a:prstGeom prst="rect">
            <a:avLst/>
          </a:prstGeom>
          <a:solidFill>
            <a:srgbClr val="18AE4D"/>
          </a:solidFill>
        </p:spPr>
        <p:txBody>
          <a:bodyPr/>
          <a:lstStyle/>
          <a:p>
            <a:endParaRPr lang="en-US"/>
          </a:p>
        </p:txBody>
      </p:sp>
      <p:sp>
        <p:nvSpPr>
          <p:cNvPr id="7" name="Freeform 7"/>
          <p:cNvSpPr/>
          <p:nvPr/>
        </p:nvSpPr>
        <p:spPr>
          <a:xfrm>
            <a:off x="-483474" y="-378871"/>
            <a:ext cx="2462007" cy="2462007"/>
          </a:xfrm>
          <a:custGeom>
            <a:avLst/>
            <a:gdLst/>
            <a:ahLst/>
            <a:cxnLst/>
            <a:rect l="l" t="t" r="r" b="b"/>
            <a:pathLst>
              <a:path w="2462007" h="2462007">
                <a:moveTo>
                  <a:pt x="0" y="0"/>
                </a:moveTo>
                <a:lnTo>
                  <a:pt x="2462008" y="0"/>
                </a:lnTo>
                <a:lnTo>
                  <a:pt x="2462008" y="2462007"/>
                </a:lnTo>
                <a:lnTo>
                  <a:pt x="0" y="2462007"/>
                </a:lnTo>
                <a:lnTo>
                  <a:pt x="0" y="0"/>
                </a:lnTo>
                <a:close/>
              </a:path>
            </a:pathLst>
          </a:custGeom>
          <a:blipFill>
            <a:blip r:embed="rId4"/>
            <a:stretch>
              <a:fillRect/>
            </a:stretch>
          </a:blipFill>
        </p:spPr>
        <p:txBody>
          <a:bodyPr/>
          <a:lstStyle/>
          <a:p>
            <a:endParaRPr lang="en-US"/>
          </a:p>
        </p:txBody>
      </p:sp>
      <p:sp>
        <p:nvSpPr>
          <p:cNvPr id="8" name="Freeform 8"/>
          <p:cNvSpPr/>
          <p:nvPr/>
        </p:nvSpPr>
        <p:spPr>
          <a:xfrm>
            <a:off x="408487" y="1878081"/>
            <a:ext cx="10010745" cy="6530838"/>
          </a:xfrm>
          <a:custGeom>
            <a:avLst/>
            <a:gdLst/>
            <a:ahLst/>
            <a:cxnLst/>
            <a:rect l="l" t="t" r="r" b="b"/>
            <a:pathLst>
              <a:path w="10010745" h="6530838">
                <a:moveTo>
                  <a:pt x="0" y="0"/>
                </a:moveTo>
                <a:lnTo>
                  <a:pt x="10010745" y="0"/>
                </a:lnTo>
                <a:lnTo>
                  <a:pt x="10010745" y="6530838"/>
                </a:lnTo>
                <a:lnTo>
                  <a:pt x="0" y="6530838"/>
                </a:lnTo>
                <a:lnTo>
                  <a:pt x="0" y="0"/>
                </a:lnTo>
                <a:close/>
              </a:path>
            </a:pathLst>
          </a:custGeom>
          <a:blipFill>
            <a:blip r:embed="rId5"/>
            <a:stretch>
              <a:fillRect r="-84808"/>
            </a:stretch>
          </a:blipFill>
        </p:spPr>
        <p:txBody>
          <a:bodyPr/>
          <a:lstStyle/>
          <a:p>
            <a:endParaRPr lang="en-US"/>
          </a:p>
        </p:txBody>
      </p:sp>
      <p:sp>
        <p:nvSpPr>
          <p:cNvPr id="9" name="TextBox 9"/>
          <p:cNvSpPr txBox="1"/>
          <p:nvPr/>
        </p:nvSpPr>
        <p:spPr>
          <a:xfrm>
            <a:off x="11412875" y="519131"/>
            <a:ext cx="7380419" cy="3280410"/>
          </a:xfrm>
          <a:prstGeom prst="rect">
            <a:avLst/>
          </a:prstGeom>
        </p:spPr>
        <p:txBody>
          <a:bodyPr lIns="0" tIns="0" rIns="0" bIns="0" rtlCol="0" anchor="t">
            <a:spAutoFit/>
          </a:bodyPr>
          <a:lstStyle/>
          <a:p>
            <a:pPr>
              <a:lnSpc>
                <a:spcPts val="12720"/>
              </a:lnSpc>
            </a:pPr>
            <a:r>
              <a:rPr lang="en-US" sz="12000" spc="-204">
                <a:solidFill>
                  <a:srgbClr val="000000"/>
                </a:solidFill>
                <a:latin typeface="Poppins Bold Bold Italics"/>
              </a:rPr>
              <a:t>Kaggle Dataset</a:t>
            </a:r>
          </a:p>
        </p:txBody>
      </p:sp>
      <p:sp>
        <p:nvSpPr>
          <p:cNvPr id="10" name="TextBox 10"/>
          <p:cNvSpPr txBox="1"/>
          <p:nvPr/>
        </p:nvSpPr>
        <p:spPr>
          <a:xfrm>
            <a:off x="11193787" y="3742391"/>
            <a:ext cx="6547719" cy="5729926"/>
          </a:xfrm>
          <a:prstGeom prst="rect">
            <a:avLst/>
          </a:prstGeom>
        </p:spPr>
        <p:txBody>
          <a:bodyPr lIns="0" tIns="0" rIns="0" bIns="0" rtlCol="0" anchor="t">
            <a:spAutoFit/>
          </a:bodyPr>
          <a:lstStyle/>
          <a:p>
            <a:pPr marL="702780" lvl="1" indent="-351390">
              <a:lnSpc>
                <a:spcPts val="4557"/>
              </a:lnSpc>
              <a:buFont typeface="Arial"/>
              <a:buChar char="•"/>
            </a:pPr>
            <a:r>
              <a:rPr lang="en-US" sz="3255" spc="423">
                <a:solidFill>
                  <a:srgbClr val="000000"/>
                </a:solidFill>
                <a:latin typeface="Poppins Light Bold"/>
              </a:rPr>
              <a:t>CONSISTED OF 25 COLUMNS</a:t>
            </a:r>
          </a:p>
          <a:p>
            <a:pPr marL="702780" lvl="1" indent="-351390">
              <a:lnSpc>
                <a:spcPts val="4557"/>
              </a:lnSpc>
              <a:buFont typeface="Arial"/>
              <a:buChar char="•"/>
            </a:pPr>
            <a:r>
              <a:rPr lang="en-US" sz="3255" spc="423">
                <a:solidFill>
                  <a:srgbClr val="000000"/>
                </a:solidFill>
                <a:latin typeface="Poppins Light Bold"/>
              </a:rPr>
              <a:t>CLEANING AND PREPROCESSING</a:t>
            </a:r>
          </a:p>
          <a:p>
            <a:pPr marL="702780" lvl="1" indent="-351390">
              <a:lnSpc>
                <a:spcPts val="4557"/>
              </a:lnSpc>
              <a:buFont typeface="Arial"/>
              <a:buChar char="•"/>
            </a:pPr>
            <a:r>
              <a:rPr lang="en-US" sz="3255" spc="423">
                <a:solidFill>
                  <a:srgbClr val="000000"/>
                </a:solidFill>
                <a:latin typeface="Poppins Light Bold"/>
              </a:rPr>
              <a:t>HANDLING OF MISSING DATA, DUPLICATES AND OUTLIERS </a:t>
            </a:r>
          </a:p>
          <a:p>
            <a:pPr marL="702780" lvl="1" indent="-351390">
              <a:lnSpc>
                <a:spcPts val="4557"/>
              </a:lnSpc>
              <a:buFont typeface="Arial"/>
              <a:buChar char="•"/>
            </a:pPr>
            <a:r>
              <a:rPr lang="en-US" sz="3255" spc="423">
                <a:solidFill>
                  <a:srgbClr val="000000"/>
                </a:solidFill>
                <a:latin typeface="Poppins Light Bold"/>
              </a:rPr>
              <a:t>USE OF BRAVO TOOL</a:t>
            </a:r>
          </a:p>
          <a:p>
            <a:pPr marL="702780" lvl="1" indent="-351390">
              <a:lnSpc>
                <a:spcPts val="4557"/>
              </a:lnSpc>
              <a:buFont typeface="Arial"/>
              <a:buChar char="•"/>
            </a:pPr>
            <a:r>
              <a:rPr lang="en-US" sz="3255" spc="423">
                <a:solidFill>
                  <a:srgbClr val="000000"/>
                </a:solidFill>
                <a:latin typeface="Poppins Light Bold"/>
              </a:rPr>
              <a:t>CALENDER TABLE</a:t>
            </a:r>
          </a:p>
          <a:p>
            <a:pPr>
              <a:lnSpc>
                <a:spcPts val="4557"/>
              </a:lnSpc>
            </a:pPr>
            <a:endParaRPr lang="en-US" sz="3255" spc="423">
              <a:solidFill>
                <a:srgbClr val="000000"/>
              </a:solidFill>
              <a:latin typeface="Poppins Light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6819807">
            <a:off x="-4525924" y="7661687"/>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3" name="AutoShape 3"/>
          <p:cNvSpPr/>
          <p:nvPr/>
        </p:nvSpPr>
        <p:spPr>
          <a:xfrm rot="-2454669">
            <a:off x="-4480907" y="10657308"/>
            <a:ext cx="8139565" cy="9525"/>
          </a:xfrm>
          <a:prstGeom prst="rect">
            <a:avLst/>
          </a:prstGeom>
          <a:solidFill>
            <a:srgbClr val="083D1B"/>
          </a:solidFill>
        </p:spPr>
        <p:txBody>
          <a:bodyPr/>
          <a:lstStyle/>
          <a:p>
            <a:endParaRPr lang="en-US"/>
          </a:p>
        </p:txBody>
      </p:sp>
      <p:sp>
        <p:nvSpPr>
          <p:cNvPr id="4" name="Freeform 4"/>
          <p:cNvSpPr/>
          <p:nvPr/>
        </p:nvSpPr>
        <p:spPr>
          <a:xfrm>
            <a:off x="0" y="0"/>
            <a:ext cx="2462007" cy="2462007"/>
          </a:xfrm>
          <a:custGeom>
            <a:avLst/>
            <a:gdLst/>
            <a:ahLst/>
            <a:cxnLst/>
            <a:rect l="l" t="t" r="r" b="b"/>
            <a:pathLst>
              <a:path w="2462007" h="2462007">
                <a:moveTo>
                  <a:pt x="0" y="0"/>
                </a:moveTo>
                <a:lnTo>
                  <a:pt x="2462007" y="0"/>
                </a:lnTo>
                <a:lnTo>
                  <a:pt x="2462007" y="2462007"/>
                </a:lnTo>
                <a:lnTo>
                  <a:pt x="0" y="2462007"/>
                </a:lnTo>
                <a:lnTo>
                  <a:pt x="0" y="0"/>
                </a:lnTo>
                <a:close/>
              </a:path>
            </a:pathLst>
          </a:custGeom>
          <a:blipFill>
            <a:blip r:embed="rId4"/>
            <a:stretch>
              <a:fillRect/>
            </a:stretch>
          </a:blipFill>
        </p:spPr>
        <p:txBody>
          <a:bodyPr/>
          <a:lstStyle/>
          <a:p>
            <a:endParaRPr lang="en-US"/>
          </a:p>
        </p:txBody>
      </p:sp>
      <p:sp>
        <p:nvSpPr>
          <p:cNvPr id="5" name="Freeform 5"/>
          <p:cNvSpPr/>
          <p:nvPr/>
        </p:nvSpPr>
        <p:spPr>
          <a:xfrm>
            <a:off x="2667635" y="2462007"/>
            <a:ext cx="13018106" cy="6139115"/>
          </a:xfrm>
          <a:custGeom>
            <a:avLst/>
            <a:gdLst/>
            <a:ahLst/>
            <a:cxnLst/>
            <a:rect l="l" t="t" r="r" b="b"/>
            <a:pathLst>
              <a:path w="13018106" h="6139115">
                <a:moveTo>
                  <a:pt x="0" y="0"/>
                </a:moveTo>
                <a:lnTo>
                  <a:pt x="13018106" y="0"/>
                </a:lnTo>
                <a:lnTo>
                  <a:pt x="13018106" y="6139116"/>
                </a:lnTo>
                <a:lnTo>
                  <a:pt x="0" y="6139116"/>
                </a:lnTo>
                <a:lnTo>
                  <a:pt x="0" y="0"/>
                </a:lnTo>
                <a:close/>
              </a:path>
            </a:pathLst>
          </a:custGeom>
          <a:blipFill>
            <a:blip r:embed="rId5"/>
            <a:stretch>
              <a:fillRect t="-8771" b="-11184"/>
            </a:stretch>
          </a:blipFill>
        </p:spPr>
        <p:txBody>
          <a:bodyPr/>
          <a:lstStyle/>
          <a:p>
            <a:endParaRPr lang="en-US"/>
          </a:p>
        </p:txBody>
      </p:sp>
      <p:sp>
        <p:nvSpPr>
          <p:cNvPr id="6" name="TextBox 6"/>
          <p:cNvSpPr txBox="1"/>
          <p:nvPr/>
        </p:nvSpPr>
        <p:spPr>
          <a:xfrm>
            <a:off x="1028700" y="1019175"/>
            <a:ext cx="16165529" cy="1152525"/>
          </a:xfrm>
          <a:prstGeom prst="rect">
            <a:avLst/>
          </a:prstGeom>
        </p:spPr>
        <p:txBody>
          <a:bodyPr lIns="0" tIns="0" rIns="0" bIns="0" rtlCol="0" anchor="t">
            <a:spAutoFit/>
          </a:bodyPr>
          <a:lstStyle/>
          <a:p>
            <a:pPr algn="ctr">
              <a:lnSpc>
                <a:spcPts val="9000"/>
              </a:lnSpc>
            </a:pPr>
            <a:r>
              <a:rPr lang="en-US" sz="7500" spc="225">
                <a:solidFill>
                  <a:srgbClr val="18AE4D"/>
                </a:solidFill>
                <a:latin typeface="Poppins Bold Bold Italics"/>
              </a:rPr>
              <a:t>ER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2105</TotalTime>
  <Words>213</Words>
  <Application>Microsoft Office PowerPoint</Application>
  <PresentationFormat>Custom</PresentationFormat>
  <Paragraphs>51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Poppins Medium Bold</vt:lpstr>
      <vt:lpstr>Poppins Light Bold</vt:lpstr>
      <vt:lpstr>Poppins Medium</vt:lpstr>
      <vt:lpstr>Calibri</vt:lpstr>
      <vt:lpstr>Arial</vt:lpstr>
      <vt:lpstr>Poppins Bold Bold Italics</vt:lpstr>
      <vt:lpstr>Poppins Bold Italics</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dc:title>
  <cp:lastModifiedBy>u2021143</cp:lastModifiedBy>
  <cp:revision>2</cp:revision>
  <dcterms:created xsi:type="dcterms:W3CDTF">2006-08-16T00:00:00Z</dcterms:created>
  <dcterms:modified xsi:type="dcterms:W3CDTF">2023-12-13T19:09:48Z</dcterms:modified>
  <dc:identifier>DAF2oVj6BpI</dc:identifier>
</cp:coreProperties>
</file>