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7" r:id="rId3"/>
    <p:sldId id="27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1" r:id="rId13"/>
    <p:sldId id="267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Helvetica World Bold" panose="020B0604020202020204" charset="-128"/>
      <p:regular r:id="rId21"/>
    </p:embeddedFont>
    <p:embeddedFont>
      <p:font typeface="Footlight MT Light" panose="0204060206030A020304" pitchFamily="18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74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1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7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8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3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7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5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6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5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9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4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4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6332302" y="5020569"/>
            <a:ext cx="7024991" cy="3582211"/>
          </a:xfrm>
          <a:custGeom>
            <a:avLst/>
            <a:gdLst/>
            <a:ahLst/>
            <a:cxnLst/>
            <a:rect l="l" t="t" r="r" b="b"/>
            <a:pathLst>
              <a:path w="7024991" h="3582211">
                <a:moveTo>
                  <a:pt x="0" y="0"/>
                </a:moveTo>
                <a:lnTo>
                  <a:pt x="7024991" y="0"/>
                </a:lnTo>
                <a:lnTo>
                  <a:pt x="7024991" y="3582211"/>
                </a:lnTo>
                <a:lnTo>
                  <a:pt x="0" y="35822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b="-96107"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10234309" y="-29980"/>
            <a:ext cx="7024991" cy="7024991"/>
          </a:xfrm>
          <a:custGeom>
            <a:avLst/>
            <a:gdLst/>
            <a:ahLst/>
            <a:cxnLst/>
            <a:rect l="l" t="t" r="r" b="b"/>
            <a:pathLst>
              <a:path w="7024991" h="7024991">
                <a:moveTo>
                  <a:pt x="0" y="0"/>
                </a:moveTo>
                <a:lnTo>
                  <a:pt x="7024991" y="0"/>
                </a:lnTo>
                <a:lnTo>
                  <a:pt x="7024991" y="7024991"/>
                </a:lnTo>
                <a:lnTo>
                  <a:pt x="0" y="70249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6774613" y="1027502"/>
            <a:ext cx="10484687" cy="4579156"/>
          </a:xfrm>
          <a:custGeom>
            <a:avLst/>
            <a:gdLst/>
            <a:ahLst/>
            <a:cxnLst/>
            <a:rect l="l" t="t" r="r" b="b"/>
            <a:pathLst>
              <a:path w="10484687" h="4579156">
                <a:moveTo>
                  <a:pt x="10484687" y="0"/>
                </a:moveTo>
                <a:lnTo>
                  <a:pt x="0" y="0"/>
                </a:lnTo>
                <a:lnTo>
                  <a:pt x="0" y="4579156"/>
                </a:lnTo>
                <a:lnTo>
                  <a:pt x="10484687" y="4579156"/>
                </a:lnTo>
                <a:lnTo>
                  <a:pt x="10484687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39297" y="3362261"/>
            <a:ext cx="12352275" cy="22443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9600" b="1" dirty="0">
                <a:latin typeface="Footlight MT Light" panose="0204060206030A020304" pitchFamily="18" charset="0"/>
              </a:rPr>
              <a:t>AI-DRIVEN FACE ANALYSIS</a:t>
            </a:r>
            <a:endParaRPr lang="en-US" sz="11349" b="1" spc="-340" dirty="0">
              <a:solidFill>
                <a:srgbClr val="C4ECFF"/>
              </a:solidFill>
              <a:latin typeface="Footlight MT Light" panose="0204060206030A020304" pitchFamily="18" charset="0"/>
              <a:ea typeface="Helvetica World Bold"/>
              <a:cs typeface="Helvetica World Bold"/>
              <a:sym typeface="Helvetica World Bold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F653E52-968A-BB0C-9996-DB81717086B9}"/>
              </a:ext>
            </a:extLst>
          </p:cNvPr>
          <p:cNvSpPr txBox="1">
            <a:spLocks/>
          </p:cNvSpPr>
          <p:nvPr/>
        </p:nvSpPr>
        <p:spPr>
          <a:xfrm>
            <a:off x="304800" y="7264059"/>
            <a:ext cx="10058400" cy="18159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Dua Batool (F22-BSc-IET-001)</a:t>
            </a:r>
          </a:p>
          <a:p>
            <a:r>
              <a:rPr lang="en-US" dirty="0"/>
              <a:t>Hajra Nawazish (f22-BSc-IET-003)</a:t>
            </a:r>
          </a:p>
          <a:p>
            <a:r>
              <a:rPr lang="en-US" dirty="0"/>
              <a:t>Qurat </a:t>
            </a:r>
            <a:r>
              <a:rPr lang="en-US"/>
              <a:t>ul Ann </a:t>
            </a:r>
            <a:r>
              <a:rPr lang="en-US" dirty="0"/>
              <a:t>(F22-BSc-IET-035)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1581545" y="2176716"/>
            <a:ext cx="8883172" cy="4529741"/>
          </a:xfrm>
          <a:custGeom>
            <a:avLst/>
            <a:gdLst/>
            <a:ahLst/>
            <a:cxnLst/>
            <a:rect l="l" t="t" r="r" b="b"/>
            <a:pathLst>
              <a:path w="8883172" h="4529741">
                <a:moveTo>
                  <a:pt x="0" y="0"/>
                </a:moveTo>
                <a:lnTo>
                  <a:pt x="8883172" y="0"/>
                </a:lnTo>
                <a:lnTo>
                  <a:pt x="8883172" y="4529741"/>
                </a:lnTo>
                <a:lnTo>
                  <a:pt x="0" y="4529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b="-96107"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-1540030" y="5504071"/>
            <a:ext cx="6284859" cy="3204799"/>
          </a:xfrm>
          <a:custGeom>
            <a:avLst/>
            <a:gdLst/>
            <a:ahLst/>
            <a:cxnLst/>
            <a:rect l="l" t="t" r="r" b="b"/>
            <a:pathLst>
              <a:path w="6284859" h="3204799">
                <a:moveTo>
                  <a:pt x="0" y="0"/>
                </a:moveTo>
                <a:lnTo>
                  <a:pt x="6284859" y="0"/>
                </a:lnTo>
                <a:lnTo>
                  <a:pt x="6284859" y="3204800"/>
                </a:lnTo>
                <a:lnTo>
                  <a:pt x="0" y="320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b="-96107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00200" y="588056"/>
            <a:ext cx="17221199" cy="7897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72"/>
              </a:lnSpc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breakdown with timelines</a:t>
            </a:r>
            <a:endParaRPr lang="en-US" sz="6000" b="1" spc="-215" dirty="0">
              <a:solidFill>
                <a:srgbClr val="C4ECFF"/>
              </a:solidFill>
              <a:latin typeface="Helvetica World Bold"/>
              <a:ea typeface="Helvetica World Bold"/>
              <a:cs typeface="Helvetica World Bold"/>
              <a:sym typeface="Helvetica World Bold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F41859-3608-6753-DC35-E7CD650A6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2247899"/>
            <a:ext cx="14249399" cy="6096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85155-4DE4-0014-A959-6FE7ECE11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C39E7F-C8E1-75DD-285F-5A02A763CB02}"/>
              </a:ext>
            </a:extLst>
          </p:cNvPr>
          <p:cNvSpPr txBox="1"/>
          <p:nvPr/>
        </p:nvSpPr>
        <p:spPr>
          <a:xfrm>
            <a:off x="228600" y="190500"/>
            <a:ext cx="9144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6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54C656-7761-EFDC-9F0C-1EC7A30261E5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9646920" cy="82507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face analysis has rapidly evolved from basic facial recognition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company level, it offers immense potential for security protocols, and making data-driven decisions based on emotional insights.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AI technology continues to advance, the capabilities of face analysis will only expand.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itself an essential tool for businesses seeking to stay competitive in an increasingly digital world.</a:t>
            </a:r>
          </a:p>
          <a:p>
            <a:endParaRPr lang="en-US" dirty="0"/>
          </a:p>
        </p:txBody>
      </p:sp>
      <p:pic>
        <p:nvPicPr>
          <p:cNvPr id="5124" name="Picture 4" descr="Best Solutions for Face Detection, Recognition, and Verification — api4ai">
            <a:extLst>
              <a:ext uri="{FF2B5EF4-FFF2-40B4-BE49-F238E27FC236}">
                <a16:creationId xmlns:a16="http://schemas.microsoft.com/office/drawing/2014/main" id="{A67CD5EE-5E29-EA44-F869-FBDC7C4AA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1"/>
            <a:ext cx="73152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35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38B5D-26DC-B913-EDA3-1CAF57397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6B5FC9-58AD-57E2-2F93-C168FC2BCE03}"/>
              </a:ext>
            </a:extLst>
          </p:cNvPr>
          <p:cNvSpPr txBox="1"/>
          <p:nvPr/>
        </p:nvSpPr>
        <p:spPr>
          <a:xfrm>
            <a:off x="6477000" y="266700"/>
            <a:ext cx="9144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6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94503E-6AD1-5FA4-9ECC-1FF3A402FE81}"/>
              </a:ext>
            </a:extLst>
          </p:cNvPr>
          <p:cNvSpPr txBox="1">
            <a:spLocks/>
          </p:cNvSpPr>
          <p:nvPr/>
        </p:nvSpPr>
        <p:spPr>
          <a:xfrm>
            <a:off x="0" y="1374696"/>
            <a:ext cx="17612140" cy="88742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200"/>
              </a:spcBef>
              <a:buFont typeface="Arial" pitchFamily="34" charset="0"/>
              <a:buNone/>
            </a:pPr>
            <a:endParaRPr lang="en-US" sz="3600" b="1" dirty="0">
              <a:solidFill>
                <a:srgbClr val="1F376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3600" b="1" dirty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6B5FC9-58AD-57E2-2F93-C168FC2BCE03}"/>
              </a:ext>
            </a:extLst>
          </p:cNvPr>
          <p:cNvSpPr txBox="1"/>
          <p:nvPr/>
        </p:nvSpPr>
        <p:spPr>
          <a:xfrm>
            <a:off x="609600" y="1745304"/>
            <a:ext cx="1714500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Naga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Marri, S. D., &amp; Borreo, R. (2023). Facial emotion recognition methods, datasets and technologies: A literature survey.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Today: Proceedings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2824-2828.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Peng, Z., Fu, R. Z., Chen, H. P., Takahashi, K., Tanioka, Y., &amp; Roy, D. (2024). AI Applications in Emotion Recognition: A Bibliometric Analysis. In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SHS Web of Conferences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(Vol. 194, p. 03005). EDP Sciences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Tomášik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Zsoldos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Majdáková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K., Fleischmann, A.,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Oravcová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Ľ.,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Sónak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Ballová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D., &amp;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Thurzo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(2024). The Potential of AI-Powered Face Enhancement Technologies in Face-Driven Orthodontic Treatment Planning.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Sciences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(17), 7837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Girija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Kumar, T. (2024). State of art on evaluation of three-to six-dimensional novel additive manufacturing technology for biomedical applications.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Institution of Mechanical Engineers, Part E: Journal of Process Mechanical Engineering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09544089241281985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Castellano, G.,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Carolis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Macchiarulo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(2023). Automatic facial emotion recognition at the COVID-19 pandemic time.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Multimedia Tools and Applications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(9), 12751-12769.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Raju, R., &amp; TR, P. A. (2024). Accuracy of Tooth Segmentation in the Digital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Kesling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 of Two Different Software Programs: A Retrospective Study. 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Cureus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Tomášik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Zsoldos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Oravcová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Lifková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Pavleová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Strunga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Thurzo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(2024). AI and Face-Driven Orthodontics: A Scoping Review of Digital Advances in Diagnosis and Treatment Planning.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7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Rotbei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Zinno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Ventre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(2023). Cyber security of robots: A comprehensive survey.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Systems with Applications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200237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Sham, A. H.,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Rizhinashvili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Kuklianov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Alisinanoglu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Ofodile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I., ...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Anbarjafari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(2023). Ethical AI in facial expression analysis: racial bias.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Signal, Image and Video Processing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(2), 399-406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Gupta, S.,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Modgil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Lee, C. K.,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Sivarajah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U. (2023). The future is yesterday: Use of AI-driven facial recognition to enhance value in the travel and tourism industry.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Systems Frontiers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(3), 1179-1195.</a:t>
            </a:r>
          </a:p>
          <a:p>
            <a:pPr lvl="0"/>
            <a:endParaRPr lang="en-US" dirty="0"/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11410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obot hand with a question mark on digital binary code background | Premium  AI-generated image">
            <a:extLst>
              <a:ext uri="{FF2B5EF4-FFF2-40B4-BE49-F238E27FC236}">
                <a16:creationId xmlns:a16="http://schemas.microsoft.com/office/drawing/2014/main" id="{43D4758A-5916-1EDC-739A-D60F07DC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90"/>
            <a:ext cx="18288000" cy="102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A1B07C6-EDC6-12A5-DA20-19CCB337EC03}"/>
              </a:ext>
            </a:extLst>
          </p:cNvPr>
          <p:cNvSpPr txBox="1">
            <a:spLocks/>
          </p:cNvSpPr>
          <p:nvPr/>
        </p:nvSpPr>
        <p:spPr>
          <a:xfrm>
            <a:off x="7239000" y="1638300"/>
            <a:ext cx="10058400" cy="145075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Statement/Type of Work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F741511-9A91-D46B-321D-76641EAB68B5}"/>
              </a:ext>
            </a:extLst>
          </p:cNvPr>
          <p:cNvSpPr txBox="1">
            <a:spLocks/>
          </p:cNvSpPr>
          <p:nvPr/>
        </p:nvSpPr>
        <p:spPr>
          <a:xfrm>
            <a:off x="8077200" y="3089057"/>
            <a:ext cx="9448797" cy="65556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aim to develop an AI-based application that analyzes human facial expressions to detect emotions like happiness, sadness, anger, and more. Additionally, it will include features of aging and de-aging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 will provide a percentage breakdown of each emotion, helping users quickly understand their feelings. 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94310" indent="-285750" algn="just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endParaRPr lang="en-US" sz="2400" b="1" dirty="0">
              <a:solidFill>
                <a:srgbClr val="1F3763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Freeform 2"/>
          <p:cNvSpPr/>
          <p:nvPr/>
        </p:nvSpPr>
        <p:spPr>
          <a:xfrm rot="-5400000">
            <a:off x="-117706" y="3175532"/>
            <a:ext cx="7197943" cy="7024991"/>
          </a:xfrm>
          <a:custGeom>
            <a:avLst/>
            <a:gdLst/>
            <a:ahLst/>
            <a:cxnLst/>
            <a:rect l="l" t="t" r="r" b="b"/>
            <a:pathLst>
              <a:path w="7024991" h="7024991">
                <a:moveTo>
                  <a:pt x="0" y="0"/>
                </a:moveTo>
                <a:lnTo>
                  <a:pt x="7024992" y="0"/>
                </a:lnTo>
                <a:lnTo>
                  <a:pt x="7024992" y="7024992"/>
                </a:lnTo>
                <a:lnTo>
                  <a:pt x="0" y="70249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3" name="Picture 2" descr="Face Recognition with AI: Technologies and Trends - ITChronicles">
            <a:extLst>
              <a:ext uri="{FF2B5EF4-FFF2-40B4-BE49-F238E27FC236}">
                <a16:creationId xmlns:a16="http://schemas.microsoft.com/office/drawing/2014/main" id="{01AED653-688F-1A59-0CE7-05FE4FE3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78" y="342900"/>
            <a:ext cx="6438899" cy="914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A1B07C6-EDC6-12A5-DA20-19CCB337EC03}"/>
              </a:ext>
            </a:extLst>
          </p:cNvPr>
          <p:cNvSpPr txBox="1">
            <a:spLocks/>
          </p:cNvSpPr>
          <p:nvPr/>
        </p:nvSpPr>
        <p:spPr>
          <a:xfrm>
            <a:off x="7239000" y="1638300"/>
            <a:ext cx="10058400" cy="145075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F741511-9A91-D46B-321D-76641EAB68B5}"/>
              </a:ext>
            </a:extLst>
          </p:cNvPr>
          <p:cNvSpPr txBox="1">
            <a:spLocks/>
          </p:cNvSpPr>
          <p:nvPr/>
        </p:nvSpPr>
        <p:spPr>
          <a:xfrm>
            <a:off x="8077200" y="2857500"/>
            <a:ext cx="9448797" cy="6705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1000"/>
              </a:spcAft>
            </a:pPr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1960, Bledsoe created a face recognition system that only recognized images. </a:t>
            </a:r>
          </a:p>
          <a:p>
            <a:pPr algn="just">
              <a:spcBef>
                <a:spcPts val="0"/>
              </a:spcBef>
              <a:spcAft>
                <a:spcPts val="1000"/>
              </a:spcAft>
            </a:pPr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Advances in AI led to the development of algorithms for emotion recognition. </a:t>
            </a:r>
          </a:p>
          <a:p>
            <a:pPr algn="just">
              <a:spcBef>
                <a:spcPts val="0"/>
              </a:spcBef>
              <a:spcAft>
                <a:spcPts val="1000"/>
              </a:spcAft>
            </a:pPr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Modern systems can identify both faces and emotions, with applications in various fields like security and healthcare.</a:t>
            </a:r>
          </a:p>
          <a:p>
            <a:endParaRPr lang="en-US" dirty="0"/>
          </a:p>
        </p:txBody>
      </p:sp>
      <p:sp>
        <p:nvSpPr>
          <p:cNvPr id="7" name="Freeform 2"/>
          <p:cNvSpPr/>
          <p:nvPr/>
        </p:nvSpPr>
        <p:spPr>
          <a:xfrm rot="-5400000">
            <a:off x="-117706" y="3175532"/>
            <a:ext cx="7197943" cy="7024991"/>
          </a:xfrm>
          <a:custGeom>
            <a:avLst/>
            <a:gdLst/>
            <a:ahLst/>
            <a:cxnLst/>
            <a:rect l="l" t="t" r="r" b="b"/>
            <a:pathLst>
              <a:path w="7024991" h="7024991">
                <a:moveTo>
                  <a:pt x="0" y="0"/>
                </a:moveTo>
                <a:lnTo>
                  <a:pt x="7024992" y="0"/>
                </a:lnTo>
                <a:lnTo>
                  <a:pt x="7024992" y="7024992"/>
                </a:lnTo>
                <a:lnTo>
                  <a:pt x="0" y="70249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26" y="647700"/>
            <a:ext cx="6677277" cy="904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8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/>
        </p:nvSpPr>
        <p:spPr>
          <a:xfrm rot="5400000">
            <a:off x="14173201" y="2247900"/>
            <a:ext cx="6362700" cy="1866900"/>
          </a:xfrm>
          <a:custGeom>
            <a:avLst/>
            <a:gdLst/>
            <a:ahLst/>
            <a:cxnLst/>
            <a:rect l="l" t="t" r="r" b="b"/>
            <a:pathLst>
              <a:path w="6284859" h="3204799">
                <a:moveTo>
                  <a:pt x="0" y="0"/>
                </a:moveTo>
                <a:lnTo>
                  <a:pt x="6284859" y="0"/>
                </a:lnTo>
                <a:lnTo>
                  <a:pt x="6284859" y="3204800"/>
                </a:lnTo>
                <a:lnTo>
                  <a:pt x="0" y="320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b="-9610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62004" y="419100"/>
            <a:ext cx="16230595" cy="7660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72"/>
              </a:lnSpc>
            </a:pPr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Helvetica World Bold"/>
              </a:rPr>
              <a:t>Existing Systems</a:t>
            </a:r>
            <a:endParaRPr lang="en-US" sz="6000" b="1" spc="-215" dirty="0">
              <a:solidFill>
                <a:srgbClr val="C4ECFF"/>
              </a:solidFill>
              <a:latin typeface="Helvetica World Bold"/>
              <a:ea typeface="Helvetica World Bold"/>
              <a:cs typeface="Helvetica World Bold"/>
              <a:sym typeface="Helvetica World Bold"/>
            </a:endParaRPr>
          </a:p>
        </p:txBody>
      </p:sp>
      <p:sp>
        <p:nvSpPr>
          <p:cNvPr id="8" name="AutoShape 8"/>
          <p:cNvSpPr/>
          <p:nvPr/>
        </p:nvSpPr>
        <p:spPr>
          <a:xfrm flipV="1">
            <a:off x="7973262" y="1028700"/>
            <a:ext cx="0" cy="8229600"/>
          </a:xfrm>
          <a:prstGeom prst="line">
            <a:avLst/>
          </a:prstGeom>
          <a:ln w="9525" cap="flat">
            <a:solidFill>
              <a:srgbClr val="C4EC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3"/>
          <p:cNvSpPr/>
          <p:nvPr/>
        </p:nvSpPr>
        <p:spPr>
          <a:xfrm rot="-5400000">
            <a:off x="-2456629" y="6458771"/>
            <a:ext cx="6284860" cy="1371600"/>
          </a:xfrm>
          <a:custGeom>
            <a:avLst/>
            <a:gdLst/>
            <a:ahLst/>
            <a:cxnLst/>
            <a:rect l="l" t="t" r="r" b="b"/>
            <a:pathLst>
              <a:path w="6284859" h="3204799">
                <a:moveTo>
                  <a:pt x="0" y="0"/>
                </a:moveTo>
                <a:lnTo>
                  <a:pt x="6284859" y="0"/>
                </a:lnTo>
                <a:lnTo>
                  <a:pt x="6284859" y="3204800"/>
                </a:lnTo>
                <a:lnTo>
                  <a:pt x="0" y="320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b="-96107"/>
            </a:stretch>
          </a:blipFill>
        </p:spPr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69252705-57D1-3967-0857-2D41C8C18C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6168713"/>
              </p:ext>
            </p:extLst>
          </p:nvPr>
        </p:nvGraphicFramePr>
        <p:xfrm>
          <a:off x="1333501" y="1409699"/>
          <a:ext cx="15087600" cy="88773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72900">
                  <a:extLst>
                    <a:ext uri="{9D8B030D-6E8A-4147-A177-3AD203B41FA5}">
                      <a16:colId xmlns:a16="http://schemas.microsoft.com/office/drawing/2014/main" val="490333736"/>
                    </a:ext>
                  </a:extLst>
                </a:gridCol>
                <a:gridCol w="5126708">
                  <a:extLst>
                    <a:ext uri="{9D8B030D-6E8A-4147-A177-3AD203B41FA5}">
                      <a16:colId xmlns:a16="http://schemas.microsoft.com/office/drawing/2014/main" val="4282999291"/>
                    </a:ext>
                  </a:extLst>
                </a:gridCol>
                <a:gridCol w="5087992">
                  <a:extLst>
                    <a:ext uri="{9D8B030D-6E8A-4147-A177-3AD203B41FA5}">
                      <a16:colId xmlns:a16="http://schemas.microsoft.com/office/drawing/2014/main" val="1692657444"/>
                    </a:ext>
                  </a:extLst>
                </a:gridCol>
              </a:tblGrid>
              <a:tr h="6798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Weakness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3480647"/>
                  </a:ext>
                </a:extLst>
              </a:tr>
              <a:tr h="2412740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Affectiva[2]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Detects </a:t>
                      </a: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emotions (anger, joy, sadness, surprise, fear, etc.)</a:t>
                      </a:r>
                    </a:p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Measures overall sentiment and emotional intensity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may decrease in low-light conditions or with hidden faces.</a:t>
                      </a:r>
                    </a:p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high-quality video input for best results.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956068"/>
                  </a:ext>
                </a:extLst>
              </a:tr>
              <a:tr h="2593685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Face 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Reader[1]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Detects basic emotions (happy, sad, angry, </a:t>
                      </a: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surprised)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Recognizes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neutral </a:t>
                      </a: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expressions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ability to detect complex emotions.</a:t>
                      </a:r>
                    </a:p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effective for individuals with atypical facial expressions or features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3813512"/>
                  </a:ext>
                </a:extLst>
              </a:tr>
              <a:tr h="3190998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RealEyes[5]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Applies real-time visual effects, face aging/de-aging</a:t>
                      </a:r>
                    </a:p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Analyzes facial features to estimate age, gender, or ethnicity.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app’s performance could be heavily reliant on the quality of the user’s camera.</a:t>
                      </a:r>
                    </a:p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 recognition and demographic identification may not be 100% accurate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010449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 rot="5400000">
            <a:off x="14631220" y="2628079"/>
            <a:ext cx="6284860" cy="1028701"/>
          </a:xfrm>
          <a:custGeom>
            <a:avLst/>
            <a:gdLst/>
            <a:ahLst/>
            <a:cxnLst/>
            <a:rect l="l" t="t" r="r" b="b"/>
            <a:pathLst>
              <a:path w="6284859" h="3204799">
                <a:moveTo>
                  <a:pt x="0" y="0"/>
                </a:moveTo>
                <a:lnTo>
                  <a:pt x="6284859" y="0"/>
                </a:lnTo>
                <a:lnTo>
                  <a:pt x="6284859" y="3204800"/>
                </a:lnTo>
                <a:lnTo>
                  <a:pt x="0" y="320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b="-9610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886200" y="381758"/>
            <a:ext cx="10591800" cy="813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72"/>
              </a:lnSpc>
            </a:pP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App Features</a:t>
            </a:r>
            <a:endParaRPr lang="en-US" sz="6600" b="1" spc="-215" dirty="0">
              <a:solidFill>
                <a:srgbClr val="C4ECFF"/>
              </a:solidFill>
              <a:latin typeface="Helvetica World Bold"/>
              <a:ea typeface="Helvetica World Bold"/>
              <a:cs typeface="Helvetica World Bold"/>
              <a:sym typeface="Helvetica World Bold"/>
            </a:endParaRPr>
          </a:p>
        </p:txBody>
      </p:sp>
      <p:sp>
        <p:nvSpPr>
          <p:cNvPr id="7" name="Freeform 3"/>
          <p:cNvSpPr/>
          <p:nvPr/>
        </p:nvSpPr>
        <p:spPr>
          <a:xfrm rot="-5400000">
            <a:off x="-2589979" y="6592120"/>
            <a:ext cx="6284859" cy="1104900"/>
          </a:xfrm>
          <a:custGeom>
            <a:avLst/>
            <a:gdLst/>
            <a:ahLst/>
            <a:cxnLst/>
            <a:rect l="l" t="t" r="r" b="b"/>
            <a:pathLst>
              <a:path w="6284859" h="3204799">
                <a:moveTo>
                  <a:pt x="0" y="0"/>
                </a:moveTo>
                <a:lnTo>
                  <a:pt x="6284859" y="0"/>
                </a:lnTo>
                <a:lnTo>
                  <a:pt x="6284859" y="3204800"/>
                </a:lnTo>
                <a:lnTo>
                  <a:pt x="0" y="320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b="-96107"/>
            </a:stretch>
          </a:blipFill>
        </p:spPr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5501A554-45C5-9A91-C4F7-9D93126708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3189917"/>
              </p:ext>
            </p:extLst>
          </p:nvPr>
        </p:nvGraphicFramePr>
        <p:xfrm>
          <a:off x="1104900" y="1195186"/>
          <a:ext cx="16154400" cy="9091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7200">
                  <a:extLst>
                    <a:ext uri="{9D8B030D-6E8A-4147-A177-3AD203B41FA5}">
                      <a16:colId xmlns:a16="http://schemas.microsoft.com/office/drawing/2014/main" val="3403631968"/>
                    </a:ext>
                  </a:extLst>
                </a:gridCol>
                <a:gridCol w="8077200">
                  <a:extLst>
                    <a:ext uri="{9D8B030D-6E8A-4147-A177-3AD203B41FA5}">
                      <a16:colId xmlns:a16="http://schemas.microsoft.com/office/drawing/2014/main" val="3295529972"/>
                    </a:ext>
                  </a:extLst>
                </a:gridCol>
              </a:tblGrid>
              <a:tr h="5650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3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362871"/>
                  </a:ext>
                </a:extLst>
              </a:tr>
              <a:tr h="3243482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2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AI-Driven Face Analysis</a:t>
                      </a:r>
                      <a:endParaRPr lang="en-US" sz="4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</a:t>
                      </a:r>
                      <a:r>
                        <a:rPr lang="en-US" sz="2800" kern="1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app detect 9 emotions (happy, sad, depressed, anxiety, disgusting, fear, confused, surprise, angry)</a:t>
                      </a:r>
                      <a:r>
                        <a:rPr lang="en-US" sz="2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8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percentage values for how strongly an emotion is expressed (e.g., 70% happy, 30% surprised).</a:t>
                      </a:r>
                      <a:endParaRPr lang="en-US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9786434"/>
                  </a:ext>
                </a:extLst>
              </a:tr>
              <a:tr h="2870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can provide insights into demographic categories for targeted marketing or personalization.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Clears blurry or unclear images due to light effects before providing facial expression analysis.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1895826"/>
                  </a:ext>
                </a:extLst>
              </a:tr>
              <a:tr h="2412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Simulate how a person’s face might change over time, either by aging (making a face look older) or de-aging (making a face look younger).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60579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321968" y="571500"/>
            <a:ext cx="7871562" cy="813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72"/>
              </a:lnSpc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Scope</a:t>
            </a:r>
            <a:endParaRPr lang="en-US" sz="7200" b="1" spc="-215" dirty="0">
              <a:solidFill>
                <a:srgbClr val="C4ECFF"/>
              </a:solidFill>
              <a:latin typeface="Helvetica World Bold"/>
              <a:ea typeface="Helvetica World Bold"/>
              <a:cs typeface="Helvetica World Bold"/>
              <a:sym typeface="Helvetica World Bold"/>
            </a:endParaRPr>
          </a:p>
        </p:txBody>
      </p:sp>
      <p:pic>
        <p:nvPicPr>
          <p:cNvPr id="2050" name="Picture 2" descr="HD AI Backgrounds Images,Cool Pictures Free Download - Lovepik.com">
            <a:extLst>
              <a:ext uri="{FF2B5EF4-FFF2-40B4-BE49-F238E27FC236}">
                <a16:creationId xmlns:a16="http://schemas.microsoft.com/office/drawing/2014/main" id="{31ACCCAD-1B6F-15FA-6247-F3889FA22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032" y="0"/>
            <a:ext cx="5296699" cy="1047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7"/>
          <p:cNvSpPr/>
          <p:nvPr/>
        </p:nvSpPr>
        <p:spPr>
          <a:xfrm rot="-5400000">
            <a:off x="-2713300" y="3930196"/>
            <a:ext cx="10387235" cy="5296699"/>
          </a:xfrm>
          <a:custGeom>
            <a:avLst/>
            <a:gdLst/>
            <a:ahLst/>
            <a:cxnLst/>
            <a:rect l="l" t="t" r="r" b="b"/>
            <a:pathLst>
              <a:path w="10387235" h="5296699">
                <a:moveTo>
                  <a:pt x="0" y="0"/>
                </a:moveTo>
                <a:lnTo>
                  <a:pt x="10387236" y="0"/>
                </a:lnTo>
                <a:lnTo>
                  <a:pt x="10387236" y="5296699"/>
                </a:lnTo>
                <a:lnTo>
                  <a:pt x="0" y="52966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 b="-96107"/>
            </a:stretch>
          </a:blipFill>
        </p:spPr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76C057F-CB25-A547-F935-3CE2FD382455}"/>
              </a:ext>
            </a:extLst>
          </p:cNvPr>
          <p:cNvSpPr txBox="1">
            <a:spLocks/>
          </p:cNvSpPr>
          <p:nvPr/>
        </p:nvSpPr>
        <p:spPr>
          <a:xfrm>
            <a:off x="5321968" y="1943100"/>
            <a:ext cx="11529162" cy="7924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 Healthcare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mental health conditions like depression and  anxiety.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patient well-being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Education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attendance and identification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 Missing Person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aging and de-aging to identify individuals found years after going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missing,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child lost and found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year’s.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 Security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disguised individuals entering secure areas (e.g., banks)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2017745" y="3885751"/>
            <a:ext cx="8418995" cy="4383504"/>
          </a:xfrm>
          <a:custGeom>
            <a:avLst/>
            <a:gdLst/>
            <a:ahLst/>
            <a:cxnLst/>
            <a:rect l="l" t="t" r="r" b="b"/>
            <a:pathLst>
              <a:path w="8418995" h="4293046">
                <a:moveTo>
                  <a:pt x="0" y="0"/>
                </a:moveTo>
                <a:lnTo>
                  <a:pt x="8418995" y="0"/>
                </a:lnTo>
                <a:lnTo>
                  <a:pt x="8418995" y="4293047"/>
                </a:lnTo>
                <a:lnTo>
                  <a:pt x="0" y="42930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b="-96107"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-12319" y="-433213"/>
            <a:ext cx="6375083" cy="6708109"/>
          </a:xfrm>
          <a:custGeom>
            <a:avLst/>
            <a:gdLst/>
            <a:ahLst/>
            <a:cxnLst/>
            <a:rect l="l" t="t" r="r" b="b"/>
            <a:pathLst>
              <a:path w="6375083" h="6708109">
                <a:moveTo>
                  <a:pt x="0" y="0"/>
                </a:moveTo>
                <a:lnTo>
                  <a:pt x="6375083" y="0"/>
                </a:lnTo>
                <a:lnTo>
                  <a:pt x="6375083" y="6708109"/>
                </a:lnTo>
                <a:lnTo>
                  <a:pt x="0" y="67081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419600" y="587026"/>
            <a:ext cx="13677900" cy="813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72"/>
              </a:lnSpc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Methodology/Framework</a:t>
            </a:r>
            <a:endParaRPr lang="en-US" sz="7200" b="1" spc="-215" dirty="0">
              <a:solidFill>
                <a:srgbClr val="C4ECFF"/>
              </a:solidFill>
              <a:latin typeface="Helvetica World Bold"/>
              <a:ea typeface="Helvetica World Bold"/>
              <a:cs typeface="Helvetica World Bold"/>
              <a:sym typeface="Helvetica World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108" y="1714500"/>
            <a:ext cx="10589291" cy="807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828800" y="3239951"/>
            <a:ext cx="7024991" cy="7024991"/>
          </a:xfrm>
          <a:custGeom>
            <a:avLst/>
            <a:gdLst/>
            <a:ahLst/>
            <a:cxnLst/>
            <a:rect l="l" t="t" r="r" b="b"/>
            <a:pathLst>
              <a:path w="7024991" h="7024991">
                <a:moveTo>
                  <a:pt x="0" y="0"/>
                </a:moveTo>
                <a:lnTo>
                  <a:pt x="7024992" y="0"/>
                </a:lnTo>
                <a:lnTo>
                  <a:pt x="7024992" y="7024991"/>
                </a:lnTo>
                <a:lnTo>
                  <a:pt x="0" y="70249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6200000">
            <a:off x="974570" y="1540030"/>
            <a:ext cx="6284859" cy="3204799"/>
          </a:xfrm>
          <a:custGeom>
            <a:avLst/>
            <a:gdLst/>
            <a:ahLst/>
            <a:cxnLst/>
            <a:rect l="l" t="t" r="r" b="b"/>
            <a:pathLst>
              <a:path w="6284859" h="3204799">
                <a:moveTo>
                  <a:pt x="0" y="0"/>
                </a:moveTo>
                <a:lnTo>
                  <a:pt x="6284859" y="0"/>
                </a:lnTo>
                <a:lnTo>
                  <a:pt x="6284859" y="3204800"/>
                </a:lnTo>
                <a:lnTo>
                  <a:pt x="0" y="320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 b="-96107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092937" y="571500"/>
            <a:ext cx="11642169" cy="817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72"/>
              </a:lnSpc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Languages</a:t>
            </a:r>
            <a:endParaRPr lang="en-US" sz="6600" b="1" spc="-215" dirty="0">
              <a:solidFill>
                <a:srgbClr val="C4ECFF"/>
              </a:solidFill>
              <a:latin typeface="Helvetica World Bold"/>
              <a:ea typeface="Helvetica World Bold"/>
              <a:cs typeface="Helvetica World Bold"/>
              <a:sym typeface="Helvetica World Bold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523CD5-5682-9081-8884-A3E21976764E}"/>
              </a:ext>
            </a:extLst>
          </p:cNvPr>
          <p:cNvSpPr txBox="1">
            <a:spLocks/>
          </p:cNvSpPr>
          <p:nvPr/>
        </p:nvSpPr>
        <p:spPr>
          <a:xfrm>
            <a:off x="9119937" y="1773269"/>
            <a:ext cx="9144000" cy="7942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Development Environment: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We are using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Android Studio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as our development environment.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It is easy to install, user-friendly, and offers a variety of tools and options.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endParaRPr 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2. Language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We are using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Python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for our app development.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It has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libraries, simple and readable syntax and        large developer community.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I, a robot, silhouetted against the city background, in the style of  detailed facial features, detailed illustrations, light silver and dark  navy, social network analysis, dark teal and light pink Stock Illustration |">
            <a:extLst>
              <a:ext uri="{FF2B5EF4-FFF2-40B4-BE49-F238E27FC236}">
                <a16:creationId xmlns:a16="http://schemas.microsoft.com/office/drawing/2014/main" id="{099A945F-DB83-4BCC-E296-CFC11D51E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"/>
          <a:stretch/>
        </p:blipFill>
        <p:spPr bwMode="auto">
          <a:xfrm>
            <a:off x="2217094" y="1782604"/>
            <a:ext cx="6248401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1509802" y="246794"/>
            <a:ext cx="7024991" cy="6531406"/>
          </a:xfrm>
          <a:custGeom>
            <a:avLst/>
            <a:gdLst/>
            <a:ahLst/>
            <a:cxnLst/>
            <a:rect l="l" t="t" r="r" b="b"/>
            <a:pathLst>
              <a:path w="7024991" h="7024991">
                <a:moveTo>
                  <a:pt x="0" y="0"/>
                </a:moveTo>
                <a:lnTo>
                  <a:pt x="7024991" y="0"/>
                </a:lnTo>
                <a:lnTo>
                  <a:pt x="7024991" y="7024992"/>
                </a:lnTo>
                <a:lnTo>
                  <a:pt x="0" y="70249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8221127" y="5690307"/>
            <a:ext cx="5988586" cy="3204799"/>
          </a:xfrm>
          <a:custGeom>
            <a:avLst/>
            <a:gdLst/>
            <a:ahLst/>
            <a:cxnLst/>
            <a:rect l="l" t="t" r="r" b="b"/>
            <a:pathLst>
              <a:path w="6284859" h="3204799">
                <a:moveTo>
                  <a:pt x="0" y="0"/>
                </a:moveTo>
                <a:lnTo>
                  <a:pt x="6284859" y="0"/>
                </a:lnTo>
                <a:lnTo>
                  <a:pt x="6284859" y="3204799"/>
                </a:lnTo>
                <a:lnTo>
                  <a:pt x="0" y="32047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 b="-96107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85800" y="419100"/>
            <a:ext cx="16154400" cy="813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72"/>
              </a:lnSpc>
            </a:pP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and Limitation</a:t>
            </a:r>
            <a:endParaRPr lang="en-US" sz="6600" b="1" spc="-215" dirty="0">
              <a:solidFill>
                <a:srgbClr val="C4ECFF"/>
              </a:solidFill>
              <a:latin typeface="Helvetica World Bold"/>
              <a:ea typeface="Helvetica World Bold"/>
              <a:cs typeface="Helvetica World Bold"/>
              <a:sym typeface="Helvetica World 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00B91E-0BE7-1357-96AF-609C504699C8}"/>
              </a:ext>
            </a:extLst>
          </p:cNvPr>
          <p:cNvSpPr txBox="1">
            <a:spLocks/>
          </p:cNvSpPr>
          <p:nvPr/>
        </p:nvSpPr>
        <p:spPr>
          <a:xfrm>
            <a:off x="228600" y="1845733"/>
            <a:ext cx="12589219" cy="84412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and Reliability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AI face analysis technology has improved, it is not infallible.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 factors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angles, and facial obstructions (e.g., masks, glasses) can impact the accuracy.</a:t>
            </a:r>
          </a:p>
          <a:p>
            <a:pPr marL="0" indent="0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Concerns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Concerns arise regarding surveillance, consent, and the potential for its  misuse b</a:t>
            </a:r>
            <a:r>
              <a:rPr lang="en-US" sz="3600" dirty="0"/>
              <a:t>y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or Corporations</a:t>
            </a:r>
            <a:r>
              <a:rPr lang="en-US" sz="3600" dirty="0"/>
              <a:t>.</a:t>
            </a:r>
            <a:endParaRPr lang="en-US" dirty="0"/>
          </a:p>
        </p:txBody>
      </p:sp>
      <p:pic>
        <p:nvPicPr>
          <p:cNvPr id="4098" name="Picture 2" descr="17,131 Blurred Robots Royalty-Free Images, Stock Photos &amp; Pictures |  Shutterstock">
            <a:extLst>
              <a:ext uri="{FF2B5EF4-FFF2-40B4-BE49-F238E27FC236}">
                <a16:creationId xmlns:a16="http://schemas.microsoft.com/office/drawing/2014/main" id="{8410ED5D-234B-4459-CB63-74A2F6B89C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3"/>
          <a:stretch/>
        </p:blipFill>
        <p:spPr bwMode="auto">
          <a:xfrm>
            <a:off x="12817819" y="4457700"/>
            <a:ext cx="5470181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Words>1148</Words>
  <Application>Microsoft Office PowerPoint</Application>
  <PresentationFormat>Custom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Calibri Light</vt:lpstr>
      <vt:lpstr>Arial</vt:lpstr>
      <vt:lpstr>Symbol</vt:lpstr>
      <vt:lpstr>Wingdings</vt:lpstr>
      <vt:lpstr>Helvetica World Bold</vt:lpstr>
      <vt:lpstr>Times New Roman</vt:lpstr>
      <vt:lpstr>Footlight MT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Dua Batool</cp:lastModifiedBy>
  <cp:revision>111</cp:revision>
  <dcterms:created xsi:type="dcterms:W3CDTF">2006-08-16T00:00:00Z</dcterms:created>
  <dcterms:modified xsi:type="dcterms:W3CDTF">2024-10-31T17:16:58Z</dcterms:modified>
  <dc:identifier>DAGT7iR9z7k</dc:identifier>
</cp:coreProperties>
</file>