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301" r:id="rId6"/>
    <p:sldId id="302" r:id="rId7"/>
    <p:sldId id="259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Proxima Nova Semibold" panose="020B0604020202020204" charset="0"/>
      <p:regular r:id="rId18"/>
      <p:bold r:id="rId19"/>
      <p:boldItalic r:id="rId20"/>
    </p:embeddedFont>
    <p:embeddedFont>
      <p:font typeface="Varela Round" panose="00000500000000000000" pitchFamily="2" charset="-79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9EEC43-0C85-487C-AB2E-66F57A479EDE}">
  <a:tblStyle styleId="{C19EEC43-0C85-487C-AB2E-66F57A479E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cbf794e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cbf794e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>
          <a:extLst>
            <a:ext uri="{FF2B5EF4-FFF2-40B4-BE49-F238E27FC236}">
              <a16:creationId xmlns:a16="http://schemas.microsoft.com/office/drawing/2014/main" id="{0EB643F3-0DBA-7139-9970-22E830B62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>
            <a:extLst>
              <a:ext uri="{FF2B5EF4-FFF2-40B4-BE49-F238E27FC236}">
                <a16:creationId xmlns:a16="http://schemas.microsoft.com/office/drawing/2014/main" id="{B0E92D9A-3819-C48E-9256-8442AE8D74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>
            <a:extLst>
              <a:ext uri="{FF2B5EF4-FFF2-40B4-BE49-F238E27FC236}">
                <a16:creationId xmlns:a16="http://schemas.microsoft.com/office/drawing/2014/main" id="{A480D28D-41F9-C4E3-BDB8-17F752841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28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>
          <a:extLst>
            <a:ext uri="{FF2B5EF4-FFF2-40B4-BE49-F238E27FC236}">
              <a16:creationId xmlns:a16="http://schemas.microsoft.com/office/drawing/2014/main" id="{406EDD0C-72F5-DE61-23DD-AA89FBE7F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>
            <a:extLst>
              <a:ext uri="{FF2B5EF4-FFF2-40B4-BE49-F238E27FC236}">
                <a16:creationId xmlns:a16="http://schemas.microsoft.com/office/drawing/2014/main" id="{ED397FF7-26AC-5649-38B5-23B64109BB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>
            <a:extLst>
              <a:ext uri="{FF2B5EF4-FFF2-40B4-BE49-F238E27FC236}">
                <a16:creationId xmlns:a16="http://schemas.microsoft.com/office/drawing/2014/main" id="{02EA92C0-E718-3C10-319F-43A4DA072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80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D96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10" name="Google Shape;10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" name="Google Shape;13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" name="Google Shape;16;p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9;p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5" name="Google Shape;25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8" name="Google Shape;28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9" name="Google Shape;59;p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1" name="Google Shape;61;p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" name="Google Shape;62;p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1924624" y="2775447"/>
            <a:ext cx="1926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2"/>
          </p:nvPr>
        </p:nvSpPr>
        <p:spPr>
          <a:xfrm>
            <a:off x="5280898" y="2775447"/>
            <a:ext cx="1926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5073175" y="3460195"/>
            <a:ext cx="23571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3"/>
          </p:nvPr>
        </p:nvSpPr>
        <p:spPr>
          <a:xfrm>
            <a:off x="1716925" y="3460195"/>
            <a:ext cx="23571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4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9" name="Google Shape;159;p1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1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1" name="Google Shape;161;p1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" name="Google Shape;162;p1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2" hasCustomPrompt="1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3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4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5" hasCustomPrompt="1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6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7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8" hasCustomPrompt="1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9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3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4" hasCustomPrompt="1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178" name="Google Shape;178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181" name="Google Shape;181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4"/>
          <p:cNvGrpSpPr/>
          <p:nvPr/>
        </p:nvGrpSpPr>
        <p:grpSpPr>
          <a:xfrm>
            <a:off x="7914057" y="83663"/>
            <a:ext cx="1137830" cy="861541"/>
            <a:chOff x="2625225" y="855400"/>
            <a:chExt cx="1307700" cy="899687"/>
          </a:xfrm>
        </p:grpSpPr>
        <p:sp>
          <p:nvSpPr>
            <p:cNvPr id="186" name="Google Shape;186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89" name="Google Shape;189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92" name="Google Shape;192;p1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1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94" name="Google Shape;194;p1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5" name="Google Shape;195;p1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" name="Google Shape;198;p14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99" name="Google Shape;199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202" name="Google Shape;202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1698875" y="1319200"/>
            <a:ext cx="57462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"/>
          </p:nvPr>
        </p:nvSpPr>
        <p:spPr>
          <a:xfrm>
            <a:off x="2483300" y="3283700"/>
            <a:ext cx="4177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82" name="Google Shape;282;p2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2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84" name="Google Shape;284;p2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5" name="Google Shape;285;p2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" name="Google Shape;288;p20"/>
          <p:cNvSpPr txBox="1">
            <a:spLocks noGrp="1"/>
          </p:cNvSpPr>
          <p:nvPr>
            <p:ph type="title"/>
          </p:nvPr>
        </p:nvSpPr>
        <p:spPr>
          <a:xfrm>
            <a:off x="1028275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1"/>
          </p:nvPr>
        </p:nvSpPr>
        <p:spPr>
          <a:xfrm>
            <a:off x="902575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 idx="2"/>
          </p:nvPr>
        </p:nvSpPr>
        <p:spPr>
          <a:xfrm>
            <a:off x="3724862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subTitle" idx="3"/>
          </p:nvPr>
        </p:nvSpPr>
        <p:spPr>
          <a:xfrm>
            <a:off x="3599162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title" idx="4"/>
          </p:nvPr>
        </p:nvSpPr>
        <p:spPr>
          <a:xfrm>
            <a:off x="1028275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5"/>
          </p:nvPr>
        </p:nvSpPr>
        <p:spPr>
          <a:xfrm>
            <a:off x="902575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6"/>
          </p:nvPr>
        </p:nvSpPr>
        <p:spPr>
          <a:xfrm>
            <a:off x="3724862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7"/>
          </p:nvPr>
        </p:nvSpPr>
        <p:spPr>
          <a:xfrm>
            <a:off x="3599162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 idx="8"/>
          </p:nvPr>
        </p:nvSpPr>
        <p:spPr>
          <a:xfrm>
            <a:off x="6381262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subTitle" idx="9"/>
          </p:nvPr>
        </p:nvSpPr>
        <p:spPr>
          <a:xfrm>
            <a:off x="6255562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title" idx="13"/>
          </p:nvPr>
        </p:nvSpPr>
        <p:spPr>
          <a:xfrm>
            <a:off x="6381262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subTitle" idx="14"/>
          </p:nvPr>
        </p:nvSpPr>
        <p:spPr>
          <a:xfrm>
            <a:off x="6255562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81" name="Google Shape;381;p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4" name="Google Shape;384;p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FFD966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89" name="Google Shape;389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92" name="Google Shape;39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95" name="Google Shape;395;p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97" name="Google Shape;397;p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8" name="Google Shape;398;p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02" name="Google Shape;40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05" name="Google Shape;405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66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/>
          <p:nvPr/>
        </p:nvSpPr>
        <p:spPr>
          <a:xfrm>
            <a:off x="2306100" y="3476805"/>
            <a:ext cx="4531800" cy="441000"/>
          </a:xfrm>
          <a:prstGeom prst="roundRect">
            <a:avLst>
              <a:gd name="adj" fmla="val 6740"/>
            </a:avLst>
          </a:prstGeom>
          <a:solidFill>
            <a:srgbClr val="F6F2E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"/>
          <p:cNvSpPr txBox="1">
            <a:spLocks noGrp="1"/>
          </p:cNvSpPr>
          <p:nvPr>
            <p:ph type="ctrTitle"/>
          </p:nvPr>
        </p:nvSpPr>
        <p:spPr>
          <a:xfrm>
            <a:off x="1172925" y="1778265"/>
            <a:ext cx="6798000" cy="12040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roxima Nova Semibold" panose="020B0604020202020204" charset="0"/>
              </a:rPr>
              <a:t>Т-Помощник</a:t>
            </a:r>
            <a:endParaRPr dirty="0">
              <a:latin typeface="Proxima Nova Semibold" panose="020B0604020202020204" charset="0"/>
            </a:endParaRPr>
          </a:p>
        </p:txBody>
      </p:sp>
      <p:sp>
        <p:nvSpPr>
          <p:cNvPr id="417" name="Google Shape;417;p29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 для кейса </a:t>
            </a:r>
            <a:r>
              <a:rPr lang="en-US" dirty="0"/>
              <a:t>Cyber Garden #18</a:t>
            </a:r>
            <a:endParaRPr dirty="0"/>
          </a:p>
        </p:txBody>
      </p:sp>
      <p:pic>
        <p:nvPicPr>
          <p:cNvPr id="3" name="Рисунок 2" descr="Изображение выглядит как логотип, символ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6CBD81D-C496-40F6-6E56-EDA0E329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941" y="1283770"/>
            <a:ext cx="587967" cy="5879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31"/>
          <p:cNvGrpSpPr/>
          <p:nvPr/>
        </p:nvGrpSpPr>
        <p:grpSpPr>
          <a:xfrm>
            <a:off x="4626908" y="1181042"/>
            <a:ext cx="2692322" cy="1512015"/>
            <a:chOff x="2625225" y="855400"/>
            <a:chExt cx="1307714" cy="899687"/>
          </a:xfrm>
        </p:grpSpPr>
        <p:sp>
          <p:nvSpPr>
            <p:cNvPr id="438" name="Google Shape;438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31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roxima Nova" panose="020B0604020202020204" charset="0"/>
              </a:rPr>
              <a:t>Задачи</a:t>
            </a:r>
            <a:endParaRPr dirty="0">
              <a:latin typeface="Proxima Nova" panose="020B0604020202020204" charset="0"/>
            </a:endParaRPr>
          </a:p>
        </p:txBody>
      </p:sp>
      <p:sp>
        <p:nvSpPr>
          <p:cNvPr id="440" name="Google Shape;440;p31"/>
          <p:cNvSpPr txBox="1">
            <a:spLocks noGrp="1"/>
          </p:cNvSpPr>
          <p:nvPr>
            <p:ph type="title"/>
          </p:nvPr>
        </p:nvSpPr>
        <p:spPr>
          <a:xfrm>
            <a:off x="4814321" y="1847689"/>
            <a:ext cx="2305500" cy="6613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Proxima Nova Semibold" panose="020B0604020202020204" charset="0"/>
              </a:rPr>
              <a:t>Аутентификация и безопасность</a:t>
            </a:r>
            <a:endParaRPr sz="2000" dirty="0">
              <a:latin typeface="Proxima Nova Semibold" panose="020B0604020202020204" charset="0"/>
            </a:endParaRPr>
          </a:p>
        </p:txBody>
      </p:sp>
      <p:sp>
        <p:nvSpPr>
          <p:cNvPr id="443" name="Google Shape;443;p31"/>
          <p:cNvSpPr txBox="1">
            <a:spLocks noGrp="1"/>
          </p:cNvSpPr>
          <p:nvPr>
            <p:ph type="title" idx="2"/>
          </p:nvPr>
        </p:nvSpPr>
        <p:spPr>
          <a:xfrm>
            <a:off x="6583816" y="1499389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29B73F4-4975-737F-95A8-EB72DD7E5B5D}"/>
              </a:ext>
            </a:extLst>
          </p:cNvPr>
          <p:cNvGrpSpPr/>
          <p:nvPr/>
        </p:nvGrpSpPr>
        <p:grpSpPr>
          <a:xfrm>
            <a:off x="937098" y="1165381"/>
            <a:ext cx="2692322" cy="1512014"/>
            <a:chOff x="4682505" y="1480969"/>
            <a:chExt cx="2692322" cy="1512014"/>
          </a:xfrm>
        </p:grpSpPr>
        <p:grpSp>
          <p:nvGrpSpPr>
            <p:cNvPr id="25" name="Google Shape;437;p31">
              <a:extLst>
                <a:ext uri="{FF2B5EF4-FFF2-40B4-BE49-F238E27FC236}">
                  <a16:creationId xmlns:a16="http://schemas.microsoft.com/office/drawing/2014/main" id="{FE871B5A-6E5A-9A1B-D2EC-40F2CE04967B}"/>
                </a:ext>
              </a:extLst>
            </p:cNvPr>
            <p:cNvGrpSpPr/>
            <p:nvPr/>
          </p:nvGrpSpPr>
          <p:grpSpPr>
            <a:xfrm>
              <a:off x="4682505" y="1480969"/>
              <a:ext cx="2692322" cy="1512014"/>
              <a:chOff x="2625225" y="855400"/>
              <a:chExt cx="1307714" cy="899686"/>
            </a:xfrm>
          </p:grpSpPr>
          <p:sp>
            <p:nvSpPr>
              <p:cNvPr id="26" name="Google Shape;438;p31">
                <a:extLst>
                  <a:ext uri="{FF2B5EF4-FFF2-40B4-BE49-F238E27FC236}">
                    <a16:creationId xmlns:a16="http://schemas.microsoft.com/office/drawing/2014/main" id="{2EC5FA70-5674-77A9-E1A9-41D03C99005E}"/>
                  </a:ext>
                </a:extLst>
              </p:cNvPr>
              <p:cNvSpPr/>
              <p:nvPr/>
            </p:nvSpPr>
            <p:spPr>
              <a:xfrm>
                <a:off x="2625225" y="855400"/>
                <a:ext cx="619500" cy="658800"/>
              </a:xfrm>
              <a:prstGeom prst="roundRect">
                <a:avLst>
                  <a:gd name="adj" fmla="val 6278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39;p31">
                <a:extLst>
                  <a:ext uri="{FF2B5EF4-FFF2-40B4-BE49-F238E27FC236}">
                    <a16:creationId xmlns:a16="http://schemas.microsoft.com/office/drawing/2014/main" id="{E1756895-5A60-768E-5627-244C507E78E5}"/>
                  </a:ext>
                </a:extLst>
              </p:cNvPr>
              <p:cNvSpPr/>
              <p:nvPr/>
            </p:nvSpPr>
            <p:spPr>
              <a:xfrm>
                <a:off x="2625239" y="986786"/>
                <a:ext cx="1307700" cy="768300"/>
              </a:xfrm>
              <a:prstGeom prst="roundRect">
                <a:avLst>
                  <a:gd name="adj" fmla="val 5762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57150" dir="294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" name="Google Shape;440;p31">
              <a:extLst>
                <a:ext uri="{FF2B5EF4-FFF2-40B4-BE49-F238E27FC236}">
                  <a16:creationId xmlns:a16="http://schemas.microsoft.com/office/drawing/2014/main" id="{5FD13ACF-569F-442D-3437-B106844A3F75}"/>
                </a:ext>
              </a:extLst>
            </p:cNvPr>
            <p:cNvSpPr txBox="1">
              <a:spLocks/>
            </p:cNvSpPr>
            <p:nvPr/>
          </p:nvSpPr>
          <p:spPr>
            <a:xfrm>
              <a:off x="4879762" y="2123840"/>
              <a:ext cx="1730018" cy="661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arela Round"/>
                <a:buNone/>
                <a:defRPr sz="2500" b="1" i="0" u="none" strike="noStrike" cap="none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r>
                <a:rPr lang="ru-RU" sz="2000" dirty="0">
                  <a:latin typeface="Proxima Nova Semibold" panose="020B0604020202020204" charset="0"/>
                </a:rPr>
                <a:t>Анализ финансов</a:t>
              </a:r>
            </a:p>
          </p:txBody>
        </p:sp>
        <p:sp>
          <p:nvSpPr>
            <p:cNvPr id="29" name="Google Shape;443;p31">
              <a:extLst>
                <a:ext uri="{FF2B5EF4-FFF2-40B4-BE49-F238E27FC236}">
                  <a16:creationId xmlns:a16="http://schemas.microsoft.com/office/drawing/2014/main" id="{DD23CA64-7107-968B-CB91-CB7134644F36}"/>
                </a:ext>
              </a:extLst>
            </p:cNvPr>
            <p:cNvSpPr txBox="1">
              <a:spLocks/>
            </p:cNvSpPr>
            <p:nvPr/>
          </p:nvSpPr>
          <p:spPr>
            <a:xfrm>
              <a:off x="6609780" y="1842018"/>
              <a:ext cx="6441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Varela Round"/>
                <a:buNone/>
                <a:defRPr sz="2500" b="1" i="0" u="none" strike="noStrike" cap="none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r>
                <a:rPr lang="en" dirty="0"/>
                <a:t>0</a:t>
              </a:r>
              <a:r>
                <a:rPr lang="ru-RU" dirty="0"/>
                <a:t>1</a:t>
              </a:r>
              <a:endParaRPr lang="en" dirty="0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8E917912-FB8C-8A27-8991-F4E3BED7CF83}"/>
              </a:ext>
            </a:extLst>
          </p:cNvPr>
          <p:cNvGrpSpPr/>
          <p:nvPr/>
        </p:nvGrpSpPr>
        <p:grpSpPr>
          <a:xfrm>
            <a:off x="1413962" y="3146779"/>
            <a:ext cx="2937599" cy="1327655"/>
            <a:chOff x="-182991" y="2813513"/>
            <a:chExt cx="2937599" cy="1327655"/>
          </a:xfrm>
        </p:grpSpPr>
        <p:grpSp>
          <p:nvGrpSpPr>
            <p:cNvPr id="31" name="Google Shape;437;p31">
              <a:extLst>
                <a:ext uri="{FF2B5EF4-FFF2-40B4-BE49-F238E27FC236}">
                  <a16:creationId xmlns:a16="http://schemas.microsoft.com/office/drawing/2014/main" id="{E0E1E86F-1347-81DA-3CD8-61F00E0C5256}"/>
                </a:ext>
              </a:extLst>
            </p:cNvPr>
            <p:cNvGrpSpPr/>
            <p:nvPr/>
          </p:nvGrpSpPr>
          <p:grpSpPr>
            <a:xfrm>
              <a:off x="-182991" y="2813513"/>
              <a:ext cx="2937599" cy="1327655"/>
              <a:chOff x="1817875" y="724212"/>
              <a:chExt cx="1426850" cy="789988"/>
            </a:xfrm>
          </p:grpSpPr>
          <p:sp>
            <p:nvSpPr>
              <p:cNvPr id="32" name="Google Shape;438;p31">
                <a:extLst>
                  <a:ext uri="{FF2B5EF4-FFF2-40B4-BE49-F238E27FC236}">
                    <a16:creationId xmlns:a16="http://schemas.microsoft.com/office/drawing/2014/main" id="{562E38BE-73F6-C19D-8BCC-82C3D3DE1644}"/>
                  </a:ext>
                </a:extLst>
              </p:cNvPr>
              <p:cNvSpPr/>
              <p:nvPr/>
            </p:nvSpPr>
            <p:spPr>
              <a:xfrm>
                <a:off x="2625225" y="855400"/>
                <a:ext cx="619500" cy="658800"/>
              </a:xfrm>
              <a:prstGeom prst="roundRect">
                <a:avLst>
                  <a:gd name="adj" fmla="val 6278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39;p31">
                <a:extLst>
                  <a:ext uri="{FF2B5EF4-FFF2-40B4-BE49-F238E27FC236}">
                    <a16:creationId xmlns:a16="http://schemas.microsoft.com/office/drawing/2014/main" id="{AA33E61B-4AE4-9186-E4BA-9EE1CC84AC05}"/>
                  </a:ext>
                </a:extLst>
              </p:cNvPr>
              <p:cNvSpPr/>
              <p:nvPr/>
            </p:nvSpPr>
            <p:spPr>
              <a:xfrm>
                <a:off x="1817875" y="724212"/>
                <a:ext cx="1307700" cy="768300"/>
              </a:xfrm>
              <a:prstGeom prst="roundRect">
                <a:avLst>
                  <a:gd name="adj" fmla="val 5762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57150" dir="294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440;p31">
              <a:extLst>
                <a:ext uri="{FF2B5EF4-FFF2-40B4-BE49-F238E27FC236}">
                  <a16:creationId xmlns:a16="http://schemas.microsoft.com/office/drawing/2014/main" id="{2E00DA89-ABE9-9196-CC2C-7568C9B35817}"/>
                </a:ext>
              </a:extLst>
            </p:cNvPr>
            <p:cNvSpPr txBox="1">
              <a:spLocks/>
            </p:cNvSpPr>
            <p:nvPr/>
          </p:nvSpPr>
          <p:spPr>
            <a:xfrm>
              <a:off x="525853" y="3038393"/>
              <a:ext cx="1983451" cy="661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arela Round"/>
                <a:buNone/>
                <a:defRPr sz="2500" b="1" i="0" u="none" strike="noStrike" cap="none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r>
                <a:rPr lang="ru-RU" sz="2000" dirty="0">
                  <a:latin typeface="Proxima Nova Semibold" panose="020B0604020202020204" charset="0"/>
                </a:rPr>
                <a:t>Планирование бюджета</a:t>
              </a:r>
            </a:p>
          </p:txBody>
        </p:sp>
        <p:sp>
          <p:nvSpPr>
            <p:cNvPr id="35" name="Google Shape;443;p31">
              <a:extLst>
                <a:ext uri="{FF2B5EF4-FFF2-40B4-BE49-F238E27FC236}">
                  <a16:creationId xmlns:a16="http://schemas.microsoft.com/office/drawing/2014/main" id="{24D244B3-A0E0-5514-B38F-C6A26B735D0A}"/>
                </a:ext>
              </a:extLst>
            </p:cNvPr>
            <p:cNvSpPr txBox="1">
              <a:spLocks/>
            </p:cNvSpPr>
            <p:nvPr/>
          </p:nvSpPr>
          <p:spPr>
            <a:xfrm>
              <a:off x="-118247" y="3610374"/>
              <a:ext cx="6441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Varela Round"/>
                <a:buNone/>
                <a:defRPr sz="2500" b="1" i="0" u="none" strike="noStrike" cap="none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r>
                <a:rPr lang="en" dirty="0"/>
                <a:t>0</a:t>
              </a:r>
              <a:r>
                <a:rPr lang="ru-RU" dirty="0"/>
                <a:t>3</a:t>
              </a:r>
              <a:endParaRPr lang="en" dirty="0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AD065B3E-8C4F-9399-0CA6-6B7F175B0C86}"/>
              </a:ext>
            </a:extLst>
          </p:cNvPr>
          <p:cNvGrpSpPr/>
          <p:nvPr/>
        </p:nvGrpSpPr>
        <p:grpSpPr>
          <a:xfrm>
            <a:off x="5059583" y="2962419"/>
            <a:ext cx="2698708" cy="1512015"/>
            <a:chOff x="5203327" y="3045769"/>
            <a:chExt cx="2698708" cy="1512015"/>
          </a:xfrm>
        </p:grpSpPr>
        <p:grpSp>
          <p:nvGrpSpPr>
            <p:cNvPr id="41" name="Google Shape;437;p31">
              <a:extLst>
                <a:ext uri="{FF2B5EF4-FFF2-40B4-BE49-F238E27FC236}">
                  <a16:creationId xmlns:a16="http://schemas.microsoft.com/office/drawing/2014/main" id="{D99F6D45-9BB3-5B9C-E1AE-467FD1C48AB8}"/>
                </a:ext>
              </a:extLst>
            </p:cNvPr>
            <p:cNvGrpSpPr/>
            <p:nvPr/>
          </p:nvGrpSpPr>
          <p:grpSpPr>
            <a:xfrm>
              <a:off x="5209713" y="3045769"/>
              <a:ext cx="2692322" cy="1512015"/>
              <a:chOff x="2625225" y="855400"/>
              <a:chExt cx="1307714" cy="899687"/>
            </a:xfrm>
          </p:grpSpPr>
          <p:sp>
            <p:nvSpPr>
              <p:cNvPr id="42" name="Google Shape;438;p31">
                <a:extLst>
                  <a:ext uri="{FF2B5EF4-FFF2-40B4-BE49-F238E27FC236}">
                    <a16:creationId xmlns:a16="http://schemas.microsoft.com/office/drawing/2014/main" id="{2B1B1FCD-7AFA-A78A-153F-B7730FD4AE6E}"/>
                  </a:ext>
                </a:extLst>
              </p:cNvPr>
              <p:cNvSpPr/>
              <p:nvPr/>
            </p:nvSpPr>
            <p:spPr>
              <a:xfrm>
                <a:off x="2625225" y="855400"/>
                <a:ext cx="619500" cy="658800"/>
              </a:xfrm>
              <a:prstGeom prst="roundRect">
                <a:avLst>
                  <a:gd name="adj" fmla="val 6278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9;p31">
                <a:extLst>
                  <a:ext uri="{FF2B5EF4-FFF2-40B4-BE49-F238E27FC236}">
                    <a16:creationId xmlns:a16="http://schemas.microsoft.com/office/drawing/2014/main" id="{B5407C3A-4992-8B85-D2B3-4D09AC3B8129}"/>
                  </a:ext>
                </a:extLst>
              </p:cNvPr>
              <p:cNvSpPr/>
              <p:nvPr/>
            </p:nvSpPr>
            <p:spPr>
              <a:xfrm>
                <a:off x="2625239" y="986787"/>
                <a:ext cx="1307700" cy="768300"/>
              </a:xfrm>
              <a:prstGeom prst="roundRect">
                <a:avLst>
                  <a:gd name="adj" fmla="val 5762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57150" dir="294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440;p31">
              <a:extLst>
                <a:ext uri="{FF2B5EF4-FFF2-40B4-BE49-F238E27FC236}">
                  <a16:creationId xmlns:a16="http://schemas.microsoft.com/office/drawing/2014/main" id="{661D10D7-4010-64B9-2F4A-5CA4B6940493}"/>
                </a:ext>
              </a:extLst>
            </p:cNvPr>
            <p:cNvSpPr txBox="1">
              <a:spLocks/>
            </p:cNvSpPr>
            <p:nvPr/>
          </p:nvSpPr>
          <p:spPr>
            <a:xfrm>
              <a:off x="5847427" y="3479677"/>
              <a:ext cx="1983451" cy="661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arela Round"/>
                <a:buNone/>
                <a:defRPr sz="2500" b="1" i="0" u="none" strike="noStrike" cap="none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r>
                <a:rPr lang="ru-RU" sz="2000" dirty="0">
                  <a:latin typeface="Proxima Nova Semibold" panose="020B0604020202020204" charset="0"/>
                </a:rPr>
                <a:t>Управление учетными записями</a:t>
              </a:r>
            </a:p>
          </p:txBody>
        </p:sp>
        <p:sp>
          <p:nvSpPr>
            <p:cNvPr id="45" name="Google Shape;443;p31">
              <a:extLst>
                <a:ext uri="{FF2B5EF4-FFF2-40B4-BE49-F238E27FC236}">
                  <a16:creationId xmlns:a16="http://schemas.microsoft.com/office/drawing/2014/main" id="{CB3B12BB-AC92-61C9-615E-44A0F6DB4CA2}"/>
                </a:ext>
              </a:extLst>
            </p:cNvPr>
            <p:cNvSpPr txBox="1">
              <a:spLocks/>
            </p:cNvSpPr>
            <p:nvPr/>
          </p:nvSpPr>
          <p:spPr>
            <a:xfrm>
              <a:off x="5203327" y="4051658"/>
              <a:ext cx="6441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Varela Round"/>
                <a:buNone/>
                <a:defRPr sz="2500" b="1" i="0" u="none" strike="noStrike" cap="none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ebas Neue"/>
                <a:buNone/>
                <a:defRPr sz="2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r>
                <a:rPr lang="en" dirty="0"/>
                <a:t>0</a:t>
              </a:r>
              <a:r>
                <a:rPr lang="ru-RU" dirty="0"/>
                <a:t>4</a:t>
              </a:r>
              <a:endParaRPr lang="en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>
            <a:spLocks noGrp="1"/>
          </p:cNvSpPr>
          <p:nvPr>
            <p:ph type="title" idx="4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roxima Nova Semibold" panose="020B0604020202020204" charset="0"/>
              </a:rPr>
              <a:t>Решение</a:t>
            </a:r>
            <a:endParaRPr dirty="0">
              <a:latin typeface="Proxima Nova Semibold" panose="020B0604020202020204" charset="0"/>
            </a:endParaRPr>
          </a:p>
        </p:txBody>
      </p:sp>
      <p:sp>
        <p:nvSpPr>
          <p:cNvPr id="465" name="Google Shape;465;p33"/>
          <p:cNvSpPr/>
          <p:nvPr/>
        </p:nvSpPr>
        <p:spPr>
          <a:xfrm>
            <a:off x="1132476" y="2435993"/>
            <a:ext cx="2711460" cy="1008704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3"/>
          <p:cNvSpPr txBox="1">
            <a:spLocks noGrp="1"/>
          </p:cNvSpPr>
          <p:nvPr>
            <p:ph type="title" idx="2"/>
          </p:nvPr>
        </p:nvSpPr>
        <p:spPr>
          <a:xfrm>
            <a:off x="1441909" y="2492979"/>
            <a:ext cx="2092595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roxima Nova Semibold" panose="020B0604020202020204" charset="0"/>
              </a:rPr>
              <a:t>Мобильное приложение</a:t>
            </a:r>
            <a:endParaRPr dirty="0">
              <a:latin typeface="Proxima Nova Semibold" panose="020B0604020202020204" charset="0"/>
            </a:endParaRPr>
          </a:p>
        </p:txBody>
      </p:sp>
      <p:sp>
        <p:nvSpPr>
          <p:cNvPr id="468" name="Google Shape;468;p33"/>
          <p:cNvSpPr txBox="1">
            <a:spLocks noGrp="1"/>
          </p:cNvSpPr>
          <p:nvPr>
            <p:ph type="subTitle" idx="1"/>
          </p:nvPr>
        </p:nvSpPr>
        <p:spPr>
          <a:xfrm>
            <a:off x="1309656" y="3612006"/>
            <a:ext cx="23571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Приложение на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ru-RU" dirty="0"/>
              <a:t>с удобным интерфейсом</a:t>
            </a:r>
            <a:endParaRPr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EDD6F6D-9426-90AD-60EA-F2BBBD17284A}"/>
              </a:ext>
            </a:extLst>
          </p:cNvPr>
          <p:cNvGrpSpPr/>
          <p:nvPr/>
        </p:nvGrpSpPr>
        <p:grpSpPr>
          <a:xfrm>
            <a:off x="1866259" y="1260234"/>
            <a:ext cx="1137900" cy="861417"/>
            <a:chOff x="1444722" y="1135811"/>
            <a:chExt cx="1137900" cy="861417"/>
          </a:xfrm>
        </p:grpSpPr>
        <p:grpSp>
          <p:nvGrpSpPr>
            <p:cNvPr id="473" name="Google Shape;473;p33"/>
            <p:cNvGrpSpPr/>
            <p:nvPr/>
          </p:nvGrpSpPr>
          <p:grpSpPr>
            <a:xfrm>
              <a:off x="1444722" y="1135811"/>
              <a:ext cx="1137900" cy="861417"/>
              <a:chOff x="5690232" y="2049193"/>
              <a:chExt cx="1137900" cy="861417"/>
            </a:xfrm>
          </p:grpSpPr>
          <p:sp>
            <p:nvSpPr>
              <p:cNvPr id="474" name="Google Shape;474;p33"/>
              <p:cNvSpPr/>
              <p:nvPr/>
            </p:nvSpPr>
            <p:spPr>
              <a:xfrm>
                <a:off x="5690233" y="2049193"/>
                <a:ext cx="539100" cy="630900"/>
              </a:xfrm>
              <a:prstGeom prst="roundRect">
                <a:avLst>
                  <a:gd name="adj" fmla="val 6278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3"/>
              <p:cNvSpPr/>
              <p:nvPr/>
            </p:nvSpPr>
            <p:spPr>
              <a:xfrm>
                <a:off x="5690232" y="2175010"/>
                <a:ext cx="1137900" cy="735600"/>
              </a:xfrm>
              <a:prstGeom prst="roundRect">
                <a:avLst>
                  <a:gd name="adj" fmla="val 5762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57150" dir="294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6" name="Google Shape;476;p33"/>
            <p:cNvSpPr/>
            <p:nvPr/>
          </p:nvSpPr>
          <p:spPr>
            <a:xfrm>
              <a:off x="1790546" y="1427273"/>
              <a:ext cx="446252" cy="441014"/>
            </a:xfrm>
            <a:custGeom>
              <a:avLst/>
              <a:gdLst/>
              <a:ahLst/>
              <a:cxnLst/>
              <a:rect l="l" t="t" r="r" b="b"/>
              <a:pathLst>
                <a:path w="12877" h="12724" extrusionOk="0">
                  <a:moveTo>
                    <a:pt x="10492" y="1603"/>
                  </a:moveTo>
                  <a:lnTo>
                    <a:pt x="10429" y="1855"/>
                  </a:lnTo>
                  <a:cubicBezTo>
                    <a:pt x="10429" y="1981"/>
                    <a:pt x="10492" y="2138"/>
                    <a:pt x="10555" y="2201"/>
                  </a:cubicBezTo>
                  <a:cubicBezTo>
                    <a:pt x="10649" y="2296"/>
                    <a:pt x="10807" y="2327"/>
                    <a:pt x="10901" y="2327"/>
                  </a:cubicBezTo>
                  <a:lnTo>
                    <a:pt x="11153" y="2296"/>
                  </a:lnTo>
                  <a:lnTo>
                    <a:pt x="10492" y="2957"/>
                  </a:lnTo>
                  <a:lnTo>
                    <a:pt x="9736" y="3083"/>
                  </a:lnTo>
                  <a:lnTo>
                    <a:pt x="9799" y="2296"/>
                  </a:lnTo>
                  <a:lnTo>
                    <a:pt x="10492" y="1603"/>
                  </a:lnTo>
                  <a:close/>
                  <a:moveTo>
                    <a:pt x="6270" y="6108"/>
                  </a:moveTo>
                  <a:cubicBezTo>
                    <a:pt x="6396" y="6108"/>
                    <a:pt x="6459" y="6139"/>
                    <a:pt x="6554" y="6234"/>
                  </a:cubicBezTo>
                  <a:cubicBezTo>
                    <a:pt x="6617" y="6265"/>
                    <a:pt x="6648" y="6391"/>
                    <a:pt x="6648" y="6486"/>
                  </a:cubicBezTo>
                  <a:cubicBezTo>
                    <a:pt x="6648" y="6738"/>
                    <a:pt x="6459" y="6927"/>
                    <a:pt x="6270" y="6927"/>
                  </a:cubicBezTo>
                  <a:cubicBezTo>
                    <a:pt x="6081" y="6927"/>
                    <a:pt x="5861" y="6738"/>
                    <a:pt x="5861" y="6486"/>
                  </a:cubicBezTo>
                  <a:cubicBezTo>
                    <a:pt x="5861" y="6265"/>
                    <a:pt x="6081" y="6108"/>
                    <a:pt x="6270" y="6108"/>
                  </a:cubicBezTo>
                  <a:close/>
                  <a:moveTo>
                    <a:pt x="6176" y="4375"/>
                  </a:moveTo>
                  <a:cubicBezTo>
                    <a:pt x="6617" y="4375"/>
                    <a:pt x="7026" y="4501"/>
                    <a:pt x="7341" y="4722"/>
                  </a:cubicBezTo>
                  <a:lnTo>
                    <a:pt x="6743" y="5320"/>
                  </a:lnTo>
                  <a:cubicBezTo>
                    <a:pt x="6617" y="5289"/>
                    <a:pt x="6428" y="5226"/>
                    <a:pt x="6239" y="5226"/>
                  </a:cubicBezTo>
                  <a:cubicBezTo>
                    <a:pt x="5546" y="5226"/>
                    <a:pt x="5010" y="5793"/>
                    <a:pt x="5010" y="6454"/>
                  </a:cubicBezTo>
                  <a:cubicBezTo>
                    <a:pt x="5010" y="7116"/>
                    <a:pt x="5546" y="7715"/>
                    <a:pt x="6239" y="7715"/>
                  </a:cubicBezTo>
                  <a:cubicBezTo>
                    <a:pt x="6900" y="7715"/>
                    <a:pt x="7467" y="7147"/>
                    <a:pt x="7467" y="6454"/>
                  </a:cubicBezTo>
                  <a:cubicBezTo>
                    <a:pt x="7467" y="6265"/>
                    <a:pt x="7404" y="6108"/>
                    <a:pt x="7341" y="5887"/>
                  </a:cubicBezTo>
                  <a:lnTo>
                    <a:pt x="7908" y="5320"/>
                  </a:lnTo>
                  <a:cubicBezTo>
                    <a:pt x="8160" y="5635"/>
                    <a:pt x="8286" y="6013"/>
                    <a:pt x="8286" y="6454"/>
                  </a:cubicBezTo>
                  <a:cubicBezTo>
                    <a:pt x="8286" y="7588"/>
                    <a:pt x="7341" y="8534"/>
                    <a:pt x="6176" y="8534"/>
                  </a:cubicBezTo>
                  <a:cubicBezTo>
                    <a:pt x="5041" y="8534"/>
                    <a:pt x="4096" y="7588"/>
                    <a:pt x="4096" y="6454"/>
                  </a:cubicBezTo>
                  <a:cubicBezTo>
                    <a:pt x="4096" y="5320"/>
                    <a:pt x="5041" y="4375"/>
                    <a:pt x="6176" y="4375"/>
                  </a:cubicBezTo>
                  <a:close/>
                  <a:moveTo>
                    <a:pt x="6239" y="2800"/>
                  </a:moveTo>
                  <a:cubicBezTo>
                    <a:pt x="7089" y="2800"/>
                    <a:pt x="7908" y="3115"/>
                    <a:pt x="8539" y="3619"/>
                  </a:cubicBezTo>
                  <a:lnTo>
                    <a:pt x="7971" y="4217"/>
                  </a:lnTo>
                  <a:cubicBezTo>
                    <a:pt x="7499" y="3839"/>
                    <a:pt x="6869" y="3619"/>
                    <a:pt x="6239" y="3619"/>
                  </a:cubicBezTo>
                  <a:cubicBezTo>
                    <a:pt x="4600" y="3619"/>
                    <a:pt x="3309" y="4911"/>
                    <a:pt x="3309" y="6486"/>
                  </a:cubicBezTo>
                  <a:cubicBezTo>
                    <a:pt x="3309" y="8124"/>
                    <a:pt x="4632" y="9416"/>
                    <a:pt x="6239" y="9416"/>
                  </a:cubicBezTo>
                  <a:cubicBezTo>
                    <a:pt x="7845" y="9416"/>
                    <a:pt x="9137" y="8124"/>
                    <a:pt x="9137" y="6486"/>
                  </a:cubicBezTo>
                  <a:cubicBezTo>
                    <a:pt x="9137" y="5856"/>
                    <a:pt x="8948" y="5226"/>
                    <a:pt x="8539" y="4753"/>
                  </a:cubicBezTo>
                  <a:lnTo>
                    <a:pt x="9137" y="4154"/>
                  </a:lnTo>
                  <a:cubicBezTo>
                    <a:pt x="9641" y="4816"/>
                    <a:pt x="9956" y="5604"/>
                    <a:pt x="9956" y="6486"/>
                  </a:cubicBezTo>
                  <a:cubicBezTo>
                    <a:pt x="9956" y="8534"/>
                    <a:pt x="8318" y="10235"/>
                    <a:pt x="6239" y="10235"/>
                  </a:cubicBezTo>
                  <a:cubicBezTo>
                    <a:pt x="4191" y="10235"/>
                    <a:pt x="2490" y="8597"/>
                    <a:pt x="2490" y="6486"/>
                  </a:cubicBezTo>
                  <a:cubicBezTo>
                    <a:pt x="2490" y="4438"/>
                    <a:pt x="4128" y="2800"/>
                    <a:pt x="6239" y="2800"/>
                  </a:cubicBezTo>
                  <a:close/>
                  <a:moveTo>
                    <a:pt x="6270" y="1130"/>
                  </a:moveTo>
                  <a:cubicBezTo>
                    <a:pt x="7247" y="1130"/>
                    <a:pt x="8223" y="1414"/>
                    <a:pt x="9074" y="1918"/>
                  </a:cubicBezTo>
                  <a:cubicBezTo>
                    <a:pt x="9074" y="1949"/>
                    <a:pt x="9011" y="2012"/>
                    <a:pt x="9011" y="2044"/>
                  </a:cubicBezTo>
                  <a:lnTo>
                    <a:pt x="8917" y="2831"/>
                  </a:lnTo>
                  <a:cubicBezTo>
                    <a:pt x="8160" y="2296"/>
                    <a:pt x="7247" y="1981"/>
                    <a:pt x="6270" y="1981"/>
                  </a:cubicBezTo>
                  <a:cubicBezTo>
                    <a:pt x="3750" y="1981"/>
                    <a:pt x="1733" y="4028"/>
                    <a:pt x="1733" y="6486"/>
                  </a:cubicBezTo>
                  <a:cubicBezTo>
                    <a:pt x="1733" y="9006"/>
                    <a:pt x="3781" y="11054"/>
                    <a:pt x="6270" y="11054"/>
                  </a:cubicBezTo>
                  <a:cubicBezTo>
                    <a:pt x="8759" y="11054"/>
                    <a:pt x="10807" y="9006"/>
                    <a:pt x="10807" y="6486"/>
                  </a:cubicBezTo>
                  <a:cubicBezTo>
                    <a:pt x="10807" y="5509"/>
                    <a:pt x="10492" y="4596"/>
                    <a:pt x="9925" y="3871"/>
                  </a:cubicBezTo>
                  <a:lnTo>
                    <a:pt x="10712" y="3745"/>
                  </a:lnTo>
                  <a:cubicBezTo>
                    <a:pt x="10744" y="3745"/>
                    <a:pt x="10807" y="3745"/>
                    <a:pt x="10838" y="3713"/>
                  </a:cubicBezTo>
                  <a:cubicBezTo>
                    <a:pt x="11342" y="4533"/>
                    <a:pt x="11626" y="5478"/>
                    <a:pt x="11626" y="6486"/>
                  </a:cubicBezTo>
                  <a:cubicBezTo>
                    <a:pt x="11626" y="9447"/>
                    <a:pt x="9232" y="11873"/>
                    <a:pt x="6270" y="11873"/>
                  </a:cubicBezTo>
                  <a:cubicBezTo>
                    <a:pt x="3309" y="11873"/>
                    <a:pt x="914" y="9479"/>
                    <a:pt x="914" y="6486"/>
                  </a:cubicBezTo>
                  <a:cubicBezTo>
                    <a:pt x="914" y="3524"/>
                    <a:pt x="3309" y="1130"/>
                    <a:pt x="6270" y="1130"/>
                  </a:cubicBezTo>
                  <a:close/>
                  <a:moveTo>
                    <a:pt x="11030" y="0"/>
                  </a:moveTo>
                  <a:cubicBezTo>
                    <a:pt x="10930" y="0"/>
                    <a:pt x="10829" y="37"/>
                    <a:pt x="10744" y="122"/>
                  </a:cubicBezTo>
                  <a:lnTo>
                    <a:pt x="9610" y="1256"/>
                  </a:lnTo>
                  <a:cubicBezTo>
                    <a:pt x="8602" y="594"/>
                    <a:pt x="7467" y="279"/>
                    <a:pt x="6239" y="279"/>
                  </a:cubicBezTo>
                  <a:cubicBezTo>
                    <a:pt x="2805" y="279"/>
                    <a:pt x="1" y="3020"/>
                    <a:pt x="1" y="6486"/>
                  </a:cubicBezTo>
                  <a:cubicBezTo>
                    <a:pt x="1" y="9920"/>
                    <a:pt x="2773" y="12724"/>
                    <a:pt x="6239" y="12724"/>
                  </a:cubicBezTo>
                  <a:cubicBezTo>
                    <a:pt x="9641" y="12724"/>
                    <a:pt x="12445" y="9951"/>
                    <a:pt x="12445" y="6486"/>
                  </a:cubicBezTo>
                  <a:cubicBezTo>
                    <a:pt x="12445" y="5289"/>
                    <a:pt x="12099" y="4123"/>
                    <a:pt x="11468" y="3115"/>
                  </a:cubicBezTo>
                  <a:lnTo>
                    <a:pt x="12603" y="1981"/>
                  </a:lnTo>
                  <a:cubicBezTo>
                    <a:pt x="12877" y="1706"/>
                    <a:pt x="12650" y="1255"/>
                    <a:pt x="12292" y="1255"/>
                  </a:cubicBezTo>
                  <a:cubicBezTo>
                    <a:pt x="12280" y="1255"/>
                    <a:pt x="12268" y="1255"/>
                    <a:pt x="12256" y="1256"/>
                  </a:cubicBezTo>
                  <a:lnTo>
                    <a:pt x="11342" y="1382"/>
                  </a:lnTo>
                  <a:lnTo>
                    <a:pt x="11468" y="468"/>
                  </a:lnTo>
                  <a:cubicBezTo>
                    <a:pt x="11491" y="203"/>
                    <a:pt x="11265" y="0"/>
                    <a:pt x="1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65;p33">
            <a:extLst>
              <a:ext uri="{FF2B5EF4-FFF2-40B4-BE49-F238E27FC236}">
                <a16:creationId xmlns:a16="http://schemas.microsoft.com/office/drawing/2014/main" id="{A60EEA7F-4F21-B640-47C7-C424043F7CB4}"/>
              </a:ext>
            </a:extLst>
          </p:cNvPr>
          <p:cNvSpPr/>
          <p:nvPr/>
        </p:nvSpPr>
        <p:spPr>
          <a:xfrm>
            <a:off x="5079135" y="2398311"/>
            <a:ext cx="2711460" cy="1008704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7;p33">
            <a:extLst>
              <a:ext uri="{FF2B5EF4-FFF2-40B4-BE49-F238E27FC236}">
                <a16:creationId xmlns:a16="http://schemas.microsoft.com/office/drawing/2014/main" id="{E6B8C939-25C8-FB4B-B0E7-010638AB4A5E}"/>
              </a:ext>
            </a:extLst>
          </p:cNvPr>
          <p:cNvSpPr txBox="1">
            <a:spLocks/>
          </p:cNvSpPr>
          <p:nvPr/>
        </p:nvSpPr>
        <p:spPr>
          <a:xfrm>
            <a:off x="5388568" y="2455297"/>
            <a:ext cx="2092595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dirty="0">
                <a:latin typeface="Proxima Nova Semibold" panose="020B0604020202020204" charset="0"/>
              </a:rPr>
              <a:t>Удаленный сервер</a:t>
            </a:r>
          </a:p>
        </p:txBody>
      </p:sp>
      <p:grpSp>
        <p:nvGrpSpPr>
          <p:cNvPr id="11" name="Google Shape;473;p33">
            <a:extLst>
              <a:ext uri="{FF2B5EF4-FFF2-40B4-BE49-F238E27FC236}">
                <a16:creationId xmlns:a16="http://schemas.microsoft.com/office/drawing/2014/main" id="{1A80C680-53A1-18D2-8695-56B046962F94}"/>
              </a:ext>
            </a:extLst>
          </p:cNvPr>
          <p:cNvGrpSpPr/>
          <p:nvPr/>
        </p:nvGrpSpPr>
        <p:grpSpPr>
          <a:xfrm>
            <a:off x="5861339" y="1260234"/>
            <a:ext cx="1137900" cy="861417"/>
            <a:chOff x="5690232" y="2049193"/>
            <a:chExt cx="1137900" cy="861417"/>
          </a:xfrm>
        </p:grpSpPr>
        <p:sp>
          <p:nvSpPr>
            <p:cNvPr id="13" name="Google Shape;474;p33">
              <a:extLst>
                <a:ext uri="{FF2B5EF4-FFF2-40B4-BE49-F238E27FC236}">
                  <a16:creationId xmlns:a16="http://schemas.microsoft.com/office/drawing/2014/main" id="{7981BCF9-5AC3-0DDB-4A47-527983EDC947}"/>
                </a:ext>
              </a:extLst>
            </p:cNvPr>
            <p:cNvSpPr/>
            <p:nvPr/>
          </p:nvSpPr>
          <p:spPr>
            <a:xfrm>
              <a:off x="5690233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5;p33">
              <a:extLst>
                <a:ext uri="{FF2B5EF4-FFF2-40B4-BE49-F238E27FC236}">
                  <a16:creationId xmlns:a16="http://schemas.microsoft.com/office/drawing/2014/main" id="{D5DE97BB-4F22-B653-724C-DAC15743376F}"/>
                </a:ext>
              </a:extLst>
            </p:cNvPr>
            <p:cNvSpPr/>
            <p:nvPr/>
          </p:nvSpPr>
          <p:spPr>
            <a:xfrm>
              <a:off x="5690232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" name="Google Shape;850;p47">
            <a:extLst>
              <a:ext uri="{FF2B5EF4-FFF2-40B4-BE49-F238E27FC236}">
                <a16:creationId xmlns:a16="http://schemas.microsoft.com/office/drawing/2014/main" id="{1C339539-341D-A019-1332-57753B778A92}"/>
              </a:ext>
            </a:extLst>
          </p:cNvPr>
          <p:cNvGrpSpPr/>
          <p:nvPr/>
        </p:nvGrpSpPr>
        <p:grpSpPr>
          <a:xfrm>
            <a:off x="6217305" y="1537445"/>
            <a:ext cx="366269" cy="366732"/>
            <a:chOff x="-61784125" y="1931250"/>
            <a:chExt cx="316650" cy="317050"/>
          </a:xfrm>
        </p:grpSpPr>
        <p:sp>
          <p:nvSpPr>
            <p:cNvPr id="16" name="Google Shape;851;p47">
              <a:extLst>
                <a:ext uri="{FF2B5EF4-FFF2-40B4-BE49-F238E27FC236}">
                  <a16:creationId xmlns:a16="http://schemas.microsoft.com/office/drawing/2014/main" id="{092680DC-CF2B-FE55-6C75-9ED2E8161E31}"/>
                </a:ext>
              </a:extLst>
            </p:cNvPr>
            <p:cNvSpPr/>
            <p:nvPr/>
          </p:nvSpPr>
          <p:spPr>
            <a:xfrm>
              <a:off x="-61688025" y="1931250"/>
              <a:ext cx="124450" cy="134300"/>
            </a:xfrm>
            <a:custGeom>
              <a:avLst/>
              <a:gdLst/>
              <a:ahLst/>
              <a:cxnLst/>
              <a:rect l="l" t="t" r="r" b="b"/>
              <a:pathLst>
                <a:path w="4978" h="5372" extrusionOk="0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52;p47">
              <a:extLst>
                <a:ext uri="{FF2B5EF4-FFF2-40B4-BE49-F238E27FC236}">
                  <a16:creationId xmlns:a16="http://schemas.microsoft.com/office/drawing/2014/main" id="{291DC981-6484-5690-E2F5-DAEC09354FF4}"/>
                </a:ext>
              </a:extLst>
            </p:cNvPr>
            <p:cNvSpPr/>
            <p:nvPr/>
          </p:nvSpPr>
          <p:spPr>
            <a:xfrm>
              <a:off x="-61784125" y="2113325"/>
              <a:ext cx="124450" cy="134975"/>
            </a:xfrm>
            <a:custGeom>
              <a:avLst/>
              <a:gdLst/>
              <a:ahLst/>
              <a:cxnLst/>
              <a:rect l="l" t="t" r="r" b="b"/>
              <a:pathLst>
                <a:path w="4978" h="5399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53;p47">
              <a:extLst>
                <a:ext uri="{FF2B5EF4-FFF2-40B4-BE49-F238E27FC236}">
                  <a16:creationId xmlns:a16="http://schemas.microsoft.com/office/drawing/2014/main" id="{2C821976-23B7-097F-039F-B176C2E2A599}"/>
                </a:ext>
              </a:extLst>
            </p:cNvPr>
            <p:cNvSpPr/>
            <p:nvPr/>
          </p:nvSpPr>
          <p:spPr>
            <a:xfrm>
              <a:off x="-61591150" y="2113325"/>
              <a:ext cx="123675" cy="134175"/>
            </a:xfrm>
            <a:custGeom>
              <a:avLst/>
              <a:gdLst/>
              <a:ahLst/>
              <a:cxnLst/>
              <a:rect l="l" t="t" r="r" b="b"/>
              <a:pathLst>
                <a:path w="4947" h="5367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54;p47">
              <a:extLst>
                <a:ext uri="{FF2B5EF4-FFF2-40B4-BE49-F238E27FC236}">
                  <a16:creationId xmlns:a16="http://schemas.microsoft.com/office/drawing/2014/main" id="{290690F0-93C3-F81E-6774-55B8166B160D}"/>
                </a:ext>
              </a:extLst>
            </p:cNvPr>
            <p:cNvSpPr/>
            <p:nvPr/>
          </p:nvSpPr>
          <p:spPr>
            <a:xfrm>
              <a:off x="-61677800" y="2072225"/>
              <a:ext cx="106350" cy="62450"/>
            </a:xfrm>
            <a:custGeom>
              <a:avLst/>
              <a:gdLst/>
              <a:ahLst/>
              <a:cxnLst/>
              <a:rect l="l" t="t" r="r" b="b"/>
              <a:pathLst>
                <a:path w="4254" h="2498" extrusionOk="0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468;p33">
            <a:extLst>
              <a:ext uri="{FF2B5EF4-FFF2-40B4-BE49-F238E27FC236}">
                <a16:creationId xmlns:a16="http://schemas.microsoft.com/office/drawing/2014/main" id="{AD9DE1FB-7029-CB8A-D15A-9726CD745F13}"/>
              </a:ext>
            </a:extLst>
          </p:cNvPr>
          <p:cNvSpPr txBox="1">
            <a:spLocks/>
          </p:cNvSpPr>
          <p:nvPr/>
        </p:nvSpPr>
        <p:spPr>
          <a:xfrm>
            <a:off x="5049613" y="3574661"/>
            <a:ext cx="2740981" cy="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ru-RU" dirty="0"/>
              <a:t>Сервер, обрабатывающий запрос пользователя и анализирующий его финансы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roxima Nova Semibold" panose="020B0604020202020204" charset="0"/>
              </a:rPr>
              <a:t>Клиентская часть</a:t>
            </a:r>
            <a:endParaRPr dirty="0">
              <a:latin typeface="Proxima Nova Semibold" panose="020B0604020202020204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961D957-771A-4597-DB6D-77C71B86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37" y="1138666"/>
            <a:ext cx="1558842" cy="337541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16A76F5-19E2-9F87-3D1B-5B7EC9E6E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276" y="1161544"/>
            <a:ext cx="1556968" cy="3375412"/>
          </a:xfrm>
          <a:prstGeom prst="rect">
            <a:avLst/>
          </a:prstGeom>
        </p:spPr>
      </p:pic>
      <p:sp>
        <p:nvSpPr>
          <p:cNvPr id="34" name="Google Shape;465;p33">
            <a:extLst>
              <a:ext uri="{FF2B5EF4-FFF2-40B4-BE49-F238E27FC236}">
                <a16:creationId xmlns:a16="http://schemas.microsoft.com/office/drawing/2014/main" id="{C9E4A14E-2E94-D766-8E12-B13FD55F05B5}"/>
              </a:ext>
            </a:extLst>
          </p:cNvPr>
          <p:cNvSpPr/>
          <p:nvPr/>
        </p:nvSpPr>
        <p:spPr>
          <a:xfrm>
            <a:off x="3535196" y="3680737"/>
            <a:ext cx="1674173" cy="484521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465;p33">
            <a:extLst>
              <a:ext uri="{FF2B5EF4-FFF2-40B4-BE49-F238E27FC236}">
                <a16:creationId xmlns:a16="http://schemas.microsoft.com/office/drawing/2014/main" id="{E084246E-400D-9E10-C258-C49600016950}"/>
              </a:ext>
            </a:extLst>
          </p:cNvPr>
          <p:cNvSpPr/>
          <p:nvPr/>
        </p:nvSpPr>
        <p:spPr>
          <a:xfrm>
            <a:off x="6828618" y="3762573"/>
            <a:ext cx="1710948" cy="751505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67;p33">
            <a:extLst>
              <a:ext uri="{FF2B5EF4-FFF2-40B4-BE49-F238E27FC236}">
                <a16:creationId xmlns:a16="http://schemas.microsoft.com/office/drawing/2014/main" id="{9B819F00-7DE7-9B0B-7A7E-0FDFD54051E5}"/>
              </a:ext>
            </a:extLst>
          </p:cNvPr>
          <p:cNvSpPr txBox="1">
            <a:spLocks/>
          </p:cNvSpPr>
          <p:nvPr/>
        </p:nvSpPr>
        <p:spPr>
          <a:xfrm>
            <a:off x="3593798" y="3680737"/>
            <a:ext cx="1556968" cy="4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sz="1800" dirty="0" err="1">
                <a:latin typeface="Proxima Nova Semibold" panose="020B0604020202020204" charset="0"/>
              </a:rPr>
              <a:t>Лендинг</a:t>
            </a:r>
            <a:endParaRPr lang="ru-RU" sz="1800" dirty="0">
              <a:latin typeface="Proxima Nova Semibold" panose="020B0604020202020204" charset="0"/>
            </a:endParaRPr>
          </a:p>
        </p:txBody>
      </p:sp>
      <p:sp>
        <p:nvSpPr>
          <p:cNvPr id="38" name="Google Shape;467;p33">
            <a:extLst>
              <a:ext uri="{FF2B5EF4-FFF2-40B4-BE49-F238E27FC236}">
                <a16:creationId xmlns:a16="http://schemas.microsoft.com/office/drawing/2014/main" id="{E7A20211-116B-B2BA-91C0-0AFFACF7F177}"/>
              </a:ext>
            </a:extLst>
          </p:cNvPr>
          <p:cNvSpPr txBox="1">
            <a:spLocks/>
          </p:cNvSpPr>
          <p:nvPr/>
        </p:nvSpPr>
        <p:spPr>
          <a:xfrm>
            <a:off x="6887220" y="3794113"/>
            <a:ext cx="1556968" cy="4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sz="1800" dirty="0">
                <a:latin typeface="Proxima Nova Semibold" panose="020B0604020202020204" charset="0"/>
              </a:rPr>
              <a:t>Главная страница</a:t>
            </a:r>
          </a:p>
        </p:txBody>
      </p:sp>
      <p:pic>
        <p:nvPicPr>
          <p:cNvPr id="5" name="Рисунок 4" descr="Изображение выглядит как шаблон, пиксель, шов&#10;&#10;Автоматически созданное описание">
            <a:extLst>
              <a:ext uri="{FF2B5EF4-FFF2-40B4-BE49-F238E27FC236}">
                <a16:creationId xmlns:a16="http://schemas.microsoft.com/office/drawing/2014/main" id="{BDD95374-272D-A032-FB67-B7EBA8E5F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54" y="2511372"/>
            <a:ext cx="1626953" cy="1626953"/>
          </a:xfrm>
          <a:prstGeom prst="rect">
            <a:avLst/>
          </a:prstGeom>
        </p:spPr>
      </p:pic>
      <p:sp>
        <p:nvSpPr>
          <p:cNvPr id="6" name="Google Shape;467;p33">
            <a:extLst>
              <a:ext uri="{FF2B5EF4-FFF2-40B4-BE49-F238E27FC236}">
                <a16:creationId xmlns:a16="http://schemas.microsoft.com/office/drawing/2014/main" id="{C5F1CDEE-E9CB-036C-0E95-C000BFB9303F}"/>
              </a:ext>
            </a:extLst>
          </p:cNvPr>
          <p:cNvSpPr txBox="1">
            <a:spLocks/>
          </p:cNvSpPr>
          <p:nvPr/>
        </p:nvSpPr>
        <p:spPr>
          <a:xfrm>
            <a:off x="527651" y="1236459"/>
            <a:ext cx="3554067" cy="61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sz="2800" dirty="0">
                <a:latin typeface="Proxima Nova Semibold" panose="020B0604020202020204" charset="0"/>
              </a:rPr>
              <a:t>Технический стек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6D72B-6163-680D-45A0-67E5E1AD1132}"/>
              </a:ext>
            </a:extLst>
          </p:cNvPr>
          <p:cNvSpPr txBox="1"/>
          <p:nvPr/>
        </p:nvSpPr>
        <p:spPr>
          <a:xfrm>
            <a:off x="769979" y="1772571"/>
            <a:ext cx="3355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Proxima Nova Semibold" panose="020B0604020202020204" charset="0"/>
              </a:rPr>
              <a:t>Swift</a:t>
            </a:r>
          </a:p>
          <a:p>
            <a:r>
              <a:rPr lang="en-US" sz="1800" b="1" dirty="0" err="1">
                <a:latin typeface="Proxima Nova Semibold" panose="020B0604020202020204" charset="0"/>
              </a:rPr>
              <a:t>UIKit</a:t>
            </a:r>
            <a:r>
              <a:rPr lang="en-US" sz="1800" b="1" dirty="0">
                <a:latin typeface="Proxima Nova Semibold" panose="020B0604020202020204" charset="0"/>
              </a:rPr>
              <a:t> </a:t>
            </a:r>
            <a:r>
              <a:rPr lang="ru-RU" sz="1800" dirty="0">
                <a:latin typeface="Proxima Nova Semibold" panose="020B0604020202020204" charset="0"/>
              </a:rPr>
              <a:t>– фреймворк для </a:t>
            </a:r>
            <a:r>
              <a:rPr lang="en-US" sz="1800" dirty="0">
                <a:latin typeface="Proxima Nova Semibold" panose="020B0604020202020204" charset="0"/>
              </a:rPr>
              <a:t>UI</a:t>
            </a:r>
          </a:p>
        </p:txBody>
      </p:sp>
      <p:sp>
        <p:nvSpPr>
          <p:cNvPr id="8" name="Google Shape;467;p33">
            <a:extLst>
              <a:ext uri="{FF2B5EF4-FFF2-40B4-BE49-F238E27FC236}">
                <a16:creationId xmlns:a16="http://schemas.microsoft.com/office/drawing/2014/main" id="{0D37406F-FF74-934E-8967-28A25991ACC6}"/>
              </a:ext>
            </a:extLst>
          </p:cNvPr>
          <p:cNvSpPr txBox="1">
            <a:spLocks/>
          </p:cNvSpPr>
          <p:nvPr/>
        </p:nvSpPr>
        <p:spPr>
          <a:xfrm>
            <a:off x="349855" y="4165258"/>
            <a:ext cx="285233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sz="1800" dirty="0">
                <a:latin typeface="Proxima Nova Semibold" panose="020B0604020202020204" charset="0"/>
              </a:rPr>
              <a:t>Ссылка на </a:t>
            </a:r>
            <a:r>
              <a:rPr lang="ru-RU" sz="1800" dirty="0" err="1">
                <a:latin typeface="Proxima Nova Semibold" panose="020B0604020202020204" charset="0"/>
              </a:rPr>
              <a:t>фигму</a:t>
            </a:r>
            <a:endParaRPr lang="ru-RU" sz="1800" dirty="0">
              <a:latin typeface="Proxima Nova Semibol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>
          <a:extLst>
            <a:ext uri="{FF2B5EF4-FFF2-40B4-BE49-F238E27FC236}">
              <a16:creationId xmlns:a16="http://schemas.microsoft.com/office/drawing/2014/main" id="{857CF818-2DE4-59F0-7899-DF51906A2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">
            <a:extLst>
              <a:ext uri="{FF2B5EF4-FFF2-40B4-BE49-F238E27FC236}">
                <a16:creationId xmlns:a16="http://schemas.microsoft.com/office/drawing/2014/main" id="{F973CFF5-A0BC-8719-6BC9-62FF7A6C0484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roxima Nova Semibold" panose="020B0604020202020204" charset="0"/>
              </a:rPr>
              <a:t>Серверная часть</a:t>
            </a:r>
            <a:endParaRPr dirty="0">
              <a:latin typeface="Proxima Nova Semibold" panose="020B0604020202020204" charset="0"/>
            </a:endParaRPr>
          </a:p>
        </p:txBody>
      </p:sp>
      <p:sp>
        <p:nvSpPr>
          <p:cNvPr id="2" name="Google Shape;467;p33">
            <a:extLst>
              <a:ext uri="{FF2B5EF4-FFF2-40B4-BE49-F238E27FC236}">
                <a16:creationId xmlns:a16="http://schemas.microsoft.com/office/drawing/2014/main" id="{CE9EB0FC-4BC8-B342-92B3-E5F6B661A5E7}"/>
              </a:ext>
            </a:extLst>
          </p:cNvPr>
          <p:cNvSpPr txBox="1">
            <a:spLocks/>
          </p:cNvSpPr>
          <p:nvPr/>
        </p:nvSpPr>
        <p:spPr>
          <a:xfrm>
            <a:off x="2378988" y="1393264"/>
            <a:ext cx="3554067" cy="61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sz="2800" dirty="0">
                <a:latin typeface="Proxima Nova Semibold" panose="020B0604020202020204" charset="0"/>
              </a:rPr>
              <a:t>Технический стек</a:t>
            </a:r>
          </a:p>
        </p:txBody>
      </p:sp>
      <p:pic>
        <p:nvPicPr>
          <p:cNvPr id="4" name="Рисунок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C3E1FCC-C2EA-B292-BA29-275F36BC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581" y="1246030"/>
            <a:ext cx="1323270" cy="2868770"/>
          </a:xfrm>
          <a:prstGeom prst="rect">
            <a:avLst/>
          </a:prstGeom>
        </p:spPr>
      </p:pic>
      <p:pic>
        <p:nvPicPr>
          <p:cNvPr id="3" name="Рисунок 2" descr="Изображение выглядит как шаблон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D752358-59C1-03DA-4632-0EA2282E8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79" y="2571750"/>
            <a:ext cx="1274736" cy="1274736"/>
          </a:xfrm>
          <a:prstGeom prst="rect">
            <a:avLst/>
          </a:prstGeom>
        </p:spPr>
      </p:pic>
      <p:sp>
        <p:nvSpPr>
          <p:cNvPr id="5" name="Google Shape;467;p33">
            <a:extLst>
              <a:ext uri="{FF2B5EF4-FFF2-40B4-BE49-F238E27FC236}">
                <a16:creationId xmlns:a16="http://schemas.microsoft.com/office/drawing/2014/main" id="{061DCEF0-3DF6-52C1-6D0E-754A3B0B383E}"/>
              </a:ext>
            </a:extLst>
          </p:cNvPr>
          <p:cNvSpPr txBox="1">
            <a:spLocks/>
          </p:cNvSpPr>
          <p:nvPr/>
        </p:nvSpPr>
        <p:spPr>
          <a:xfrm>
            <a:off x="662706" y="1658778"/>
            <a:ext cx="1716282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dirty="0">
                <a:latin typeface="Proxima Nova Semibold" panose="020B0604020202020204" charset="0"/>
              </a:rPr>
              <a:t>Ссылка на </a:t>
            </a:r>
            <a:r>
              <a:rPr lang="ru-RU" dirty="0" err="1">
                <a:latin typeface="Proxima Nova Semibold" panose="020B0604020202020204" charset="0"/>
              </a:rPr>
              <a:t>гитхаб</a:t>
            </a:r>
            <a:endParaRPr lang="ru-RU" dirty="0">
              <a:latin typeface="Proxima Nova Semibold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FCB19-D8B2-ED0E-E059-2CA62EFFFD31}"/>
              </a:ext>
            </a:extLst>
          </p:cNvPr>
          <p:cNvSpPr txBox="1"/>
          <p:nvPr/>
        </p:nvSpPr>
        <p:spPr>
          <a:xfrm>
            <a:off x="2593707" y="1944736"/>
            <a:ext cx="34638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Proxima Nova Semibold" panose="020B0604020202020204" charset="0"/>
              </a:rPr>
              <a:t>Spring Boot</a:t>
            </a:r>
            <a:r>
              <a:rPr lang="ru-RU" sz="1800" b="1" dirty="0">
                <a:latin typeface="Proxima Nova Semibold" panose="020B0604020202020204" charset="0"/>
              </a:rPr>
              <a:t> </a:t>
            </a:r>
            <a:r>
              <a:rPr lang="ru-RU" sz="1800" dirty="0">
                <a:latin typeface="Proxima Nova Semibold" panose="020B0604020202020204" charset="0"/>
              </a:rPr>
              <a:t>– удобная конфигурация серверных приложений</a:t>
            </a:r>
            <a:endParaRPr lang="en-US" sz="1800" dirty="0">
              <a:latin typeface="Proxima Nova Semibold" panose="020B0604020202020204" charset="0"/>
            </a:endParaRPr>
          </a:p>
          <a:p>
            <a:r>
              <a:rPr lang="en-US" sz="1800" b="1" dirty="0">
                <a:latin typeface="Proxima Nova Semibold" panose="020B0604020202020204" charset="0"/>
              </a:rPr>
              <a:t>Spring Data</a:t>
            </a:r>
            <a:r>
              <a:rPr lang="ru-RU" sz="1800" b="1" dirty="0">
                <a:latin typeface="Proxima Nova Semibold" panose="020B0604020202020204" charset="0"/>
              </a:rPr>
              <a:t> </a:t>
            </a:r>
            <a:r>
              <a:rPr lang="ru-RU" sz="1800" dirty="0">
                <a:latin typeface="Proxima Nova Semibold" panose="020B0604020202020204" charset="0"/>
              </a:rPr>
              <a:t>– гибкая работа с базой данных</a:t>
            </a:r>
            <a:endParaRPr lang="en-US" sz="1800" dirty="0">
              <a:latin typeface="Proxima Nova Semibold" panose="020B0604020202020204" charset="0"/>
            </a:endParaRPr>
          </a:p>
          <a:p>
            <a:r>
              <a:rPr lang="en-US" sz="1800" b="1" dirty="0">
                <a:latin typeface="Proxima Nova Semibold" panose="020B0604020202020204" charset="0"/>
              </a:rPr>
              <a:t>PostgreSQL</a:t>
            </a:r>
            <a:r>
              <a:rPr lang="ru-RU" sz="1800" dirty="0">
                <a:latin typeface="Proxima Nova Semibold" panose="020B0604020202020204" charset="0"/>
              </a:rPr>
              <a:t> – быстрая и производительная БД</a:t>
            </a:r>
          </a:p>
          <a:p>
            <a:r>
              <a:rPr lang="en-US" sz="1800" b="1" dirty="0">
                <a:latin typeface="Proxima Nova Semibold" panose="020B0604020202020204" charset="0"/>
              </a:rPr>
              <a:t>Swagger</a:t>
            </a:r>
            <a:r>
              <a:rPr lang="ru-RU" sz="1800" dirty="0">
                <a:latin typeface="Proxima Nova Semibold" panose="020B0604020202020204" charset="0"/>
              </a:rPr>
              <a:t> – документация </a:t>
            </a:r>
            <a:r>
              <a:rPr lang="en-US" sz="1800" dirty="0">
                <a:latin typeface="Proxima Nova Semibold" panose="020B0604020202020204" charset="0"/>
              </a:rPr>
              <a:t>HTTP </a:t>
            </a:r>
            <a:r>
              <a:rPr lang="ru-RU" sz="1800" dirty="0">
                <a:latin typeface="Proxima Nova Semibold" panose="020B0604020202020204" charset="0"/>
              </a:rPr>
              <a:t>запросов клиента</a:t>
            </a:r>
            <a:endParaRPr lang="en-US" sz="1800" dirty="0">
              <a:latin typeface="Proxima Nova Semibold" panose="020B0604020202020204" charset="0"/>
            </a:endParaRPr>
          </a:p>
        </p:txBody>
      </p:sp>
      <p:sp>
        <p:nvSpPr>
          <p:cNvPr id="8" name="Google Shape;467;p33">
            <a:extLst>
              <a:ext uri="{FF2B5EF4-FFF2-40B4-BE49-F238E27FC236}">
                <a16:creationId xmlns:a16="http://schemas.microsoft.com/office/drawing/2014/main" id="{65780D45-34F5-92FF-AB17-E2B2C84B920F}"/>
              </a:ext>
            </a:extLst>
          </p:cNvPr>
          <p:cNvSpPr txBox="1">
            <a:spLocks/>
          </p:cNvSpPr>
          <p:nvPr/>
        </p:nvSpPr>
        <p:spPr>
          <a:xfrm>
            <a:off x="6181878" y="4132213"/>
            <a:ext cx="2490676" cy="61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sz="1400" dirty="0" err="1">
                <a:latin typeface="Proxima Nova Semibold" panose="020B0604020202020204" charset="0"/>
              </a:rPr>
              <a:t>Аутентфикация</a:t>
            </a:r>
            <a:r>
              <a:rPr lang="ru-RU" sz="1400" dirty="0">
                <a:latin typeface="Proxima Nova Semibold" panose="020B0604020202020204" charset="0"/>
              </a:rPr>
              <a:t> по номеру телефона</a:t>
            </a:r>
          </a:p>
        </p:txBody>
      </p:sp>
    </p:spTree>
    <p:extLst>
      <p:ext uri="{BB962C8B-B14F-4D97-AF65-F5344CB8AC3E}">
        <p14:creationId xmlns:p14="http://schemas.microsoft.com/office/powerpoint/2010/main" val="335395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>
          <a:extLst>
            <a:ext uri="{FF2B5EF4-FFF2-40B4-BE49-F238E27FC236}">
              <a16:creationId xmlns:a16="http://schemas.microsoft.com/office/drawing/2014/main" id="{70036FFA-844D-0122-2265-CF564ACB2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">
            <a:extLst>
              <a:ext uri="{FF2B5EF4-FFF2-40B4-BE49-F238E27FC236}">
                <a16:creationId xmlns:a16="http://schemas.microsoft.com/office/drawing/2014/main" id="{FBC11F67-482C-FFCF-F9AC-7BEC55A6A5B9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roxima Nova Semibold" panose="020B0604020202020204" charset="0"/>
              </a:rPr>
              <a:t>Команда проекта</a:t>
            </a:r>
            <a:endParaRPr dirty="0">
              <a:latin typeface="Proxima Nova Semibold" panose="020B0604020202020204" charset="0"/>
            </a:endParaRPr>
          </a:p>
        </p:txBody>
      </p:sp>
      <p:pic>
        <p:nvPicPr>
          <p:cNvPr id="3" name="Рисунок 2" descr="Изображение выглядит как человек, одежда, пассажир, Человеческое лицо&#10;&#10;Автоматически созданное описание">
            <a:extLst>
              <a:ext uri="{FF2B5EF4-FFF2-40B4-BE49-F238E27FC236}">
                <a16:creationId xmlns:a16="http://schemas.microsoft.com/office/drawing/2014/main" id="{1CCE5A80-74E0-AFC8-9281-D95701C4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16" y="1158973"/>
            <a:ext cx="1556967" cy="2767942"/>
          </a:xfrm>
          <a:prstGeom prst="rect">
            <a:avLst/>
          </a:prstGeom>
        </p:spPr>
      </p:pic>
      <p:sp>
        <p:nvSpPr>
          <p:cNvPr id="4" name="Google Shape;465;p33">
            <a:extLst>
              <a:ext uri="{FF2B5EF4-FFF2-40B4-BE49-F238E27FC236}">
                <a16:creationId xmlns:a16="http://schemas.microsoft.com/office/drawing/2014/main" id="{5870706C-9889-8003-5B28-FE95743E98DE}"/>
              </a:ext>
            </a:extLst>
          </p:cNvPr>
          <p:cNvSpPr/>
          <p:nvPr/>
        </p:nvSpPr>
        <p:spPr>
          <a:xfrm>
            <a:off x="1890129" y="3188888"/>
            <a:ext cx="2535227" cy="1282406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467;p33">
            <a:extLst>
              <a:ext uri="{FF2B5EF4-FFF2-40B4-BE49-F238E27FC236}">
                <a16:creationId xmlns:a16="http://schemas.microsoft.com/office/drawing/2014/main" id="{E48AD8EB-F7FC-E4C6-B726-FC55B60FC3BB}"/>
              </a:ext>
            </a:extLst>
          </p:cNvPr>
          <p:cNvSpPr txBox="1">
            <a:spLocks/>
          </p:cNvSpPr>
          <p:nvPr/>
        </p:nvSpPr>
        <p:spPr>
          <a:xfrm>
            <a:off x="2479998" y="3246110"/>
            <a:ext cx="1556968" cy="4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sz="1800" dirty="0">
                <a:latin typeface="Proxima Nova Semibold" panose="020B0604020202020204" charset="0"/>
              </a:rPr>
              <a:t>Александр</a:t>
            </a:r>
          </a:p>
        </p:txBody>
      </p:sp>
      <p:sp>
        <p:nvSpPr>
          <p:cNvPr id="2" name="Google Shape;467;p33">
            <a:extLst>
              <a:ext uri="{FF2B5EF4-FFF2-40B4-BE49-F238E27FC236}">
                <a16:creationId xmlns:a16="http://schemas.microsoft.com/office/drawing/2014/main" id="{4E3BB2EC-8EA8-18BE-0819-903995E3CA57}"/>
              </a:ext>
            </a:extLst>
          </p:cNvPr>
          <p:cNvSpPr txBox="1">
            <a:spLocks/>
          </p:cNvSpPr>
          <p:nvPr/>
        </p:nvSpPr>
        <p:spPr>
          <a:xfrm>
            <a:off x="2141151" y="3606109"/>
            <a:ext cx="2149419" cy="717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dirty="0">
                <a:latin typeface="Proxima Nova Semibold" panose="020B0604020202020204" charset="0"/>
              </a:rPr>
              <a:t>iOS-</a:t>
            </a:r>
            <a:r>
              <a:rPr lang="ru-RU" sz="1800" b="0" dirty="0">
                <a:latin typeface="Proxima Nova Semibold" panose="020B0604020202020204" charset="0"/>
              </a:rPr>
              <a:t>разработчик</a:t>
            </a:r>
            <a:r>
              <a:rPr lang="en-US" sz="1800" b="0" dirty="0">
                <a:latin typeface="Proxima Nova Semibold" panose="020B0604020202020204" charset="0"/>
              </a:rPr>
              <a:t>,</a:t>
            </a:r>
            <a:endParaRPr lang="ru-RU" sz="1800" b="0" dirty="0">
              <a:latin typeface="Proxima Nova Semibold" panose="020B0604020202020204" charset="0"/>
            </a:endParaRPr>
          </a:p>
          <a:p>
            <a:r>
              <a:rPr lang="ru-RU" sz="1800" b="0" dirty="0">
                <a:latin typeface="Proxima Nova Semibold" panose="020B0604020202020204" charset="0"/>
              </a:rPr>
              <a:t>ДГТУ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FE9A7E-4385-4884-3E56-3FAEC1A9F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646" y="2125787"/>
            <a:ext cx="2237580" cy="2389736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9DB3488-D809-CF4A-5B08-44C516501CED}"/>
              </a:ext>
            </a:extLst>
          </p:cNvPr>
          <p:cNvGrpSpPr/>
          <p:nvPr/>
        </p:nvGrpSpPr>
        <p:grpSpPr>
          <a:xfrm>
            <a:off x="5943638" y="1224790"/>
            <a:ext cx="2651464" cy="1426693"/>
            <a:chOff x="5986258" y="1101750"/>
            <a:chExt cx="2651464" cy="1703443"/>
          </a:xfrm>
        </p:grpSpPr>
        <p:sp>
          <p:nvSpPr>
            <p:cNvPr id="6" name="Google Shape;465;p33">
              <a:extLst>
                <a:ext uri="{FF2B5EF4-FFF2-40B4-BE49-F238E27FC236}">
                  <a16:creationId xmlns:a16="http://schemas.microsoft.com/office/drawing/2014/main" id="{007CC793-3600-B299-0F2A-AB4D5FD0C44E}"/>
                </a:ext>
              </a:extLst>
            </p:cNvPr>
            <p:cNvSpPr/>
            <p:nvPr/>
          </p:nvSpPr>
          <p:spPr>
            <a:xfrm>
              <a:off x="5986258" y="1101750"/>
              <a:ext cx="2651464" cy="1703443"/>
            </a:xfrm>
            <a:prstGeom prst="roundRect">
              <a:avLst>
                <a:gd name="adj" fmla="val 674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9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67;p33">
              <a:extLst>
                <a:ext uri="{FF2B5EF4-FFF2-40B4-BE49-F238E27FC236}">
                  <a16:creationId xmlns:a16="http://schemas.microsoft.com/office/drawing/2014/main" id="{CF91B247-4482-D22D-BA82-795081268C79}"/>
                </a:ext>
              </a:extLst>
            </p:cNvPr>
            <p:cNvSpPr txBox="1">
              <a:spLocks/>
            </p:cNvSpPr>
            <p:nvPr/>
          </p:nvSpPr>
          <p:spPr>
            <a:xfrm>
              <a:off x="6111769" y="1563563"/>
              <a:ext cx="2400442" cy="717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arela Round"/>
                <a:buNone/>
                <a:defRPr sz="2400" b="1" i="0" u="none" strike="noStrike" cap="none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2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r>
                <a:rPr lang="en-US" sz="1800" b="0" dirty="0">
                  <a:latin typeface="Proxima Nova Semibold" panose="020B0604020202020204" charset="0"/>
                </a:rPr>
                <a:t>Java Backend </a:t>
              </a:r>
              <a:r>
                <a:rPr lang="ru-RU" sz="1800" b="0" dirty="0">
                  <a:latin typeface="Proxima Nova Semibold" panose="020B0604020202020204" charset="0"/>
                </a:rPr>
                <a:t>разработчик</a:t>
              </a:r>
              <a:r>
                <a:rPr lang="en-US" sz="1800" b="0" dirty="0">
                  <a:latin typeface="Proxima Nova Semibold" panose="020B0604020202020204" charset="0"/>
                </a:rPr>
                <a:t>,</a:t>
              </a:r>
              <a:endParaRPr lang="ru-RU" sz="1800" b="0" dirty="0">
                <a:latin typeface="Proxima Nova Semibold" panose="020B0604020202020204" charset="0"/>
              </a:endParaRPr>
            </a:p>
            <a:p>
              <a:r>
                <a:rPr lang="ru-RU" sz="1800" b="0" dirty="0">
                  <a:latin typeface="Proxima Nova Semibold" panose="020B0604020202020204" charset="0"/>
                </a:rPr>
                <a:t>ДГТУ</a:t>
              </a:r>
            </a:p>
          </p:txBody>
        </p:sp>
      </p:grpSp>
      <p:sp>
        <p:nvSpPr>
          <p:cNvPr id="7" name="Google Shape;467;p33">
            <a:extLst>
              <a:ext uri="{FF2B5EF4-FFF2-40B4-BE49-F238E27FC236}">
                <a16:creationId xmlns:a16="http://schemas.microsoft.com/office/drawing/2014/main" id="{A774202C-395A-084C-3297-AE000B5EE071}"/>
              </a:ext>
            </a:extLst>
          </p:cNvPr>
          <p:cNvSpPr txBox="1">
            <a:spLocks/>
          </p:cNvSpPr>
          <p:nvPr/>
        </p:nvSpPr>
        <p:spPr>
          <a:xfrm>
            <a:off x="6490886" y="1281719"/>
            <a:ext cx="1556968" cy="4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sz="1800" dirty="0">
                <a:latin typeface="Proxima Nova Semibold" panose="020B0604020202020204" charset="0"/>
              </a:rPr>
              <a:t>Максим</a:t>
            </a:r>
          </a:p>
        </p:txBody>
      </p:sp>
    </p:spTree>
    <p:extLst>
      <p:ext uri="{BB962C8B-B14F-4D97-AF65-F5344CB8AC3E}">
        <p14:creationId xmlns:p14="http://schemas.microsoft.com/office/powerpoint/2010/main" val="275720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"/>
          <p:cNvSpPr txBox="1">
            <a:spLocks noGrp="1"/>
          </p:cNvSpPr>
          <p:nvPr>
            <p:ph type="title"/>
          </p:nvPr>
        </p:nvSpPr>
        <p:spPr>
          <a:xfrm>
            <a:off x="1776391" y="1714407"/>
            <a:ext cx="57462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 dirty="0">
                <a:latin typeface="Proxima Nova Semibold" panose="020B0604020202020204" charset="0"/>
              </a:rPr>
              <a:t>Спасибо за внимание!</a:t>
            </a:r>
            <a:endParaRPr sz="7200" dirty="0">
              <a:latin typeface="Proxima Nova Semibold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118</Words>
  <Application>Microsoft Office PowerPoint</Application>
  <PresentationFormat>Экран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Proxima Nova</vt:lpstr>
      <vt:lpstr>Varela Round</vt:lpstr>
      <vt:lpstr>Arial</vt:lpstr>
      <vt:lpstr>Proxima Nova Semibold</vt:lpstr>
      <vt:lpstr>Lato</vt:lpstr>
      <vt:lpstr>Kuman Business Meeting by Slidesgo</vt:lpstr>
      <vt:lpstr>Т-Помощник</vt:lpstr>
      <vt:lpstr>Задачи</vt:lpstr>
      <vt:lpstr>Решение</vt:lpstr>
      <vt:lpstr>Клиентская часть</vt:lpstr>
      <vt:lpstr>Серверная часть</vt:lpstr>
      <vt:lpstr>Команда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Максим Фоминцев</cp:lastModifiedBy>
  <cp:revision>5</cp:revision>
  <dcterms:modified xsi:type="dcterms:W3CDTF">2024-11-24T12:02:18Z</dcterms:modified>
</cp:coreProperties>
</file>