
<file path=[Content_Types].xml><?xml version="1.0" encoding="utf-8"?>
<Types xmlns="http://schemas.openxmlformats.org/package/2006/content-types">
  <Default Extension="png" ContentType="image/png"/>
  <Default Extension="jpeg" ContentType="image/jpeg"/>
  <Default Extension="webp" ContentType="video/unknown"/>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6"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9" d="100"/>
          <a:sy n="69" d="100"/>
        </p:scale>
        <p:origin x="7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ABBD88E-0B5D-4DF1-8B75-1DF0936F2411}" type="datetimeFigureOut">
              <a:rPr lang="en-US" smtClean="0"/>
              <a:t>12/30/2024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E774A8E0-FA8A-4D62-89F1-0EC7E599890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7071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BBD88E-0B5D-4DF1-8B75-1DF0936F2411}" type="datetimeFigureOut">
              <a:rPr lang="en-US" smtClean="0"/>
              <a:t>12/30/2024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74A8E0-FA8A-4D62-89F1-0EC7E599890F}" type="slidenum">
              <a:rPr lang="en-US" smtClean="0"/>
              <a:t>‹#›</a:t>
            </a:fld>
            <a:endParaRPr lang="en-US"/>
          </a:p>
        </p:txBody>
      </p:sp>
    </p:spTree>
    <p:extLst>
      <p:ext uri="{BB962C8B-B14F-4D97-AF65-F5344CB8AC3E}">
        <p14:creationId xmlns:p14="http://schemas.microsoft.com/office/powerpoint/2010/main" val="2585404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BBD88E-0B5D-4DF1-8B75-1DF0936F2411}" type="datetimeFigureOut">
              <a:rPr lang="en-US" smtClean="0"/>
              <a:t>12/30/2024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4A8E0-FA8A-4D62-89F1-0EC7E599890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91672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BBD88E-0B5D-4DF1-8B75-1DF0936F2411}" type="datetimeFigureOut">
              <a:rPr lang="en-US" smtClean="0"/>
              <a:t>12/30/2024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4A8E0-FA8A-4D62-89F1-0EC7E599890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7462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BBD88E-0B5D-4DF1-8B75-1DF0936F2411}" type="datetimeFigureOut">
              <a:rPr lang="en-US" smtClean="0"/>
              <a:t>12/30/2024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4A8E0-FA8A-4D62-89F1-0EC7E599890F}" type="slidenum">
              <a:rPr lang="en-US" smtClean="0"/>
              <a:t>‹#›</a:t>
            </a:fld>
            <a:endParaRPr lang="en-US"/>
          </a:p>
        </p:txBody>
      </p:sp>
    </p:spTree>
    <p:extLst>
      <p:ext uri="{BB962C8B-B14F-4D97-AF65-F5344CB8AC3E}">
        <p14:creationId xmlns:p14="http://schemas.microsoft.com/office/powerpoint/2010/main" val="399626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BBD88E-0B5D-4DF1-8B75-1DF0936F2411}" type="datetimeFigureOut">
              <a:rPr lang="en-US" smtClean="0"/>
              <a:t>12/30/2024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4A8E0-FA8A-4D62-89F1-0EC7E599890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43060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BBD88E-0B5D-4DF1-8B75-1DF0936F2411}" type="datetimeFigureOut">
              <a:rPr lang="en-US" smtClean="0"/>
              <a:t>12/30/2024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4A8E0-FA8A-4D62-89F1-0EC7E599890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8975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BBD88E-0B5D-4DF1-8B75-1DF0936F2411}" type="datetimeFigureOut">
              <a:rPr lang="en-US" smtClean="0"/>
              <a:t>12/30/2024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4A8E0-FA8A-4D62-89F1-0EC7E599890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89701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BBD88E-0B5D-4DF1-8B75-1DF0936F2411}" type="datetimeFigureOut">
              <a:rPr lang="en-US" smtClean="0"/>
              <a:t>12/30/2024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4A8E0-FA8A-4D62-89F1-0EC7E599890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7303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BBD88E-0B5D-4DF1-8B75-1DF0936F2411}" type="datetimeFigureOut">
              <a:rPr lang="en-US" smtClean="0"/>
              <a:t>12/30/2024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4A8E0-FA8A-4D62-89F1-0EC7E599890F}" type="slidenum">
              <a:rPr lang="en-US" smtClean="0"/>
              <a:t>‹#›</a:t>
            </a:fld>
            <a:endParaRPr lang="en-US"/>
          </a:p>
        </p:txBody>
      </p:sp>
    </p:spTree>
    <p:extLst>
      <p:ext uri="{BB962C8B-B14F-4D97-AF65-F5344CB8AC3E}">
        <p14:creationId xmlns:p14="http://schemas.microsoft.com/office/powerpoint/2010/main" val="1114833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BBD88E-0B5D-4DF1-8B75-1DF0936F2411}" type="datetimeFigureOut">
              <a:rPr lang="en-US" smtClean="0"/>
              <a:t>12/30/2024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4A8E0-FA8A-4D62-89F1-0EC7E599890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3875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BBD88E-0B5D-4DF1-8B75-1DF0936F2411}" type="datetimeFigureOut">
              <a:rPr lang="en-US" smtClean="0"/>
              <a:t>12/30/2024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74A8E0-FA8A-4D62-89F1-0EC7E599890F}" type="slidenum">
              <a:rPr lang="en-US" smtClean="0"/>
              <a:t>‹#›</a:t>
            </a:fld>
            <a:endParaRPr lang="en-US"/>
          </a:p>
        </p:txBody>
      </p:sp>
    </p:spTree>
    <p:extLst>
      <p:ext uri="{BB962C8B-B14F-4D97-AF65-F5344CB8AC3E}">
        <p14:creationId xmlns:p14="http://schemas.microsoft.com/office/powerpoint/2010/main" val="1232131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BBD88E-0B5D-4DF1-8B75-1DF0936F2411}" type="datetimeFigureOut">
              <a:rPr lang="en-US" smtClean="0"/>
              <a:t>12/30/2024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74A8E0-FA8A-4D62-89F1-0EC7E599890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3282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BBD88E-0B5D-4DF1-8B75-1DF0936F2411}" type="datetimeFigureOut">
              <a:rPr lang="en-US" smtClean="0"/>
              <a:t>12/30/2024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74A8E0-FA8A-4D62-89F1-0EC7E599890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9745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BD88E-0B5D-4DF1-8B75-1DF0936F2411}" type="datetimeFigureOut">
              <a:rPr lang="en-US" smtClean="0"/>
              <a:t>12/30/2024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74A8E0-FA8A-4D62-89F1-0EC7E599890F}" type="slidenum">
              <a:rPr lang="en-US" smtClean="0"/>
              <a:t>‹#›</a:t>
            </a:fld>
            <a:endParaRPr lang="en-US"/>
          </a:p>
        </p:txBody>
      </p:sp>
    </p:spTree>
    <p:extLst>
      <p:ext uri="{BB962C8B-B14F-4D97-AF65-F5344CB8AC3E}">
        <p14:creationId xmlns:p14="http://schemas.microsoft.com/office/powerpoint/2010/main" val="1389813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BBD88E-0B5D-4DF1-8B75-1DF0936F2411}" type="datetimeFigureOut">
              <a:rPr lang="en-US" smtClean="0"/>
              <a:t>12/30/2024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74A8E0-FA8A-4D62-89F1-0EC7E599890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4424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BBD88E-0B5D-4DF1-8B75-1DF0936F2411}" type="datetimeFigureOut">
              <a:rPr lang="en-US" smtClean="0"/>
              <a:t>12/30/2024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74A8E0-FA8A-4D62-89F1-0EC7E599890F}" type="slidenum">
              <a:rPr lang="en-US" smtClean="0"/>
              <a:t>‹#›</a:t>
            </a:fld>
            <a:endParaRPr lang="en-US"/>
          </a:p>
        </p:txBody>
      </p:sp>
    </p:spTree>
    <p:extLst>
      <p:ext uri="{BB962C8B-B14F-4D97-AF65-F5344CB8AC3E}">
        <p14:creationId xmlns:p14="http://schemas.microsoft.com/office/powerpoint/2010/main" val="1602964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ABBD88E-0B5D-4DF1-8B75-1DF0936F2411}" type="datetimeFigureOut">
              <a:rPr lang="en-US" smtClean="0"/>
              <a:t>12/30/2024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774A8E0-FA8A-4D62-89F1-0EC7E599890F}" type="slidenum">
              <a:rPr lang="en-US" smtClean="0"/>
              <a:t>‹#›</a:t>
            </a:fld>
            <a:endParaRPr lang="en-US"/>
          </a:p>
        </p:txBody>
      </p:sp>
    </p:spTree>
    <p:extLst>
      <p:ext uri="{BB962C8B-B14F-4D97-AF65-F5344CB8AC3E}">
        <p14:creationId xmlns:p14="http://schemas.microsoft.com/office/powerpoint/2010/main" val="286689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webp"/><Relationship Id="rId1" Type="http://schemas.microsoft.com/office/2007/relationships/media" Target="../media/media1.webp"/><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E9B76-8070-D21F-8B2B-914061D42423}"/>
              </a:ext>
            </a:extLst>
          </p:cNvPr>
          <p:cNvSpPr>
            <a:spLocks noGrp="1"/>
          </p:cNvSpPr>
          <p:nvPr>
            <p:ph type="ctrTitle"/>
          </p:nvPr>
        </p:nvSpPr>
        <p:spPr>
          <a:xfrm>
            <a:off x="2692398" y="1660849"/>
            <a:ext cx="6815669" cy="1725815"/>
          </a:xfrm>
        </p:spPr>
        <p:txBody>
          <a:bodyPr/>
          <a:lstStyle/>
          <a:p>
            <a:r>
              <a:rPr lang="en-US" b="1" dirty="0">
                <a:latin typeface="Algerian" panose="04020705040A02060702" pitchFamily="82" charset="0"/>
              </a:rPr>
              <a:t>CAMBRIDGE</a:t>
            </a:r>
            <a:r>
              <a:rPr lang="en-US" b="1" dirty="0"/>
              <a:t> </a:t>
            </a:r>
            <a:r>
              <a:rPr lang="en-US" b="1" dirty="0">
                <a:latin typeface="Algerian" panose="04020705040A02060702" pitchFamily="82" charset="0"/>
              </a:rPr>
              <a:t>HOSPITAL</a:t>
            </a:r>
            <a:r>
              <a:rPr lang="en-US" b="1" dirty="0"/>
              <a:t> </a:t>
            </a:r>
          </a:p>
        </p:txBody>
      </p:sp>
      <p:sp>
        <p:nvSpPr>
          <p:cNvPr id="3" name="Subtitle 2">
            <a:extLst>
              <a:ext uri="{FF2B5EF4-FFF2-40B4-BE49-F238E27FC236}">
                <a16:creationId xmlns:a16="http://schemas.microsoft.com/office/drawing/2014/main" id="{B86AD25E-E855-AA06-B0AA-742E3E6502F5}"/>
              </a:ext>
            </a:extLst>
          </p:cNvPr>
          <p:cNvSpPr>
            <a:spLocks noGrp="1"/>
          </p:cNvSpPr>
          <p:nvPr>
            <p:ph type="subTitle" idx="1"/>
          </p:nvPr>
        </p:nvSpPr>
        <p:spPr/>
        <p:txBody>
          <a:bodyPr>
            <a:normAutofit/>
          </a:bodyPr>
          <a:lstStyle/>
          <a:p>
            <a:r>
              <a:rPr lang="en-US" sz="3600" b="1" dirty="0">
                <a:latin typeface="Algerian" panose="04020705040A02060702" pitchFamily="82" charset="0"/>
              </a:rPr>
              <a:t>Your</a:t>
            </a:r>
            <a:r>
              <a:rPr lang="en-US" sz="3200" b="1" dirty="0"/>
              <a:t> </a:t>
            </a:r>
            <a:r>
              <a:rPr lang="en-US" sz="3200" b="1" dirty="0">
                <a:latin typeface="Algerian" panose="04020705040A02060702" pitchFamily="82" charset="0"/>
              </a:rPr>
              <a:t>Most Trusted</a:t>
            </a:r>
          </a:p>
          <a:p>
            <a:r>
              <a:rPr lang="en-US" sz="3200" b="1" dirty="0"/>
              <a:t> </a:t>
            </a:r>
            <a:r>
              <a:rPr lang="en-US" sz="3200" b="1" dirty="0">
                <a:latin typeface="Algerian" panose="04020705040A02060702" pitchFamily="82" charset="0"/>
              </a:rPr>
              <a:t>Health Partner</a:t>
            </a:r>
          </a:p>
        </p:txBody>
      </p:sp>
    </p:spTree>
    <p:extLst>
      <p:ext uri="{BB962C8B-B14F-4D97-AF65-F5344CB8AC3E}">
        <p14:creationId xmlns:p14="http://schemas.microsoft.com/office/powerpoint/2010/main" val="449268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CBFDD-4D09-AFBF-AF07-615018A01BEB}"/>
              </a:ext>
            </a:extLst>
          </p:cNvPr>
          <p:cNvSpPr>
            <a:spLocks noGrp="1"/>
          </p:cNvSpPr>
          <p:nvPr>
            <p:ph type="title"/>
          </p:nvPr>
        </p:nvSpPr>
        <p:spPr/>
        <p:txBody>
          <a:bodyPr>
            <a:normAutofit/>
          </a:bodyPr>
          <a:lstStyle/>
          <a:p>
            <a:r>
              <a:rPr lang="en-US" sz="5400" b="1" dirty="0">
                <a:latin typeface="Algerian" panose="04020705040A02060702" pitchFamily="82" charset="0"/>
              </a:rPr>
              <a:t>ADVANCED TREATMENT</a:t>
            </a:r>
          </a:p>
        </p:txBody>
      </p:sp>
      <p:sp>
        <p:nvSpPr>
          <p:cNvPr id="3" name="Content Placeholder 2">
            <a:extLst>
              <a:ext uri="{FF2B5EF4-FFF2-40B4-BE49-F238E27FC236}">
                <a16:creationId xmlns:a16="http://schemas.microsoft.com/office/drawing/2014/main" id="{F8C89DFE-23CC-B333-81E5-C1935818D46C}"/>
              </a:ext>
            </a:extLst>
          </p:cNvPr>
          <p:cNvSpPr>
            <a:spLocks noGrp="1"/>
          </p:cNvSpPr>
          <p:nvPr>
            <p:ph idx="1"/>
          </p:nvPr>
        </p:nvSpPr>
        <p:spPr/>
        <p:txBody>
          <a:bodyPr>
            <a:normAutofit lnSpcReduction="10000"/>
          </a:bodyPr>
          <a:lstStyle/>
          <a:p>
            <a:pPr>
              <a:buFont typeface="Wingdings" panose="05000000000000000000" pitchFamily="2" charset="2"/>
              <a:buChar char="v"/>
            </a:pPr>
            <a:r>
              <a:rPr lang="en-US" b="1" dirty="0"/>
              <a:t>Organ Transplants</a:t>
            </a:r>
          </a:p>
          <a:p>
            <a:pPr>
              <a:buFont typeface="Wingdings" panose="05000000000000000000" pitchFamily="2" charset="2"/>
              <a:buChar char="v"/>
            </a:pPr>
            <a:endParaRPr lang="en-US" b="1" dirty="0"/>
          </a:p>
          <a:p>
            <a:pPr>
              <a:buFont typeface="Wingdings" panose="05000000000000000000" pitchFamily="2" charset="2"/>
              <a:buChar char="v"/>
            </a:pPr>
            <a:r>
              <a:rPr lang="en-US" b="1" dirty="0"/>
              <a:t>Endoscopy Services</a:t>
            </a:r>
          </a:p>
          <a:p>
            <a:pPr>
              <a:buFont typeface="Wingdings" panose="05000000000000000000" pitchFamily="2" charset="2"/>
              <a:buChar char="v"/>
            </a:pPr>
            <a:endParaRPr lang="en-US" b="1" dirty="0"/>
          </a:p>
          <a:p>
            <a:pPr>
              <a:buFont typeface="Wingdings" panose="05000000000000000000" pitchFamily="2" charset="2"/>
              <a:buChar char="v"/>
            </a:pPr>
            <a:r>
              <a:rPr lang="en-US" b="1" dirty="0"/>
              <a:t>Advanced Cancer Care</a:t>
            </a:r>
          </a:p>
          <a:p>
            <a:pPr>
              <a:buFont typeface="Wingdings" panose="05000000000000000000" pitchFamily="2" charset="2"/>
              <a:buChar char="v"/>
            </a:pPr>
            <a:endParaRPr lang="en-US" b="1" dirty="0"/>
          </a:p>
          <a:p>
            <a:pPr>
              <a:buFont typeface="Wingdings" panose="05000000000000000000" pitchFamily="2" charset="2"/>
              <a:buChar char="v"/>
            </a:pPr>
            <a:r>
              <a:rPr lang="en-US" b="1" dirty="0"/>
              <a:t>Digital Health Systems</a:t>
            </a:r>
          </a:p>
        </p:txBody>
      </p:sp>
    </p:spTree>
    <p:extLst>
      <p:ext uri="{BB962C8B-B14F-4D97-AF65-F5344CB8AC3E}">
        <p14:creationId xmlns:p14="http://schemas.microsoft.com/office/powerpoint/2010/main" val="1077057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24B38-9062-97A8-29CE-A09F7E789D63}"/>
              </a:ext>
            </a:extLst>
          </p:cNvPr>
          <p:cNvSpPr>
            <a:spLocks noGrp="1"/>
          </p:cNvSpPr>
          <p:nvPr>
            <p:ph type="title"/>
          </p:nvPr>
        </p:nvSpPr>
        <p:spPr/>
        <p:txBody>
          <a:bodyPr>
            <a:normAutofit/>
          </a:bodyPr>
          <a:lstStyle/>
          <a:p>
            <a:r>
              <a:rPr lang="en-US" sz="5400" b="1" dirty="0">
                <a:latin typeface="Algerian" panose="04020705040A02060702" pitchFamily="82" charset="0"/>
              </a:rPr>
              <a:t>EMERGENCY SERVICES</a:t>
            </a:r>
          </a:p>
        </p:txBody>
      </p:sp>
      <p:sp>
        <p:nvSpPr>
          <p:cNvPr id="3" name="Content Placeholder 2">
            <a:extLst>
              <a:ext uri="{FF2B5EF4-FFF2-40B4-BE49-F238E27FC236}">
                <a16:creationId xmlns:a16="http://schemas.microsoft.com/office/drawing/2014/main" id="{BE3FE07A-AF06-D9E7-5DF3-8602FFDD4158}"/>
              </a:ext>
            </a:extLst>
          </p:cNvPr>
          <p:cNvSpPr>
            <a:spLocks noGrp="1"/>
          </p:cNvSpPr>
          <p:nvPr>
            <p:ph idx="1"/>
          </p:nvPr>
        </p:nvSpPr>
        <p:spPr/>
        <p:txBody>
          <a:bodyPr>
            <a:normAutofit lnSpcReduction="10000"/>
          </a:bodyPr>
          <a:lstStyle/>
          <a:p>
            <a:pPr>
              <a:buFont typeface="Wingdings" panose="05000000000000000000" pitchFamily="2" charset="2"/>
              <a:buChar char="v"/>
            </a:pPr>
            <a:r>
              <a:rPr lang="en-US" dirty="0"/>
              <a:t> </a:t>
            </a:r>
            <a:r>
              <a:rPr lang="en-US" b="1" dirty="0"/>
              <a:t>24/7 emergency support with:</a:t>
            </a:r>
          </a:p>
          <a:p>
            <a:pPr>
              <a:buFont typeface="Wingdings" panose="05000000000000000000" pitchFamily="2" charset="2"/>
              <a:buChar char="v"/>
            </a:pPr>
            <a:endParaRPr lang="en-US" b="1" dirty="0"/>
          </a:p>
          <a:p>
            <a:pPr>
              <a:buFont typeface="Wingdings" panose="05000000000000000000" pitchFamily="2" charset="2"/>
              <a:buChar char="v"/>
            </a:pPr>
            <a:r>
              <a:rPr lang="en-US" b="1" dirty="0"/>
              <a:t> Rapid response teams</a:t>
            </a:r>
          </a:p>
          <a:p>
            <a:pPr>
              <a:buFont typeface="Wingdings" panose="05000000000000000000" pitchFamily="2" charset="2"/>
              <a:buChar char="v"/>
            </a:pPr>
            <a:endParaRPr lang="en-US" b="1" dirty="0"/>
          </a:p>
          <a:p>
            <a:pPr>
              <a:buFont typeface="Wingdings" panose="05000000000000000000" pitchFamily="2" charset="2"/>
              <a:buChar char="v"/>
            </a:pPr>
            <a:r>
              <a:rPr lang="en-US" b="1" dirty="0"/>
              <a:t> Ambulatory services</a:t>
            </a:r>
          </a:p>
          <a:p>
            <a:pPr>
              <a:buFont typeface="Wingdings" panose="05000000000000000000" pitchFamily="2" charset="2"/>
              <a:buChar char="v"/>
            </a:pPr>
            <a:endParaRPr lang="en-US" b="1" dirty="0"/>
          </a:p>
          <a:p>
            <a:pPr>
              <a:buFont typeface="Wingdings" panose="05000000000000000000" pitchFamily="2" charset="2"/>
              <a:buChar char="v"/>
            </a:pPr>
            <a:r>
              <a:rPr lang="en-US" b="1" dirty="0"/>
              <a:t> Advanced life-saving care</a:t>
            </a:r>
          </a:p>
        </p:txBody>
      </p:sp>
    </p:spTree>
    <p:extLst>
      <p:ext uri="{BB962C8B-B14F-4D97-AF65-F5344CB8AC3E}">
        <p14:creationId xmlns:p14="http://schemas.microsoft.com/office/powerpoint/2010/main" val="1419228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207C-A8DE-F6BE-3263-A988E38864FE}"/>
              </a:ext>
            </a:extLst>
          </p:cNvPr>
          <p:cNvSpPr>
            <a:spLocks noGrp="1"/>
          </p:cNvSpPr>
          <p:nvPr>
            <p:ph type="title"/>
          </p:nvPr>
        </p:nvSpPr>
        <p:spPr/>
        <p:txBody>
          <a:bodyPr>
            <a:normAutofit/>
          </a:bodyPr>
          <a:lstStyle/>
          <a:p>
            <a:r>
              <a:rPr lang="en-US" sz="5400" b="1" dirty="0">
                <a:latin typeface="Algerian" panose="04020705040A02060702" pitchFamily="82" charset="0"/>
              </a:rPr>
              <a:t>HEALTH TIPS</a:t>
            </a:r>
          </a:p>
        </p:txBody>
      </p:sp>
      <p:sp>
        <p:nvSpPr>
          <p:cNvPr id="3" name="Content Placeholder 2">
            <a:extLst>
              <a:ext uri="{FF2B5EF4-FFF2-40B4-BE49-F238E27FC236}">
                <a16:creationId xmlns:a16="http://schemas.microsoft.com/office/drawing/2014/main" id="{662B1C8B-4D97-F088-5264-7E746D5DEB7F}"/>
              </a:ext>
            </a:extLst>
          </p:cNvPr>
          <p:cNvSpPr>
            <a:spLocks noGrp="1"/>
          </p:cNvSpPr>
          <p:nvPr>
            <p:ph idx="1"/>
          </p:nvPr>
        </p:nvSpPr>
        <p:spPr/>
        <p:txBody>
          <a:bodyPr/>
          <a:lstStyle/>
          <a:p>
            <a:pPr>
              <a:buFont typeface="Wingdings" panose="05000000000000000000" pitchFamily="2" charset="2"/>
              <a:buChar char="v"/>
            </a:pPr>
            <a:r>
              <a:rPr lang="en-US" dirty="0"/>
              <a:t> </a:t>
            </a:r>
            <a:r>
              <a:rPr lang="en-US" b="1" dirty="0"/>
              <a:t>Boost immunity with diet, exercise, and rest.</a:t>
            </a:r>
          </a:p>
          <a:p>
            <a:pPr>
              <a:buFont typeface="Wingdings" panose="05000000000000000000" pitchFamily="2" charset="2"/>
              <a:buChar char="v"/>
            </a:pPr>
            <a:r>
              <a:rPr lang="en-US" b="1" dirty="0"/>
              <a:t> Include superfoods like ginger and citrus</a:t>
            </a:r>
          </a:p>
          <a:p>
            <a:pPr>
              <a:buFont typeface="Wingdings" panose="05000000000000000000" pitchFamily="2" charset="2"/>
              <a:buChar char="v"/>
            </a:pPr>
            <a:r>
              <a:rPr lang="en-US" b="1" dirty="0"/>
              <a:t> fruits in daily meals.</a:t>
            </a:r>
          </a:p>
        </p:txBody>
      </p:sp>
    </p:spTree>
    <p:extLst>
      <p:ext uri="{BB962C8B-B14F-4D97-AF65-F5344CB8AC3E}">
        <p14:creationId xmlns:p14="http://schemas.microsoft.com/office/powerpoint/2010/main" val="2685762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CB7E-29D9-4840-E0DF-A73B9666E087}"/>
              </a:ext>
            </a:extLst>
          </p:cNvPr>
          <p:cNvSpPr>
            <a:spLocks noGrp="1"/>
          </p:cNvSpPr>
          <p:nvPr>
            <p:ph type="title"/>
          </p:nvPr>
        </p:nvSpPr>
        <p:spPr/>
        <p:txBody>
          <a:bodyPr>
            <a:normAutofit/>
          </a:bodyPr>
          <a:lstStyle/>
          <a:p>
            <a:r>
              <a:rPr lang="en-US" sz="5400" b="1" dirty="0">
                <a:latin typeface="Algerian" panose="04020705040A02060702" pitchFamily="82" charset="0"/>
              </a:rPr>
              <a:t>DOCTORS PANEL</a:t>
            </a:r>
          </a:p>
        </p:txBody>
      </p:sp>
      <p:sp>
        <p:nvSpPr>
          <p:cNvPr id="3" name="Content Placeholder 2">
            <a:extLst>
              <a:ext uri="{FF2B5EF4-FFF2-40B4-BE49-F238E27FC236}">
                <a16:creationId xmlns:a16="http://schemas.microsoft.com/office/drawing/2014/main" id="{BBE778DD-1437-ACC8-5FC2-88D4EFD0A8C9}"/>
              </a:ext>
            </a:extLst>
          </p:cNvPr>
          <p:cNvSpPr>
            <a:spLocks noGrp="1"/>
          </p:cNvSpPr>
          <p:nvPr>
            <p:ph idx="1"/>
          </p:nvPr>
        </p:nvSpPr>
        <p:spPr/>
        <p:txBody>
          <a:bodyPr>
            <a:normAutofit lnSpcReduction="10000"/>
          </a:bodyPr>
          <a:lstStyle/>
          <a:p>
            <a:pPr>
              <a:buFont typeface="Wingdings" panose="05000000000000000000" pitchFamily="2" charset="2"/>
              <a:buChar char="v"/>
            </a:pPr>
            <a:r>
              <a:rPr lang="en-US" b="1" dirty="0"/>
              <a:t>Samuel </a:t>
            </a:r>
            <a:r>
              <a:rPr lang="en-US" b="1" dirty="0" err="1"/>
              <a:t>Goe</a:t>
            </a:r>
            <a:r>
              <a:rPr lang="en-US" b="1" dirty="0"/>
              <a:t> (Radiology)</a:t>
            </a:r>
          </a:p>
          <a:p>
            <a:pPr>
              <a:buFont typeface="Wingdings" panose="05000000000000000000" pitchFamily="2" charset="2"/>
              <a:buChar char="v"/>
            </a:pPr>
            <a:r>
              <a:rPr lang="en-US" b="1" dirty="0"/>
              <a:t>Elizabeth Era ( Cardiology)</a:t>
            </a:r>
          </a:p>
          <a:p>
            <a:pPr>
              <a:buFont typeface="Wingdings" panose="05000000000000000000" pitchFamily="2" charset="2"/>
              <a:buChar char="v"/>
            </a:pPr>
            <a:r>
              <a:rPr lang="en-US" b="1" dirty="0"/>
              <a:t>John Smith (Orthopedics)</a:t>
            </a:r>
          </a:p>
          <a:p>
            <a:pPr>
              <a:buFont typeface="Wingdings" panose="05000000000000000000" pitchFamily="2" charset="2"/>
              <a:buChar char="v"/>
            </a:pPr>
            <a:r>
              <a:rPr lang="en-US" b="1" dirty="0"/>
              <a:t>Megan Harris (Dermatology)</a:t>
            </a:r>
          </a:p>
          <a:p>
            <a:pPr>
              <a:buFont typeface="Wingdings" panose="05000000000000000000" pitchFamily="2" charset="2"/>
              <a:buChar char="v"/>
            </a:pPr>
            <a:r>
              <a:rPr lang="en-US" b="1" dirty="0"/>
              <a:t>Daniel Murphy(Pediatrics)</a:t>
            </a:r>
          </a:p>
          <a:p>
            <a:pPr>
              <a:buFont typeface="Wingdings" panose="05000000000000000000" pitchFamily="2" charset="2"/>
              <a:buChar char="v"/>
            </a:pPr>
            <a:r>
              <a:rPr lang="en-US" b="1" dirty="0"/>
              <a:t>Laura Martin(Gynecology)</a:t>
            </a:r>
          </a:p>
          <a:p>
            <a:pPr>
              <a:buFont typeface="Wingdings" panose="05000000000000000000" pitchFamily="2" charset="2"/>
              <a:buChar char="v"/>
            </a:pPr>
            <a:r>
              <a:rPr lang="en-US" b="1" dirty="0"/>
              <a:t>Oliver King(Neurology)</a:t>
            </a:r>
          </a:p>
        </p:txBody>
      </p:sp>
      <p:pic>
        <p:nvPicPr>
          <p:cNvPr id="4" name="c9ba257e-6719-492f-acba-e8b9468688b7">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6851070" y="2556932"/>
            <a:ext cx="4045527" cy="3550612"/>
          </a:xfrm>
          <a:prstGeom prst="rect">
            <a:avLst/>
          </a:prstGeom>
        </p:spPr>
      </p:pic>
    </p:spTree>
    <p:extLst>
      <p:ext uri="{BB962C8B-B14F-4D97-AF65-F5344CB8AC3E}">
        <p14:creationId xmlns:p14="http://schemas.microsoft.com/office/powerpoint/2010/main" val="82296938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1649-3739-25AD-1B2D-E6B46A0FF566}"/>
              </a:ext>
            </a:extLst>
          </p:cNvPr>
          <p:cNvSpPr>
            <a:spLocks noGrp="1"/>
          </p:cNvSpPr>
          <p:nvPr>
            <p:ph type="title"/>
          </p:nvPr>
        </p:nvSpPr>
        <p:spPr/>
        <p:txBody>
          <a:bodyPr>
            <a:normAutofit/>
          </a:bodyPr>
          <a:lstStyle/>
          <a:p>
            <a:r>
              <a:rPr lang="en-US" sz="5400" b="1" dirty="0">
                <a:latin typeface="Algerian" panose="04020705040A02060702" pitchFamily="82" charset="0"/>
              </a:rPr>
              <a:t>DEPARTMENTS</a:t>
            </a:r>
          </a:p>
        </p:txBody>
      </p:sp>
      <p:sp>
        <p:nvSpPr>
          <p:cNvPr id="3" name="Content Placeholder 2">
            <a:extLst>
              <a:ext uri="{FF2B5EF4-FFF2-40B4-BE49-F238E27FC236}">
                <a16:creationId xmlns:a16="http://schemas.microsoft.com/office/drawing/2014/main" id="{069FAF02-2DE5-A8D1-30DC-E64E086C5C59}"/>
              </a:ext>
            </a:extLst>
          </p:cNvPr>
          <p:cNvSpPr>
            <a:spLocks noGrp="1"/>
          </p:cNvSpPr>
          <p:nvPr>
            <p:ph idx="1"/>
          </p:nvPr>
        </p:nvSpPr>
        <p:spPr/>
        <p:txBody>
          <a:bodyPr>
            <a:normAutofit fontScale="77500" lnSpcReduction="20000"/>
          </a:bodyPr>
          <a:lstStyle/>
          <a:p>
            <a:pPr>
              <a:buFont typeface="Wingdings" panose="05000000000000000000" pitchFamily="2" charset="2"/>
              <a:buChar char="v"/>
            </a:pPr>
            <a:r>
              <a:rPr lang="en-US" b="1" dirty="0"/>
              <a:t>Accident &amp; Emergency</a:t>
            </a:r>
          </a:p>
          <a:p>
            <a:pPr>
              <a:buFont typeface="Wingdings" panose="05000000000000000000" pitchFamily="2" charset="2"/>
              <a:buChar char="v"/>
            </a:pPr>
            <a:endParaRPr lang="en-US" b="1" dirty="0"/>
          </a:p>
          <a:p>
            <a:pPr>
              <a:buFont typeface="Wingdings" panose="05000000000000000000" pitchFamily="2" charset="2"/>
              <a:buChar char="v"/>
            </a:pPr>
            <a:r>
              <a:rPr lang="en-US" b="1" dirty="0"/>
              <a:t> Cardiac Surgery</a:t>
            </a:r>
          </a:p>
          <a:p>
            <a:pPr>
              <a:buFont typeface="Wingdings" panose="05000000000000000000" pitchFamily="2" charset="2"/>
              <a:buChar char="v"/>
            </a:pPr>
            <a:endParaRPr lang="en-US" b="1" dirty="0"/>
          </a:p>
          <a:p>
            <a:pPr>
              <a:buFont typeface="Wingdings" panose="05000000000000000000" pitchFamily="2" charset="2"/>
              <a:buChar char="v"/>
            </a:pPr>
            <a:r>
              <a:rPr lang="en-US" b="1" dirty="0"/>
              <a:t> Dermatology</a:t>
            </a:r>
          </a:p>
          <a:p>
            <a:pPr>
              <a:buFont typeface="Wingdings" panose="05000000000000000000" pitchFamily="2" charset="2"/>
              <a:buChar char="v"/>
            </a:pPr>
            <a:endParaRPr lang="en-US" b="1" dirty="0"/>
          </a:p>
          <a:p>
            <a:pPr>
              <a:buFont typeface="Wingdings" panose="05000000000000000000" pitchFamily="2" charset="2"/>
              <a:buChar char="v"/>
            </a:pPr>
            <a:r>
              <a:rPr lang="en-US" b="1" dirty="0"/>
              <a:t> Mental Health</a:t>
            </a:r>
          </a:p>
          <a:p>
            <a:pPr>
              <a:buFont typeface="Wingdings" panose="05000000000000000000" pitchFamily="2" charset="2"/>
              <a:buChar char="v"/>
            </a:pPr>
            <a:endParaRPr lang="en-US" b="1" dirty="0"/>
          </a:p>
          <a:p>
            <a:pPr>
              <a:buFont typeface="Wingdings" panose="05000000000000000000" pitchFamily="2" charset="2"/>
              <a:buChar char="v"/>
            </a:pPr>
            <a:r>
              <a:rPr lang="en-US" b="1" dirty="0"/>
              <a:t> Radiology &amp; Imaging</a:t>
            </a:r>
          </a:p>
        </p:txBody>
      </p:sp>
    </p:spTree>
    <p:extLst>
      <p:ext uri="{BB962C8B-B14F-4D97-AF65-F5344CB8AC3E}">
        <p14:creationId xmlns:p14="http://schemas.microsoft.com/office/powerpoint/2010/main" val="484667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0CC9B-E577-7D97-BEF9-067AEA57EB1A}"/>
              </a:ext>
            </a:extLst>
          </p:cNvPr>
          <p:cNvSpPr>
            <a:spLocks noGrp="1"/>
          </p:cNvSpPr>
          <p:nvPr>
            <p:ph type="title"/>
          </p:nvPr>
        </p:nvSpPr>
        <p:spPr/>
        <p:txBody>
          <a:bodyPr>
            <a:normAutofit/>
          </a:bodyPr>
          <a:lstStyle/>
          <a:p>
            <a:r>
              <a:rPr lang="en-US" sz="5400" b="1" dirty="0">
                <a:latin typeface="Algerian" panose="04020705040A02060702" pitchFamily="82" charset="0"/>
              </a:rPr>
              <a:t>LATEST POSTS</a:t>
            </a:r>
          </a:p>
        </p:txBody>
      </p:sp>
      <p:sp>
        <p:nvSpPr>
          <p:cNvPr id="3" name="Content Placeholder 2">
            <a:extLst>
              <a:ext uri="{FF2B5EF4-FFF2-40B4-BE49-F238E27FC236}">
                <a16:creationId xmlns:a16="http://schemas.microsoft.com/office/drawing/2014/main" id="{7EB0B1D2-59F0-3F8B-2462-36EBE4D84632}"/>
              </a:ext>
            </a:extLst>
          </p:cNvPr>
          <p:cNvSpPr>
            <a:spLocks noGrp="1"/>
          </p:cNvSpPr>
          <p:nvPr>
            <p:ph idx="1"/>
          </p:nvPr>
        </p:nvSpPr>
        <p:spPr>
          <a:xfrm>
            <a:off x="1295401" y="2556932"/>
            <a:ext cx="8146982" cy="1716685"/>
          </a:xfrm>
        </p:spPr>
        <p:txBody>
          <a:bodyPr/>
          <a:lstStyle/>
          <a:p>
            <a:pPr>
              <a:buFont typeface="Wingdings" panose="05000000000000000000" pitchFamily="2" charset="2"/>
              <a:buChar char="v"/>
            </a:pPr>
            <a:r>
              <a:rPr lang="en-US" b="1" dirty="0"/>
              <a:t>Top 10 Tips to boost your immunity naturally</a:t>
            </a:r>
          </a:p>
          <a:p>
            <a:pPr>
              <a:buFont typeface="Wingdings" panose="05000000000000000000" pitchFamily="2" charset="2"/>
              <a:buChar char="v"/>
            </a:pPr>
            <a:r>
              <a:rPr lang="en-US" b="1" dirty="0"/>
              <a:t>How our doctors are making a difference every day</a:t>
            </a:r>
          </a:p>
          <a:p>
            <a:pPr>
              <a:buFont typeface="Wingdings" panose="05000000000000000000" pitchFamily="2" charset="2"/>
              <a:buChar char="v"/>
            </a:pPr>
            <a:r>
              <a:rPr lang="en-US" b="1" dirty="0"/>
              <a:t>The role of technology in revolutionizing healthcare</a:t>
            </a:r>
          </a:p>
        </p:txBody>
      </p:sp>
      <p:pic>
        <p:nvPicPr>
          <p:cNvPr id="5" name="Picture 4">
            <a:extLst>
              <a:ext uri="{FF2B5EF4-FFF2-40B4-BE49-F238E27FC236}">
                <a16:creationId xmlns:a16="http://schemas.microsoft.com/office/drawing/2014/main" id="{57870CDE-0036-C39F-4D4F-3DFA6B4EE99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64870" y="4273618"/>
            <a:ext cx="2646947" cy="1763942"/>
          </a:xfrm>
          <a:prstGeom prst="rect">
            <a:avLst/>
          </a:prstGeom>
        </p:spPr>
      </p:pic>
      <p:pic>
        <p:nvPicPr>
          <p:cNvPr id="7" name="Picture 6">
            <a:extLst>
              <a:ext uri="{FF2B5EF4-FFF2-40B4-BE49-F238E27FC236}">
                <a16:creationId xmlns:a16="http://schemas.microsoft.com/office/drawing/2014/main" id="{18F83144-F262-41B4-F430-B2ABB63C4A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8382" y="4273618"/>
            <a:ext cx="2863482" cy="1763942"/>
          </a:xfrm>
          <a:prstGeom prst="rect">
            <a:avLst/>
          </a:prstGeom>
        </p:spPr>
      </p:pic>
      <p:pic>
        <p:nvPicPr>
          <p:cNvPr id="9" name="Picture 8">
            <a:extLst>
              <a:ext uri="{FF2B5EF4-FFF2-40B4-BE49-F238E27FC236}">
                <a16:creationId xmlns:a16="http://schemas.microsoft.com/office/drawing/2014/main" id="{A6CB6410-2F6B-6DA7-C470-14B983313B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8430" y="4273617"/>
            <a:ext cx="2705718" cy="1800993"/>
          </a:xfrm>
          <a:prstGeom prst="rect">
            <a:avLst/>
          </a:prstGeom>
        </p:spPr>
      </p:pic>
    </p:spTree>
    <p:extLst>
      <p:ext uri="{BB962C8B-B14F-4D97-AF65-F5344CB8AC3E}">
        <p14:creationId xmlns:p14="http://schemas.microsoft.com/office/powerpoint/2010/main" val="284149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4FD9E-28FF-423C-36A0-B770A5F49F8B}"/>
              </a:ext>
            </a:extLst>
          </p:cNvPr>
          <p:cNvSpPr>
            <a:spLocks noGrp="1"/>
          </p:cNvSpPr>
          <p:nvPr>
            <p:ph type="title"/>
          </p:nvPr>
        </p:nvSpPr>
        <p:spPr/>
        <p:txBody>
          <a:bodyPr>
            <a:normAutofit/>
          </a:bodyPr>
          <a:lstStyle/>
          <a:p>
            <a:r>
              <a:rPr lang="en-US" sz="5400" b="1" dirty="0">
                <a:latin typeface="Algerian" panose="04020705040A02060702" pitchFamily="82" charset="0"/>
              </a:rPr>
              <a:t>PACKAGE SERVICES</a:t>
            </a:r>
          </a:p>
        </p:txBody>
      </p:sp>
      <p:sp>
        <p:nvSpPr>
          <p:cNvPr id="3" name="Content Placeholder 2">
            <a:extLst>
              <a:ext uri="{FF2B5EF4-FFF2-40B4-BE49-F238E27FC236}">
                <a16:creationId xmlns:a16="http://schemas.microsoft.com/office/drawing/2014/main" id="{2FDB5DB0-3B47-E2CA-DB57-5002568E71AC}"/>
              </a:ext>
            </a:extLst>
          </p:cNvPr>
          <p:cNvSpPr>
            <a:spLocks noGrp="1"/>
          </p:cNvSpPr>
          <p:nvPr>
            <p:ph idx="1"/>
          </p:nvPr>
        </p:nvSpPr>
        <p:spPr/>
        <p:txBody>
          <a:bodyPr/>
          <a:lstStyle/>
          <a:p>
            <a:pPr>
              <a:buFont typeface="Wingdings" panose="05000000000000000000" pitchFamily="2" charset="2"/>
              <a:buChar char="v"/>
            </a:pPr>
            <a:r>
              <a:rPr lang="en-US" dirty="0"/>
              <a:t> </a:t>
            </a:r>
            <a:r>
              <a:rPr lang="en-US" b="1" dirty="0"/>
              <a:t>Regular Case: Routine care</a:t>
            </a:r>
          </a:p>
          <a:p>
            <a:pPr>
              <a:buFont typeface="Wingdings" panose="05000000000000000000" pitchFamily="2" charset="2"/>
              <a:buChar char="v"/>
            </a:pPr>
            <a:endParaRPr lang="en-US" b="1" dirty="0"/>
          </a:p>
          <a:p>
            <a:pPr>
              <a:buFont typeface="Wingdings" panose="05000000000000000000" pitchFamily="2" charset="2"/>
              <a:buChar char="v"/>
            </a:pPr>
            <a:r>
              <a:rPr lang="en-US" b="1" dirty="0"/>
              <a:t> Serious Case: Priority access to specialists</a:t>
            </a:r>
          </a:p>
          <a:p>
            <a:pPr>
              <a:buFont typeface="Wingdings" panose="05000000000000000000" pitchFamily="2" charset="2"/>
              <a:buChar char="v"/>
            </a:pPr>
            <a:endParaRPr lang="en-US" b="1" dirty="0"/>
          </a:p>
          <a:p>
            <a:pPr>
              <a:buFont typeface="Wingdings" panose="05000000000000000000" pitchFamily="2" charset="2"/>
              <a:buChar char="v"/>
            </a:pPr>
            <a:r>
              <a:rPr lang="en-US" b="1" dirty="0"/>
              <a:t> Emergency Case: Immediate life-saving care</a:t>
            </a:r>
          </a:p>
        </p:txBody>
      </p:sp>
    </p:spTree>
    <p:extLst>
      <p:ext uri="{BB962C8B-B14F-4D97-AF65-F5344CB8AC3E}">
        <p14:creationId xmlns:p14="http://schemas.microsoft.com/office/powerpoint/2010/main" val="3480986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8B2F1-0915-7D10-7E33-644C035D5FA6}"/>
              </a:ext>
            </a:extLst>
          </p:cNvPr>
          <p:cNvSpPr>
            <a:spLocks noGrp="1"/>
          </p:cNvSpPr>
          <p:nvPr>
            <p:ph type="title"/>
          </p:nvPr>
        </p:nvSpPr>
        <p:spPr/>
        <p:txBody>
          <a:bodyPr>
            <a:normAutofit/>
          </a:bodyPr>
          <a:lstStyle/>
          <a:p>
            <a:r>
              <a:rPr lang="en-US" sz="5400" b="1" dirty="0">
                <a:latin typeface="Algerian" panose="04020705040A02060702" pitchFamily="82" charset="0"/>
              </a:rPr>
              <a:t>CONTACT INFORMATION</a:t>
            </a:r>
          </a:p>
        </p:txBody>
      </p:sp>
      <p:sp>
        <p:nvSpPr>
          <p:cNvPr id="3" name="Content Placeholder 2">
            <a:extLst>
              <a:ext uri="{FF2B5EF4-FFF2-40B4-BE49-F238E27FC236}">
                <a16:creationId xmlns:a16="http://schemas.microsoft.com/office/drawing/2014/main" id="{2013DDF4-5A57-2726-D5B3-A878AE058C12}"/>
              </a:ext>
            </a:extLst>
          </p:cNvPr>
          <p:cNvSpPr>
            <a:spLocks noGrp="1"/>
          </p:cNvSpPr>
          <p:nvPr>
            <p:ph idx="1"/>
          </p:nvPr>
        </p:nvSpPr>
        <p:spPr/>
        <p:txBody>
          <a:bodyPr>
            <a:normAutofit fontScale="77500" lnSpcReduction="20000"/>
          </a:bodyPr>
          <a:lstStyle/>
          <a:p>
            <a:pPr>
              <a:buFont typeface="Wingdings" panose="05000000000000000000" pitchFamily="2" charset="2"/>
              <a:buChar char="v"/>
            </a:pPr>
            <a:r>
              <a:rPr lang="en-US" b="1" dirty="0"/>
              <a:t>Cambridge Hospital</a:t>
            </a:r>
          </a:p>
          <a:p>
            <a:pPr>
              <a:buFont typeface="Wingdings" panose="05000000000000000000" pitchFamily="2" charset="2"/>
              <a:buChar char="v"/>
            </a:pPr>
            <a:endParaRPr lang="en-US" b="1" dirty="0"/>
          </a:p>
          <a:p>
            <a:pPr>
              <a:buFont typeface="Wingdings" panose="05000000000000000000" pitchFamily="2" charset="2"/>
              <a:buChar char="v"/>
            </a:pPr>
            <a:r>
              <a:rPr lang="en-US" b="1" dirty="0"/>
              <a:t>123 Health Street, Medical Park, Cambridge,</a:t>
            </a:r>
          </a:p>
          <a:p>
            <a:pPr>
              <a:buFont typeface="Wingdings" panose="05000000000000000000" pitchFamily="2" charset="2"/>
              <a:buChar char="v"/>
            </a:pPr>
            <a:endParaRPr lang="en-US" b="1" dirty="0"/>
          </a:p>
          <a:p>
            <a:pPr>
              <a:buFont typeface="Wingdings" panose="05000000000000000000" pitchFamily="2" charset="2"/>
              <a:buChar char="v"/>
            </a:pPr>
            <a:r>
              <a:rPr lang="en-US" b="1" dirty="0"/>
              <a:t>CB2 0QQ</a:t>
            </a:r>
          </a:p>
          <a:p>
            <a:pPr>
              <a:buFont typeface="Wingdings" panose="05000000000000000000" pitchFamily="2" charset="2"/>
              <a:buChar char="v"/>
            </a:pPr>
            <a:endParaRPr lang="en-US" b="1" dirty="0"/>
          </a:p>
          <a:p>
            <a:pPr>
              <a:buFont typeface="Wingdings" panose="05000000000000000000" pitchFamily="2" charset="2"/>
              <a:buChar char="v"/>
            </a:pPr>
            <a:r>
              <a:rPr lang="en-US" b="1" dirty="0"/>
              <a:t>Email: appointments@cambridgehospital.com</a:t>
            </a:r>
          </a:p>
          <a:p>
            <a:pPr>
              <a:buFont typeface="Wingdings" panose="05000000000000000000" pitchFamily="2" charset="2"/>
              <a:buChar char="v"/>
            </a:pPr>
            <a:endParaRPr lang="en-US" b="1" dirty="0"/>
          </a:p>
          <a:p>
            <a:pPr>
              <a:buFont typeface="Wingdings" panose="05000000000000000000" pitchFamily="2" charset="2"/>
              <a:buChar char="v"/>
            </a:pPr>
            <a:r>
              <a:rPr lang="en-US" b="1" dirty="0"/>
              <a:t>Phone: +44 1234 567890</a:t>
            </a:r>
          </a:p>
        </p:txBody>
      </p:sp>
    </p:spTree>
    <p:extLst>
      <p:ext uri="{BB962C8B-B14F-4D97-AF65-F5344CB8AC3E}">
        <p14:creationId xmlns:p14="http://schemas.microsoft.com/office/powerpoint/2010/main" val="421934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D88DA-CDB8-D9BF-B54C-0FD709941E1C}"/>
              </a:ext>
            </a:extLst>
          </p:cNvPr>
          <p:cNvSpPr>
            <a:spLocks noGrp="1"/>
          </p:cNvSpPr>
          <p:nvPr>
            <p:ph type="title"/>
          </p:nvPr>
        </p:nvSpPr>
        <p:spPr/>
        <p:txBody>
          <a:bodyPr>
            <a:normAutofit/>
          </a:bodyPr>
          <a:lstStyle/>
          <a:p>
            <a:r>
              <a:rPr lang="en-US" sz="5400" b="1" dirty="0">
                <a:latin typeface="Algerian" panose="04020705040A02060702" pitchFamily="82" charset="0"/>
              </a:rPr>
              <a:t>APPOINTMENT SCHEDULING</a:t>
            </a:r>
          </a:p>
        </p:txBody>
      </p:sp>
      <p:sp>
        <p:nvSpPr>
          <p:cNvPr id="3" name="Content Placeholder 2">
            <a:extLst>
              <a:ext uri="{FF2B5EF4-FFF2-40B4-BE49-F238E27FC236}">
                <a16:creationId xmlns:a16="http://schemas.microsoft.com/office/drawing/2014/main" id="{9CB87B13-4EAA-8C82-C906-0771292F18DF}"/>
              </a:ext>
            </a:extLst>
          </p:cNvPr>
          <p:cNvSpPr>
            <a:spLocks noGrp="1"/>
          </p:cNvSpPr>
          <p:nvPr>
            <p:ph idx="1"/>
          </p:nvPr>
        </p:nvSpPr>
        <p:spPr>
          <a:xfrm>
            <a:off x="1295401" y="2772076"/>
            <a:ext cx="2545079" cy="3103792"/>
          </a:xfrm>
        </p:spPr>
        <p:txBody>
          <a:bodyPr>
            <a:noAutofit/>
          </a:bodyPr>
          <a:lstStyle/>
          <a:p>
            <a:pPr>
              <a:buFont typeface="Wingdings" panose="05000000000000000000" pitchFamily="2" charset="2"/>
              <a:buChar char="Ø"/>
            </a:pPr>
            <a:r>
              <a:rPr lang="en-US" sz="2000" b="1" dirty="0"/>
              <a:t>Book your appointment online to receive personalized care without long wait times. Visit our website to schedule today.</a:t>
            </a:r>
          </a:p>
        </p:txBody>
      </p:sp>
      <p:pic>
        <p:nvPicPr>
          <p:cNvPr id="7" name="Picture 6">
            <a:extLst>
              <a:ext uri="{FF2B5EF4-FFF2-40B4-BE49-F238E27FC236}">
                <a16:creationId xmlns:a16="http://schemas.microsoft.com/office/drawing/2014/main" id="{DB32C8D0-CD57-0038-6AD1-1252E75D71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0480" y="2772076"/>
            <a:ext cx="6792273" cy="2792299"/>
          </a:xfrm>
          <a:prstGeom prst="rect">
            <a:avLst/>
          </a:prstGeom>
        </p:spPr>
      </p:pic>
    </p:spTree>
    <p:extLst>
      <p:ext uri="{BB962C8B-B14F-4D97-AF65-F5344CB8AC3E}">
        <p14:creationId xmlns:p14="http://schemas.microsoft.com/office/powerpoint/2010/main" val="2192560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BA47C-5D6A-ADCF-E34B-52B5D2391C1C}"/>
              </a:ext>
            </a:extLst>
          </p:cNvPr>
          <p:cNvSpPr>
            <a:spLocks noGrp="1"/>
          </p:cNvSpPr>
          <p:nvPr>
            <p:ph type="title"/>
          </p:nvPr>
        </p:nvSpPr>
        <p:spPr/>
        <p:txBody>
          <a:bodyPr>
            <a:normAutofit/>
          </a:bodyPr>
          <a:lstStyle/>
          <a:p>
            <a:r>
              <a:rPr lang="en-US" sz="4800" b="1" dirty="0">
                <a:latin typeface="Algerian" panose="04020705040A02060702" pitchFamily="82" charset="0"/>
              </a:rPr>
              <a:t>TECHNOLOGY IN HEALTHCARE</a:t>
            </a:r>
          </a:p>
        </p:txBody>
      </p:sp>
      <p:sp>
        <p:nvSpPr>
          <p:cNvPr id="3" name="Content Placeholder 2">
            <a:extLst>
              <a:ext uri="{FF2B5EF4-FFF2-40B4-BE49-F238E27FC236}">
                <a16:creationId xmlns:a16="http://schemas.microsoft.com/office/drawing/2014/main" id="{656C82A6-EAF4-33BA-E9AB-8F513191C57F}"/>
              </a:ext>
            </a:extLst>
          </p:cNvPr>
          <p:cNvSpPr>
            <a:spLocks noGrp="1"/>
          </p:cNvSpPr>
          <p:nvPr>
            <p:ph idx="1"/>
          </p:nvPr>
        </p:nvSpPr>
        <p:spPr>
          <a:xfrm>
            <a:off x="1295401" y="2752824"/>
            <a:ext cx="9601196" cy="3123043"/>
          </a:xfrm>
        </p:spPr>
        <p:txBody>
          <a:bodyPr>
            <a:normAutofit/>
          </a:bodyPr>
          <a:lstStyle/>
          <a:p>
            <a:pPr algn="ctr">
              <a:buFont typeface="Wingdings" panose="05000000000000000000" pitchFamily="2" charset="2"/>
              <a:buChar char="Ø"/>
            </a:pPr>
            <a:r>
              <a:rPr lang="en-US" sz="3600" b="1" dirty="0"/>
              <a:t> Implementing AI diagnostics, telemedicine, and advanced medical equipment to enhance patient outcomes.</a:t>
            </a:r>
          </a:p>
        </p:txBody>
      </p:sp>
    </p:spTree>
    <p:extLst>
      <p:ext uri="{BB962C8B-B14F-4D97-AF65-F5344CB8AC3E}">
        <p14:creationId xmlns:p14="http://schemas.microsoft.com/office/powerpoint/2010/main" val="1108492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E3EDA-18BD-3076-49C5-2D2EB836A4B4}"/>
              </a:ext>
            </a:extLst>
          </p:cNvPr>
          <p:cNvSpPr>
            <a:spLocks noGrp="1"/>
          </p:cNvSpPr>
          <p:nvPr>
            <p:ph type="title"/>
          </p:nvPr>
        </p:nvSpPr>
        <p:spPr/>
        <p:txBody>
          <a:bodyPr/>
          <a:lstStyle/>
          <a:p>
            <a:r>
              <a:rPr lang="en-US" b="1" dirty="0">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23F1B599-0841-232B-E7E8-D94EB02221B5}"/>
              </a:ext>
            </a:extLst>
          </p:cNvPr>
          <p:cNvSpPr>
            <a:spLocks noGrp="1"/>
          </p:cNvSpPr>
          <p:nvPr>
            <p:ph idx="1"/>
          </p:nvPr>
        </p:nvSpPr>
        <p:spPr/>
        <p:txBody>
          <a:bodyPr>
            <a:normAutofit lnSpcReduction="10000"/>
          </a:bodyPr>
          <a:lstStyle/>
          <a:p>
            <a:pPr marL="0" indent="0" algn="ctr">
              <a:buNone/>
            </a:pPr>
            <a:r>
              <a:rPr lang="en-US" sz="4400" b="1" dirty="0"/>
              <a:t>Cambridge</a:t>
            </a:r>
            <a:r>
              <a:rPr lang="en-US" b="1" dirty="0"/>
              <a:t> Hospital is a leading healthcare facility known for its state-of-the-art medical technology and expert medical staff. Established in 1985, it provides exceptional care across various specialties with a focus on compassion and innovation.</a:t>
            </a:r>
          </a:p>
          <a:p>
            <a:pPr marL="0" indent="0" algn="ctr">
              <a:buNone/>
            </a:pPr>
            <a:r>
              <a:rPr lang="en-US" b="1" dirty="0"/>
              <a:t>The hospital is equipped with advanced diagnostic and therapeutic equipment, ensuring precise and effective treatment. Its team of highly skilled doctors, nurses, and support staff work collaboratively to address the unique needs of each patient. </a:t>
            </a:r>
          </a:p>
        </p:txBody>
      </p:sp>
    </p:spTree>
    <p:extLst>
      <p:ext uri="{BB962C8B-B14F-4D97-AF65-F5344CB8AC3E}">
        <p14:creationId xmlns:p14="http://schemas.microsoft.com/office/powerpoint/2010/main" val="4020768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193E6-6E05-2FD5-FAC9-61BCFD71C547}"/>
              </a:ext>
            </a:extLst>
          </p:cNvPr>
          <p:cNvSpPr>
            <a:spLocks noGrp="1"/>
          </p:cNvSpPr>
          <p:nvPr>
            <p:ph type="title"/>
          </p:nvPr>
        </p:nvSpPr>
        <p:spPr/>
        <p:txBody>
          <a:bodyPr>
            <a:normAutofit/>
          </a:bodyPr>
          <a:lstStyle/>
          <a:p>
            <a:r>
              <a:rPr lang="en-US" sz="4800" b="1" dirty="0">
                <a:latin typeface="Algerian" panose="04020705040A02060702" pitchFamily="82" charset="0"/>
              </a:rPr>
              <a:t>COMMUNITY ENGAGEMENT</a:t>
            </a:r>
          </a:p>
        </p:txBody>
      </p:sp>
      <p:sp>
        <p:nvSpPr>
          <p:cNvPr id="3" name="Content Placeholder 2">
            <a:extLst>
              <a:ext uri="{FF2B5EF4-FFF2-40B4-BE49-F238E27FC236}">
                <a16:creationId xmlns:a16="http://schemas.microsoft.com/office/drawing/2014/main" id="{1CC39DC9-94ED-8BF5-24D1-8191F2007BF6}"/>
              </a:ext>
            </a:extLst>
          </p:cNvPr>
          <p:cNvSpPr>
            <a:spLocks noGrp="1"/>
          </p:cNvSpPr>
          <p:nvPr>
            <p:ph idx="1"/>
          </p:nvPr>
        </p:nvSpPr>
        <p:spPr/>
        <p:txBody>
          <a:bodyPr/>
          <a:lstStyle/>
          <a:p>
            <a:pPr>
              <a:buFont typeface="Wingdings" panose="05000000000000000000" pitchFamily="2" charset="2"/>
              <a:buChar char="v"/>
            </a:pPr>
            <a:r>
              <a:rPr lang="en-US" b="1" dirty="0"/>
              <a:t>Supporting local communities through:</a:t>
            </a:r>
          </a:p>
          <a:p>
            <a:endParaRPr lang="en-US" b="1" dirty="0"/>
          </a:p>
          <a:p>
            <a:pPr>
              <a:buFont typeface="Wingdings" panose="05000000000000000000" pitchFamily="2" charset="2"/>
              <a:buChar char="v"/>
            </a:pPr>
            <a:r>
              <a:rPr lang="en-US" b="1" dirty="0"/>
              <a:t> Food and supply delivery</a:t>
            </a:r>
          </a:p>
          <a:p>
            <a:endParaRPr lang="en-US" b="1" dirty="0"/>
          </a:p>
          <a:p>
            <a:pPr>
              <a:buFont typeface="Wingdings" panose="05000000000000000000" pitchFamily="2" charset="2"/>
              <a:buChar char="v"/>
            </a:pPr>
            <a:r>
              <a:rPr lang="en-US" b="1" dirty="0"/>
              <a:t> Emotional assistance during crises</a:t>
            </a:r>
          </a:p>
        </p:txBody>
      </p:sp>
    </p:spTree>
    <p:extLst>
      <p:ext uri="{BB962C8B-B14F-4D97-AF65-F5344CB8AC3E}">
        <p14:creationId xmlns:p14="http://schemas.microsoft.com/office/powerpoint/2010/main" val="2053327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508BC-31D5-0D69-AA14-6DDD13CED3E1}"/>
              </a:ext>
            </a:extLst>
          </p:cNvPr>
          <p:cNvSpPr>
            <a:spLocks noGrp="1"/>
          </p:cNvSpPr>
          <p:nvPr>
            <p:ph type="title"/>
          </p:nvPr>
        </p:nvSpPr>
        <p:spPr/>
        <p:txBody>
          <a:bodyPr>
            <a:normAutofit/>
          </a:bodyPr>
          <a:lstStyle/>
          <a:p>
            <a:r>
              <a:rPr lang="en-US" sz="5400" b="1" dirty="0">
                <a:latin typeface="Algerian" panose="04020705040A02060702" pitchFamily="82" charset="0"/>
              </a:rPr>
              <a:t>THANK</a:t>
            </a:r>
            <a:r>
              <a:rPr lang="en-US" sz="5400" b="1" dirty="0"/>
              <a:t> </a:t>
            </a:r>
            <a:r>
              <a:rPr lang="en-US" sz="5400" b="1" dirty="0">
                <a:latin typeface="Algerian" panose="04020705040A02060702" pitchFamily="82" charset="0"/>
              </a:rPr>
              <a:t>YOU</a:t>
            </a:r>
          </a:p>
        </p:txBody>
      </p:sp>
      <p:sp>
        <p:nvSpPr>
          <p:cNvPr id="3" name="Content Placeholder 2">
            <a:extLst>
              <a:ext uri="{FF2B5EF4-FFF2-40B4-BE49-F238E27FC236}">
                <a16:creationId xmlns:a16="http://schemas.microsoft.com/office/drawing/2014/main" id="{A63FD7EA-9A6C-0547-81DC-68E50EB374B8}"/>
              </a:ext>
            </a:extLst>
          </p:cNvPr>
          <p:cNvSpPr>
            <a:spLocks noGrp="1"/>
          </p:cNvSpPr>
          <p:nvPr>
            <p:ph idx="1"/>
          </p:nvPr>
        </p:nvSpPr>
        <p:spPr/>
        <p:txBody>
          <a:bodyPr>
            <a:normAutofit/>
          </a:bodyPr>
          <a:lstStyle/>
          <a:p>
            <a:pPr marL="0" indent="0" algn="ctr">
              <a:buNone/>
            </a:pPr>
            <a:r>
              <a:rPr lang="en-US" sz="4000" b="1" dirty="0"/>
              <a:t>We look forward to serving your healthcare needs!</a:t>
            </a:r>
          </a:p>
        </p:txBody>
      </p:sp>
    </p:spTree>
    <p:extLst>
      <p:ext uri="{BB962C8B-B14F-4D97-AF65-F5344CB8AC3E}">
        <p14:creationId xmlns:p14="http://schemas.microsoft.com/office/powerpoint/2010/main" val="2287784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5DB65C-6E27-32FC-095D-D307857462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71E3FF-237A-B5E6-A2E7-51725743D643}"/>
              </a:ext>
            </a:extLst>
          </p:cNvPr>
          <p:cNvSpPr>
            <a:spLocks noGrp="1"/>
          </p:cNvSpPr>
          <p:nvPr>
            <p:ph type="title"/>
          </p:nvPr>
        </p:nvSpPr>
        <p:spPr/>
        <p:txBody>
          <a:bodyPr/>
          <a:lstStyle/>
          <a:p>
            <a:r>
              <a:rPr lang="en-US" b="1" dirty="0">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7679AED7-F09F-A69F-4F57-04AE96737970}"/>
              </a:ext>
            </a:extLst>
          </p:cNvPr>
          <p:cNvSpPr>
            <a:spLocks noGrp="1"/>
          </p:cNvSpPr>
          <p:nvPr>
            <p:ph idx="1"/>
          </p:nvPr>
        </p:nvSpPr>
        <p:spPr/>
        <p:txBody>
          <a:bodyPr>
            <a:normAutofit lnSpcReduction="10000"/>
          </a:bodyPr>
          <a:lstStyle/>
          <a:p>
            <a:pPr marL="0" indent="0" algn="ctr">
              <a:buNone/>
            </a:pPr>
            <a:r>
              <a:rPr lang="en-US" sz="4400" b="1" dirty="0"/>
              <a:t>Cambridge</a:t>
            </a:r>
            <a:r>
              <a:rPr lang="en-US" b="1" dirty="0"/>
              <a:t> Hospital is a leading healthcare facility known for its state-of-the-art medical technology and expert medical staff. Established in 1985, it provides exceptional care across various specialties with a focus on compassion and innovation.</a:t>
            </a:r>
          </a:p>
          <a:p>
            <a:pPr marL="0" indent="0" algn="ctr">
              <a:buNone/>
            </a:pPr>
            <a:r>
              <a:rPr lang="en-US" b="1" dirty="0"/>
              <a:t>The hospital is equipped with advanced diagnostic and therapeutic equipment, ensuring precise and effective treatment. Its team of highly skilled doctors, nurses, and support staff work collaboratively to address the unique needs of each patient. </a:t>
            </a:r>
          </a:p>
        </p:txBody>
      </p:sp>
    </p:spTree>
    <p:extLst>
      <p:ext uri="{BB962C8B-B14F-4D97-AF65-F5344CB8AC3E}">
        <p14:creationId xmlns:p14="http://schemas.microsoft.com/office/powerpoint/2010/main" val="2612415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29B7A-29AE-7319-15C5-D2C00A49BEDC}"/>
              </a:ext>
            </a:extLst>
          </p:cNvPr>
          <p:cNvSpPr>
            <a:spLocks noGrp="1"/>
          </p:cNvSpPr>
          <p:nvPr>
            <p:ph type="title"/>
          </p:nvPr>
        </p:nvSpPr>
        <p:spPr>
          <a:xfrm>
            <a:off x="2209804" y="871296"/>
            <a:ext cx="7294416" cy="1982741"/>
          </a:xfrm>
        </p:spPr>
        <p:txBody>
          <a:bodyPr>
            <a:noAutofit/>
          </a:bodyPr>
          <a:lstStyle/>
          <a:p>
            <a:r>
              <a:rPr lang="en-US" sz="4800" b="1" dirty="0">
                <a:latin typeface="Algerian" panose="04020705040A02060702" pitchFamily="82" charset="0"/>
              </a:rPr>
              <a:t>PROBLEM STATEMENT</a:t>
            </a:r>
          </a:p>
        </p:txBody>
      </p:sp>
      <p:sp>
        <p:nvSpPr>
          <p:cNvPr id="3" name="Rectangle 2"/>
          <p:cNvSpPr/>
          <p:nvPr/>
        </p:nvSpPr>
        <p:spPr>
          <a:xfrm>
            <a:off x="1569030" y="2524681"/>
            <a:ext cx="8575964" cy="3693319"/>
          </a:xfrm>
          <a:prstGeom prst="rect">
            <a:avLst/>
          </a:prstGeom>
        </p:spPr>
        <p:txBody>
          <a:bodyPr wrap="square">
            <a:spAutoFit/>
          </a:bodyPr>
          <a:lstStyle/>
          <a:p>
            <a:r>
              <a:rPr lang="en-US" dirty="0"/>
              <a:t>The goal is to create a user-friendly website with easy navigation, a visually appealing design, and an organized structure. Key requirements </a:t>
            </a:r>
            <a:r>
              <a:rPr lang="en-US" dirty="0" smtClean="0"/>
              <a:t>include: Home </a:t>
            </a:r>
            <a:r>
              <a:rPr lang="en-US" dirty="0"/>
              <a:t>Page: Must include a description of the hospital, its founder, and significant achievements. It should also have clear navigation </a:t>
            </a:r>
            <a:r>
              <a:rPr lang="en-US" dirty="0" smtClean="0"/>
              <a:t>links. Key </a:t>
            </a:r>
            <a:r>
              <a:rPr lang="en-US" dirty="0"/>
              <a:t>Sections: The website should feature sections like "About Us," "Departments," "Facilities," "Services," "Centers," "Contact Us," "Query," "Feedback," and </a:t>
            </a:r>
            <a:r>
              <a:rPr lang="en-US" dirty="0" smtClean="0"/>
              <a:t>"Reviews. "Content" </a:t>
            </a:r>
            <a:r>
              <a:rPr lang="en-US" dirty="0"/>
              <a:t>and Links: Each section should provide detailed information, be hyperlinked properly, and incorporate images where </a:t>
            </a:r>
            <a:r>
              <a:rPr lang="en-US" dirty="0" smtClean="0"/>
              <a:t>necessary. Contact </a:t>
            </a:r>
            <a:r>
              <a:rPr lang="en-US" dirty="0"/>
              <a:t>Page: Should prominently display the address of all hospital </a:t>
            </a:r>
            <a:r>
              <a:rPr lang="en-US" dirty="0" smtClean="0"/>
              <a:t>locations. Department </a:t>
            </a:r>
            <a:r>
              <a:rPr lang="en-US" dirty="0"/>
              <a:t>Details: Information on "Helpdesk," "Registration," "Doctor Schedule," "Billing and Accounts," </a:t>
            </a:r>
            <a:r>
              <a:rPr lang="en-US" dirty="0" smtClean="0"/>
              <a:t>etc. Facilities: </a:t>
            </a:r>
            <a:r>
              <a:rPr lang="en-US" dirty="0"/>
              <a:t>Includes "Rooms," "ICU," "Medical Facilities," and other hospital </a:t>
            </a:r>
            <a:r>
              <a:rPr lang="en-US" dirty="0" smtClean="0"/>
              <a:t>amenities. Services: </a:t>
            </a:r>
            <a:r>
              <a:rPr lang="en-US" dirty="0"/>
              <a:t>Covers general services, health checkups, specialties, and </a:t>
            </a:r>
            <a:r>
              <a:rPr lang="en-US" dirty="0" smtClean="0"/>
              <a:t>more. Centers: </a:t>
            </a:r>
            <a:r>
              <a:rPr lang="en-US" dirty="0"/>
              <a:t>Details about centers like diagnostic, cancer, heart, and community health </a:t>
            </a:r>
            <a:r>
              <a:rPr lang="en-US" dirty="0" smtClean="0"/>
              <a:t>centers. User </a:t>
            </a:r>
            <a:r>
              <a:rPr lang="en-US" dirty="0"/>
              <a:t>Interaction: Should include options for feedback submission and query input.</a:t>
            </a:r>
          </a:p>
        </p:txBody>
      </p:sp>
    </p:spTree>
    <p:extLst>
      <p:ext uri="{BB962C8B-B14F-4D97-AF65-F5344CB8AC3E}">
        <p14:creationId xmlns:p14="http://schemas.microsoft.com/office/powerpoint/2010/main" val="27406161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FB4CD-FF6E-2501-1594-DEB6E0EDC8F0}"/>
              </a:ext>
            </a:extLst>
          </p:cNvPr>
          <p:cNvSpPr>
            <a:spLocks noGrp="1"/>
          </p:cNvSpPr>
          <p:nvPr>
            <p:ph type="title"/>
          </p:nvPr>
        </p:nvSpPr>
        <p:spPr/>
        <p:txBody>
          <a:bodyPr>
            <a:normAutofit/>
          </a:bodyPr>
          <a:lstStyle/>
          <a:p>
            <a:r>
              <a:rPr lang="en-US" sz="6000" b="1" dirty="0">
                <a:latin typeface="Algerian" panose="04020705040A02060702" pitchFamily="82" charset="0"/>
              </a:rPr>
              <a:t>PAGINATIONS</a:t>
            </a:r>
          </a:p>
        </p:txBody>
      </p:sp>
      <p:sp>
        <p:nvSpPr>
          <p:cNvPr id="3" name="Content Placeholder 2">
            <a:extLst>
              <a:ext uri="{FF2B5EF4-FFF2-40B4-BE49-F238E27FC236}">
                <a16:creationId xmlns:a16="http://schemas.microsoft.com/office/drawing/2014/main" id="{A3C2D829-FC5C-1212-25FD-087762923F3A}"/>
              </a:ext>
            </a:extLst>
          </p:cNvPr>
          <p:cNvSpPr>
            <a:spLocks noGrp="1"/>
          </p:cNvSpPr>
          <p:nvPr>
            <p:ph idx="1"/>
          </p:nvPr>
        </p:nvSpPr>
        <p:spPr/>
        <p:txBody>
          <a:bodyPr>
            <a:normAutofit fontScale="92500" lnSpcReduction="20000"/>
          </a:bodyPr>
          <a:lstStyle/>
          <a:p>
            <a:pPr>
              <a:buFont typeface="Wingdings" panose="05000000000000000000" pitchFamily="2" charset="2"/>
              <a:buChar char="v"/>
            </a:pPr>
            <a:r>
              <a:rPr lang="en-US" b="1" dirty="0"/>
              <a:t>HOME</a:t>
            </a:r>
          </a:p>
          <a:p>
            <a:pPr>
              <a:buFont typeface="Wingdings" panose="05000000000000000000" pitchFamily="2" charset="2"/>
              <a:buChar char="v"/>
            </a:pPr>
            <a:r>
              <a:rPr lang="en-US" b="1" dirty="0"/>
              <a:t>ABOUT</a:t>
            </a:r>
          </a:p>
          <a:p>
            <a:pPr>
              <a:buFont typeface="Wingdings" panose="05000000000000000000" pitchFamily="2" charset="2"/>
              <a:buChar char="v"/>
            </a:pPr>
            <a:r>
              <a:rPr lang="en-US" b="1" dirty="0"/>
              <a:t>SERVICE</a:t>
            </a:r>
          </a:p>
          <a:p>
            <a:pPr>
              <a:buFont typeface="Wingdings" panose="05000000000000000000" pitchFamily="2" charset="2"/>
              <a:buChar char="v"/>
            </a:pPr>
            <a:r>
              <a:rPr lang="en-US" b="1" dirty="0"/>
              <a:t>DOCTORS</a:t>
            </a:r>
          </a:p>
          <a:p>
            <a:pPr>
              <a:buFont typeface="Wingdings" panose="05000000000000000000" pitchFamily="2" charset="2"/>
              <a:buChar char="v"/>
            </a:pPr>
            <a:r>
              <a:rPr lang="en-US" b="1" dirty="0"/>
              <a:t>DEPARTMENTS</a:t>
            </a:r>
          </a:p>
          <a:p>
            <a:pPr>
              <a:buFont typeface="Wingdings" panose="05000000000000000000" pitchFamily="2" charset="2"/>
              <a:buChar char="v"/>
            </a:pPr>
            <a:r>
              <a:rPr lang="en-US" b="1" dirty="0"/>
              <a:t>REVIEWS</a:t>
            </a:r>
          </a:p>
          <a:p>
            <a:pPr>
              <a:buFont typeface="Wingdings" panose="05000000000000000000" pitchFamily="2" charset="2"/>
              <a:buChar char="v"/>
            </a:pPr>
            <a:r>
              <a:rPr lang="en-US" b="1" dirty="0"/>
              <a:t>CONTACT</a:t>
            </a:r>
          </a:p>
          <a:p>
            <a:pPr>
              <a:buFont typeface="Wingdings" panose="05000000000000000000" pitchFamily="2" charset="2"/>
              <a:buChar char="v"/>
            </a:pPr>
            <a:r>
              <a:rPr lang="en-US" b="1" dirty="0"/>
              <a:t>BOOK AN APPOINTMENT</a:t>
            </a:r>
          </a:p>
        </p:txBody>
      </p:sp>
    </p:spTree>
    <p:extLst>
      <p:ext uri="{BB962C8B-B14F-4D97-AF65-F5344CB8AC3E}">
        <p14:creationId xmlns:p14="http://schemas.microsoft.com/office/powerpoint/2010/main" val="884045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57FB3-66E9-A20D-CC62-B76A31D91434}"/>
              </a:ext>
            </a:extLst>
          </p:cNvPr>
          <p:cNvSpPr>
            <a:spLocks noGrp="1"/>
          </p:cNvSpPr>
          <p:nvPr>
            <p:ph type="title"/>
          </p:nvPr>
        </p:nvSpPr>
        <p:spPr/>
        <p:txBody>
          <a:bodyPr>
            <a:normAutofit/>
          </a:bodyPr>
          <a:lstStyle/>
          <a:p>
            <a:r>
              <a:rPr lang="en-US" sz="5400" b="1" dirty="0">
                <a:latin typeface="Algerian" panose="04020705040A02060702" pitchFamily="82" charset="0"/>
              </a:rPr>
              <a:t>ROUTINE SERVICES</a:t>
            </a:r>
          </a:p>
        </p:txBody>
      </p:sp>
      <p:sp>
        <p:nvSpPr>
          <p:cNvPr id="3" name="Content Placeholder 2">
            <a:extLst>
              <a:ext uri="{FF2B5EF4-FFF2-40B4-BE49-F238E27FC236}">
                <a16:creationId xmlns:a16="http://schemas.microsoft.com/office/drawing/2014/main" id="{DDC3CB81-00E0-278B-92BB-D90206E38425}"/>
              </a:ext>
            </a:extLst>
          </p:cNvPr>
          <p:cNvSpPr>
            <a:spLocks noGrp="1"/>
          </p:cNvSpPr>
          <p:nvPr>
            <p:ph idx="1"/>
          </p:nvPr>
        </p:nvSpPr>
        <p:spPr>
          <a:noFill/>
          <a:ln>
            <a:noFill/>
          </a:ln>
        </p:spPr>
        <p:txBody>
          <a:bodyPr/>
          <a:lstStyle/>
          <a:p>
            <a:pPr>
              <a:buFont typeface="Wingdings" panose="05000000000000000000" pitchFamily="2" charset="2"/>
              <a:buChar char="v"/>
            </a:pPr>
            <a:r>
              <a:rPr lang="en-US" b="1" dirty="0"/>
              <a:t>Routine Checkup</a:t>
            </a:r>
          </a:p>
          <a:p>
            <a:pPr>
              <a:buFont typeface="Wingdings" panose="05000000000000000000" pitchFamily="2" charset="2"/>
              <a:buChar char="v"/>
            </a:pPr>
            <a:r>
              <a:rPr lang="en-US" b="1" dirty="0"/>
              <a:t>Vaccinations</a:t>
            </a:r>
          </a:p>
          <a:p>
            <a:pPr>
              <a:buFont typeface="Wingdings" panose="05000000000000000000" pitchFamily="2" charset="2"/>
              <a:buChar char="v"/>
            </a:pPr>
            <a:r>
              <a:rPr lang="en-US" b="1" dirty="0"/>
              <a:t>Health Assessments</a:t>
            </a:r>
          </a:p>
          <a:p>
            <a:pPr>
              <a:buFont typeface="Wingdings" panose="05000000000000000000" pitchFamily="2" charset="2"/>
              <a:buChar char="v"/>
            </a:pPr>
            <a:r>
              <a:rPr lang="en-US" b="1" dirty="0"/>
              <a:t>Minor Illness Treatment</a:t>
            </a:r>
          </a:p>
          <a:p>
            <a:pPr>
              <a:buFont typeface="Wingdings" panose="05000000000000000000" pitchFamily="2" charset="2"/>
              <a:buChar char="v"/>
            </a:pPr>
            <a:r>
              <a:rPr lang="en-US" b="1" dirty="0"/>
              <a:t>Preventive Care</a:t>
            </a:r>
          </a:p>
          <a:p>
            <a:pPr>
              <a:buFont typeface="Wingdings" panose="05000000000000000000" pitchFamily="2" charset="2"/>
              <a:buChar char="v"/>
            </a:pPr>
            <a:r>
              <a:rPr lang="en-US" b="1" dirty="0"/>
              <a:t>Women Health Checkup</a:t>
            </a:r>
          </a:p>
        </p:txBody>
      </p:sp>
    </p:spTree>
    <p:extLst>
      <p:ext uri="{BB962C8B-B14F-4D97-AF65-F5344CB8AC3E}">
        <p14:creationId xmlns:p14="http://schemas.microsoft.com/office/powerpoint/2010/main" val="473416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9328C-BC8E-99BD-0D34-D7B46E86157B}"/>
              </a:ext>
            </a:extLst>
          </p:cNvPr>
          <p:cNvSpPr>
            <a:spLocks noGrp="1"/>
          </p:cNvSpPr>
          <p:nvPr>
            <p:ph type="title"/>
          </p:nvPr>
        </p:nvSpPr>
        <p:spPr/>
        <p:txBody>
          <a:bodyPr>
            <a:normAutofit/>
          </a:bodyPr>
          <a:lstStyle/>
          <a:p>
            <a:r>
              <a:rPr lang="en-US" sz="5400" b="1" dirty="0">
                <a:latin typeface="Algerian" panose="04020705040A02060702" pitchFamily="82" charset="0"/>
              </a:rPr>
              <a:t>SPECIALIZED SERVICES</a:t>
            </a:r>
          </a:p>
        </p:txBody>
      </p:sp>
      <p:sp>
        <p:nvSpPr>
          <p:cNvPr id="3" name="Content Placeholder 2">
            <a:extLst>
              <a:ext uri="{FF2B5EF4-FFF2-40B4-BE49-F238E27FC236}">
                <a16:creationId xmlns:a16="http://schemas.microsoft.com/office/drawing/2014/main" id="{2C63E893-2798-8E75-DF5C-EDF644D12763}"/>
              </a:ext>
            </a:extLst>
          </p:cNvPr>
          <p:cNvSpPr>
            <a:spLocks noGrp="1"/>
          </p:cNvSpPr>
          <p:nvPr>
            <p:ph idx="1"/>
          </p:nvPr>
        </p:nvSpPr>
        <p:spPr/>
        <p:txBody>
          <a:bodyPr>
            <a:normAutofit fontScale="77500" lnSpcReduction="20000"/>
          </a:bodyPr>
          <a:lstStyle/>
          <a:p>
            <a:pPr>
              <a:buFont typeface="Wingdings" panose="05000000000000000000" pitchFamily="2" charset="2"/>
              <a:buChar char="v"/>
            </a:pPr>
            <a:r>
              <a:rPr lang="en-US" b="1" dirty="0"/>
              <a:t>Chronic Disease Management</a:t>
            </a:r>
          </a:p>
          <a:p>
            <a:pPr>
              <a:buFont typeface="Wingdings" panose="05000000000000000000" pitchFamily="2" charset="2"/>
              <a:buChar char="v"/>
            </a:pPr>
            <a:endParaRPr lang="en-US" b="1" dirty="0"/>
          </a:p>
          <a:p>
            <a:pPr>
              <a:buFont typeface="Wingdings" panose="05000000000000000000" pitchFamily="2" charset="2"/>
              <a:buChar char="v"/>
            </a:pPr>
            <a:r>
              <a:rPr lang="en-US" b="1" dirty="0"/>
              <a:t>Rehabilitation Services</a:t>
            </a:r>
          </a:p>
          <a:p>
            <a:pPr>
              <a:buFont typeface="Wingdings" panose="05000000000000000000" pitchFamily="2" charset="2"/>
              <a:buChar char="v"/>
            </a:pPr>
            <a:endParaRPr lang="en-US" b="1" dirty="0"/>
          </a:p>
          <a:p>
            <a:pPr>
              <a:buFont typeface="Wingdings" panose="05000000000000000000" pitchFamily="2" charset="2"/>
              <a:buChar char="v"/>
            </a:pPr>
            <a:r>
              <a:rPr lang="en-US" b="1" dirty="0"/>
              <a:t>Executive Health Checkups</a:t>
            </a:r>
          </a:p>
          <a:p>
            <a:pPr>
              <a:buFont typeface="Wingdings" panose="05000000000000000000" pitchFamily="2" charset="2"/>
              <a:buChar char="v"/>
            </a:pPr>
            <a:endParaRPr lang="en-US" b="1" dirty="0"/>
          </a:p>
          <a:p>
            <a:pPr>
              <a:buFont typeface="Wingdings" panose="05000000000000000000" pitchFamily="2" charset="2"/>
              <a:buChar char="v"/>
            </a:pPr>
            <a:r>
              <a:rPr lang="en-US" b="1" dirty="0"/>
              <a:t>Geriatric Health Checkups</a:t>
            </a:r>
          </a:p>
          <a:p>
            <a:pPr>
              <a:buFont typeface="Wingdings" panose="05000000000000000000" pitchFamily="2" charset="2"/>
              <a:buChar char="v"/>
            </a:pPr>
            <a:endParaRPr lang="en-US" b="1" dirty="0"/>
          </a:p>
          <a:p>
            <a:pPr>
              <a:buFont typeface="Wingdings" panose="05000000000000000000" pitchFamily="2" charset="2"/>
              <a:buChar char="v"/>
            </a:pPr>
            <a:r>
              <a:rPr lang="en-US" b="1" dirty="0"/>
              <a:t>Pre-Employment Checkups</a:t>
            </a:r>
          </a:p>
        </p:txBody>
      </p:sp>
    </p:spTree>
    <p:extLst>
      <p:ext uri="{BB962C8B-B14F-4D97-AF65-F5344CB8AC3E}">
        <p14:creationId xmlns:p14="http://schemas.microsoft.com/office/powerpoint/2010/main" val="1405285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DD9F3-0FD3-31DA-747C-3CA57B90839C}"/>
              </a:ext>
            </a:extLst>
          </p:cNvPr>
          <p:cNvSpPr>
            <a:spLocks noGrp="1"/>
          </p:cNvSpPr>
          <p:nvPr>
            <p:ph type="title"/>
          </p:nvPr>
        </p:nvSpPr>
        <p:spPr/>
        <p:txBody>
          <a:bodyPr>
            <a:normAutofit/>
          </a:bodyPr>
          <a:lstStyle/>
          <a:p>
            <a:r>
              <a:rPr lang="en-US" sz="5400" b="1" dirty="0">
                <a:latin typeface="Algerian" panose="04020705040A02060702" pitchFamily="82" charset="0"/>
              </a:rPr>
              <a:t>HEALTH SPECIALITIES</a:t>
            </a:r>
          </a:p>
        </p:txBody>
      </p:sp>
      <p:sp>
        <p:nvSpPr>
          <p:cNvPr id="3" name="Content Placeholder 2">
            <a:extLst>
              <a:ext uri="{FF2B5EF4-FFF2-40B4-BE49-F238E27FC236}">
                <a16:creationId xmlns:a16="http://schemas.microsoft.com/office/drawing/2014/main" id="{A6FC2C0F-BBE3-E55C-E23F-CA16903E2507}"/>
              </a:ext>
            </a:extLst>
          </p:cNvPr>
          <p:cNvSpPr>
            <a:spLocks noGrp="1"/>
          </p:cNvSpPr>
          <p:nvPr>
            <p:ph idx="1"/>
          </p:nvPr>
        </p:nvSpPr>
        <p:spPr/>
        <p:txBody>
          <a:bodyPr>
            <a:normAutofit fontScale="77500" lnSpcReduction="20000"/>
          </a:bodyPr>
          <a:lstStyle/>
          <a:p>
            <a:pPr>
              <a:buFont typeface="Wingdings" panose="05000000000000000000" pitchFamily="2" charset="2"/>
              <a:buChar char="v"/>
            </a:pPr>
            <a:r>
              <a:rPr lang="en-US" b="1" dirty="0"/>
              <a:t>Cardiology</a:t>
            </a:r>
          </a:p>
          <a:p>
            <a:pPr>
              <a:buFont typeface="Wingdings" panose="05000000000000000000" pitchFamily="2" charset="2"/>
              <a:buChar char="v"/>
            </a:pPr>
            <a:endParaRPr lang="en-US" b="1" dirty="0"/>
          </a:p>
          <a:p>
            <a:pPr>
              <a:buFont typeface="Wingdings" panose="05000000000000000000" pitchFamily="2" charset="2"/>
              <a:buChar char="v"/>
            </a:pPr>
            <a:r>
              <a:rPr lang="en-US" b="1" dirty="0"/>
              <a:t> Orthopedics</a:t>
            </a:r>
          </a:p>
          <a:p>
            <a:pPr>
              <a:buFont typeface="Wingdings" panose="05000000000000000000" pitchFamily="2" charset="2"/>
              <a:buChar char="v"/>
            </a:pPr>
            <a:endParaRPr lang="en-US" b="1" dirty="0"/>
          </a:p>
          <a:p>
            <a:pPr>
              <a:buFont typeface="Wingdings" panose="05000000000000000000" pitchFamily="2" charset="2"/>
              <a:buChar char="v"/>
            </a:pPr>
            <a:r>
              <a:rPr lang="en-US" b="1" dirty="0"/>
              <a:t> Neurology</a:t>
            </a:r>
          </a:p>
          <a:p>
            <a:pPr>
              <a:buFont typeface="Wingdings" panose="05000000000000000000" pitchFamily="2" charset="2"/>
              <a:buChar char="v"/>
            </a:pPr>
            <a:endParaRPr lang="en-US" b="1" dirty="0"/>
          </a:p>
          <a:p>
            <a:pPr>
              <a:buFont typeface="Wingdings" panose="05000000000000000000" pitchFamily="2" charset="2"/>
              <a:buChar char="v"/>
            </a:pPr>
            <a:r>
              <a:rPr lang="en-US" b="1" dirty="0"/>
              <a:t> Gastroenterology</a:t>
            </a:r>
          </a:p>
          <a:p>
            <a:pPr>
              <a:buFont typeface="Wingdings" panose="05000000000000000000" pitchFamily="2" charset="2"/>
              <a:buChar char="v"/>
            </a:pPr>
            <a:endParaRPr lang="en-US" b="1" dirty="0"/>
          </a:p>
          <a:p>
            <a:pPr>
              <a:buFont typeface="Wingdings" panose="05000000000000000000" pitchFamily="2" charset="2"/>
              <a:buChar char="v"/>
            </a:pPr>
            <a:r>
              <a:rPr lang="en-US" b="1" dirty="0"/>
              <a:t> Pediatrics</a:t>
            </a:r>
          </a:p>
        </p:txBody>
      </p:sp>
    </p:spTree>
    <p:extLst>
      <p:ext uri="{BB962C8B-B14F-4D97-AF65-F5344CB8AC3E}">
        <p14:creationId xmlns:p14="http://schemas.microsoft.com/office/powerpoint/2010/main" val="3839451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FC54F-CEF1-B027-3BA6-F3E02D5C3EED}"/>
              </a:ext>
            </a:extLst>
          </p:cNvPr>
          <p:cNvSpPr>
            <a:spLocks noGrp="1"/>
          </p:cNvSpPr>
          <p:nvPr>
            <p:ph type="title"/>
          </p:nvPr>
        </p:nvSpPr>
        <p:spPr/>
        <p:txBody>
          <a:bodyPr>
            <a:normAutofit/>
          </a:bodyPr>
          <a:lstStyle/>
          <a:p>
            <a:r>
              <a:rPr lang="en-US" sz="5400" b="1" dirty="0">
                <a:latin typeface="Algerian" panose="04020705040A02060702" pitchFamily="82" charset="0"/>
              </a:rPr>
              <a:t>ADDITIONAL SPECIALITIES</a:t>
            </a:r>
          </a:p>
        </p:txBody>
      </p:sp>
      <p:sp>
        <p:nvSpPr>
          <p:cNvPr id="3" name="Content Placeholder 2">
            <a:extLst>
              <a:ext uri="{FF2B5EF4-FFF2-40B4-BE49-F238E27FC236}">
                <a16:creationId xmlns:a16="http://schemas.microsoft.com/office/drawing/2014/main" id="{EF9BB039-83C6-2DDD-943A-0D7B79962BC3}"/>
              </a:ext>
            </a:extLst>
          </p:cNvPr>
          <p:cNvSpPr>
            <a:spLocks noGrp="1"/>
          </p:cNvSpPr>
          <p:nvPr>
            <p:ph idx="1"/>
          </p:nvPr>
        </p:nvSpPr>
        <p:spPr/>
        <p:txBody>
          <a:bodyPr>
            <a:normAutofit fontScale="62500" lnSpcReduction="20000"/>
          </a:bodyPr>
          <a:lstStyle/>
          <a:p>
            <a:pPr>
              <a:buFont typeface="Wingdings" panose="05000000000000000000" pitchFamily="2" charset="2"/>
              <a:buChar char="v"/>
            </a:pPr>
            <a:r>
              <a:rPr lang="en-US" sz="3600" b="1" dirty="0"/>
              <a:t>Dermatology</a:t>
            </a:r>
          </a:p>
          <a:p>
            <a:pPr>
              <a:buFont typeface="Wingdings" panose="05000000000000000000" pitchFamily="2" charset="2"/>
              <a:buChar char="v"/>
            </a:pPr>
            <a:endParaRPr lang="en-US" b="1" dirty="0"/>
          </a:p>
          <a:p>
            <a:pPr>
              <a:buFont typeface="Wingdings" panose="05000000000000000000" pitchFamily="2" charset="2"/>
              <a:buChar char="v"/>
            </a:pPr>
            <a:r>
              <a:rPr lang="en-US" b="1" dirty="0"/>
              <a:t> </a:t>
            </a:r>
            <a:r>
              <a:rPr lang="en-US" sz="3400" b="1" dirty="0"/>
              <a:t>Oncology</a:t>
            </a:r>
          </a:p>
          <a:p>
            <a:pPr>
              <a:buFont typeface="Wingdings" panose="05000000000000000000" pitchFamily="2" charset="2"/>
              <a:buChar char="v"/>
            </a:pPr>
            <a:endParaRPr lang="en-US" b="1" dirty="0"/>
          </a:p>
          <a:p>
            <a:pPr>
              <a:buFont typeface="Wingdings" panose="05000000000000000000" pitchFamily="2" charset="2"/>
              <a:buChar char="v"/>
            </a:pPr>
            <a:r>
              <a:rPr lang="en-US" b="1" dirty="0"/>
              <a:t> </a:t>
            </a:r>
            <a:r>
              <a:rPr lang="en-US" sz="3400" b="1" dirty="0"/>
              <a:t>Pulmonology</a:t>
            </a:r>
          </a:p>
          <a:p>
            <a:pPr>
              <a:buFont typeface="Wingdings" panose="05000000000000000000" pitchFamily="2" charset="2"/>
              <a:buChar char="v"/>
            </a:pPr>
            <a:endParaRPr lang="en-US" b="1" dirty="0"/>
          </a:p>
          <a:p>
            <a:pPr>
              <a:buFont typeface="Wingdings" panose="05000000000000000000" pitchFamily="2" charset="2"/>
              <a:buChar char="v"/>
            </a:pPr>
            <a:r>
              <a:rPr lang="en-US" sz="3400" b="1" dirty="0"/>
              <a:t> Endocrinology</a:t>
            </a:r>
          </a:p>
          <a:p>
            <a:pPr>
              <a:buFont typeface="Wingdings" panose="05000000000000000000" pitchFamily="2" charset="2"/>
              <a:buChar char="v"/>
            </a:pPr>
            <a:endParaRPr lang="en-US" b="1" dirty="0"/>
          </a:p>
          <a:p>
            <a:pPr>
              <a:buFont typeface="Wingdings" panose="05000000000000000000" pitchFamily="2" charset="2"/>
              <a:buChar char="v"/>
            </a:pPr>
            <a:r>
              <a:rPr lang="en-US" b="1" dirty="0"/>
              <a:t> </a:t>
            </a:r>
            <a:r>
              <a:rPr lang="en-US" sz="3800" b="1" dirty="0"/>
              <a:t>Urology</a:t>
            </a:r>
          </a:p>
        </p:txBody>
      </p:sp>
    </p:spTree>
    <p:extLst>
      <p:ext uri="{BB962C8B-B14F-4D97-AF65-F5344CB8AC3E}">
        <p14:creationId xmlns:p14="http://schemas.microsoft.com/office/powerpoint/2010/main" val="287809967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121</TotalTime>
  <Words>688</Words>
  <Application>Microsoft Office PowerPoint</Application>
  <PresentationFormat>Widescreen</PresentationFormat>
  <Paragraphs>127</Paragraphs>
  <Slides>21</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Algerian</vt:lpstr>
      <vt:lpstr>Arial</vt:lpstr>
      <vt:lpstr>Garamond</vt:lpstr>
      <vt:lpstr>Wingdings</vt:lpstr>
      <vt:lpstr>Organic</vt:lpstr>
      <vt:lpstr>CAMBRIDGE HOSPITAL </vt:lpstr>
      <vt:lpstr>INTRODUCTION</vt:lpstr>
      <vt:lpstr>INTRODUCTION</vt:lpstr>
      <vt:lpstr>PROBLEM STATEMENT</vt:lpstr>
      <vt:lpstr>PAGINATIONS</vt:lpstr>
      <vt:lpstr>ROUTINE SERVICES</vt:lpstr>
      <vt:lpstr>SPECIALIZED SERVICES</vt:lpstr>
      <vt:lpstr>HEALTH SPECIALITIES</vt:lpstr>
      <vt:lpstr>ADDITIONAL SPECIALITIES</vt:lpstr>
      <vt:lpstr>ADVANCED TREATMENT</vt:lpstr>
      <vt:lpstr>EMERGENCY SERVICES</vt:lpstr>
      <vt:lpstr>HEALTH TIPS</vt:lpstr>
      <vt:lpstr>DOCTORS PANEL</vt:lpstr>
      <vt:lpstr>DEPARTMENTS</vt:lpstr>
      <vt:lpstr>LATEST POSTS</vt:lpstr>
      <vt:lpstr>PACKAGE SERVICES</vt:lpstr>
      <vt:lpstr>CONTACT INFORMATION</vt:lpstr>
      <vt:lpstr>APPOINTMENT SCHEDULING</vt:lpstr>
      <vt:lpstr>TECHNOLOGY IN HEALTHCARE</vt:lpstr>
      <vt:lpstr>COMMUNITY ENGAGEMENT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CAMBRIDGE HOSPITAL </dc:title>
  <dc:creator>asp</dc:creator>
  <cp:lastModifiedBy>Documentation Depart</cp:lastModifiedBy>
  <cp:revision>3</cp:revision>
  <dcterms:created xsi:type="dcterms:W3CDTF">2024-12-28T14:35:18Z</dcterms:created>
  <dcterms:modified xsi:type="dcterms:W3CDTF">2024-12-30T11:24:37Z</dcterms:modified>
</cp:coreProperties>
</file>