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7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8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6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6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2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0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4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3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B0715-ACE4-AA44-2431-4919580E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0568"/>
            <a:ext cx="4983060" cy="3137941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Software Testing and        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C62CF-90A7-4671-7F84-CD11888C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69641"/>
            <a:ext cx="4307405" cy="1376976"/>
          </a:xfrm>
        </p:spPr>
        <p:txBody>
          <a:bodyPr anchor="b">
            <a:normAutofit/>
          </a:bodyPr>
          <a:lstStyle/>
          <a:p>
            <a:r>
              <a:rPr lang="en-US" dirty="0"/>
              <a:t>Nawarathne D.H.G.J.V.</a:t>
            </a:r>
          </a:p>
          <a:p>
            <a:r>
              <a:rPr lang="en-US" dirty="0"/>
              <a:t>EG/2022/5208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Sphere of mesh and nodes">
            <a:extLst>
              <a:ext uri="{FF2B5EF4-FFF2-40B4-BE49-F238E27FC236}">
                <a16:creationId xmlns:a16="http://schemas.microsoft.com/office/drawing/2014/main" id="{FCED83B0-2B81-F6F1-B96E-BBD609BA5C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69" r="9068" b="-1"/>
          <a:stretch>
            <a:fillRect/>
          </a:stretch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8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3CF3-29EC-07FE-941D-6E7882B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Performance, Security, and Usability Testing</a:t>
            </a:r>
          </a:p>
        </p:txBody>
      </p:sp>
      <p:pic>
        <p:nvPicPr>
          <p:cNvPr id="21" name="Content Placeholder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6E1E21-AEE3-AEE6-7053-ED8255FA8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2455817"/>
            <a:ext cx="4215215" cy="1763486"/>
          </a:xfr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71EC87-348C-1DAF-E706-15F3186E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50" y="2441447"/>
            <a:ext cx="4215215" cy="1796639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924389-72EC-8A0A-0021-FD135E6E4F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7" y="4591500"/>
            <a:ext cx="4215215" cy="1805406"/>
          </a:xfrm>
          <a:prstGeom prst="rect">
            <a:avLst/>
          </a:prstGeom>
        </p:spPr>
      </p:pic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C877E6-9399-A007-31F3-09D42632EA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49" y="4591500"/>
            <a:ext cx="5690221" cy="166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23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7F03AC-917D-98DF-52ED-1595E383E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163286"/>
            <a:ext cx="4796376" cy="29718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1B291E-AF9E-8FC0-F1AA-6E61514F5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314" y="713525"/>
            <a:ext cx="6498771" cy="187132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975014-9987-539E-9C9C-8D2CDAA179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15" y="3429000"/>
            <a:ext cx="4957329" cy="30443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AFB854-0490-B6C1-E71D-E6FAB4CD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945" y="3978666"/>
            <a:ext cx="6332231" cy="199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40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7DC2-D8AA-594A-A7F3-6EE0577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ECEB-785F-149C-4F94-865D39A32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Critical API </a:t>
            </a:r>
            <a:r>
              <a:rPr lang="en-US" b="1" dirty="0" err="1"/>
              <a:t>Endpoint:</a:t>
            </a:r>
            <a:r>
              <a:rPr lang="en-US" dirty="0" err="1"/>
              <a:t>choose</a:t>
            </a:r>
            <a:r>
              <a:rPr lang="en-US" dirty="0"/>
              <a:t> </a:t>
            </a:r>
            <a:r>
              <a:rPr lang="en-US" b="1" dirty="0"/>
              <a:t>POST /</a:t>
            </a:r>
            <a:r>
              <a:rPr lang="en-US" b="1" dirty="0" err="1"/>
              <a:t>api</a:t>
            </a:r>
            <a:r>
              <a:rPr lang="en-US" b="1" dirty="0"/>
              <a:t>/books</a:t>
            </a:r>
            <a:r>
              <a:rPr lang="en-US" dirty="0"/>
              <a:t> (adding a new book). It's a perfect candidate because it's a common action that requires both authentication and a database write operation</a:t>
            </a:r>
          </a:p>
          <a:p>
            <a:pPr lvl="0"/>
            <a:r>
              <a:rPr lang="en-US" b="1" dirty="0"/>
              <a:t>Throughput:</a:t>
            </a:r>
            <a:r>
              <a:rPr lang="en-US" dirty="0"/>
              <a:t> Number of requests  server can handle per second. (10.1/min) -better </a:t>
            </a:r>
          </a:p>
          <a:p>
            <a:pPr lvl="0"/>
            <a:r>
              <a:rPr lang="en-US" b="1" dirty="0"/>
              <a:t>Average / Median:</a:t>
            </a:r>
            <a:r>
              <a:rPr lang="en-US" dirty="0"/>
              <a:t> The average time (in milliseconds) a request took. (44ms) -better.</a:t>
            </a:r>
          </a:p>
          <a:p>
            <a:r>
              <a:rPr lang="en-US" b="1" dirty="0"/>
              <a:t>Error %:</a:t>
            </a:r>
            <a:r>
              <a:rPr lang="en-US" dirty="0"/>
              <a:t> The percentage of requests that failed. (0%.)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28F0C-E39F-97D0-6764-2D6BB2FBB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3532"/>
            <a:ext cx="12192000" cy="10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80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E198-914D-21AF-317F-103BB22FD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BF57-0489-69D1-8401-6AE40ECD6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Vulnerability #1: A03:2021 – Injection</a:t>
            </a:r>
          </a:p>
          <a:p>
            <a:r>
              <a:rPr lang="en-US" dirty="0"/>
              <a:t>Injection happens when an attacker can send malicious data that is executed by your application. Since I’m  using Spring Data MongoDB, we are already protected from NoSQL injection</a:t>
            </a:r>
          </a:p>
          <a:p>
            <a:r>
              <a:rPr lang="en-US" b="1" dirty="0"/>
              <a:t>Vulnerability #2: A01:2021 - Broken Access Control</a:t>
            </a:r>
          </a:p>
          <a:p>
            <a:r>
              <a:rPr lang="en-US" dirty="0"/>
              <a:t>This happens when a user can access or modify data they shouldn't be able to. We already fixed this by checking the </a:t>
            </a:r>
            <a:r>
              <a:rPr lang="en-US" dirty="0" err="1"/>
              <a:t>userId</a:t>
            </a:r>
            <a:r>
              <a:rPr lang="en-US" dirty="0"/>
              <a:t> in our </a:t>
            </a:r>
            <a:r>
              <a:rPr lang="en-US" dirty="0" err="1"/>
              <a:t>BookController</a:t>
            </a:r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7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3B0BEC-4C44-7ECC-BDF7-AF6F86F6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Defect Tracking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719EA4-603F-6BB6-5A71-17ADCD792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9" r="3" b="3"/>
          <a:stretch>
            <a:fillRect/>
          </a:stretch>
        </p:blipFill>
        <p:spPr>
          <a:xfrm>
            <a:off x="509195" y="1856307"/>
            <a:ext cx="5450641" cy="3154680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D43664-9E6D-69DE-AF19-93BD4261A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31" b="-3"/>
          <a:stretch>
            <a:fillRect/>
          </a:stretch>
        </p:blipFill>
        <p:spPr>
          <a:xfrm>
            <a:off x="6090139" y="1851657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55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A7F3-DA69-699C-AB7C-AC21904C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Density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CB1F-DE2B-ED77-58AB-22B4383C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Density = (Number of Defects / Lines of Code) * 1000 (bugs per "Kilo-LOC" or 1000 lines of code)</a:t>
            </a:r>
          </a:p>
          <a:p>
            <a:pPr marL="0" indent="0">
              <a:buNone/>
            </a:pPr>
            <a:r>
              <a:rPr lang="en-US" dirty="0"/>
              <a:t> For </a:t>
            </a:r>
            <a:r>
              <a:rPr lang="en-US" b="1" dirty="0"/>
              <a:t>BookController.java,</a:t>
            </a:r>
          </a:p>
          <a:p>
            <a:pPr marL="0" indent="0">
              <a:buNone/>
            </a:pPr>
            <a:r>
              <a:rPr lang="en-US" dirty="0"/>
              <a:t>    Defect Density = (Number of Defects / Lines of Code) * 1000 </a:t>
            </a:r>
          </a:p>
          <a:p>
            <a:pPr marL="0" indent="0">
              <a:buNone/>
            </a:pPr>
            <a:r>
              <a:rPr lang="en-US" b="1" dirty="0"/>
              <a:t>     lines of code =79</a:t>
            </a:r>
          </a:p>
          <a:p>
            <a:pPr marL="0" indent="0">
              <a:buNone/>
            </a:pPr>
            <a:r>
              <a:rPr lang="en-US" b="1" dirty="0"/>
              <a:t>     Number of Defects = 1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 Defect Density = (1 Defect/ 79 Loc)*1000</a:t>
            </a:r>
          </a:p>
          <a:p>
            <a:pPr marL="0" indent="0">
              <a:buNone/>
            </a:pPr>
            <a:r>
              <a:rPr lang="en-US" dirty="0"/>
              <a:t>                                      =12.6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dirty="0"/>
              <a:t>A lower number is better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7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CA2D-6D21-64F2-CAA3-E1A81880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Time to Failure (MTTF)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1764C-B576-C6DA-5B09-EEE68E9AB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MTTF is the average time a system operates correctly before a failure occurs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Cycle 1:</a:t>
            </a:r>
            <a:r>
              <a:rPr lang="en-US" dirty="0"/>
              <a:t> The application ran for </a:t>
            </a:r>
            <a:r>
              <a:rPr lang="en-US" b="1" dirty="0"/>
              <a:t>10 hours</a:t>
            </a:r>
            <a:r>
              <a:rPr lang="en-US" dirty="0"/>
              <a:t> before a critical security bug caused a failure.</a:t>
            </a:r>
          </a:p>
          <a:p>
            <a:pPr lvl="1"/>
            <a:r>
              <a:rPr lang="en-US" b="1" dirty="0"/>
              <a:t>Cycle 2:</a:t>
            </a:r>
            <a:r>
              <a:rPr lang="en-US" dirty="0"/>
              <a:t> After a fix, the application ran for </a:t>
            </a:r>
            <a:r>
              <a:rPr lang="en-US" b="1" dirty="0"/>
              <a:t>15 hours</a:t>
            </a:r>
            <a:r>
              <a:rPr lang="en-US" dirty="0"/>
              <a:t> before a database connection issue caused a second failure.</a:t>
            </a:r>
          </a:p>
          <a:p>
            <a:pPr lvl="1"/>
            <a:r>
              <a:rPr lang="en-US" b="1" dirty="0"/>
              <a:t>Cycle 3:</a:t>
            </a:r>
            <a:r>
              <a:rPr lang="en-US" dirty="0"/>
              <a:t> After the next fix, the application ran for 20 hours without any failures before the testing cycle ended.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b="1" dirty="0"/>
              <a:t>Calculation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MTTF =(Total operational time before failures) / (Number of failures) MTTF = (10 hours + 15 hours) / 2 failures   </a:t>
            </a:r>
          </a:p>
          <a:p>
            <a:pPr marL="0" indent="0">
              <a:buNone/>
            </a:pPr>
            <a:r>
              <a:rPr lang="en-US" dirty="0"/>
              <a:t>      MTTF = </a:t>
            </a:r>
            <a:r>
              <a:rPr lang="en-US" b="1" dirty="0"/>
              <a:t>12.5 hours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2004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3A411-5266-079C-00D0-9A729222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SonarQube Analysis (using SonarCloud)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E267EF-E51B-E241-6A09-DB630044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r="13394" b="1"/>
          <a:stretch>
            <a:fillRect/>
          </a:stretch>
        </p:blipFill>
        <p:spPr>
          <a:xfrm>
            <a:off x="517869" y="2414725"/>
            <a:ext cx="5450641" cy="3154680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34C34F-609F-186B-EC47-0086D2C907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01" b="-1"/>
          <a:stretch>
            <a:fillRect/>
          </a:stretch>
        </p:blipFill>
        <p:spPr>
          <a:xfrm>
            <a:off x="6220441" y="2414725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16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BEA44-860C-F61B-D83C-D9018BBB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7" r="29294"/>
          <a:stretch>
            <a:fillRect/>
          </a:stretch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8BF351-85C1-7E55-0B8C-FC75E0DF40D0}"/>
              </a:ext>
            </a:extLst>
          </p:cNvPr>
          <p:cNvSpPr txBox="1"/>
          <p:nvPr/>
        </p:nvSpPr>
        <p:spPr>
          <a:xfrm>
            <a:off x="517869" y="978408"/>
            <a:ext cx="11153213" cy="34219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8800" b="1"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7C6AA-3F74-C85A-351A-FA190F48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TDD Approach(Red-Green-Refactor cycle)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0BF1-1830-71D9-798F-B07858865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>
            <a:normAutofit/>
          </a:bodyPr>
          <a:lstStyle/>
          <a:p>
            <a:r>
              <a:rPr lang="en-US" b="1" dirty="0"/>
              <a:t>User Registration Validation</a:t>
            </a:r>
          </a:p>
          <a:p>
            <a:r>
              <a:rPr lang="en-US" b="1" dirty="0"/>
              <a:t>Book Creation Ownership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</a:t>
            </a:r>
            <a:r>
              <a:rPr lang="en-US" b="1" dirty="0"/>
              <a:t> RED - Write a Failing Test</a:t>
            </a:r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2E46CE-D328-049F-E262-6E080BC57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7" r="41447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58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E7DD3-1BED-BC45-AA95-8DB51340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57" y="-3002223"/>
            <a:ext cx="3194596" cy="4759492"/>
          </a:xfrm>
        </p:spPr>
        <p:txBody>
          <a:bodyPr anchor="b">
            <a:normAutofit/>
          </a:bodyPr>
          <a:lstStyle/>
          <a:p>
            <a:r>
              <a:rPr lang="en-US" sz="2400" dirty="0"/>
              <a:t>2. GREEN /REFACTOR Write Code to Pass the Test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DC3CD8-0B0B-110D-98F9-7319A3907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3" r="46956"/>
          <a:stretch>
            <a:fillRect/>
          </a:stretch>
        </p:blipFill>
        <p:spPr>
          <a:xfrm>
            <a:off x="515551" y="3019794"/>
            <a:ext cx="5965980" cy="269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96345-D77C-5534-811C-8B3042A18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51" y="1711172"/>
            <a:ext cx="7004044" cy="9967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9F621-613B-F87D-A8BD-18D12FC4B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595" y="1911475"/>
            <a:ext cx="4640864" cy="3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4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430E-F4BA-0222-5561-355A68D1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Behavior-Driven Development (BDD)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FB239-B317-EA13-9137-8E82D245D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Cucumber</a:t>
            </a:r>
            <a:r>
              <a:rPr lang="en-US" sz="2400" dirty="0"/>
              <a:t> for this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ABF71-9A01-BAF5-BA44-91277B7A2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1" r="33955" b="-7135"/>
          <a:stretch>
            <a:fillRect/>
          </a:stretch>
        </p:blipFill>
        <p:spPr>
          <a:xfrm>
            <a:off x="743712" y="3428999"/>
            <a:ext cx="9020774" cy="26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0DC01C-7393-FE11-F00C-7CA491E68980}"/>
              </a:ext>
            </a:extLst>
          </p:cNvPr>
          <p:cNvSpPr txBox="1"/>
          <p:nvPr/>
        </p:nvSpPr>
        <p:spPr>
          <a:xfrm>
            <a:off x="521208" y="3538728"/>
            <a:ext cx="3200400" cy="2816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step definition</a:t>
            </a:r>
          </a:p>
        </p:txBody>
      </p:sp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256213D-012A-8F3B-0B45-DC6209293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4" r="-2" b="-2"/>
          <a:stretch>
            <a:fillRect/>
          </a:stretch>
        </p:blipFill>
        <p:spPr>
          <a:xfrm>
            <a:off x="3721609" y="970929"/>
            <a:ext cx="7949184" cy="56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8D70-8427-63EB-999D-9FC0F65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Automation &amp; 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93D5-BBBA-A6EE-A687-41E577C9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302982"/>
            <a:ext cx="11155680" cy="3767328"/>
          </a:xfrm>
        </p:spPr>
        <p:txBody>
          <a:bodyPr/>
          <a:lstStyle/>
          <a:p>
            <a:r>
              <a:rPr lang="en-US" b="1" dirty="0"/>
              <a:t>Test Automation</a:t>
            </a:r>
          </a:p>
          <a:p>
            <a:pPr marL="0" indent="0">
              <a:buNone/>
            </a:pPr>
            <a:r>
              <a:rPr lang="en-US" b="1" dirty="0"/>
              <a:t>    API Testing with REST Assured and Postman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A75A8-3FFE-9ADA-410D-40AE61F9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27" y="3468986"/>
            <a:ext cx="3246117" cy="2410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C1CD03-5075-BFB5-A1A1-14F02A9A7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60" y="3468986"/>
            <a:ext cx="3188242" cy="2469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DF709-FC80-EAE4-496E-DDCE6F0E8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133" y="3468986"/>
            <a:ext cx="2554659" cy="246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5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0B9D-D0D1-EDC0-7E29-179FB5D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Testing with Selenium &amp; Jest (Frontend)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397B1C6-9CEC-10C0-0736-4F116C5D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39" y="2080354"/>
            <a:ext cx="4988231" cy="19489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D8B645-3129-69AE-6409-402A2414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53" y="1900467"/>
            <a:ext cx="6317018" cy="3057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33FEB-ADC3-B8A7-E466-D13ADDA9C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052" y="4955505"/>
            <a:ext cx="6317017" cy="19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0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8109-EBC2-9A26-E9B3-E0A10DB6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E4EF-1B51-D7CC-A5BB-B04D0CA7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en-US" b="1" dirty="0"/>
              <a:t> Test 1:</a:t>
            </a:r>
            <a:r>
              <a:rPr lang="en-US" dirty="0"/>
              <a:t> The UserServiceTest.java</a:t>
            </a:r>
          </a:p>
          <a:p>
            <a:pPr marL="0" indent="0">
              <a:buNone/>
            </a:pPr>
            <a:r>
              <a:rPr lang="en-US" dirty="0"/>
              <a:t>    created during the TDD section</a:t>
            </a:r>
          </a:p>
          <a:p>
            <a:r>
              <a:rPr lang="en-US" dirty="0"/>
              <a:t>2.</a:t>
            </a:r>
            <a:r>
              <a:rPr lang="en-US" b="1" dirty="0"/>
              <a:t> Test 2:</a:t>
            </a:r>
            <a:r>
              <a:rPr lang="en-US" dirty="0"/>
              <a:t> The BookStepDefinitions.java </a:t>
            </a:r>
          </a:p>
          <a:p>
            <a:pPr marL="0" indent="0">
              <a:buNone/>
            </a:pPr>
            <a:r>
              <a:rPr lang="en-US" dirty="0"/>
              <a:t>     created for BDD also acts as a unit test for the controller logic</a:t>
            </a:r>
          </a:p>
        </p:txBody>
      </p:sp>
    </p:spTree>
    <p:extLst>
      <p:ext uri="{BB962C8B-B14F-4D97-AF65-F5344CB8AC3E}">
        <p14:creationId xmlns:p14="http://schemas.microsoft.com/office/powerpoint/2010/main" val="2274477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228A-3A39-DE87-6508-967E251FC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pipeline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A2660A-BEC7-70BD-F7B3-A173F3C9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70" y="2458381"/>
            <a:ext cx="7938941" cy="3767138"/>
          </a:xfrm>
        </p:spPr>
      </p:pic>
    </p:spTree>
    <p:extLst>
      <p:ext uri="{BB962C8B-B14F-4D97-AF65-F5344CB8AC3E}">
        <p14:creationId xmlns:p14="http://schemas.microsoft.com/office/powerpoint/2010/main" val="22355990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515</Words>
  <Application>Microsoft Office PowerPoint</Application>
  <PresentationFormat>Widescreen</PresentationFormat>
  <Paragraphs>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Bierstadt</vt:lpstr>
      <vt:lpstr>GestaltVTI</vt:lpstr>
      <vt:lpstr>Software Testing and         Quality Assurance</vt:lpstr>
      <vt:lpstr>TDD Approach(Red-Green-Refactor cycle)</vt:lpstr>
      <vt:lpstr>2. GREEN /REFACTOR Write Code to Pass the Test </vt:lpstr>
      <vt:lpstr>Behavior-Driven Development (BDD)</vt:lpstr>
      <vt:lpstr>PowerPoint Presentation</vt:lpstr>
      <vt:lpstr>Test Automation &amp; Continuous Integration</vt:lpstr>
      <vt:lpstr>UI Testing with Selenium &amp; Jest (Frontend)</vt:lpstr>
      <vt:lpstr>Automated Unit Tests</vt:lpstr>
      <vt:lpstr>CI/CD pipeline</vt:lpstr>
      <vt:lpstr>Performance, Security, and Usability Testing</vt:lpstr>
      <vt:lpstr>PowerPoint Presentation</vt:lpstr>
      <vt:lpstr>Analyze Results </vt:lpstr>
      <vt:lpstr>Security Testing </vt:lpstr>
      <vt:lpstr>Defect Tracking</vt:lpstr>
      <vt:lpstr>Defect Density </vt:lpstr>
      <vt:lpstr>Mean Time to Failure (MTTF) </vt:lpstr>
      <vt:lpstr>SonarQube Analysis (using SonarCloud)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Jayashan Nawarathne</dc:creator>
  <cp:lastModifiedBy>Jayashan Nawarathne</cp:lastModifiedBy>
  <cp:revision>2</cp:revision>
  <dcterms:created xsi:type="dcterms:W3CDTF">2025-09-27T04:05:59Z</dcterms:created>
  <dcterms:modified xsi:type="dcterms:W3CDTF">2025-09-28T11:55:02Z</dcterms:modified>
</cp:coreProperties>
</file>