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26F"/>
    <a:srgbClr val="FFFFFF"/>
    <a:srgbClr val="E73443"/>
    <a:srgbClr val="4B97C5"/>
    <a:srgbClr val="32B2A6"/>
    <a:srgbClr val="258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B9D99-A0C3-7536-4594-D5977D35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53D90-951F-015D-7777-AA8AD46C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F1B30-BCA3-75B2-E913-C33214C2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A08ED-3CA6-8A84-0DD9-B7709145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FA366-737B-E99C-DE8A-52B4A998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20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F7969-F083-74BC-6738-147BCC5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528D37-A906-0F7A-769C-93B58DF3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995B1-0CD5-3E50-6147-60B4B0C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8846C-32B9-17B8-9DD2-9939487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B1826-3E1B-BF4E-9C75-136F5CC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8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568427-F839-0282-A9E8-E22D240C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D13F6C-4B44-CC90-7196-35AF161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C24D6-B745-2B98-0C4A-0699478B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A06A0-B3EB-7347-18C8-BF356A91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A829C-6202-3A4F-A21F-BD108D1B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E2CCC-2208-89BF-F772-0F56F8C5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5BC56-53FE-9CB9-1973-76944DB1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27A1A-5358-31BC-7E7F-58A6C268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95B00-84EF-35A9-EF26-9A0E46E2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33DC6-3C47-85B1-2163-97D2070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7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7656-4C23-31D9-7423-E9F3BE1C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A4DD3-C3B9-B9B2-DC4B-ACC459F2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6B7E7-8794-5E9A-3632-FF52D920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AED88-AD6E-4178-4ED4-D16C4CAD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D8CE4-614B-FD44-7119-00471CF5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23973-84FE-5FB3-4D06-DC6235B2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365B5-217F-E26C-F00A-8186269C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B9F8AE-6702-405E-0E0E-A5A93FEB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169A-A7D9-D7D5-14C9-4C9EF62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1D01C-CA05-FA55-94E7-654AB44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9102B-7151-D33B-C9DA-B48B80C3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1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C55D-FBE8-DAA3-3F38-B94FAB33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B29F50-3C12-4A9A-CA3B-940C07BD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C87802-B818-08DF-F7CD-0A8573AF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5F2942-3AA0-96D2-4D19-9212D3662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6B176-6795-908B-8414-0160365C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5A942C-D9F7-9CDE-6303-6F45B7F5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941C3-DE7F-F13C-15F3-DF0EC66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800EF-89BE-2485-821A-89C9265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8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9C3A0-4C8A-17B9-B87D-6D40CC8E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DDF372-0424-C05B-B3C2-4E98CE2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C2A938-A7BB-C375-A46D-1F70AF53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BDC44E-0A09-E276-DF4F-F58A3BE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14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9774E-E76D-683D-60EB-72893D7E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6854DD-CE5E-DB31-9D4A-6333FA42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5C5-3CF6-6FAE-2FE6-537FE01F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8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BAFB-958E-207C-FBDA-A8F8E195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F41E0-4FCB-55E3-CBB6-1418BF3A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1CEC0-18F2-522D-7276-6D53D9DB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31B97F-A214-A888-8855-9A2AE4F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39F7A7-B144-6FE4-FBA9-DDF4038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586C8-9463-7161-B12B-0CEFA811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74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DB5F-B3A2-E917-F859-2241BEA5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746B1-BCEC-09D0-CB50-86F51B5B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9667B-D263-B8D7-5B28-E0C4324E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01D5D-9077-BC01-540F-B1954410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F5840-AE4A-F1CD-90F1-C520DFBF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E21EEE-9F33-7F6D-A2E3-01215512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5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F8561D-CF2E-606C-6978-D7D7670E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D794AB-D79C-EB8D-1498-A75D68FF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DA248-E393-D00F-42DC-F943235F1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1E100-F7FC-44A6-9BA5-B2DBC8F3784C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A1F91-9C5A-A7AA-F6EA-8F7DE33DD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526F8-A4D2-0966-BFC0-B1AA89253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6A7D3-466F-4F04-BCCF-2118CE0155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70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2ACE80-9B0E-6B6A-488D-D474BCA122B4}"/>
              </a:ext>
            </a:extLst>
          </p:cNvPr>
          <p:cNvSpPr txBox="1"/>
          <p:nvPr/>
        </p:nvSpPr>
        <p:spPr>
          <a:xfrm>
            <a:off x="1437132" y="1004917"/>
            <a:ext cx="9317736" cy="18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5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Desarrollo </a:t>
            </a:r>
            <a:r>
              <a:rPr lang="es-ES" sz="54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prueba </a:t>
            </a:r>
            <a:r>
              <a:rPr lang="es-ES" sz="5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práctica:</a:t>
            </a:r>
            <a:r>
              <a:rPr lang="es-ES" sz="5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Simulador / Modelador</a:t>
            </a:r>
            <a:endParaRPr lang="es-CO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7167AC-565D-0B6B-32D3-2A92EBEFD368}"/>
              </a:ext>
            </a:extLst>
          </p:cNvPr>
          <p:cNvSpPr txBox="1"/>
          <p:nvPr/>
        </p:nvSpPr>
        <p:spPr>
          <a:xfrm>
            <a:off x="749808" y="3264137"/>
            <a:ext cx="10442448" cy="151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“Modelo de decisión para manejo sintomático de condición terminal”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Candidato: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Duber Alexander Marín Pavas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duamarinpa@gmail.com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4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DB03-21F6-0F47-17C8-F8DC3843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C5DA4E1F-4B0D-B351-19DB-240659B6307D}"/>
              </a:ext>
            </a:extLst>
          </p:cNvPr>
          <p:cNvSpPr/>
          <p:nvPr/>
        </p:nvSpPr>
        <p:spPr>
          <a:xfrm>
            <a:off x="411480" y="1064382"/>
            <a:ext cx="1115568" cy="1033272"/>
          </a:xfrm>
          <a:prstGeom prst="ellipse">
            <a:avLst/>
          </a:prstGeom>
          <a:solidFill>
            <a:srgbClr val="32B2A6"/>
          </a:solidFill>
          <a:ln>
            <a:solidFill>
              <a:srgbClr val="2583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SANO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53226AB-D819-7794-88B5-96736FD857B3}"/>
              </a:ext>
            </a:extLst>
          </p:cNvPr>
          <p:cNvSpPr/>
          <p:nvPr/>
        </p:nvSpPr>
        <p:spPr>
          <a:xfrm>
            <a:off x="411480" y="2777490"/>
            <a:ext cx="1115568" cy="1033272"/>
          </a:xfrm>
          <a:prstGeom prst="ellipse">
            <a:avLst/>
          </a:prstGeom>
          <a:solidFill>
            <a:srgbClr val="32B2A6"/>
          </a:solidFill>
          <a:ln>
            <a:solidFill>
              <a:srgbClr val="2583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6F86F9-C427-5D1D-8A32-61E1479A1D9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969264" y="2097654"/>
            <a:ext cx="0" cy="67983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3283A36-BFDF-F49D-EC6C-C8F0FFC5009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91795" y="2266818"/>
            <a:ext cx="164046" cy="2395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BF1ECF-6C5D-B8B3-3528-0841A48B686F}"/>
              </a:ext>
            </a:extLst>
          </p:cNvPr>
          <p:cNvSpPr txBox="1"/>
          <p:nvPr/>
        </p:nvSpPr>
        <p:spPr>
          <a:xfrm>
            <a:off x="1155841" y="2128318"/>
            <a:ext cx="104112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INFECCIÓN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F86BF4-2176-AA60-D626-169D5B91D254}"/>
              </a:ext>
            </a:extLst>
          </p:cNvPr>
          <p:cNvSpPr/>
          <p:nvPr/>
        </p:nvSpPr>
        <p:spPr>
          <a:xfrm>
            <a:off x="262128" y="4338381"/>
            <a:ext cx="1414272" cy="1289304"/>
          </a:xfrm>
          <a:prstGeom prst="ellipse">
            <a:avLst/>
          </a:prstGeom>
          <a:solidFill>
            <a:srgbClr val="32B2A6"/>
          </a:solidFill>
          <a:ln>
            <a:solidFill>
              <a:srgbClr val="2583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CRISIS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4E6FAC-28A0-D8B8-AA5B-2F1EC0B8C689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969264" y="3810762"/>
            <a:ext cx="0" cy="52761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6567D2-D3AC-920D-54DE-1CC6B96BD22F}"/>
              </a:ext>
            </a:extLst>
          </p:cNvPr>
          <p:cNvSpPr txBox="1"/>
          <p:nvPr/>
        </p:nvSpPr>
        <p:spPr>
          <a:xfrm>
            <a:off x="239015" y="3865113"/>
            <a:ext cx="1543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10 días después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AE8FA48-A2F5-268E-9A83-6F94C498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49549"/>
              </p:ext>
            </p:extLst>
          </p:nvPr>
        </p:nvGraphicFramePr>
        <p:xfrm>
          <a:off x="7525057" y="1516066"/>
          <a:ext cx="4494118" cy="368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45">
                  <a:extLst>
                    <a:ext uri="{9D8B030D-6E8A-4147-A177-3AD203B41FA5}">
                      <a16:colId xmlns:a16="http://schemas.microsoft.com/office/drawing/2014/main" val="105134873"/>
                    </a:ext>
                  </a:extLst>
                </a:gridCol>
                <a:gridCol w="1376313">
                  <a:extLst>
                    <a:ext uri="{9D8B030D-6E8A-4147-A177-3AD203B41FA5}">
                      <a16:colId xmlns:a16="http://schemas.microsoft.com/office/drawing/2014/main" val="2714502"/>
                    </a:ext>
                  </a:extLst>
                </a:gridCol>
                <a:gridCol w="1741460">
                  <a:extLst>
                    <a:ext uri="{9D8B030D-6E8A-4147-A177-3AD203B41FA5}">
                      <a16:colId xmlns:a16="http://schemas.microsoft.com/office/drawing/2014/main" val="1614205532"/>
                    </a:ext>
                  </a:extLst>
                </a:gridCol>
              </a:tblGrid>
              <a:tr h="92125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MORTALIDAD</a:t>
                      </a:r>
                      <a:endParaRPr lang="es-CO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B2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 DE VIDA (CRISIS)</a:t>
                      </a:r>
                      <a:endParaRPr lang="es-CO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B2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 DE VIDA (SECUELAS)</a:t>
                      </a:r>
                      <a:endParaRPr lang="es-CO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B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12865"/>
                  </a:ext>
                </a:extLst>
              </a:tr>
              <a:tr h="92125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475914"/>
                  </a:ext>
                </a:extLst>
              </a:tr>
              <a:tr h="92125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89179"/>
                  </a:ext>
                </a:extLst>
              </a:tr>
              <a:tr h="921259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s-CO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98575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2D537FA8-0FF5-DFC6-169B-11D924FF656C}"/>
              </a:ext>
            </a:extLst>
          </p:cNvPr>
          <p:cNvSpPr txBox="1"/>
          <p:nvPr/>
        </p:nvSpPr>
        <p:spPr>
          <a:xfrm>
            <a:off x="569785" y="5632572"/>
            <a:ext cx="798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≤14 días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441BB4-B9BD-AFB3-5216-977F9AF4CE1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771188" y="2777490"/>
            <a:ext cx="1753868" cy="1068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D309A1-2AF8-4089-0FE0-4EED847580B9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771188" y="3824927"/>
            <a:ext cx="1753868" cy="21098"/>
          </a:xfrm>
          <a:prstGeom prst="straightConnector1">
            <a:avLst/>
          </a:prstGeom>
          <a:ln>
            <a:solidFill>
              <a:srgbClr val="4B97C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466DD68-D43C-2CF4-7124-0B93936ACD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771188" y="3846025"/>
            <a:ext cx="1737867" cy="88020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F72D5D9-E3C8-ADF0-4444-8BAEB0054860}"/>
              </a:ext>
            </a:extLst>
          </p:cNvPr>
          <p:cNvSpPr txBox="1"/>
          <p:nvPr/>
        </p:nvSpPr>
        <p:spPr>
          <a:xfrm>
            <a:off x="347472" y="129587"/>
            <a:ext cx="7143295" cy="73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Diagrama del grafo (flujo de estados)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B6F953-C96E-35BD-D1CA-EE1535B5CF53}"/>
              </a:ext>
            </a:extLst>
          </p:cNvPr>
          <p:cNvSpPr txBox="1"/>
          <p:nvPr/>
        </p:nvSpPr>
        <p:spPr>
          <a:xfrm rot="19720542">
            <a:off x="5874173" y="2992344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Sin tratamiento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65D525-E4AE-6487-9A6A-C5860C4DA72F}"/>
              </a:ext>
            </a:extLst>
          </p:cNvPr>
          <p:cNvSpPr txBox="1"/>
          <p:nvPr/>
        </p:nvSpPr>
        <p:spPr>
          <a:xfrm>
            <a:off x="6083619" y="3559346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Tratamiento 1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A7AFA5-6D63-113F-4E0C-8A5BD8026107}"/>
              </a:ext>
            </a:extLst>
          </p:cNvPr>
          <p:cNvSpPr txBox="1"/>
          <p:nvPr/>
        </p:nvSpPr>
        <p:spPr>
          <a:xfrm rot="1607661">
            <a:off x="6012256" y="4333425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Tratamiento 2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E645073-69A2-D7B7-6FCA-2FAE05340949}"/>
              </a:ext>
            </a:extLst>
          </p:cNvPr>
          <p:cNvSpPr txBox="1"/>
          <p:nvPr/>
        </p:nvSpPr>
        <p:spPr>
          <a:xfrm>
            <a:off x="4366162" y="3353669"/>
            <a:ext cx="1405026" cy="984712"/>
          </a:xfrm>
          <a:prstGeom prst="rect">
            <a:avLst/>
          </a:prstGeom>
          <a:solidFill>
            <a:srgbClr val="32B2A6"/>
          </a:solidFill>
          <a:ln>
            <a:solidFill>
              <a:srgbClr val="2583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algn="ctr">
              <a:defRPr sz="1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2000" dirty="0"/>
              <a:t>Supuestos del modelo </a:t>
            </a:r>
            <a:endParaRPr lang="es-CO" sz="20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C5855C3-4E82-E256-DA32-ABAC0F4A8B0D}"/>
              </a:ext>
            </a:extLst>
          </p:cNvPr>
          <p:cNvCxnSpPr>
            <a:cxnSpLocks/>
            <a:stCxn id="13" idx="6"/>
            <a:endCxn id="47" idx="1"/>
          </p:cNvCxnSpPr>
          <p:nvPr/>
        </p:nvCxnSpPr>
        <p:spPr>
          <a:xfrm>
            <a:off x="1676400" y="4983033"/>
            <a:ext cx="514446" cy="44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0B905EA-E9D1-DF99-AA6D-EEC0929104C7}"/>
              </a:ext>
            </a:extLst>
          </p:cNvPr>
          <p:cNvSpPr/>
          <p:nvPr/>
        </p:nvSpPr>
        <p:spPr>
          <a:xfrm>
            <a:off x="2190846" y="4525833"/>
            <a:ext cx="1503330" cy="923330"/>
          </a:xfrm>
          <a:prstGeom prst="rect">
            <a:avLst/>
          </a:prstGeom>
          <a:solidFill>
            <a:srgbClr val="32B2A6"/>
          </a:solidFill>
          <a:ln>
            <a:solidFill>
              <a:srgbClr val="2583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MUERTE o POST-CRISIS (secuelas)</a:t>
            </a:r>
            <a:endParaRPr lang="es-CO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D13D4428-8954-8025-A8C1-69A2B6D5E241}"/>
              </a:ext>
            </a:extLst>
          </p:cNvPr>
          <p:cNvSpPr/>
          <p:nvPr/>
        </p:nvSpPr>
        <p:spPr>
          <a:xfrm rot="13907704">
            <a:off x="3715057" y="3882618"/>
            <a:ext cx="459825" cy="64465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errar llave 61">
            <a:extLst>
              <a:ext uri="{FF2B5EF4-FFF2-40B4-BE49-F238E27FC236}">
                <a16:creationId xmlns:a16="http://schemas.microsoft.com/office/drawing/2014/main" id="{3BBE42C1-6D87-0F8C-4760-8B7A54755893}"/>
              </a:ext>
            </a:extLst>
          </p:cNvPr>
          <p:cNvSpPr/>
          <p:nvPr/>
        </p:nvSpPr>
        <p:spPr>
          <a:xfrm rot="5400000">
            <a:off x="6510513" y="4178312"/>
            <a:ext cx="275218" cy="1753869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BEACDE-2CE7-5D3E-6B75-89E02E9EEC72}"/>
              </a:ext>
            </a:extLst>
          </p:cNvPr>
          <p:cNvSpPr txBox="1"/>
          <p:nvPr/>
        </p:nvSpPr>
        <p:spPr>
          <a:xfrm>
            <a:off x="5876597" y="51096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Escenarios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4CEA9-A71D-56D4-4025-6E5CFA84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4B3D364-399D-A407-0EA4-A706A180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8" t="1750" r="6641" b="5064"/>
          <a:stretch>
            <a:fillRect/>
          </a:stretch>
        </p:blipFill>
        <p:spPr>
          <a:xfrm>
            <a:off x="2573226" y="859624"/>
            <a:ext cx="7045545" cy="4352926"/>
          </a:xfrm>
          <a:prstGeom prst="rect">
            <a:avLst/>
          </a:prstGeom>
        </p:spPr>
      </p:pic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76EC351-96E9-363A-30CD-70B507E4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21" y="5239982"/>
            <a:ext cx="7926895" cy="14915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06253F-F536-47C4-3632-215B08F73230}"/>
              </a:ext>
            </a:extLst>
          </p:cNvPr>
          <p:cNvSpPr txBox="1"/>
          <p:nvPr/>
        </p:nvSpPr>
        <p:spPr>
          <a:xfrm>
            <a:off x="2412587" y="110726"/>
            <a:ext cx="7348537" cy="73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lnSpc>
                <a:spcPct val="150000"/>
              </a:lnSpc>
              <a:buNone/>
              <a:defRPr sz="3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Comparación de escenarios	</a:t>
            </a:r>
            <a:r>
              <a:rPr lang="es-ES" sz="1600" dirty="0"/>
              <a:t>(población 1.000)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EA04BBB-59A7-147B-E6F8-362CC8A96DE6}"/>
              </a:ext>
            </a:extLst>
          </p:cNvPr>
          <p:cNvSpPr/>
          <p:nvPr/>
        </p:nvSpPr>
        <p:spPr>
          <a:xfrm>
            <a:off x="594361" y="5843016"/>
            <a:ext cx="1667256" cy="5760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Resultados</a:t>
            </a:r>
            <a:endParaRPr lang="es-CO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180ED-408E-2DFB-DE5A-03AA26B1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CBEC91-0C44-9474-324D-AAD2C0E3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30" y="1066228"/>
            <a:ext cx="10098088" cy="46487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114749A-B4D7-3106-0D4C-A4675B700AEA}"/>
              </a:ext>
            </a:extLst>
          </p:cNvPr>
          <p:cNvSpPr txBox="1"/>
          <p:nvPr/>
        </p:nvSpPr>
        <p:spPr>
          <a:xfrm>
            <a:off x="573024" y="74560"/>
            <a:ext cx="11045951" cy="73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lnSpc>
                <a:spcPct val="150000"/>
              </a:lnSpc>
              <a:buNone/>
              <a:defRPr sz="3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Análisis de sensibilidad </a:t>
            </a:r>
            <a:r>
              <a:rPr lang="es-CO" dirty="0"/>
              <a:t>(±10% </a:t>
            </a:r>
            <a:r>
              <a:rPr lang="es-CO" b="1" dirty="0"/>
              <a:t>secuelas</a:t>
            </a:r>
            <a:r>
              <a:rPr lang="es-CO" dirty="0"/>
              <a:t> en calidad de vida)</a:t>
            </a:r>
            <a:endParaRPr lang="es-ES" sz="16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FEA362B-24E2-92CF-DA57-CFE993826AED}"/>
              </a:ext>
            </a:extLst>
          </p:cNvPr>
          <p:cNvSpPr/>
          <p:nvPr/>
        </p:nvSpPr>
        <p:spPr>
          <a:xfrm>
            <a:off x="769811" y="2295145"/>
            <a:ext cx="274319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D66DE751-58FB-9DF0-0346-5C5339DC89CB}"/>
              </a:ext>
            </a:extLst>
          </p:cNvPr>
          <p:cNvSpPr/>
          <p:nvPr/>
        </p:nvSpPr>
        <p:spPr>
          <a:xfrm rot="10800000">
            <a:off x="768912" y="4023132"/>
            <a:ext cx="275218" cy="73975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3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03CD-8C57-C6DF-41A7-7259C6FF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EA3EBF-5189-0849-3F37-2E1400E9D298}"/>
              </a:ext>
            </a:extLst>
          </p:cNvPr>
          <p:cNvSpPr txBox="1"/>
          <p:nvPr/>
        </p:nvSpPr>
        <p:spPr>
          <a:xfrm>
            <a:off x="2961132" y="138568"/>
            <a:ext cx="6269735" cy="73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lnSpc>
                <a:spcPct val="150000"/>
              </a:lnSpc>
              <a:buNone/>
              <a:defRPr sz="3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Conclusiones y recomendaciones</a:t>
            </a:r>
            <a:endParaRPr lang="es-ES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CB175B-3B46-67D0-630C-C3A60F63CD54}"/>
              </a:ext>
            </a:extLst>
          </p:cNvPr>
          <p:cNvSpPr txBox="1"/>
          <p:nvPr/>
        </p:nvSpPr>
        <p:spPr>
          <a:xfrm>
            <a:off x="339364" y="1272619"/>
            <a:ext cx="115289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análisis inicial del modelo planteado y en el de sensibilidad, el tratamiento 1 se presenta como la mejor opción para la condición de salud terminal planteada.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manera puntual, al observar las diferencias entre los supuestos y/o variables del modelo, desde el planteamiento, la mortalidad tiene un factor determinante en los cálculos de calidad de vida, con uno de los tres supuestos muy diferente al resto.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Finalmente se realizó un análisis extra donde se integró la información de los 10 años aproximados de vida después de que el paciente sobrevive a la crisis, obteniendo el siguiente resultado, donde se aprecia que el tratamiento 1 sigue siendo la mejor opción para este caso.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44A878-8BE3-E4AD-12C4-76192BF8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80" y="5063078"/>
            <a:ext cx="3853599" cy="17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74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248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DUBER ALEXANDER MARIN PAVAS</dc:creator>
  <cp:lastModifiedBy>DUBER ALEXANDER MARIN PAVAS</cp:lastModifiedBy>
  <cp:revision>3</cp:revision>
  <dcterms:created xsi:type="dcterms:W3CDTF">2025-06-17T02:13:37Z</dcterms:created>
  <dcterms:modified xsi:type="dcterms:W3CDTF">2025-06-18T17:58:03Z</dcterms:modified>
</cp:coreProperties>
</file>