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6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73" r:id="rId12"/>
    <p:sldId id="274" r:id="rId13"/>
    <p:sldId id="269" r:id="rId14"/>
    <p:sldId id="271" r:id="rId15"/>
    <p:sldId id="272" r:id="rId16"/>
    <p:sldId id="270" r:id="rId17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4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8" autoAdjust="0"/>
    <p:restoredTop sz="94660"/>
  </p:normalViewPr>
  <p:slideViewPr>
    <p:cSldViewPr showGuides="1">
      <p:cViewPr varScale="1">
        <p:scale>
          <a:sx n="82" d="100"/>
          <a:sy n="82" d="100"/>
        </p:scale>
        <p:origin x="-3450" y="-96"/>
      </p:cViewPr>
      <p:guideLst>
        <p:guide orient="horz" pos="2880"/>
        <p:guide pos="4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975-B133-4461-A029-FF441DB700D3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C711-0419-448E-AA32-BD29C546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24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975-B133-4461-A029-FF441DB700D3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C711-0419-448E-AA32-BD29C546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7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975-B133-4461-A029-FF441DB700D3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C711-0419-448E-AA32-BD29C546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77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975-B133-4461-A029-FF441DB700D3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C711-0419-448E-AA32-BD29C546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1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975-B133-4461-A029-FF441DB700D3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C711-0419-448E-AA32-BD29C546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1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975-B133-4461-A029-FF441DB700D3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C711-0419-448E-AA32-BD29C546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83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975-B133-4461-A029-FF441DB700D3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C711-0419-448E-AA32-BD29C546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42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975-B133-4461-A029-FF441DB700D3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C711-0419-448E-AA32-BD29C546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5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975-B133-4461-A029-FF441DB700D3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C711-0419-448E-AA32-BD29C546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46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975-B133-4461-A029-FF441DB700D3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C711-0419-448E-AA32-BD29C546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18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975-B133-4461-A029-FF441DB700D3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C711-0419-448E-AA32-BD29C546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7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9E975-B133-4461-A029-FF441DB700D3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1C711-0419-448E-AA32-BD29C546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4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dnet.co.kr/view/?no=20130503081937&amp;re=R_20130529081754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dnet.co.kr/view/?no=20130503081937&amp;re=R_20130529081754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2.naver.com/helloworld/246342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rip.news/archives/134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179512"/>
            <a:ext cx="5976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Hadoop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echo 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632" y="687631"/>
            <a:ext cx="648072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하둡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소프트웨어 라이브러리는 간단한 프로그래밍 모델을 사용하여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여러대의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컴퓨터 클러스터에서 대규모 데이터 세트를 분산 처리 할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 있게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해주는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프레임워크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/>
            </a:r>
            <a:b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</a:b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단일 서버에서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수천대의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머신으로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확장 할 수 있도록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설계됨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/>
            </a:r>
            <a:b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</a:b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일반적으로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하둡파일시스템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(HDFS)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과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맵리듀스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MapReduce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프레임워크로 시작되었으나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여러 데이터저장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실행엔진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프로그래밍 및 데이터처리 같은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하둡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생태계 전반을 포함하는 의미로 확장 발전 되었다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3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하둡</a:t>
            </a:r>
            <a:r>
              <a:rPr lang="ko-KR" altLang="en-US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코어 프로젝트</a:t>
            </a:r>
            <a:r>
              <a:rPr lang="en-US" altLang="ko-KR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HDFS(</a:t>
            </a:r>
            <a:r>
              <a:rPr lang="ko-KR" altLang="en-US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분산데이터 저장</a:t>
            </a:r>
            <a:r>
              <a:rPr lang="en-US" altLang="ko-KR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), </a:t>
            </a:r>
            <a:r>
              <a:rPr lang="en-US" altLang="ko-KR" sz="13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MapReduce</a:t>
            </a:r>
            <a:r>
              <a:rPr lang="en-US" altLang="ko-KR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분산처리</a:t>
            </a:r>
            <a:r>
              <a:rPr lang="en-US" altLang="ko-KR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</a:t>
            </a:r>
          </a:p>
          <a:p>
            <a:endParaRPr lang="en-US" altLang="ko-KR" sz="13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3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하둡</a:t>
            </a:r>
            <a:r>
              <a:rPr lang="ko-KR" altLang="en-US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서브 프로젝트</a:t>
            </a:r>
            <a:r>
              <a:rPr lang="en-US" altLang="ko-KR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나머지 프로젝트들 </a:t>
            </a:r>
            <a:r>
              <a:rPr lang="en-US" altLang="ko-KR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-&gt; </a:t>
            </a:r>
            <a:r>
              <a:rPr lang="ko-KR" altLang="en-US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 </a:t>
            </a:r>
            <a:r>
              <a:rPr lang="ko-KR" altLang="en-US" sz="13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마이닝</a:t>
            </a:r>
            <a:r>
              <a:rPr lang="en-US" altLang="ko-KR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수집</a:t>
            </a:r>
            <a:r>
              <a:rPr lang="en-US" altLang="ko-KR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분석 등을 수행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8" y="5875600"/>
            <a:ext cx="4211516" cy="3243218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280835"/>
              </p:ext>
            </p:extLst>
          </p:nvPr>
        </p:nvGraphicFramePr>
        <p:xfrm>
          <a:off x="260648" y="2969116"/>
          <a:ext cx="6264696" cy="275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760"/>
                <a:gridCol w="5115936"/>
              </a:tblGrid>
              <a:tr h="164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분야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솔루션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</a:tr>
              <a:tr h="164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NoSQL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Hbase</a:t>
                      </a:r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 Cassandra, </a:t>
                      </a:r>
                      <a:r>
                        <a:rPr lang="en-US" altLang="ko-KR" sz="110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MongoDB</a:t>
                      </a:r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 </a:t>
                      </a:r>
                      <a:r>
                        <a:rPr lang="en-US" altLang="ko-KR" sz="110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CouchDB</a:t>
                      </a:r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sz="1100" baseline="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Couchbase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 </a:t>
                      </a:r>
                      <a:r>
                        <a:rPr lang="en-US" altLang="ko-KR" sz="1100" baseline="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Cloudata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 </a:t>
                      </a:r>
                      <a:r>
                        <a:rPr lang="en-US" altLang="ko-KR" sz="1100" baseline="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Riak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 Neo4j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</a:tr>
              <a:tr h="164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Cache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Redis</a:t>
                      </a:r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 </a:t>
                      </a:r>
                      <a:r>
                        <a:rPr lang="en-US" altLang="ko-KR" sz="110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Memcachde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</a:tr>
              <a:tr h="164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RPC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Thrift, Avro, Protocol Buffer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</a:tr>
              <a:tr h="164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Collect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Scribe, Flume, </a:t>
                      </a:r>
                      <a:r>
                        <a:rPr lang="en-US" altLang="ko-KR" sz="110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Chukwa</a:t>
                      </a:r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 </a:t>
                      </a:r>
                      <a:r>
                        <a:rPr lang="en-US" altLang="ko-KR" sz="110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Logstash</a:t>
                      </a:r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 </a:t>
                      </a:r>
                      <a:r>
                        <a:rPr lang="en-US" altLang="ko-KR" sz="110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Fluentd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</a:tr>
              <a:tr h="164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Query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Hive, Pig, </a:t>
                      </a:r>
                      <a:r>
                        <a:rPr lang="en-US" altLang="ko-KR" sz="110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Hcatalog</a:t>
                      </a:r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 Impala, Tajo, </a:t>
                      </a:r>
                      <a:r>
                        <a:rPr lang="en-US" altLang="ko-KR" sz="110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SparkSQL</a:t>
                      </a:r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,,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sz="1100" baseline="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BigQuery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</a:tr>
              <a:tr h="164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Streaming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Akka</a:t>
                      </a:r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 Storm,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sz="1100" baseline="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SparkStreaming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 </a:t>
                      </a:r>
                      <a:r>
                        <a:rPr lang="en-US" altLang="ko-KR" sz="1100" baseline="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Esper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 S4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</a:tr>
              <a:tr h="164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Search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Elastic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Search, </a:t>
                      </a:r>
                      <a:r>
                        <a:rPr lang="en-US" altLang="ko-KR" sz="1100" baseline="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Solr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 </a:t>
                      </a:r>
                      <a:r>
                        <a:rPr lang="en-US" altLang="ko-KR" sz="1100" baseline="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Katta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</a:tr>
              <a:tr h="164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File System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Hadoop</a:t>
                      </a:r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 Swift, </a:t>
                      </a:r>
                      <a:r>
                        <a:rPr lang="en-US" altLang="ko-KR" sz="110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GlusterFS</a:t>
                      </a:r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sz="1100" baseline="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Ceph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</a:tr>
              <a:tr h="271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ETC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Machine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Learning(Mahout), Distributed </a:t>
                      </a:r>
                      <a:r>
                        <a:rPr lang="en-US" altLang="ko-KR" sz="1100" baseline="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Coordinato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(</a:t>
                      </a:r>
                      <a:r>
                        <a:rPr lang="en-US" altLang="ko-KR" sz="1100" baseline="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Zookkkper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), Queue(Kafka),</a:t>
                      </a:r>
                    </a:p>
                    <a:p>
                      <a:pPr latinLnBrk="1"/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Data </a:t>
                      </a:r>
                      <a:r>
                        <a:rPr lang="en-US" altLang="ko-KR" sz="1100" baseline="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Intergration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(</a:t>
                      </a:r>
                      <a:r>
                        <a:rPr lang="en-US" altLang="ko-KR" sz="1100" baseline="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Sqoop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), </a:t>
                      </a:r>
                      <a:r>
                        <a:rPr lang="en-US" altLang="ko-KR" sz="1100" baseline="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Statistis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(R), Workflow(</a:t>
                      </a:r>
                      <a:r>
                        <a:rPr lang="en-US" altLang="ko-KR" sz="1100" baseline="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Oozie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)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00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209907"/>
            <a:ext cx="66247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워크플로우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관리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(Workflow management)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- </a:t>
            </a:r>
            <a:r>
              <a:rPr lang="en-US" altLang="ko-KR" sz="1400" b="1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Ambari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암바리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</a:t>
            </a:r>
            <a:r>
              <a:rPr lang="en-US" altLang="ko-KR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Ambari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)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는 </a:t>
            </a:r>
            <a:r>
              <a:rPr lang="ko-KR" altLang="en-US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하둡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클러스터에서 각 시스템 리소스를 관리하고 </a:t>
            </a:r>
            <a:r>
              <a:rPr lang="ko-KR" altLang="en-US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모니터하는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운영 프레임워크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(Framework)</a:t>
            </a:r>
          </a:p>
          <a:p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시스템 관리자는 </a:t>
            </a:r>
            <a:r>
              <a:rPr lang="en-US" altLang="ko-KR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Ambari</a:t>
            </a:r>
            <a:r>
              <a:rPr lang="ko-KR" altLang="en-US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를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사용하여 </a:t>
            </a:r>
            <a:r>
              <a:rPr lang="en-US" altLang="ko-KR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Hadoop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클러스터 를 </a:t>
            </a:r>
            <a:r>
              <a:rPr lang="ko-KR" altLang="en-US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프로비저닝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관리 및 모니터링하고 </a:t>
            </a:r>
            <a:r>
              <a:rPr lang="en-US" altLang="ko-KR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Hadoop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을 기존 엔터프라이즈 인프라와 통합이 가능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하둡시스템의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여러 </a:t>
            </a:r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머신의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솔루션을 설치 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– 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관리하는 부분에서 직접 </a:t>
            </a:r>
            <a:r>
              <a:rPr lang="en-US" altLang="ko-KR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ssh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접속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설정하는 것은 매우 어려움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암바리는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클러스터상에 설치된 </a:t>
            </a:r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여러가지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솔루션의 </a:t>
            </a:r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설정값을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관리하고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각 요소들을 중지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시작 하는 것을 웹 인터페이스를 통해 쉽게 조작이 가능하다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</a:t>
            </a:r>
          </a:p>
          <a:p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2" y="3851920"/>
            <a:ext cx="6190476" cy="3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1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209907"/>
            <a:ext cx="6624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워크플로우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관리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(Workflow management)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- </a:t>
            </a:r>
            <a:r>
              <a:rPr lang="en-US" altLang="ko-KR" sz="1400" b="1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Cloudera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2696" y="1115616"/>
            <a:ext cx="5143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  <a:hlinkClick r:id="rId2"/>
              </a:rPr>
              <a:t>https://www.zdnet.co.kr/view/?no=20130503081937&amp;re=R_20130529081754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209907"/>
            <a:ext cx="6624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워크플로우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관리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(Workflow management)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- </a:t>
            </a:r>
            <a:r>
              <a:rPr lang="en-US" altLang="ko-KR" sz="1400" b="1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Cloumon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2696" y="1115616"/>
            <a:ext cx="5143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  <a:hlinkClick r:id="rId2"/>
              </a:rPr>
              <a:t>https://www.zdnet.co.kr/view/?no=20130503081937&amp;re=R_20130529081754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209907"/>
            <a:ext cx="66247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실시간 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SQL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질의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Real-time in Data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Analytics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) – Impala(</a:t>
            </a:r>
            <a:r>
              <a:rPr lang="en-US" altLang="ko-KR" sz="1400" b="1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feat.Cloudera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)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Impala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는 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HDFS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에 저장돼 있는 데이터를 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SQL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을 이용해 실시간으로 분석할 수 있는 시스템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MapReduce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프레임워크를 이용하지 않고 분산 질의 엔진을 이용하여 분석하여 빠른 결과를 제공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Impala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와 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Hive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의 차이는 실시간성 여부이며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Hive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는 데이터 접근을 위해 </a:t>
            </a:r>
            <a:r>
              <a:rPr lang="en-US" altLang="ko-KR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MapReduce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프레임워크를 이용하지만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Impala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는 응답시간을 최소한으로 줄이기 위해 고유의 분산 질의 엔진을 사용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 분산 질의 엔진은 클러스터 내 모든 데이터 </a:t>
            </a:r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노드에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설치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Impala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Hive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보다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CPU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부하를 줄였고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줄인 만큼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I/O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대역폭을 이용할 수 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그래서 순수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I/O bound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질의의 경우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Impala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Hive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보다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3~4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배 좋은 성능 결과를 보여준다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질의가 복잡해지면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Hive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여러 단계의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MapReduce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작업 또는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Reduce-side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조인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(JOIN)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작업이 필요하다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이처럼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MapReduce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프레임워크로 처리하기에 비효율적인 질의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적어도 하나 이상의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JOIN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연산이 들어간 질의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경우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Impala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7~45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배 정도 더 좋은 성능을 보인다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분석할 데이터블록이 파일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캐시되어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있는 상태라면 매우 빠른 성능을 보여주고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경우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Hive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보다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20~90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배 빠른 성능을 보여준다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09" y="5076056"/>
            <a:ext cx="6352381" cy="357142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005064" y="8850819"/>
            <a:ext cx="3429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hlinkClick r:id="rId3"/>
              </a:rPr>
              <a:t>https://d2.naver.com/helloworld/246342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584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209907"/>
            <a:ext cx="66247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실시간 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SQL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질의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Real-time in Data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Analytics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) – Tajo(feat.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고려대학교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)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Tajo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는 </a:t>
            </a:r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하둡기반의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대용량 </a:t>
            </a:r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데이터웨어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하우스 시스템으로 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SQL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표준을 지원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</a:p>
          <a:p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질의 전체를 분산처리하며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HDFS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를 기본저장소로 사용하여 질의 실행 결과가 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HDFS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에 </a:t>
            </a:r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저장롱타임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질의에 해당하는 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ETL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작업 뿐만 아니라 </a:t>
            </a:r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로우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레이턴시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질의도 지원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100</a:t>
            </a:r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밀리세컨드부터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수시간까지 실행되는 질의를 처리 할 수 있음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사용자가 직접 함수를 정의하며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</a:p>
          <a:p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다양한 최적화를 위해 비용기반최적화 모델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(Cost basted optimization model)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과 확장 가능한 </a:t>
            </a:r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리라이트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룰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(Rewrite Rule)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을 제공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44" y="4499992"/>
            <a:ext cx="6408712" cy="426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6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209907"/>
            <a:ext cx="66247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데이터 분석 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– Hive, Pig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Apache Pig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와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Hive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는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Hadoop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위에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레이어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된 두 개의 프로젝트이며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Hadoop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의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MapReduce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라이브러리를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사용하기위한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고급 언어를 제공합니다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 </a:t>
            </a:r>
            <a:endParaRPr lang="en-US" altLang="ko-KR" sz="1400" dirty="0" smtClean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endParaRPr lang="en-US" altLang="ko-KR" sz="1400" dirty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Apache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Pig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는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MapReduce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가 원래 설계 한 작업과 마찬가지로 데이터 읽기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,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필터링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,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변형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,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결합 및 작성과 같은 작업을 설명하는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스크립팅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언어를 제공합니다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 Pig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는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MapReduce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를 직접 사용하는 수천 줄의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Java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코드에서 이러한 작업을 표현하는 대신 사용자가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bash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또는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perl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스크립트와 달리 언어로 표현할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수있게합니다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 Pig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는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Java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자체로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MapReduce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작업을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코딩하는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것과 달리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MapReduce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기반 작업을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프로토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타이핑하고 신속하게 개발하는 데 탁월합니다</a:t>
            </a:r>
            <a:r>
              <a:rPr lang="en-US" altLang="ko-KR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</a:t>
            </a:r>
          </a:p>
          <a:p>
            <a:endParaRPr lang="en-US" altLang="ko-KR" sz="1400" dirty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Pig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가 “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Hadoop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용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스크립팅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”인 경우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Hive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는 “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Hadoop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용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SQL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쿼리”입니다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 Apache Hive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는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Hadoop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에서 여러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MapReduce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작업의 단계별 스크립트를 직접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스크립팅하는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대신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Hadoop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작업을 실행하여 데이터를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쿼리하기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위해보다 구체적이고 고급 수준의 언어를 제공합니다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언어는 설계 상 매우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SQL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과 유사합니다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 </a:t>
            </a:r>
            <a:endParaRPr lang="en-US" altLang="ko-KR" sz="1400" dirty="0" smtClean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endParaRPr lang="en-US" altLang="ko-KR" sz="1400" dirty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Hive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는 대용량 데이터에 대해 장기 실행 일괄 쿼리를 수행하는 도구로 사용됩니다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그것은 어떤 의미에서는 “실시간”이 아닙니다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하이브는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SQL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과 같은 쿼리 및 비즈니스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인텔리전스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시스템에 익숙한 분석가 및 비즈니스 개발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유형을위한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훌륭한 도구입니다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반짝이는 새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Hadoop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클러스터를 사용하여 위에서 언급 한 스토리지 시스템에 저장된 데이터를 통해 임시 쿼리를 수행하거나 보고서 데이터를 생성 할 수 있습니다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</a:t>
            </a:r>
          </a:p>
          <a:p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830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179512"/>
            <a:ext cx="5976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Hadoop</a:t>
            </a:r>
            <a:r>
              <a:rPr lang="en-US" altLang="ko-KR" sz="1400" b="1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echo 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system</a:t>
            </a:r>
            <a:endParaRPr lang="en-US" altLang="ko-KR" sz="1400" b="1" dirty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3971809" y="1115616"/>
            <a:ext cx="182420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하둡은</a:t>
            </a:r>
            <a:r>
              <a:rPr lang="ko-KR" altLang="en-US" sz="2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en-US" altLang="ko-KR" sz="2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HDFS(</a:t>
            </a:r>
            <a:r>
              <a:rPr lang="en-US" altLang="ko-KR" sz="2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Hadoop</a:t>
            </a:r>
            <a:r>
              <a:rPr lang="en-US" altLang="ko-KR" sz="2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Distributed File System) </a:t>
            </a:r>
            <a:r>
              <a:rPr lang="ko-KR" altLang="en-US" sz="2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분산시스템에 데이터를 저장하고 </a:t>
            </a:r>
            <a:r>
              <a:rPr lang="ko-KR" altLang="en-US" sz="2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맵리듀스를</a:t>
            </a:r>
            <a:r>
              <a:rPr lang="ko-KR" altLang="en-US" sz="2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이용해 데이터를 처리 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260648" y="4211960"/>
            <a:ext cx="6456440" cy="4752528"/>
            <a:chOff x="262930" y="4067944"/>
            <a:chExt cx="6456440" cy="4752528"/>
          </a:xfrm>
          <a:solidFill>
            <a:schemeClr val="bg1">
              <a:lumMod val="85000"/>
            </a:schemeClr>
          </a:solidFill>
        </p:grpSpPr>
        <p:sp>
          <p:nvSpPr>
            <p:cNvPr id="15" name="모서리가 둥근 직사각형 14"/>
            <p:cNvSpPr/>
            <p:nvPr/>
          </p:nvSpPr>
          <p:spPr>
            <a:xfrm>
              <a:off x="262930" y="4067944"/>
              <a:ext cx="861814" cy="475252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분산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코디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네이터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Zookeeper</a:t>
              </a:r>
            </a:p>
            <a:p>
              <a:pPr algn="ctr"/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endParaRPr lang="ko-KR" altLang="en-US" sz="14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11610" y="8244408"/>
              <a:ext cx="2232248" cy="57606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비정형 데이터 수집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Chukwa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, Flume, Scribe</a:t>
              </a:r>
              <a:endParaRPr lang="ko-KR" altLang="en-US" sz="14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3534583" y="8244408"/>
              <a:ext cx="2232248" cy="57606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정형 데이터 수집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Sqoop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,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Hiho</a:t>
              </a:r>
              <a:endParaRPr lang="ko-KR" altLang="en-US" sz="14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5857556" y="4067944"/>
              <a:ext cx="861814" cy="475252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직렬화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Avro</a:t>
              </a:r>
              <a:endParaRPr lang="ko-KR" altLang="en-US" sz="14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211610" y="4067944"/>
              <a:ext cx="861814" cy="403244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워크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플로우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관리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Oozie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,</a:t>
              </a:r>
            </a:p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Ambari</a:t>
              </a:r>
              <a:endParaRPr lang="ko-KR" altLang="en-US" sz="14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160290" y="4067944"/>
              <a:ext cx="3606541" cy="79208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실시간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SQL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질의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Impala, Tajo</a:t>
              </a:r>
              <a:endParaRPr lang="ko-KR" altLang="en-US" sz="14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2572" y="7093441"/>
              <a:ext cx="3606541" cy="1008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분산 데이터 저장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HDFS</a:t>
              </a:r>
              <a:endParaRPr lang="ko-KR" altLang="en-US" sz="14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2160291" y="4949191"/>
              <a:ext cx="1484734" cy="20710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분산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데이터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베이스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Hbase</a:t>
              </a:r>
              <a:endParaRPr lang="en-US" altLang="ko-KR" sz="14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Cassandra</a:t>
              </a: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3731892" y="4949191"/>
              <a:ext cx="921244" cy="65949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데이터</a:t>
              </a:r>
              <a:endParaRPr lang="en-US" altLang="ko-KR" sz="12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분석</a:t>
              </a:r>
              <a:endParaRPr lang="en-US" altLang="ko-KR" sz="12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Pig,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HIve</a:t>
              </a:r>
              <a:endParaRPr lang="ko-KR" altLang="en-US" sz="12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3731892" y="5658996"/>
              <a:ext cx="1982862" cy="65949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메타데이터 관리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Hcatalog</a:t>
              </a:r>
              <a:endParaRPr lang="ko-KR" altLang="en-US" sz="14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3729462" y="6364788"/>
              <a:ext cx="1985291" cy="65949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분산 데이터 처리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MapReduce</a:t>
              </a:r>
              <a:endParaRPr lang="ko-KR" altLang="en-US" sz="14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4793510" y="4949191"/>
              <a:ext cx="921244" cy="65949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데이터</a:t>
              </a:r>
              <a:endParaRPr lang="en-US" altLang="ko-KR" sz="12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마이닝</a:t>
              </a:r>
              <a:endParaRPr lang="en-US" altLang="ko-KR" sz="12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Mahout</a:t>
              </a:r>
              <a:endParaRPr lang="ko-KR" altLang="en-US" sz="12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453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179512"/>
            <a:ext cx="59766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1. 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데이터 수집 </a:t>
            </a:r>
            <a:endParaRPr lang="en-US" altLang="ko-KR" sz="1400" b="1" dirty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endParaRPr lang="en-US" altLang="ko-KR" sz="1400" b="1" dirty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400" b="1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Unstructured Data </a:t>
            </a: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Apache flume, Facebook Scribe, Apache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Chukwa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Netflix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suro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en-US" altLang="ko-KR" sz="1400" b="1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Structured Data </a:t>
            </a:r>
          </a:p>
          <a:p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Hiho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Apache </a:t>
            </a:r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Sqoop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1026" name="Picture 2" descr="http://www.dbguide.net/publishing/img/knowledge/dbin_2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3851920"/>
            <a:ext cx="6025093" cy="494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6632" y="1907704"/>
            <a:ext cx="471974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대용량 고속 이벤트 데이터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로그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수집 </a:t>
            </a:r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 </a:t>
            </a:r>
            <a:r>
              <a:rPr lang="ko-KR" alt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확장성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수집대상 서버는 무한대로 확장된다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 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수십에서 수천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수만대로 수집대상 서버는 늘어 날 것이다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 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안정성 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수집되는 데이터가 유실되지 않고 안정적으로 저장되어야 한다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유연성 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다양한 포맷의 데이터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다양한 프로토콜을 지원해야 한다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 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실시간성 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수집된 데이터를 실시간으로 반영해야 한다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2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179512"/>
            <a:ext cx="648072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1-1. 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데이터 수집 </a:t>
            </a:r>
            <a:r>
              <a:rPr lang="en-US" altLang="ko-KR" sz="1400" b="1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- Flume</a:t>
            </a:r>
          </a:p>
          <a:p>
            <a:endParaRPr lang="en-US" altLang="ko-KR" sz="1400" b="1" dirty="0" smtClean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Flume</a:t>
            </a:r>
            <a:r>
              <a:rPr lang="en-US" altLang="ko-KR" sz="1400" b="1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</a:t>
            </a:r>
            <a:r>
              <a:rPr lang="ko-KR" altLang="en-US" sz="1400" b="1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플럼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)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-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오픈소스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프로젝트 개발 로그수집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기술으로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여러 서버에서 생산된 대용량 로그 데이터를 효과적으로 수집하여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, HDFS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과 같은 원격 목적지에 데이터를 전송하는 기능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구조가 단순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유연하여 다양한 유형의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스트리밍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데이터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플로우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(Streaming Data Flow)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아키텍처를 구성할 수 있음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endParaRPr lang="en-US" altLang="ko-KR" sz="1400" dirty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400" b="1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Reliability(</a:t>
            </a:r>
            <a:r>
              <a:rPr lang="ko-KR" altLang="en-US" sz="1400" b="1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신뢰성</a:t>
            </a:r>
            <a:r>
              <a:rPr lang="en-US" altLang="ko-KR" sz="1400" b="1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)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: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장애가 나더라도 로그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이벤트를 유실 없이 전송함을 보장하도록 설계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400" b="1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Scalability(</a:t>
            </a:r>
            <a:r>
              <a:rPr lang="ko-KR" altLang="en-US" sz="1400" b="1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확장성</a:t>
            </a:r>
            <a:r>
              <a:rPr lang="en-US" altLang="ko-KR" sz="1400" b="1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)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: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수평확장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(Scale-Out)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이 가능하여 분산수집이 가능한 구조로 설계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endParaRPr lang="en-US" altLang="ko-KR" sz="1400" dirty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Flume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은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Event, Agent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의 개념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Agent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는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Source, Channel, Sink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로 구성되어 있음</a:t>
            </a:r>
            <a:endParaRPr lang="en-US" altLang="ko-KR" sz="1400" dirty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5" y="3347864"/>
            <a:ext cx="665291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000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209907"/>
            <a:ext cx="6264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1-2. 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데이터 수집 </a:t>
            </a:r>
            <a:r>
              <a:rPr lang="en-US" altLang="ko-KR" sz="1400" b="1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- Facebook scribe</a:t>
            </a: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400" b="1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Scribe(</a:t>
            </a:r>
            <a:r>
              <a:rPr lang="ko-KR" altLang="en-US" sz="1400" b="1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스크라이브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-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스크라이브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(Scribe)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는 수많은 서버로부터 실시간으로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스트리밍되는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로그 데이터를 집약시키기 위한 서버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클라이언트 사이드의 수정 없이 스케일링 가능하고 확장 가능하도록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또 임의의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머신이나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네트워크의 실패에 대해 안전하도록 설계됨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스크라이브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서버들은 방향 그래프로 정렬되며 각 서버는 그래프의 다음 서버에 관해서만 인지하고 있다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 네트워크 토폴로지는 서버가 커짐에 따라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팻인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(fat-in)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추가 계층을 추가하는 것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그리고 데이터센터 간에 메시지를 보내기 전에 메시지를 일괄 처리하는 것을 허용하며 이를 위해 데이터센터 토폴로지의 명시적인 이해가 필요한 코드 없이 단순한 구성만 수반된다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스크라이브는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신뢰성을 염두에 두면서도 무거운 프로토콜과 막대한 디스크 용량을 요구하지 않도록 설계되었다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스크라이프는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간헐적인 연결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노드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실패를 관리하기 위해 모든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노드의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디스크에 데이터를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스풀링하지만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모든 메시지에 대해 로그 파일을 동기화하지는 않는다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이로 인해 재난적인 하드웨어 실패나 충돌 시에 약간의 데이터 손실이 발생할 가능성이 있다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그러나 이 정도의 신뢰성은 대부분의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페이스북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용례에 적합한 편이다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</p:txBody>
      </p:sp>
      <p:pic>
        <p:nvPicPr>
          <p:cNvPr id="2050" name="Picture 2" descr="https://4.bp.blogspot.com/-j7i9ff1Ezqg/U08scDM0IaI/AAAAAAAAAkM/UmgxME1ZsKw/s1600/20111213010816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4499992"/>
            <a:ext cx="6474864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5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209907"/>
            <a:ext cx="62646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1-3. 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데이터 수집 </a:t>
            </a:r>
            <a:r>
              <a:rPr lang="en-US" altLang="ko-KR" sz="1400" b="1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- </a:t>
            </a:r>
            <a:r>
              <a:rPr lang="en-US" altLang="ko-KR" sz="1400" b="1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Fluentd</a:t>
            </a:r>
            <a:endParaRPr lang="en-US" altLang="ko-KR" sz="1400" b="1" dirty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400" b="1" dirty="0" err="1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Fluentd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 C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와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Ruby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로 작성된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Fluentd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는 수많은 소스에서 발생하는 다양한 포맷의 데이터를 단일 포맷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Json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으로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리포맷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(reformat)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하고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이렇게 하여 수집된 데이터를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다양한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대상으로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라우팅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(routing)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할 수 있는 로그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수집기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(Log Aggregator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</a:t>
            </a: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Fluentd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는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Input, Parser, Engine, Filter, Buffer,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Ouput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Formatter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의 총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7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 컴포넌트로 구성되어 있으며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각 컴포넌트마다 제공되는 플러그인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(Plug-in)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적절하게 활용하고 사용자 환경에 최적화하여 데이터를 수집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파싱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(parsing)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하고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저장이 가능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50" y="2668702"/>
            <a:ext cx="2913013" cy="13992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968" y="2648144"/>
            <a:ext cx="3568951" cy="13793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8" y="4221005"/>
            <a:ext cx="6256874" cy="469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7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209907"/>
            <a:ext cx="62646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1-4. 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데이터 수집 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– </a:t>
            </a:r>
            <a:r>
              <a:rPr lang="en-US" altLang="ko-KR" sz="1400" b="1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Logstash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400" b="1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Logstash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Logstash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는 실시간 파이프라인 기능을 가진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오픈소스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데이터 수집 엔진으로 서로 다른 소스의 데이터를 탄력적으로 통합하고 사용자가 선택한 목적지로 데이터를 정규화할 수 있음</a:t>
            </a:r>
          </a:p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다양한 고급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다운스트림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분석 및 시각화 활용 사례를 위해 모든 데이터를 정리하고 대중화가 가능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Fluentd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는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Input, Parser, Engine, Filter, Buffer,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Ouput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Formatter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의 총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7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 컴포넌트로 구성되어 있으며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각 컴포넌트마다 제공되는 플러그인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(Plug-in)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적절하게 활용하고 사용자 환경에 최적화하여 데이터를 수집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파싱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(parsing)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하고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저장이 가능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88" y="2480315"/>
            <a:ext cx="3832384" cy="13448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0952" y="3848787"/>
            <a:ext cx="626469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ELK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는 위 그림과 같이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분석 및 저장 기능을 담당하는 </a:t>
            </a:r>
            <a:r>
              <a:rPr lang="en-US" altLang="ko-KR" sz="1400" b="1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ElasticSearch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수집 기능을 하는 </a:t>
            </a:r>
            <a:r>
              <a:rPr lang="en-US" altLang="ko-KR" sz="1400" b="1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Logstash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이를 시각화하는 도구인 </a:t>
            </a:r>
            <a:r>
              <a:rPr lang="en-US" altLang="ko-KR" sz="1400" b="1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Kibana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의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앞글자만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딴 단어이다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 ELK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는 접근성과 용이성이 좋아 최근 가장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핫한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Log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및 데이터 </a:t>
            </a:r>
            <a:r>
              <a:rPr lang="ko-KR" altLang="en-US" sz="1400" dirty="0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분석 도구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/>
            </a:r>
            <a:b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</a:br>
            <a:endParaRPr lang="ko-KR" altLang="en-US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en-US" altLang="ko-KR" sz="1400" dirty="0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ElasticSearch</a:t>
            </a:r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ElasticSearch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는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Lucene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기반으로 개발한 분산 검색엔진으로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Logstash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를 통해 수신된 데이터를 저장소에 저장하는 역할을 담당</a:t>
            </a:r>
          </a:p>
          <a:p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데이터를 중심부에 저장하여 예상되는 항목을 검색하고 예상치 못한 항목을 밝혀낼 수 있다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정형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비정형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위치정보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메트릭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등 원하는 방법으로 다양한 유형의 검색을 수행하고 결합할 수 있다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2)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Logstash</a:t>
            </a:r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오픈소스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서버측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데이터 처리 파이프라인으로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다양한 소스에서 동시에 데이터를 수집하고 변환하여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stash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보관소로 보낸다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수집할 로그를 선정해서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지정된 대상 서버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ElasticSearch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에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인덱싱하여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전송하는 역할을 담당하는 소프트웨어</a:t>
            </a:r>
          </a:p>
          <a:p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3)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Kibana</a:t>
            </a:r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데이터를 시각적으로 탐색하고 실시간으로 분석 할 수 있다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시각화를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담당하는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HTML +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Javascript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엔진이라고 보면 </a:t>
            </a:r>
            <a:r>
              <a:rPr lang="ko-KR" altLang="en-US" sz="1400" dirty="0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된다</a:t>
            </a:r>
            <a:r>
              <a:rPr lang="en-US" altLang="ko-KR" sz="1400" dirty="0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8" y="8096475"/>
            <a:ext cx="2813992" cy="93799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257" y="8096475"/>
            <a:ext cx="2979391" cy="95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209907"/>
            <a:ext cx="626469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1-4. 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데이터 수집 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– </a:t>
            </a:r>
            <a:r>
              <a:rPr lang="en-US" altLang="ko-KR" sz="1400" b="1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Fluentd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en-US" altLang="ko-KR" sz="1400" b="1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vs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en-US" altLang="ko-KR" sz="1400" b="1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Logstash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LogStash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와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Fluentd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모두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Windows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와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Linux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등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Ruby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가 돌아가는 환경에서 모두 동작한다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명확하게 말하자면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LogStash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는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JRuby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(Java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필요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이며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Fluentd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는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CRuby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기반이다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 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결합된 형태로 주로 동작하기 때문에 해당 플랫폼을 위한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플러그인이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지원하는지 여부를 먼저 확인할 필요가 있다</a:t>
            </a:r>
            <a:r>
              <a:rPr lang="en-US" altLang="ko-KR" sz="1400" dirty="0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LogStash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는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20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개의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Fixed-Size Event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를 제한된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On-Memory queue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에 담기 때문에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재시작시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지속성을 위해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External queue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의 의존도를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높힌다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이는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LogStash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의 잘 알려진 문제로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Redis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나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Kafka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를 버퍼로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사용함으로서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문제를 해결할 수 있다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단점에 대한 해결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접근성은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좋은편이지만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안정성을 위해 독립적으로 동작시키기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어렵다는건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분명한 단점이다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Fluentd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는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in-memory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또는 디스크를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활용함할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수 있는 고도화된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버퍼링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시스템을 지원한다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물론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매개변수를 별도로 구성해야 한다는 단점이 있지만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2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개의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미들웨어를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이해해야하는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LogStash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보단 낫다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4283968"/>
            <a:ext cx="6381328" cy="253792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310336" y="6804248"/>
            <a:ext cx="225963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  <a:hlinkClick r:id="rId3"/>
              </a:rPr>
              <a:t>https://grip.news/archives/1340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254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209907"/>
            <a:ext cx="66247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분산 코디네이터 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– Zookeeper</a:t>
            </a:r>
          </a:p>
          <a:p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분산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환경에서 서버들간에 </a:t>
            </a:r>
            <a:r>
              <a:rPr lang="ko-KR" altLang="en-US" sz="1400" b="1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상호 조정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 필요한 다양한 서비스를 제공하는 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시스템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첫째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 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하나의 서버에만 서비스가 집중되지 않도록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 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서비스를 알맞게 </a:t>
            </a:r>
            <a:r>
              <a:rPr lang="ko-KR" altLang="en-US" sz="1400" b="1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분산하여 동시에 </a:t>
            </a:r>
            <a:r>
              <a:rPr lang="ko-KR" altLang="en-US" sz="1400" b="1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처리</a:t>
            </a:r>
            <a:endParaRPr lang="en-US" altLang="ko-KR" sz="1400" b="1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둘째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 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하나의 서버에서 처리한 결과를 다른 서버들과도 동기화하여 </a:t>
            </a:r>
            <a:r>
              <a:rPr lang="ko-KR" altLang="en-US" sz="1400" b="1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데이터의 안정성을 </a:t>
            </a:r>
            <a:r>
              <a:rPr lang="ko-KR" altLang="en-US" sz="1400" b="1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보장</a:t>
            </a:r>
            <a:endParaRPr lang="en-US" altLang="ko-KR" sz="1400" b="1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 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셋째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 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운영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(active) 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서버가 문제가 발생해서 서비스를 제공할 수 없을 경우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 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다른 대기 중인 서버를 운영서버로 바꿔서 </a:t>
            </a:r>
            <a:r>
              <a:rPr lang="ko-KR" altLang="en-US" sz="1400" b="1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서비스가 중지 없이 </a:t>
            </a:r>
            <a:r>
              <a:rPr lang="ko-KR" altLang="en-US" sz="1400" b="1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제공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 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넷째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 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분산 환경을 구성하는 서버들의 </a:t>
            </a:r>
            <a:r>
              <a:rPr lang="ko-KR" altLang="en-US" sz="1400" b="1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환경설정을 통합적으로 </a:t>
            </a:r>
            <a:r>
              <a:rPr lang="ko-KR" altLang="en-US" sz="1400" b="1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관리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</a:t>
            </a:r>
            <a:endParaRPr lang="ko-KR" altLang="en-US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196" y="2034927"/>
            <a:ext cx="3006935" cy="17211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6975"/>
            <a:ext cx="3810196" cy="12891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46599" y="377094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 smtClean="0">
                <a:solidFill>
                  <a:schemeClr val="bg1">
                    <a:lumMod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계층형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구조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632" y="4060023"/>
            <a:ext cx="6624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Kafka</a:t>
            </a:r>
            <a:r>
              <a:rPr lang="ko-KR" altLang="en-US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에서도 </a:t>
            </a:r>
            <a:r>
              <a:rPr lang="en-US" altLang="ko-KR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metadata </a:t>
            </a:r>
            <a:r>
              <a:rPr lang="ko-KR" altLang="en-US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부분을 </a:t>
            </a:r>
            <a:r>
              <a:rPr lang="en-US" altLang="ko-KR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zookeeper</a:t>
            </a:r>
            <a:r>
              <a:rPr lang="ko-KR" altLang="en-US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에 기록하는 식으로 구성함</a:t>
            </a:r>
            <a:endParaRPr lang="en-US" altLang="ko-KR" sz="1400" dirty="0" smtClean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ko-KR" altLang="en-US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분산된 </a:t>
            </a:r>
            <a:r>
              <a:rPr lang="ko-KR" altLang="en-US" sz="1400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노드에서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ko-KR" altLang="en-US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공유된 파일시스템이 필요하다면 </a:t>
            </a:r>
            <a:r>
              <a:rPr lang="en-US" altLang="ko-KR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zookeeper </a:t>
            </a:r>
            <a:r>
              <a:rPr lang="ko-KR" altLang="en-US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고려</a:t>
            </a:r>
            <a:endParaRPr lang="en-US" altLang="ko-KR" sz="1400" dirty="0" smtClean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ko-KR" altLang="en-US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데이터를 메모리에 올려놓음으로써 높은 처리량과 낮은 </a:t>
            </a:r>
            <a:r>
              <a:rPr lang="ko-KR" altLang="en-US" sz="1400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지연율이</a:t>
            </a:r>
            <a:r>
              <a:rPr lang="ko-KR" altLang="en-US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장점</a:t>
            </a:r>
            <a:endParaRPr lang="en-US" altLang="ko-KR" sz="1400" dirty="0" smtClean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76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209907"/>
            <a:ext cx="66247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워크플로우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관리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Workflow 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Scheduler)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- </a:t>
            </a:r>
            <a:r>
              <a:rPr lang="en-US" altLang="ko-KR" sz="1400" b="1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Oozie</a:t>
            </a:r>
            <a:endParaRPr lang="en-US" altLang="ko-KR" sz="1400" b="1" dirty="0" smtClean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하둡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작업을 관리하는 </a:t>
            </a:r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워크플로우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및 코디네이터 시스템으로써 자바 </a:t>
            </a:r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서블릿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컨테이너에서 실행되는 자바 웹 애플리케이션 서버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Mapreduce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Pig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작업 같은 특화된 액션들로 구성된 워크 </a:t>
            </a:r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플로우를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제어함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Scheduling</a:t>
            </a:r>
          </a:p>
          <a:p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- 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특정시간 액션 수행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- 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주기적 간격 이후 액션 수행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- 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이벤트 발생시 액션 수행</a:t>
            </a:r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Coordinating</a:t>
            </a:r>
          </a:p>
          <a:p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- 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이전 액션이 성공적으로 끝나면 다음 액션 시작</a:t>
            </a:r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Managing</a:t>
            </a:r>
          </a:p>
          <a:p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- 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액션 성공 및 실패 </a:t>
            </a:r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이메일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알림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- 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액션수행 시간 및 액션 단계 저장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664" y="1547664"/>
            <a:ext cx="3024336" cy="25654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892" y="5508104"/>
            <a:ext cx="3944438" cy="24482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1879" y="4180225"/>
            <a:ext cx="2810899" cy="471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구성 요소</a:t>
            </a:r>
            <a:endParaRPr lang="en-US" altLang="ko-KR" sz="1100" b="1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100" b="1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Workflow </a:t>
            </a:r>
            <a:r>
              <a:rPr lang="en-US" altLang="ko-KR" sz="1100" b="1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Engine</a:t>
            </a:r>
          </a:p>
          <a:p>
            <a:r>
              <a:rPr lang="ko-KR" altLang="en-US" sz="1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- 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워크플로우를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실행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-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하나의 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워크플로우는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여러개의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액션을 포함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100" b="1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Coordinator(Scheduler)</a:t>
            </a:r>
          </a:p>
          <a:p>
            <a:r>
              <a:rPr lang="ko-KR" altLang="en-US" sz="1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-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미리 지정된 위치의 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데이터셋의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존재 여부나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frequency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에 따라 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워크플로우를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스케줄링</a:t>
            </a:r>
          </a:p>
          <a:p>
            <a:r>
              <a:rPr lang="en-US" altLang="ko-KR" sz="1050" b="1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REST API</a:t>
            </a:r>
            <a:endParaRPr lang="en-US" altLang="ko-KR" sz="1100" b="1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sz="105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-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실행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스케줄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워크플로우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모니터링하는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API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가 있음</a:t>
            </a:r>
          </a:p>
          <a:p>
            <a:r>
              <a:rPr lang="en-US" altLang="ko-KR" sz="105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CLI</a:t>
            </a:r>
          </a:p>
          <a:p>
            <a:r>
              <a:rPr lang="ko-KR" altLang="en-US" sz="105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-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커맨드라인을 통하여 작업을 실행하거나 스케줄링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모니터링 가능</a:t>
            </a:r>
          </a:p>
          <a:p>
            <a:r>
              <a:rPr lang="en-US" altLang="ko-KR" sz="1100" b="1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Bundle</a:t>
            </a:r>
          </a:p>
          <a:p>
            <a:r>
              <a:rPr lang="ko-KR" altLang="en-US" sz="1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-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코디네이터를 모아서 한번에 제어하게 해주는 단위</a:t>
            </a:r>
          </a:p>
          <a:p>
            <a:r>
              <a:rPr lang="en-US" altLang="ko-KR" sz="1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Notifications</a:t>
            </a:r>
          </a:p>
          <a:p>
            <a:r>
              <a:rPr lang="ko-KR" altLang="en-US" sz="1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-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작업 상태가 변경 여부에 따라 이벤트를 보내줌</a:t>
            </a: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- SLA(Service Level Agreement) </a:t>
            </a:r>
            <a:r>
              <a:rPr lang="en-US" altLang="ko-KR" sz="1050" b="1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monitoring</a:t>
            </a:r>
          </a:p>
          <a:p>
            <a:r>
              <a:rPr lang="ko-KR" altLang="en-US" sz="105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-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시작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종료 시간이나 지속 시간을 기반으로 하여 작업에 대한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SLA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를 추적하는데 어떤 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 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작업이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SLA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를 달성하거나 못하는지 체크하여 사용자에게 통지해줌</a:t>
            </a:r>
          </a:p>
          <a:p>
            <a:r>
              <a:rPr lang="en-US" altLang="ko-KR" sz="1100" b="1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Database</a:t>
            </a:r>
          </a:p>
          <a:p>
            <a:r>
              <a:rPr lang="ko-KR" altLang="en-US" sz="1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-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코디네이터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번들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SLA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및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workflow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이력 등을 저장</a:t>
            </a:r>
          </a:p>
          <a:p>
            <a:endParaRPr lang="ko-KR" altLang="en-US" sz="11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07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1581</Words>
  <Application>Microsoft Office PowerPoint</Application>
  <PresentationFormat>화면 슬라이드 쇼(4:3)</PresentationFormat>
  <Paragraphs>201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709-000</dc:creator>
  <cp:lastModifiedBy>709-000</cp:lastModifiedBy>
  <cp:revision>47</cp:revision>
  <dcterms:created xsi:type="dcterms:W3CDTF">2019-09-30T03:24:29Z</dcterms:created>
  <dcterms:modified xsi:type="dcterms:W3CDTF">2019-10-02T00:56:18Z</dcterms:modified>
</cp:coreProperties>
</file>