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CB3D-0958-4376-BF56-14C8758CC27E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C67-52FE-4FBA-8EDF-2C0D5D538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CB3D-0958-4376-BF56-14C8758CC27E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C67-52FE-4FBA-8EDF-2C0D5D538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0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CB3D-0958-4376-BF56-14C8758CC27E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C67-52FE-4FBA-8EDF-2C0D5D538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8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CB3D-0958-4376-BF56-14C8758CC27E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C67-52FE-4FBA-8EDF-2C0D5D538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3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CB3D-0958-4376-BF56-14C8758CC27E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C67-52FE-4FBA-8EDF-2C0D5D538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CB3D-0958-4376-BF56-14C8758CC27E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C67-52FE-4FBA-8EDF-2C0D5D538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7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CB3D-0958-4376-BF56-14C8758CC27E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C67-52FE-4FBA-8EDF-2C0D5D538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0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CB3D-0958-4376-BF56-14C8758CC27E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C67-52FE-4FBA-8EDF-2C0D5D538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0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CB3D-0958-4376-BF56-14C8758CC27E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C67-52FE-4FBA-8EDF-2C0D5D538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CB3D-0958-4376-BF56-14C8758CC27E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C67-52FE-4FBA-8EDF-2C0D5D538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CB3D-0958-4376-BF56-14C8758CC27E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C67-52FE-4FBA-8EDF-2C0D5D538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CB3D-0958-4376-BF56-14C8758CC27E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EFC67-52FE-4FBA-8EDF-2C0D5D538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0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760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BACnet</a:t>
            </a:r>
            <a:r>
              <a:rPr lang="ko-KR" altLang="en-US" dirty="0" smtClean="0"/>
              <a:t>에서 지원하는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 네트워크 종류는 다음과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BACnet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ARCnet</a:t>
            </a:r>
            <a:endParaRPr lang="en-US" altLang="ko-KR" dirty="0" smtClean="0"/>
          </a:p>
          <a:p>
            <a:r>
              <a:rPr lang="en-US" altLang="ko-KR" dirty="0" err="1" smtClean="0"/>
              <a:t>BACnet</a:t>
            </a:r>
            <a:r>
              <a:rPr lang="en-US" altLang="ko-KR" dirty="0" smtClean="0"/>
              <a:t> ISO 8802-3 (Ethernet)</a:t>
            </a:r>
          </a:p>
          <a:p>
            <a:r>
              <a:rPr lang="en-US" altLang="ko-KR" dirty="0" err="1" smtClean="0"/>
              <a:t>BACnet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LonTalk</a:t>
            </a:r>
            <a:endParaRPr lang="en-US" altLang="ko-KR" dirty="0" smtClean="0"/>
          </a:p>
          <a:p>
            <a:r>
              <a:rPr lang="en-US" altLang="ko-KR" dirty="0" err="1" smtClean="0"/>
              <a:t>BACnet</a:t>
            </a:r>
            <a:r>
              <a:rPr lang="en-US" altLang="ko-KR" dirty="0" smtClean="0"/>
              <a:t> MS/TP (Master-Slave/Token Passing)</a:t>
            </a:r>
          </a:p>
          <a:p>
            <a:r>
              <a:rPr lang="en-US" altLang="ko-KR" dirty="0" err="1" smtClean="0"/>
              <a:t>BACnet</a:t>
            </a:r>
            <a:r>
              <a:rPr lang="en-US" altLang="ko-KR" dirty="0" smtClean="0"/>
              <a:t> Point-to-Point (EIA-232)</a:t>
            </a:r>
          </a:p>
          <a:p>
            <a:r>
              <a:rPr lang="en-US" altLang="ko-KR" dirty="0" err="1" smtClean="0"/>
              <a:t>BACnet</a:t>
            </a:r>
            <a:r>
              <a:rPr lang="en-US" altLang="ko-KR" dirty="0" smtClean="0"/>
              <a:t>/IP</a:t>
            </a:r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BACnet</a:t>
            </a:r>
            <a:r>
              <a:rPr lang="en-US" altLang="ko-KR" dirty="0" smtClean="0"/>
              <a:t> MS/TP</a:t>
            </a:r>
            <a:r>
              <a:rPr lang="ko-KR" altLang="en-US" dirty="0" smtClean="0"/>
              <a:t>는 물리적으로 </a:t>
            </a:r>
            <a:r>
              <a:rPr lang="en-US" altLang="ko-KR" dirty="0" smtClean="0"/>
              <a:t>RS-485 </a:t>
            </a:r>
            <a:r>
              <a:rPr lang="ko-KR" altLang="en-US" dirty="0" smtClean="0"/>
              <a:t>통신을 사용하며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BACnet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LonTalk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Echelon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Neuron Transceiver</a:t>
            </a:r>
            <a:r>
              <a:rPr lang="ko-KR" altLang="en-US" dirty="0" smtClean="0"/>
              <a:t>에 기반한 통신 방식이다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16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1663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 err="1"/>
              <a:t>BACnet</a:t>
            </a:r>
            <a:r>
              <a:rPr lang="en-US" altLang="ko-KR" sz="1200" b="1" dirty="0"/>
              <a:t> Devices</a:t>
            </a:r>
            <a:endParaRPr lang="ko-KR" altLang="en-US" sz="1200" dirty="0"/>
          </a:p>
          <a:p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디바이스는 </a:t>
            </a:r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프로토콜을 이해할 수 있도록 설계된 장치로서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긱종</a:t>
            </a:r>
            <a:r>
              <a:rPr lang="ko-KR" altLang="en-US" sz="1200" dirty="0"/>
              <a:t> 오브젝트와 서비스의 집합체라고 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디바이스는 디바이스의 속성을 표현하는 디바이스 오브젝트와 그 외의 다양한 오브젝트로 이루어진다</a:t>
            </a:r>
            <a:r>
              <a:rPr lang="en-US" altLang="ko-KR" sz="1200" dirty="0"/>
              <a:t>. </a:t>
            </a:r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디바이스는 각 디바이스를 식별할 수 있는 번호</a:t>
            </a:r>
            <a:r>
              <a:rPr lang="en-US" altLang="ko-KR" sz="1200" dirty="0"/>
              <a:t>(instance number)</a:t>
            </a:r>
            <a:r>
              <a:rPr lang="ko-KR" altLang="en-US" sz="1200" dirty="0"/>
              <a:t>를 가지는데 이 번호는 전체 </a:t>
            </a:r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네트워크에서 유일해야 한다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628800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 err="1"/>
              <a:t>BACnet</a:t>
            </a:r>
            <a:r>
              <a:rPr lang="en-US" altLang="ko-KR" sz="1200" b="1" dirty="0"/>
              <a:t> Objects</a:t>
            </a:r>
            <a:endParaRPr lang="ko-KR" altLang="en-US" sz="1200" dirty="0"/>
          </a:p>
          <a:p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오브젝트는 정보의 집합체라고 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오브젝트는 물리적인 정보나 가상적인 정보를 표현할 수 있는데</a:t>
            </a:r>
            <a:r>
              <a:rPr lang="en-US" altLang="ko-KR" sz="1200" dirty="0"/>
              <a:t>, </a:t>
            </a:r>
            <a:r>
              <a:rPr lang="ko-KR" altLang="en-US" sz="1200" dirty="0"/>
              <a:t>예를 들면 아날로그 입출력 정보를 표현하거나 특정한 제어 알고리즘을 표현할 수도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오브젝트는 오브젝트의 기능을 정의하는 여러 개의 속성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Propery</a:t>
            </a:r>
            <a:r>
              <a:rPr lang="en-US" altLang="ko-KR" sz="1200" dirty="0"/>
              <a:t>)</a:t>
            </a:r>
            <a:r>
              <a:rPr lang="ko-KR" altLang="en-US" sz="1200" dirty="0"/>
              <a:t>로 구성되어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오브젝트 </a:t>
            </a:r>
            <a:r>
              <a:rPr lang="ko-KR" altLang="en-US" sz="1200" dirty="0" err="1"/>
              <a:t>식별자</a:t>
            </a:r>
            <a:r>
              <a:rPr lang="en-US" altLang="ko-KR" sz="1200" dirty="0"/>
              <a:t>(Object Identifier)</a:t>
            </a:r>
            <a:r>
              <a:rPr lang="ko-KR" altLang="en-US" sz="1200" dirty="0"/>
              <a:t>로 구별된다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오브젝트 </a:t>
            </a:r>
            <a:r>
              <a:rPr lang="ko-KR" altLang="en-US" sz="1200" dirty="0" err="1"/>
              <a:t>식별자는</a:t>
            </a:r>
            <a:r>
              <a:rPr lang="ko-KR" altLang="en-US" sz="1200" dirty="0"/>
              <a:t> </a:t>
            </a:r>
            <a:r>
              <a:rPr lang="en-US" altLang="ko-KR" sz="1200" dirty="0"/>
              <a:t>32</a:t>
            </a:r>
            <a:r>
              <a:rPr lang="ko-KR" altLang="en-US" sz="1200" dirty="0"/>
              <a:t>비트 숫자로 오브젝트의 종류와 번호 정보를 담고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표준에서는 </a:t>
            </a:r>
            <a:r>
              <a:rPr lang="ko-KR" altLang="en-US" sz="1200" dirty="0" err="1"/>
              <a:t>수십가지의</a:t>
            </a:r>
            <a:r>
              <a:rPr lang="ko-KR" altLang="en-US" sz="1200" dirty="0"/>
              <a:t> 오브젝트를 정의하고 디바이스를 제조하는 업체의 필요에 따라 추가로 오브젝트를 정의할 수도 있다</a:t>
            </a:r>
            <a:r>
              <a:rPr lang="en-US" altLang="ko-KR" sz="1200" dirty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1520" y="4221088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 err="1"/>
              <a:t>BACnet</a:t>
            </a:r>
            <a:r>
              <a:rPr lang="en-US" altLang="ko-KR" sz="1200" b="1" dirty="0"/>
              <a:t> Properties</a:t>
            </a:r>
            <a:endParaRPr lang="ko-KR" altLang="en-US" sz="1200" dirty="0"/>
          </a:p>
          <a:p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속성은 </a:t>
            </a:r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오브젝트의 각종 정보를 전달하며</a:t>
            </a:r>
            <a:r>
              <a:rPr lang="en-US" altLang="ko-KR" sz="1200" dirty="0"/>
              <a:t>, </a:t>
            </a:r>
            <a:r>
              <a:rPr lang="ko-KR" altLang="en-US" sz="1200" dirty="0"/>
              <a:t>오브젝트는 속성의 집합이라고 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각각의 속성은 속성 이름</a:t>
            </a:r>
            <a:r>
              <a:rPr lang="en-US" altLang="ko-KR" sz="1200" dirty="0"/>
              <a:t>(</a:t>
            </a:r>
            <a:r>
              <a:rPr lang="ko-KR" altLang="en-US" sz="1200" dirty="0"/>
              <a:t>속성 </a:t>
            </a:r>
            <a:r>
              <a:rPr lang="ko-KR" altLang="en-US" sz="1200" dirty="0" err="1"/>
              <a:t>식별자</a:t>
            </a:r>
            <a:r>
              <a:rPr lang="en-US" altLang="ko-KR" sz="1200" dirty="0"/>
              <a:t>)</a:t>
            </a:r>
            <a:r>
              <a:rPr lang="ko-KR" altLang="en-US" sz="1200" dirty="0"/>
              <a:t>와 속성의 값으로 이루어져있다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속성은 다른 </a:t>
            </a:r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디바이스가 그 속성을 가지고 있는 오브젝트의 정보를 읽거나 쓰도록 허용하는데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속성은 읽기 전용</a:t>
            </a:r>
            <a:r>
              <a:rPr lang="en-US" altLang="ko-KR" sz="1200" dirty="0"/>
              <a:t>/</a:t>
            </a:r>
            <a:r>
              <a:rPr lang="ko-KR" altLang="en-US" sz="1200" dirty="0"/>
              <a:t>읽기</a:t>
            </a:r>
            <a:r>
              <a:rPr lang="en-US" altLang="ko-KR" sz="1200" dirty="0"/>
              <a:t>,</a:t>
            </a:r>
            <a:r>
              <a:rPr lang="ko-KR" altLang="en-US" sz="1200" dirty="0"/>
              <a:t>쓰기</a:t>
            </a:r>
            <a:r>
              <a:rPr lang="en-US" altLang="ko-KR" sz="1200" dirty="0"/>
              <a:t>, </a:t>
            </a:r>
            <a:r>
              <a:rPr lang="ko-KR" altLang="en-US" sz="1200" dirty="0"/>
              <a:t>필수</a:t>
            </a:r>
            <a:r>
              <a:rPr lang="en-US" altLang="ko-KR" sz="1200" dirty="0"/>
              <a:t>/</a:t>
            </a:r>
            <a:r>
              <a:rPr lang="ko-KR" altLang="en-US" sz="1200" dirty="0"/>
              <a:t>옵션 등 </a:t>
            </a:r>
            <a:r>
              <a:rPr lang="ko-KR" altLang="en-US" sz="1200" dirty="0" err="1"/>
              <a:t>여러가지</a:t>
            </a:r>
            <a:r>
              <a:rPr lang="ko-KR" altLang="en-US" sz="1200" dirty="0"/>
              <a:t> 특성을 가지고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ko-KR" altLang="en-US" sz="1200" dirty="0"/>
              <a:t>예를 들어서</a:t>
            </a:r>
            <a:r>
              <a:rPr lang="en-US" altLang="ko-KR" sz="1200" dirty="0"/>
              <a:t>, AI </a:t>
            </a:r>
            <a:r>
              <a:rPr lang="ko-KR" altLang="en-US" sz="1200" dirty="0"/>
              <a:t>오브젝트는 </a:t>
            </a:r>
            <a:r>
              <a:rPr lang="en-US" altLang="ko-KR" sz="1200" dirty="0"/>
              <a:t>Object Name, Present-Value, Unit </a:t>
            </a:r>
            <a:r>
              <a:rPr lang="ko-KR" altLang="en-US" sz="1200" dirty="0"/>
              <a:t>라는 속성 등을 가질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941168"/>
            <a:ext cx="3697295" cy="110734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4901258" y="5373216"/>
            <a:ext cx="288032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72958" y="116632"/>
            <a:ext cx="39444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/>
              <a:t>BACnet</a:t>
            </a:r>
            <a:r>
              <a:rPr lang="en-US" altLang="ko-KR" sz="1200" b="1" dirty="0"/>
              <a:t> Services</a:t>
            </a:r>
            <a:endParaRPr lang="en-US" altLang="ko-KR" sz="1200" dirty="0"/>
          </a:p>
          <a:p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서비스는 </a:t>
            </a:r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디바이스가 다른 </a:t>
            </a:r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디바이스에 읽거나 쓰기 위해 수행할 수 있는 동작이라고 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BACnet</a:t>
            </a:r>
            <a:r>
              <a:rPr lang="en-US" altLang="ko-KR" sz="1200" dirty="0"/>
              <a:t> </a:t>
            </a:r>
            <a:r>
              <a:rPr lang="ko-KR" altLang="en-US" sz="1200" dirty="0"/>
              <a:t>에서 이러한 서비스는 크게 </a:t>
            </a:r>
            <a:r>
              <a:rPr lang="en-US" altLang="ko-KR" sz="1200" dirty="0"/>
              <a:t>5</a:t>
            </a:r>
            <a:r>
              <a:rPr lang="ko-KR" altLang="en-US" sz="1200" dirty="0"/>
              <a:t>가지로 분류되어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Object Access: read, write, create, delete</a:t>
            </a:r>
          </a:p>
          <a:p>
            <a:r>
              <a:rPr lang="en-US" altLang="ko-KR" sz="1200" dirty="0"/>
              <a:t>Device Management: discover, time sync, initialize, backup, restore </a:t>
            </a:r>
            <a:r>
              <a:rPr lang="en-US" altLang="ko-KR" sz="1200" dirty="0" err="1"/>
              <a:t>db</a:t>
            </a:r>
            <a:endParaRPr lang="en-US" altLang="ko-KR" sz="1200" dirty="0"/>
          </a:p>
          <a:p>
            <a:r>
              <a:rPr lang="en-US" altLang="ko-KR" sz="1200" dirty="0"/>
              <a:t>Alarm &amp; Event: alarms, </a:t>
            </a:r>
            <a:r>
              <a:rPr lang="en-US" altLang="ko-KR" sz="1200" dirty="0" err="1"/>
              <a:t>cos</a:t>
            </a:r>
            <a:r>
              <a:rPr lang="en-US" altLang="ko-KR" sz="1200" dirty="0"/>
              <a:t>(change of state)</a:t>
            </a:r>
          </a:p>
          <a:p>
            <a:r>
              <a:rPr lang="en-US" altLang="ko-KR" sz="1200" dirty="0"/>
              <a:t>File Transfer: trend data, program transfer</a:t>
            </a:r>
          </a:p>
          <a:p>
            <a:r>
              <a:rPr lang="en-US" altLang="ko-KR" sz="1200" dirty="0"/>
              <a:t>Virtual Terminal: MMI </a:t>
            </a:r>
            <a:r>
              <a:rPr lang="en-US" altLang="ko-KR" sz="1200" dirty="0" err="1"/>
              <a:t>vis</a:t>
            </a:r>
            <a:r>
              <a:rPr lang="en-US" altLang="ko-KR" sz="1200" dirty="0"/>
              <a:t> prompts and menus</a:t>
            </a:r>
          </a:p>
        </p:txBody>
      </p:sp>
    </p:spTree>
    <p:extLst>
      <p:ext uri="{BB962C8B-B14F-4D97-AF65-F5344CB8AC3E}">
        <p14:creationId xmlns:p14="http://schemas.microsoft.com/office/powerpoint/2010/main" val="403016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0" y="620688"/>
            <a:ext cx="5634415" cy="537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26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227</Words>
  <Application>Microsoft Office PowerPoint</Application>
  <PresentationFormat>화면 슬라이드 쇼(4:3)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4</cp:revision>
  <dcterms:created xsi:type="dcterms:W3CDTF">2019-10-11T00:35:34Z</dcterms:created>
  <dcterms:modified xsi:type="dcterms:W3CDTF">2019-10-11T08:16:19Z</dcterms:modified>
</cp:coreProperties>
</file>