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"/>
  </p:notesMasterIdLst>
  <p:sldIdLst>
    <p:sldId id="325" r:id="rId2"/>
  </p:sldIdLst>
  <p:sldSz cx="9144000" cy="5143500" type="screen16x9"/>
  <p:notesSz cx="6858000" cy="9144000"/>
  <p:embeddedFontLst>
    <p:embeddedFont>
      <p:font typeface="Montserrat Light" charset="0"/>
      <p:regular r:id="rId4"/>
      <p:bold r:id="rId5"/>
      <p:italic r:id="rId6"/>
      <p:boldItalic r:id="rId7"/>
    </p:embeddedFont>
    <p:embeddedFont>
      <p:font typeface="나눔스퀘어라운드 Regular" charset="-127"/>
      <p:regular r:id="rId8"/>
    </p:embeddedFont>
    <p:embeddedFont>
      <p:font typeface="Poppins" charset="0"/>
      <p:regular r:id="rId9"/>
      <p:bold r:id="rId10"/>
      <p:italic r:id="rId11"/>
      <p:boldItalic r:id="rId12"/>
    </p:embeddedFont>
    <p:embeddedFont>
      <p:font typeface="맑은 고딕" pitchFamily="50" charset="-127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671603D5-8085-48BA-8230-530EFC16D3E5}">
  <a:tblStyle styleId="{671603D5-8085-48BA-8230-530EFC16D3E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27" autoAdjust="0"/>
    <p:restoredTop sz="82949" autoAdjust="0"/>
  </p:normalViewPr>
  <p:slideViewPr>
    <p:cSldViewPr>
      <p:cViewPr>
        <p:scale>
          <a:sx n="150" d="100"/>
          <a:sy n="150" d="100"/>
        </p:scale>
        <p:origin x="-702" y="7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presProps" Target="pres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5447632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2815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 emboss" type="blank">
  <p:cSld name="BLANK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0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2" name="Google Shape;262;p10"/>
          <p:cNvGrpSpPr/>
          <p:nvPr/>
        </p:nvGrpSpPr>
        <p:grpSpPr>
          <a:xfrm flipH="1">
            <a:off x="5714250" y="0"/>
            <a:ext cx="3429750" cy="3643925"/>
            <a:chOff x="0" y="0"/>
            <a:chExt cx="3429750" cy="3643925"/>
          </a:xfrm>
        </p:grpSpPr>
        <p:pic>
          <p:nvPicPr>
            <p:cNvPr id="263" name="Google Shape;263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2747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4" name="Google Shape;264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373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Google Shape;266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687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7" name="Google Shape;267;p10"/>
            <p:cNvGrpSpPr/>
            <p:nvPr/>
          </p:nvGrpSpPr>
          <p:grpSpPr>
            <a:xfrm>
              <a:off x="0" y="0"/>
              <a:ext cx="3429750" cy="896675"/>
              <a:chOff x="0" y="0"/>
              <a:chExt cx="3429750" cy="896675"/>
            </a:xfrm>
          </p:grpSpPr>
          <p:pic>
            <p:nvPicPr>
              <p:cNvPr id="268" name="Google Shape;268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9" name="Google Shape;269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70" name="Google Shape;270;p10"/>
          <p:cNvGrpSpPr/>
          <p:nvPr/>
        </p:nvGrpSpPr>
        <p:grpSpPr>
          <a:xfrm flipH="1">
            <a:off x="0" y="3095415"/>
            <a:ext cx="5487525" cy="2270300"/>
            <a:chOff x="2743750" y="2061250"/>
            <a:chExt cx="5487525" cy="2270300"/>
          </a:xfrm>
        </p:grpSpPr>
        <p:grpSp>
          <p:nvGrpSpPr>
            <p:cNvPr id="271" name="Google Shape;271;p10"/>
            <p:cNvGrpSpPr/>
            <p:nvPr/>
          </p:nvGrpSpPr>
          <p:grpSpPr>
            <a:xfrm>
              <a:off x="2743750" y="3434875"/>
              <a:ext cx="5487525" cy="896675"/>
              <a:chOff x="2057775" y="0"/>
              <a:chExt cx="5487525" cy="896675"/>
            </a:xfrm>
          </p:grpSpPr>
          <p:pic>
            <p:nvPicPr>
              <p:cNvPr id="272" name="Google Shape;272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3" name="Google Shape;273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4" name="Google Shape;274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75" name="Google Shape;275;p10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276" name="Google Shape;276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7" name="Google Shape;277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78" name="Google Shape;278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44000">
              <a:schemeClr val="lt2"/>
            </a:gs>
            <a:gs pos="72000">
              <a:schemeClr val="lt2"/>
            </a:gs>
            <a:gs pos="100000">
              <a:srgbClr val="D0D8E5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  <p:sp>
        <p:nvSpPr>
          <p:cNvPr id="3" name="Google Shape;325;p14"/>
          <p:cNvSpPr txBox="1">
            <a:spLocks/>
          </p:cNvSpPr>
          <p:nvPr/>
        </p:nvSpPr>
        <p:spPr>
          <a:xfrm>
            <a:off x="570558" y="257198"/>
            <a:ext cx="4073449" cy="58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ko-KR" altLang="en-US" sz="2400" dirty="0" smtClean="0">
                <a:solidFill>
                  <a:schemeClr val="tx1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결론 및 기대효과</a:t>
            </a:r>
            <a:endParaRPr lang="ko-KR" altLang="en-US" sz="2400" dirty="0">
              <a:solidFill>
                <a:schemeClr val="tx1"/>
              </a:solidFill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grpSp>
        <p:nvGrpSpPr>
          <p:cNvPr id="10" name="Google Shape;664;p37"/>
          <p:cNvGrpSpPr/>
          <p:nvPr/>
        </p:nvGrpSpPr>
        <p:grpSpPr>
          <a:xfrm>
            <a:off x="121037" y="268590"/>
            <a:ext cx="368551" cy="368551"/>
            <a:chOff x="2594325" y="1627175"/>
            <a:chExt cx="440850" cy="440850"/>
          </a:xfrm>
        </p:grpSpPr>
        <p:sp>
          <p:nvSpPr>
            <p:cNvPr id="11" name="Google Shape;665;p3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66;p37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67;p37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546548" y="843558"/>
            <a:ext cx="3626371" cy="4104456"/>
            <a:chOff x="323528" y="843558"/>
            <a:chExt cx="3626371" cy="4104456"/>
          </a:xfrm>
        </p:grpSpPr>
        <p:grpSp>
          <p:nvGrpSpPr>
            <p:cNvPr id="9" name="그룹 8"/>
            <p:cNvGrpSpPr/>
            <p:nvPr/>
          </p:nvGrpSpPr>
          <p:grpSpPr>
            <a:xfrm>
              <a:off x="323528" y="843558"/>
              <a:ext cx="3626371" cy="4104456"/>
              <a:chOff x="297557" y="843558"/>
              <a:chExt cx="3986411" cy="4176464"/>
            </a:xfrm>
          </p:grpSpPr>
          <p:sp>
            <p:nvSpPr>
              <p:cNvPr id="4" name="모서리가 둥근 직사각형 3"/>
              <p:cNvSpPr/>
              <p:nvPr/>
            </p:nvSpPr>
            <p:spPr>
              <a:xfrm>
                <a:off x="302762" y="843558"/>
                <a:ext cx="3981206" cy="4176464"/>
              </a:xfrm>
              <a:prstGeom prst="roundRect">
                <a:avLst>
                  <a:gd name="adj" fmla="val 303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00"/>
              </a:p>
            </p:txBody>
          </p:sp>
          <p:sp>
            <p:nvSpPr>
              <p:cNvPr id="20" name="모서리가 둥근 직사각형 19"/>
              <p:cNvSpPr/>
              <p:nvPr/>
            </p:nvSpPr>
            <p:spPr>
              <a:xfrm>
                <a:off x="297557" y="843558"/>
                <a:ext cx="3981206" cy="576064"/>
              </a:xfrm>
              <a:prstGeom prst="roundRect">
                <a:avLst>
                  <a:gd name="adj" fmla="val 18522"/>
                </a:avLst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300" dirty="0" smtClean="0"/>
                  <a:t>개선 방안</a:t>
                </a:r>
                <a:endParaRPr lang="ko-KR" altLang="en-US" sz="1300" dirty="0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489588" y="1563638"/>
              <a:ext cx="2638551" cy="3231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나눔스퀘어라운드 Regular" charset="-127"/>
                  <a:ea typeface="나눔스퀘어라운드 Regular" charset="-127"/>
                </a:rPr>
                <a:t>1. </a:t>
              </a:r>
              <a:r>
                <a:rPr lang="ko-KR" altLang="en-US" sz="1200" dirty="0">
                  <a:latin typeface="나눔스퀘어라운드 Regular" charset="-127"/>
                  <a:ea typeface="나눔스퀘어라운드 Regular" charset="-127"/>
                </a:rPr>
                <a:t>운전자 신체능력에 따른 규제</a:t>
              </a:r>
            </a:p>
            <a:p>
              <a:r>
                <a:rPr lang="ko-KR" altLang="en-US" sz="1200" dirty="0">
                  <a:latin typeface="나눔스퀘어라운드 Regular" charset="-127"/>
                  <a:ea typeface="나눔스퀘어라운드 Regular" charset="-127"/>
                </a:rPr>
                <a:t>  </a:t>
              </a:r>
              <a:r>
                <a:rPr lang="en-US" altLang="ko-KR" sz="1200" dirty="0">
                  <a:latin typeface="나눔스퀘어라운드 Regular" charset="-127"/>
                  <a:ea typeface="나눔스퀘어라운드 Regular" charset="-127"/>
                </a:rPr>
                <a:t>-  </a:t>
              </a:r>
              <a:r>
                <a:rPr lang="ko-KR" altLang="en-US" sz="1200" dirty="0">
                  <a:latin typeface="나눔스퀘어라운드 Regular" charset="-127"/>
                  <a:ea typeface="나눔스퀘어라운드 Regular" charset="-127"/>
                </a:rPr>
                <a:t>미국</a:t>
              </a:r>
              <a:r>
                <a:rPr lang="en-US" altLang="ko-KR" sz="1200" dirty="0">
                  <a:latin typeface="나눔스퀘어라운드 Regular" charset="-127"/>
                  <a:ea typeface="나눔스퀘어라운드 Regular" charset="-127"/>
                </a:rPr>
                <a:t>, </a:t>
              </a:r>
              <a:r>
                <a:rPr lang="ko-KR" altLang="en-US" sz="1200" dirty="0">
                  <a:latin typeface="나눔스퀘어라운드 Regular" charset="-127"/>
                  <a:ea typeface="나눔스퀘어라운드 Regular" charset="-127"/>
                </a:rPr>
                <a:t>일본 등의 선진 국가가 시행하고 있는 인지능력 저하를 반영한 법적 규제 필요</a:t>
              </a:r>
            </a:p>
            <a:p>
              <a:endParaRPr lang="ko-KR" altLang="en-US" sz="1200" dirty="0">
                <a:latin typeface="나눔스퀘어라운드 Regular" charset="-127"/>
                <a:ea typeface="나눔스퀘어라운드 Regular" charset="-127"/>
              </a:endParaRPr>
            </a:p>
            <a:p>
              <a:r>
                <a:rPr lang="en-US" altLang="ko-KR" sz="1200" b="1" dirty="0">
                  <a:latin typeface="나눔스퀘어라운드 Regular" charset="-127"/>
                  <a:ea typeface="나눔스퀘어라운드 Regular" charset="-127"/>
                </a:rPr>
                <a:t>&gt;&gt; </a:t>
              </a:r>
              <a:r>
                <a:rPr lang="ko-KR" altLang="en-US" sz="1200" b="1" dirty="0">
                  <a:latin typeface="나눔스퀘어라운드 Regular" charset="-127"/>
                  <a:ea typeface="나눔스퀘어라운드 Regular" charset="-127"/>
                </a:rPr>
                <a:t>고령운전자 사고율 감소에 기여</a:t>
              </a:r>
            </a:p>
            <a:p>
              <a:endParaRPr lang="ko-KR" altLang="en-US" sz="1200" dirty="0">
                <a:latin typeface="나눔스퀘어라운드 Regular" charset="-127"/>
                <a:ea typeface="나눔스퀘어라운드 Regular" charset="-127"/>
              </a:endParaRPr>
            </a:p>
            <a:p>
              <a:r>
                <a:rPr lang="en-US" altLang="ko-KR" sz="1200" dirty="0">
                  <a:latin typeface="나눔스퀘어라운드 Regular" charset="-127"/>
                  <a:ea typeface="나눔스퀘어라운드 Regular" charset="-127"/>
                </a:rPr>
                <a:t>2. </a:t>
              </a:r>
              <a:r>
                <a:rPr lang="ko-KR" altLang="en-US" sz="1200" dirty="0" smtClean="0">
                  <a:latin typeface="나눔스퀘어라운드 Regular" charset="-127"/>
                  <a:ea typeface="나눔스퀘어라운드 Regular" charset="-127"/>
                </a:rPr>
                <a:t>고령운전자 취약지역 선정</a:t>
              </a:r>
              <a:endParaRPr lang="en-US" altLang="ko-KR" sz="1200" dirty="0" smtClean="0">
                <a:latin typeface="나눔스퀘어라운드 Regular" charset="-127"/>
                <a:ea typeface="나눔스퀘어라운드 Regular" charset="-127"/>
              </a:endParaRPr>
            </a:p>
            <a:p>
              <a:r>
                <a:rPr lang="ko-KR" altLang="en-US" sz="1200" dirty="0" smtClean="0">
                  <a:latin typeface="나눔스퀘어라운드 Regular" charset="-127"/>
                  <a:ea typeface="나눔스퀘어라운드 Regular" charset="-127"/>
                </a:rPr>
                <a:t>  </a:t>
              </a:r>
              <a:r>
                <a:rPr lang="en-US" altLang="ko-KR" sz="1200" dirty="0">
                  <a:latin typeface="나눔스퀘어라운드 Regular" charset="-127"/>
                  <a:ea typeface="나눔스퀘어라운드 Regular" charset="-127"/>
                </a:rPr>
                <a:t>- </a:t>
              </a:r>
              <a:r>
                <a:rPr lang="ko-KR" altLang="en-US" sz="1200" dirty="0" err="1" smtClean="0">
                  <a:latin typeface="나눔스퀘어라운드 Regular" charset="-127"/>
                  <a:ea typeface="나눔스퀘어라운드 Regular" charset="-127"/>
                </a:rPr>
                <a:t>지자체별</a:t>
              </a:r>
              <a:r>
                <a:rPr lang="ko-KR" altLang="en-US" sz="1200" dirty="0" smtClean="0">
                  <a:latin typeface="나눔스퀘어라운드 Regular" charset="-127"/>
                  <a:ea typeface="나눔스퀘어라운드 Regular" charset="-127"/>
                </a:rPr>
                <a:t> 특성을 반영</a:t>
              </a:r>
              <a:r>
                <a:rPr lang="en-US" altLang="ko-KR" sz="1200" dirty="0" smtClean="0">
                  <a:latin typeface="나눔스퀘어라운드 Regular" charset="-127"/>
                  <a:ea typeface="나눔스퀘어라운드 Regular" charset="-127"/>
                </a:rPr>
                <a:t>(</a:t>
              </a:r>
              <a:r>
                <a:rPr lang="ko-KR" altLang="en-US" sz="1200" dirty="0" smtClean="0">
                  <a:latin typeface="나눔스퀘어라운드 Regular" charset="-127"/>
                  <a:ea typeface="나눔스퀘어라운드 Regular" charset="-127"/>
                </a:rPr>
                <a:t>고령화</a:t>
              </a:r>
              <a:r>
                <a:rPr lang="en-US" altLang="ko-KR" sz="1200" dirty="0" smtClean="0">
                  <a:latin typeface="나눔스퀘어라운드 Regular" charset="-127"/>
                  <a:ea typeface="나눔스퀘어라운드 Regular" charset="-127"/>
                </a:rPr>
                <a:t>, </a:t>
              </a:r>
              <a:r>
                <a:rPr lang="ko-KR" altLang="en-US" sz="1200" dirty="0" smtClean="0">
                  <a:latin typeface="나눔스퀘어라운드 Regular" charset="-127"/>
                  <a:ea typeface="나눔스퀘어라운드 Regular" charset="-127"/>
                </a:rPr>
                <a:t>인구소멸지역 등</a:t>
              </a:r>
              <a:r>
                <a:rPr lang="en-US" altLang="ko-KR" sz="1200" dirty="0" smtClean="0">
                  <a:latin typeface="나눔스퀘어라운드 Regular" charset="-127"/>
                  <a:ea typeface="나눔스퀘어라운드 Regular" charset="-127"/>
                </a:rPr>
                <a:t>), </a:t>
              </a:r>
            </a:p>
            <a:p>
              <a:r>
                <a:rPr lang="en-US" altLang="ko-KR" sz="1200" dirty="0">
                  <a:latin typeface="나눔스퀘어라운드 Regular" charset="-127"/>
                  <a:ea typeface="나눔스퀘어라운드 Regular" charset="-127"/>
                </a:rPr>
                <a:t> </a:t>
              </a:r>
              <a:r>
                <a:rPr lang="en-US" altLang="ko-KR" sz="1200" dirty="0" smtClean="0">
                  <a:latin typeface="나눔스퀘어라운드 Regular" charset="-127"/>
                  <a:ea typeface="나눔스퀘어라운드 Regular" charset="-127"/>
                </a:rPr>
                <a:t> - </a:t>
              </a:r>
              <a:r>
                <a:rPr lang="ko-KR" altLang="en-US" sz="1200" dirty="0" smtClean="0">
                  <a:latin typeface="나눔스퀘어라운드 Regular" charset="-127"/>
                  <a:ea typeface="나눔스퀘어라운드 Regular" charset="-127"/>
                </a:rPr>
                <a:t>현재 </a:t>
              </a:r>
              <a:r>
                <a:rPr lang="ko-KR" altLang="en-US" sz="1200" dirty="0">
                  <a:latin typeface="나눔스퀘어라운드 Regular" charset="-127"/>
                  <a:ea typeface="나눔스퀘어라운드 Regular" charset="-127"/>
                </a:rPr>
                <a:t>부산시에서 시행 중인 </a:t>
              </a:r>
              <a:r>
                <a:rPr lang="en-US" altLang="ko-KR" sz="1200" dirty="0">
                  <a:latin typeface="나눔스퀘어라운드 Regular" charset="-127"/>
                  <a:ea typeface="나눔스퀘어라운드 Regular" charset="-127"/>
                </a:rPr>
                <a:t>65</a:t>
              </a:r>
              <a:r>
                <a:rPr lang="ko-KR" altLang="en-US" sz="1200" dirty="0">
                  <a:latin typeface="나눔스퀘어라운드 Regular" charset="-127"/>
                  <a:ea typeface="나눔스퀘어라운드 Regular" charset="-127"/>
                </a:rPr>
                <a:t>세 이상 고령운전자 운전면허 </a:t>
              </a:r>
              <a:r>
                <a:rPr lang="ko-KR" altLang="en-US" sz="1200" dirty="0" smtClean="0">
                  <a:latin typeface="나눔스퀘어라운드 Regular" charset="-127"/>
                  <a:ea typeface="나눔스퀘어라운드 Regular" charset="-127"/>
                </a:rPr>
                <a:t>반납시 다양한 </a:t>
              </a:r>
              <a:r>
                <a:rPr lang="ko-KR" altLang="en-US" sz="1200" dirty="0">
                  <a:latin typeface="나눔스퀘어라운드 Regular" charset="-127"/>
                  <a:ea typeface="나눔스퀘어라운드 Regular" charset="-127"/>
                </a:rPr>
                <a:t>혜택 </a:t>
              </a:r>
              <a:r>
                <a:rPr lang="ko-KR" altLang="en-US" sz="1200" dirty="0" smtClean="0">
                  <a:latin typeface="나눔스퀘어라운드 Regular" charset="-127"/>
                  <a:ea typeface="나눔스퀘어라운드 Regular" charset="-127"/>
                </a:rPr>
                <a:t>부여</a:t>
              </a:r>
              <a:endParaRPr lang="en-US" altLang="ko-KR" sz="1200" dirty="0" smtClean="0">
                <a:latin typeface="나눔스퀘어라운드 Regular" charset="-127"/>
                <a:ea typeface="나눔스퀘어라운드 Regular" charset="-127"/>
              </a:endParaRPr>
            </a:p>
            <a:p>
              <a:endParaRPr lang="ko-KR" altLang="en-US" sz="1200" dirty="0">
                <a:latin typeface="나눔스퀘어라운드 Regular" charset="-127"/>
                <a:ea typeface="나눔스퀘어라운드 Regular" charset="-127"/>
              </a:endParaRPr>
            </a:p>
            <a:p>
              <a:r>
                <a:rPr lang="en-US" altLang="ko-KR" sz="1200" b="1" dirty="0">
                  <a:latin typeface="나눔스퀘어라운드 Regular" charset="-127"/>
                  <a:ea typeface="나눔스퀘어라운드 Regular" charset="-127"/>
                </a:rPr>
                <a:t>&gt;&gt; </a:t>
              </a:r>
              <a:r>
                <a:rPr lang="ko-KR" altLang="en-US" sz="1200" b="1" dirty="0">
                  <a:latin typeface="나눔스퀘어라운드 Regular" charset="-127"/>
                  <a:ea typeface="나눔스퀘어라운드 Regular" charset="-127"/>
                </a:rPr>
                <a:t>고흥군</a:t>
              </a:r>
              <a:r>
                <a:rPr lang="en-US" altLang="ko-KR" sz="1200" b="1" dirty="0">
                  <a:latin typeface="나눔스퀘어라운드 Regular" charset="-127"/>
                  <a:ea typeface="나눔스퀘어라운드 Regular" charset="-127"/>
                </a:rPr>
                <a:t>, </a:t>
              </a:r>
              <a:r>
                <a:rPr lang="ko-KR" altLang="en-US" sz="1200" b="1" dirty="0">
                  <a:latin typeface="나눔스퀘어라운드 Regular" charset="-127"/>
                  <a:ea typeface="나눔스퀘어라운드 Regular" charset="-127"/>
                </a:rPr>
                <a:t>신안군</a:t>
              </a:r>
              <a:r>
                <a:rPr lang="en-US" altLang="ko-KR" sz="1200" b="1" dirty="0">
                  <a:latin typeface="나눔스퀘어라운드 Regular" charset="-127"/>
                  <a:ea typeface="나눔스퀘어라운드 Regular" charset="-127"/>
                </a:rPr>
                <a:t>, </a:t>
              </a:r>
              <a:r>
                <a:rPr lang="ko-KR" altLang="en-US" sz="1200" b="1" dirty="0">
                  <a:latin typeface="나눔스퀘어라운드 Regular" charset="-127"/>
                  <a:ea typeface="나눔스퀘어라운드 Regular" charset="-127"/>
                </a:rPr>
                <a:t>봉화군</a:t>
              </a:r>
              <a:r>
                <a:rPr lang="en-US" altLang="ko-KR" sz="1200" b="1" dirty="0">
                  <a:latin typeface="나눔스퀘어라운드 Regular" charset="-127"/>
                  <a:ea typeface="나눔스퀘어라운드 Regular" charset="-127"/>
                </a:rPr>
                <a:t>, </a:t>
              </a:r>
              <a:r>
                <a:rPr lang="ko-KR" altLang="en-US" sz="1200" b="1" dirty="0">
                  <a:latin typeface="나눔스퀘어라운드 Regular" charset="-127"/>
                  <a:ea typeface="나눔스퀘어라운드 Regular" charset="-127"/>
                </a:rPr>
                <a:t>의성군</a:t>
              </a:r>
              <a:r>
                <a:rPr lang="en-US" altLang="ko-KR" sz="1200" b="1" dirty="0">
                  <a:latin typeface="나눔스퀘어라운드 Regular" charset="-127"/>
                  <a:ea typeface="나눔스퀘어라운드 Regular" charset="-127"/>
                </a:rPr>
                <a:t>, </a:t>
              </a:r>
              <a:r>
                <a:rPr lang="ko-KR" altLang="en-US" sz="1200" b="1" dirty="0">
                  <a:latin typeface="나눔스퀘어라운드 Regular" charset="-127"/>
                  <a:ea typeface="나눔스퀘어라운드 Regular" charset="-127"/>
                </a:rPr>
                <a:t>진안군 등 고령운전자 사고율 높은 지역에 우선 적용 </a:t>
              </a:r>
              <a:endParaRPr lang="en-US" altLang="ko-KR" sz="1200" b="1" dirty="0" smtClean="0">
                <a:latin typeface="나눔스퀘어라운드 Regular" charset="-127"/>
                <a:ea typeface="나눔스퀘어라운드 Regular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4860032" y="843558"/>
            <a:ext cx="3626371" cy="4104456"/>
            <a:chOff x="297557" y="843558"/>
            <a:chExt cx="3986411" cy="4176464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302762" y="843558"/>
              <a:ext cx="3981206" cy="4176464"/>
            </a:xfrm>
            <a:prstGeom prst="roundRect">
              <a:avLst>
                <a:gd name="adj" fmla="val 30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297557" y="843558"/>
              <a:ext cx="3981206" cy="576064"/>
            </a:xfrm>
            <a:prstGeom prst="roundRect">
              <a:avLst>
                <a:gd name="adj" fmla="val 18522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/>
                <a:t>한계점</a:t>
              </a:r>
              <a:endParaRPr lang="ko-KR" altLang="en-US" sz="1500" dirty="0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5162932" y="1563638"/>
            <a:ext cx="263855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라운드 Regular" charset="-127"/>
                <a:ea typeface="나눔스퀘어라운드 Regular" charset="-127"/>
              </a:rPr>
              <a:t>1. </a:t>
            </a:r>
            <a:r>
              <a:rPr lang="en-US" altLang="ko-KR" sz="1200" dirty="0" smtClean="0">
                <a:latin typeface="나눔스퀘어라운드 Regular" charset="-127"/>
                <a:ea typeface="나눔스퀘어라운드 Regular" charset="-127"/>
              </a:rPr>
              <a:t> </a:t>
            </a:r>
            <a:r>
              <a:rPr lang="ko-KR" altLang="en-US" sz="1200" dirty="0" smtClean="0">
                <a:latin typeface="나눔스퀘어라운드 Regular" charset="-127"/>
                <a:ea typeface="나눔스퀘어라운드 Regular" charset="-127"/>
              </a:rPr>
              <a:t>도로교통</a:t>
            </a:r>
            <a:r>
              <a:rPr lang="en-US" altLang="ko-KR" sz="1200" dirty="0" smtClean="0">
                <a:latin typeface="나눔스퀘어라운드 Regular" charset="-127"/>
                <a:ea typeface="나눔스퀘어라운드 Regular" charset="-127"/>
              </a:rPr>
              <a:t>DB</a:t>
            </a:r>
            <a:r>
              <a:rPr lang="ko-KR" altLang="en-US" sz="1200" dirty="0" smtClean="0">
                <a:latin typeface="나눔스퀘어라운드 Regular" charset="-127"/>
                <a:ea typeface="나눔스퀘어라운드 Regular" charset="-127"/>
              </a:rPr>
              <a:t>의 연령별</a:t>
            </a:r>
            <a:r>
              <a:rPr lang="en-US" altLang="ko-KR" sz="1200" dirty="0" smtClean="0">
                <a:latin typeface="나눔스퀘어라운드 Regular" charset="-127"/>
                <a:ea typeface="나눔스퀘어라운드 Regular" charset="-127"/>
              </a:rPr>
              <a:t>, </a:t>
            </a:r>
            <a:r>
              <a:rPr lang="ko-KR" altLang="en-US" sz="1200" dirty="0" smtClean="0">
                <a:latin typeface="나눔스퀘어라운드 Regular" charset="-127"/>
                <a:ea typeface="나눔스퀘어라운드 Regular" charset="-127"/>
              </a:rPr>
              <a:t>지역별</a:t>
            </a:r>
            <a:r>
              <a:rPr lang="en-US" altLang="ko-KR" sz="1200" dirty="0">
                <a:latin typeface="나눔스퀘어라운드 Regular" charset="-127"/>
                <a:ea typeface="나눔스퀘어라운드 Regular" charset="-127"/>
              </a:rPr>
              <a:t> </a:t>
            </a:r>
            <a:r>
              <a:rPr lang="ko-KR" altLang="en-US" sz="1200" dirty="0" smtClean="0">
                <a:latin typeface="나눔스퀘어라운드 Regular" charset="-127"/>
                <a:ea typeface="나눔스퀘어라운드 Regular" charset="-127"/>
              </a:rPr>
              <a:t>등 데이터 기준 상이</a:t>
            </a:r>
            <a:r>
              <a:rPr lang="en-US" altLang="ko-KR" sz="1200" dirty="0">
                <a:latin typeface="나눔스퀘어라운드 Regular" charset="-127"/>
                <a:ea typeface="나눔스퀘어라운드 Regular" charset="-127"/>
              </a:rPr>
              <a:t> </a:t>
            </a:r>
            <a:r>
              <a:rPr lang="en-US" altLang="ko-KR" sz="1200" dirty="0" smtClean="0">
                <a:latin typeface="나눔스퀘어라운드 Regular" charset="-127"/>
                <a:ea typeface="나눔스퀘어라운드 Regular" charset="-127"/>
              </a:rPr>
              <a:t>-&gt; </a:t>
            </a:r>
            <a:r>
              <a:rPr lang="ko-KR" altLang="en-US" sz="1200" dirty="0" smtClean="0">
                <a:latin typeface="나눔스퀘어라운드 Regular" charset="-127"/>
                <a:ea typeface="나눔스퀘어라운드 Regular" charset="-127"/>
              </a:rPr>
              <a:t> 심층 분석 불가능</a:t>
            </a:r>
            <a:endParaRPr lang="ko-KR" altLang="en-US" sz="1200" dirty="0">
              <a:latin typeface="나눔스퀘어라운드 Regular" charset="-127"/>
              <a:ea typeface="나눔스퀘어라운드 Regular" charset="-127"/>
            </a:endParaRPr>
          </a:p>
          <a:p>
            <a:endParaRPr lang="ko-KR" altLang="en-US" sz="1200" dirty="0">
              <a:latin typeface="나눔스퀘어라운드 Regular" charset="-127"/>
              <a:ea typeface="나눔스퀘어라운드 Regular" charset="-127"/>
            </a:endParaRPr>
          </a:p>
          <a:p>
            <a:r>
              <a:rPr lang="en-US" altLang="ko-KR" sz="1200" dirty="0">
                <a:latin typeface="나눔스퀘어라운드 Regular" charset="-127"/>
                <a:ea typeface="나눔스퀘어라운드 Regular" charset="-127"/>
              </a:rPr>
              <a:t>2. </a:t>
            </a:r>
            <a:r>
              <a:rPr lang="ko-KR" altLang="en-US" sz="1200" dirty="0" smtClean="0">
                <a:latin typeface="나눔스퀘어라운드 Regular" charset="-127"/>
                <a:ea typeface="나눔스퀘어라운드 Regular" charset="-127"/>
              </a:rPr>
              <a:t>연령층별 신체능력에 따른 데이터가 존재하지 않아 </a:t>
            </a:r>
            <a:r>
              <a:rPr lang="ko-KR" altLang="en-US" sz="1200" dirty="0" err="1" smtClean="0">
                <a:latin typeface="나눔스퀘어라운드 Regular" charset="-127"/>
                <a:ea typeface="나눔스퀘어라운드 Regular" charset="-127"/>
              </a:rPr>
              <a:t>머신러닝</a:t>
            </a:r>
            <a:r>
              <a:rPr lang="ko-KR" altLang="en-US" sz="1200" dirty="0">
                <a:latin typeface="나눔스퀘어라운드 Regular" charset="-127"/>
                <a:ea typeface="나눔스퀘어라운드 Regular" charset="-127"/>
              </a:rPr>
              <a:t> </a:t>
            </a:r>
            <a:r>
              <a:rPr lang="ko-KR" altLang="en-US" sz="1200" dirty="0" smtClean="0">
                <a:latin typeface="나눔스퀘어라운드 Regular" charset="-127"/>
                <a:ea typeface="나눔스퀘어라운드 Regular" charset="-127"/>
              </a:rPr>
              <a:t>등의 분석 </a:t>
            </a:r>
            <a:r>
              <a:rPr lang="en-US" altLang="ko-KR" sz="1200" dirty="0" smtClean="0">
                <a:latin typeface="나눔스퀘어라운드 Regular" charset="-127"/>
                <a:ea typeface="나눔스퀘어라운드 Regular" charset="-127"/>
              </a:rPr>
              <a:t>X</a:t>
            </a:r>
          </a:p>
          <a:p>
            <a:endParaRPr lang="en-US" altLang="ko-KR" sz="1200" dirty="0" smtClean="0">
              <a:latin typeface="나눔스퀘어라운드 Regular" charset="-127"/>
              <a:ea typeface="나눔스퀘어라운드 Regular" charset="-127"/>
            </a:endParaRPr>
          </a:p>
          <a:p>
            <a:r>
              <a:rPr lang="en-US" altLang="ko-KR" sz="1200" dirty="0" smtClean="0">
                <a:latin typeface="나눔스퀘어라운드 Regular" charset="-127"/>
                <a:ea typeface="나눔스퀘어라운드 Regular" charset="-127"/>
              </a:rPr>
              <a:t>3. </a:t>
            </a:r>
            <a:r>
              <a:rPr lang="ko-KR" altLang="en-US" sz="1200" dirty="0" smtClean="0">
                <a:latin typeface="나눔스퀘어라운드 Regular" charset="-127"/>
                <a:ea typeface="나눔스퀘어라운드 Regular" charset="-127"/>
              </a:rPr>
              <a:t>예상했던 운전자 교통사고의 원인이 실제 데이터 통계로 확인 시 예상을 빗겨나갔던 점</a:t>
            </a:r>
            <a:r>
              <a:rPr lang="en-US" altLang="ko-KR" sz="1200" dirty="0" smtClean="0">
                <a:latin typeface="나눔스퀘어라운드 Regular" charset="-127"/>
                <a:ea typeface="나눔스퀘어라운드 Regular" charset="-127"/>
              </a:rPr>
              <a:t>(</a:t>
            </a:r>
            <a:r>
              <a:rPr lang="ko-KR" altLang="en-US" sz="1200" dirty="0" smtClean="0">
                <a:latin typeface="나눔스퀘어라운드 Regular" charset="-127"/>
                <a:ea typeface="나눔스퀘어라운드 Regular" charset="-127"/>
              </a:rPr>
              <a:t>날씨 및 </a:t>
            </a:r>
            <a:r>
              <a:rPr lang="ko-KR" altLang="en-US" sz="1200" dirty="0" err="1" smtClean="0">
                <a:latin typeface="나눔스퀘어라운드 Regular" charset="-127"/>
                <a:ea typeface="나눔스퀘어라운드 Regular" charset="-127"/>
              </a:rPr>
              <a:t>기상별</a:t>
            </a:r>
            <a:r>
              <a:rPr lang="ko-KR" altLang="en-US" sz="1200" dirty="0" smtClean="0">
                <a:latin typeface="나눔스퀘어라운드 Regular" charset="-127"/>
                <a:ea typeface="나눔스퀘어라운드 Regular" charset="-127"/>
              </a:rPr>
              <a:t> 사고</a:t>
            </a:r>
            <a:r>
              <a:rPr lang="en-US" altLang="ko-KR" sz="1200" dirty="0" smtClean="0">
                <a:latin typeface="나눔스퀘어라운드 Regular" charset="-127"/>
                <a:ea typeface="나눔스퀘어라운드 Regular" charset="-127"/>
              </a:rPr>
              <a:t>)</a:t>
            </a:r>
          </a:p>
          <a:p>
            <a:endParaRPr lang="en-US" altLang="ko-KR" sz="1200" dirty="0">
              <a:latin typeface="나눔스퀘어라운드 Regular" charset="-127"/>
              <a:ea typeface="나눔스퀘어라운드 Regular" charset="-127"/>
            </a:endParaRPr>
          </a:p>
          <a:p>
            <a:r>
              <a:rPr lang="en-US" altLang="ko-KR" sz="1200" dirty="0" smtClean="0">
                <a:latin typeface="나눔스퀘어라운드 Regular" charset="-127"/>
                <a:ea typeface="나눔스퀘어라운드 Regular" charset="-127"/>
              </a:rPr>
              <a:t>4. </a:t>
            </a:r>
            <a:endParaRPr lang="ko-KR" altLang="en-US" sz="1200" dirty="0">
              <a:latin typeface="나눔스퀘어라운드 Regular" charset="-127"/>
              <a:ea typeface="나눔스퀘어라운드 Regular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254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olsce template">
  <a:themeElements>
    <a:clrScheme name="Custom 347">
      <a:dk1>
        <a:srgbClr val="252831"/>
      </a:dk1>
      <a:lt1>
        <a:srgbClr val="FFFFFF"/>
      </a:lt1>
      <a:dk2>
        <a:srgbClr val="68728D"/>
      </a:dk2>
      <a:lt2>
        <a:srgbClr val="E9EDF3"/>
      </a:lt2>
      <a:accent1>
        <a:srgbClr val="7D89AC"/>
      </a:accent1>
      <a:accent2>
        <a:srgbClr val="728CD8"/>
      </a:accent2>
      <a:accent3>
        <a:srgbClr val="72D8D8"/>
      </a:accent3>
      <a:accent4>
        <a:srgbClr val="B1D872"/>
      </a:accent4>
      <a:accent5>
        <a:srgbClr val="F8D067"/>
      </a:accent5>
      <a:accent6>
        <a:srgbClr val="BDC3D3"/>
      </a:accent6>
      <a:hlink>
        <a:srgbClr val="7D89A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4085</TotalTime>
  <Words>132</Words>
  <Application>Microsoft Office PowerPoint</Application>
  <PresentationFormat>화면 슬라이드 쇼(16:9)</PresentationFormat>
  <Paragraphs>21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굴림</vt:lpstr>
      <vt:lpstr>Arial</vt:lpstr>
      <vt:lpstr>Montserrat Light</vt:lpstr>
      <vt:lpstr>나눔스퀘어라운드 Regular</vt:lpstr>
      <vt:lpstr>Poppins</vt:lpstr>
      <vt:lpstr>맑은 고딕</vt:lpstr>
      <vt:lpstr>Volsce template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4조 프로젝트#1</dc:title>
  <dc:creator>709-000</dc:creator>
  <cp:lastModifiedBy>709-000</cp:lastModifiedBy>
  <cp:revision>261</cp:revision>
  <dcterms:modified xsi:type="dcterms:W3CDTF">2019-09-09T03:26:26Z</dcterms:modified>
</cp:coreProperties>
</file>