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63" r:id="rId3"/>
    <p:sldId id="269" r:id="rId4"/>
    <p:sldId id="268" r:id="rId5"/>
  </p:sldIdLst>
  <p:sldSz cx="9144000" cy="6858000" type="screen4x3"/>
  <p:notesSz cx="6858000" cy="9144000"/>
  <p:defaultTextStyle>
    <a:defPPr>
      <a:defRPr lang="ko-KR"/>
    </a:defPPr>
    <a:lvl1pPr marL="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7A8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11871-C92D-418A-AC6A-537362743CE8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78BC4-253A-4A18-A7A8-63DFC77D5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4" name="layout1_shape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xfrm>
            <a:off x="214184" y="3459480"/>
            <a:ext cx="8678296" cy="1553696"/>
          </a:xfrm>
          <a:prstGeom prst="rect">
            <a:avLst/>
          </a:prstGeom>
        </p:spPr>
        <p:txBody>
          <a:bodyPr anchor="t"/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입력하시오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6/12/2019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5" name="layout10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6" name="layout10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cxnSp>
        <p:nvCxnSpPr>
          <p:cNvPr id="7" name="layout10_shape5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ayout10_shape6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2_shape1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2_shape2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2_shape3"/>
          <p:cNvCxnSpPr/>
          <p:nvPr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layout2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6/12/2019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4" name="layout3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5" name="layout3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cxnSp>
        <p:nvCxnSpPr>
          <p:cNvPr id="6" name="layout3_shape4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3_shape5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ayout3_shape6"/>
          <p:cNvCxnSpPr/>
          <p:nvPr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ayout3_shape7"/>
          <p:cNvCxnSpPr/>
          <p:nvPr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ayout3_shape8"/>
          <p:cNvCxnSpPr/>
          <p:nvPr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ayout3_shape9"/>
          <p:cNvCxnSpPr/>
          <p:nvPr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ayout3_shape10"/>
          <p:cNvCxnSpPr/>
          <p:nvPr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ayout3_shape11"/>
          <p:cNvCxnSpPr/>
          <p:nvPr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ayout3_shape12"/>
          <p:cNvCxnSpPr/>
          <p:nvPr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layout3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6/12/2019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4" name="layout4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5" name="layout4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cxnSp>
        <p:nvCxnSpPr>
          <p:cNvPr id="6" name="layout4_shape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4_shape5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ayout4_shape6"/>
          <p:cNvCxnSpPr/>
          <p:nvPr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6/12/2019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4" name="layout5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5" name="layout5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cxnSp>
        <p:nvCxnSpPr>
          <p:cNvPr id="6" name="layout5_shape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5_shape5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title"/>
          </p:nvPr>
        </p:nvSpPr>
        <p:spPr>
          <a:xfrm>
            <a:off x="158824" y="3187576"/>
            <a:ext cx="6357392" cy="144016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6/12/2019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8" name="layout6_shape6"/>
          <p:cNvSpPr>
            <a:spLocks noGrp="1"/>
          </p:cNvSpPr>
          <p:nvPr>
            <p:ph type="body" idx="1"/>
          </p:nvPr>
        </p:nvSpPr>
        <p:spPr>
          <a:xfrm>
            <a:off x="6516216" y="3573016"/>
            <a:ext cx="2627784" cy="27972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title"/>
          </p:nvPr>
        </p:nvSpPr>
        <p:spPr>
          <a:xfrm>
            <a:off x="158824" y="3424808"/>
            <a:ext cx="7005464" cy="1296144"/>
          </a:xfrm>
          <a:prstGeom prst="rect">
            <a:avLst/>
          </a:prstGeom>
        </p:spPr>
        <p:txBody>
          <a:bodyPr anchor="t"/>
          <a:lstStyle>
            <a:lvl1pPr algn="l">
              <a:defRPr sz="4400">
                <a:solidFill>
                  <a:srgbClr val="7E858E"/>
                </a:solidFill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dt" sz="half" idx="10"/>
          </p:nvPr>
        </p:nvSpPr>
        <p:spPr>
          <a:xfrm>
            <a:off x="457200" y="6093296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6/12/2019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ftr" sz="quarter" idx="11"/>
          </p:nvPr>
        </p:nvSpPr>
        <p:spPr>
          <a:xfrm>
            <a:off x="3124200" y="6093296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6" name="layout7_shape4"/>
          <p:cNvSpPr>
            <a:spLocks noGrp="1"/>
          </p:cNvSpPr>
          <p:nvPr>
            <p:ph type="sldNum" sz="quarter" idx="12"/>
          </p:nvPr>
        </p:nvSpPr>
        <p:spPr>
          <a:xfrm>
            <a:off x="6553200" y="6093296"/>
            <a:ext cx="2133600" cy="365125"/>
          </a:xfrm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7" name="layout7_shape5"/>
          <p:cNvSpPr>
            <a:spLocks noGrp="1"/>
          </p:cNvSpPr>
          <p:nvPr>
            <p:ph type="body" idx="1"/>
          </p:nvPr>
        </p:nvSpPr>
        <p:spPr>
          <a:xfrm>
            <a:off x="7164288" y="3573016"/>
            <a:ext cx="1838300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 b="1">
                <a:solidFill>
                  <a:srgbClr val="7E85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cxnSp>
        <p:nvCxnSpPr>
          <p:cNvPr id="8" name="layout7_shape6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ayout7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</a:ln>
        </p:spPr>
      </p:pic>
      <p:cxnSp>
        <p:nvCxnSpPr>
          <p:cNvPr id="10" name="layout7_shape7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ayout7_shape8"/>
          <p:cNvCxnSpPr/>
          <p:nvPr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6/12/2019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4" name="layout8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5" name="layout8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cxnSp>
        <p:nvCxnSpPr>
          <p:cNvPr id="6" name="layout8_shape4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8_shape5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ayout8_shape6"/>
          <p:cNvCxnSpPr/>
          <p:nvPr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ayout8_shape7"/>
          <p:cNvCxnSpPr/>
          <p:nvPr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ayout8_shape8"/>
          <p:cNvCxnSpPr/>
          <p:nvPr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ayout8_shape9"/>
          <p:cNvCxnSpPr/>
          <p:nvPr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ayout8_shape10"/>
          <p:cNvCxnSpPr/>
          <p:nvPr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ayout8_shape11"/>
          <p:cNvCxnSpPr/>
          <p:nvPr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ayout8_shape12"/>
          <p:cNvCxnSpPr/>
          <p:nvPr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layout8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6" name="layout8_shape13"/>
          <p:cNvSpPr>
            <a:spLocks noGrp="1"/>
          </p:cNvSpPr>
          <p:nvPr>
            <p:ph type="body" idx="1"/>
          </p:nvPr>
        </p:nvSpPr>
        <p:spPr>
          <a:xfrm>
            <a:off x="204912" y="3452168"/>
            <a:ext cx="4318322" cy="35173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목차를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</a:p>
        </p:txBody>
      </p:sp>
      <p:sp>
        <p:nvSpPr>
          <p:cNvPr id="17" name="layout8_shape14"/>
          <p:cNvSpPr>
            <a:spLocks noGrp="1"/>
          </p:cNvSpPr>
          <p:nvPr>
            <p:ph type="body" sz="half" idx="2"/>
          </p:nvPr>
        </p:nvSpPr>
        <p:spPr>
          <a:xfrm>
            <a:off x="198562" y="4182989"/>
            <a:ext cx="1728192" cy="18722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꼭지</a:t>
            </a:r>
            <a:r>
              <a:rPr lang="en-US" altLang="en-US"/>
              <a:t> </a:t>
            </a:r>
            <a:r>
              <a:rPr lang="ko-KR" altLang="en-US"/>
              <a:t>제목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139700" y="260648"/>
            <a:ext cx="8752780" cy="79695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C00000"/>
                </a:solidFill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6/12/2019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5" name="layout9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6" name="layout9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cxnSp>
        <p:nvCxnSpPr>
          <p:cNvPr id="7" name="layout9_shape5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ayout9_shape6"/>
          <p:cNvCxnSpPr/>
          <p:nvPr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ayout9_shape7"/>
          <p:cNvSpPr>
            <a:spLocks noGrp="1"/>
          </p:cNvSpPr>
          <p:nvPr>
            <p:ph type="body" idx="1"/>
          </p:nvPr>
        </p:nvSpPr>
        <p:spPr>
          <a:xfrm>
            <a:off x="160462" y="2204864"/>
            <a:ext cx="873201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내용</a:t>
            </a:r>
            <a:r>
              <a:rPr lang="en-US" altLang="en-US"/>
              <a:t> </a:t>
            </a:r>
            <a:r>
              <a:rPr lang="ko-KR" altLang="en-US"/>
              <a:t>입력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sz="1200">
                <a:solidFill>
                  <a:schemeClr val="tx2"/>
                </a:solidFill>
                <a:latin typeface="나눔고딕"/>
                <a:ea typeface="나눔고딕"/>
              </a:rPr>
              <a:t>6/12/2019</a:t>
            </a:fld>
            <a:endParaRPr sz="1200">
              <a:solidFill>
                <a:schemeClr val="tx2"/>
              </a:solidFill>
              <a:latin typeface="나눔고딕"/>
              <a:ea typeface="나눔고딕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2"/>
              </a:solidFill>
              <a:latin typeface="나눔고딕"/>
              <a:ea typeface="나눔고딕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en-US" sz="1200">
                <a:solidFill>
                  <a:schemeClr val="tx2"/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2"/>
              </a:solidFill>
              <a:latin typeface="나눔고딕"/>
              <a:ea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 latinLnBrk="1">
        <a:spcBef>
          <a:spcPct val="0"/>
        </a:spcBef>
        <a:buNone/>
        <a:defRPr sz="3600" b="0" kern="1200">
          <a:solidFill>
            <a:schemeClr val="tx1"/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None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1pPr>
      <a:lvl2pPr marL="742950" indent="-285750" algn="l" defTabSz="914400" latinLnBrk="1">
        <a:spcBef>
          <a:spcPct val="20000"/>
        </a:spcBef>
        <a:buNone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2pPr>
      <a:lvl3pPr marL="1143000" indent="-228600" algn="l" defTabSz="914400" latinLnBrk="1">
        <a:spcBef>
          <a:spcPct val="20000"/>
        </a:spcBef>
        <a:buNone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3pPr>
      <a:lvl4pPr marL="1600200" indent="-228600" algn="l" defTabSz="914400" latinLnBrk="1">
        <a:spcBef>
          <a:spcPct val="20000"/>
        </a:spcBef>
        <a:buNone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4pPr>
      <a:lvl5pPr marL="2057400" indent="-228600" algn="l" defTabSz="914400" latinLnBrk="1">
        <a:spcBef>
          <a:spcPct val="20000"/>
        </a:spcBef>
        <a:buNone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0"/>
            <a:ext cx="1979712" cy="1686296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4" name="slide1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9" y="1664736"/>
            <a:ext cx="2699792" cy="1781057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5" name="slide1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0"/>
            <a:ext cx="4690614" cy="342900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6" name="slide1_shape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217A8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slide1_picture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326159" y="326161"/>
            <a:ext cx="3429000" cy="2776681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8" name="slide1_shape2"/>
          <p:cNvSpPr/>
          <p:nvPr/>
        </p:nvSpPr>
        <p:spPr>
          <a:xfrm>
            <a:off x="179512" y="3573016"/>
            <a:ext cx="8136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빅데이터를 활용한 스마트데이터 </a:t>
            </a:r>
            <a:endParaRPr lang="en-US" altLang="ko-KR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양성과정</a:t>
            </a:r>
          </a:p>
        </p:txBody>
      </p:sp>
      <p:sp>
        <p:nvSpPr>
          <p:cNvPr id="10" name="slide1_shape4"/>
          <p:cNvSpPr/>
          <p:nvPr/>
        </p:nvSpPr>
        <p:spPr>
          <a:xfrm>
            <a:off x="7236296" y="3573016"/>
            <a:ext cx="1872208" cy="19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latinLnBrk="1">
              <a:lnSpc>
                <a:spcPct val="80000"/>
              </a:lnSpc>
            </a:pPr>
            <a:r>
              <a:rPr lang="en-US" altLang="ko-KR" sz="800" b="1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19.06.12</a:t>
            </a:r>
            <a:endParaRPr sz="800" b="1" kern="12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11" name="slide1_picture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71800" y="-1"/>
            <a:ext cx="2304256" cy="1729673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12" name="slide1_picture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71800" y="1700808"/>
            <a:ext cx="2304256" cy="1728192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3" name="slide1_shape2"/>
          <p:cNvSpPr/>
          <p:nvPr/>
        </p:nvSpPr>
        <p:spPr>
          <a:xfrm>
            <a:off x="7392614" y="6127016"/>
            <a:ext cx="1821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오진영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slide1_shape2"/>
          <p:cNvSpPr/>
          <p:nvPr/>
        </p:nvSpPr>
        <p:spPr>
          <a:xfrm>
            <a:off x="3347864" y="4853646"/>
            <a:ext cx="5936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R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연습문제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5. 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한영 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워드클라우드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및 그래프 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그리기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8_shape1"/>
          <p:cNvCxnSpPr/>
          <p:nvPr/>
        </p:nvCxnSpPr>
        <p:spPr>
          <a:xfrm>
            <a:off x="251520" y="116632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8_shape2"/>
          <p:cNvCxnSpPr/>
          <p:nvPr/>
        </p:nvCxnSpPr>
        <p:spPr>
          <a:xfrm>
            <a:off x="251520" y="520684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8_shape3"/>
          <p:cNvSpPr/>
          <p:nvPr/>
        </p:nvSpPr>
        <p:spPr>
          <a:xfrm>
            <a:off x="179512" y="89054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latinLnBrk="1">
              <a:lnSpc>
                <a:spcPct val="90000"/>
              </a:lnSpc>
            </a:pPr>
            <a:r>
              <a:rPr lang="en-US" sz="2000" kern="1200" spc="300" dirty="0" err="1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codiing</a:t>
            </a:r>
            <a:endParaRPr sz="2000" kern="12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2" name="slide8_shape3"/>
          <p:cNvSpPr/>
          <p:nvPr/>
        </p:nvSpPr>
        <p:spPr>
          <a:xfrm>
            <a:off x="4572000" y="103160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latinLnBrk="1">
              <a:lnSpc>
                <a:spcPct val="90000"/>
              </a:lnSpc>
            </a:pPr>
            <a:r>
              <a:rPr lang="en-US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result</a:t>
            </a:r>
            <a:endParaRPr sz="2000" kern="12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499992" y="548680"/>
            <a:ext cx="0" cy="61926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161824" y="548680"/>
            <a:ext cx="4176464" cy="6192688"/>
          </a:xfrm>
          <a:prstGeom prst="roundRect">
            <a:avLst/>
          </a:prstGeom>
          <a:solidFill>
            <a:srgbClr val="217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slide8_shape5"/>
          <p:cNvSpPr/>
          <p:nvPr/>
        </p:nvSpPr>
        <p:spPr>
          <a:xfrm>
            <a:off x="395536" y="742483"/>
            <a:ext cx="3816424" cy="6070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# </a:t>
            </a:r>
            <a:r>
              <a:rPr lang="ko-KR" altLang="en-US" sz="1050" b="1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한영 </a:t>
            </a:r>
            <a:r>
              <a:rPr lang="ko-KR" altLang="en-US" sz="1050" b="1" spc="-30" dirty="0" err="1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워드클라우드</a:t>
            </a:r>
            <a:endParaRPr lang="en-US" altLang="ko-KR" sz="1050" b="1" spc="-30" dirty="0" smtClean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endParaRPr lang="en-US" altLang="ko-KR" sz="1050" b="1" spc="-30" dirty="0" smtClean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 err="1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mergeUserDic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050" spc="-30" dirty="0" err="1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data.frame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050" spc="-30" dirty="0" err="1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readLines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('hiphop.txt'), "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ncn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"))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txt &lt;-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readLines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('hiphop.txt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')</a:t>
            </a:r>
            <a:endParaRPr lang="en-US" altLang="ko-KR" sz="105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hip &lt;-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sapply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txt,extractNoun,USE.NAMES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F)</a:t>
            </a:r>
          </a:p>
          <a:p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head(</a:t>
            </a:r>
            <a:r>
              <a:rPr lang="en-US" altLang="ko-KR" sz="1050" spc="-30" dirty="0" err="1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unlist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(hip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),30)</a:t>
            </a:r>
          </a:p>
          <a:p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hdata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&lt;-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unlist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(hip)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hip &lt;-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str_replace_all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hdata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,"[^[:alpha:]]","")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txt1 &lt;-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readLines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("gsub.txt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")</a:t>
            </a:r>
            <a:endParaRPr lang="en-US" altLang="ko-KR" sz="105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cnt_txt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&lt;- length(txt1)</a:t>
            </a:r>
          </a:p>
          <a:p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i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&lt;- 1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for(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i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in 1:cnt_txt) {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hip &lt;-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gsub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((txt1[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i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]),"",hip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)}</a:t>
            </a:r>
            <a:endParaRPr lang="en-US" altLang="ko-KR" sz="105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corp1&lt;- Corpus(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VectorSource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(hip))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corp2 &lt;-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tm_map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(corp1,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stripWhitespace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corp2 &lt;-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tm_map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(corp2,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tolower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corp2 &lt;-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tm_map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(corp2,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removeNumbers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corp2 &lt;-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tm_map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(corp2,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removePunctuation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sword2 &lt;- c(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stopwords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('en'), '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and','but','not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')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corp2 &lt;-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tm_map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(corp2,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removeWords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sword2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endParaRPr lang="en-US" altLang="ko-KR" sz="105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corp3 &lt;-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TermDocumentMatrix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(corp2,control = list(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wordLengths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c(1,Inf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)))</a:t>
            </a:r>
            <a:endParaRPr lang="en-US" altLang="ko-KR" sz="105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corp4 &lt;-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as.matrix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(corp3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endParaRPr lang="en-US" altLang="ko-KR" sz="105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freq1 &lt;- sort(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rowSums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(corp4),decreasing = 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T)   </a:t>
            </a:r>
          </a:p>
          <a:p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head(freq1,20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freq2 &lt;- sort(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colSums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(corp4), decreasing = T)  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head(freq2,20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freq1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dim(corp4)</a:t>
            </a:r>
          </a:p>
          <a:p>
            <a:endParaRPr lang="en-US" altLang="ko-KR" sz="105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palete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&lt;-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brewer.pal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(7,"Set3")</a:t>
            </a:r>
          </a:p>
          <a:p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wordcloud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(names(freq1),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freq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=freq1, scale=c(4,0.5),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min.freq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10, colors=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palete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random.order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F,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  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random.color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=T)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legend(0.3,1,'Hip hop!',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cex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=1,fill=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NA,border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NA,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bg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='white',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text.col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='red',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text.font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2.2,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box.col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'red')</a:t>
            </a:r>
            <a:endParaRPr sz="1050" kern="120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12361" r="9276"/>
          <a:stretch/>
        </p:blipFill>
        <p:spPr>
          <a:xfrm>
            <a:off x="4518617" y="843761"/>
            <a:ext cx="4571262" cy="5328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8_shape1"/>
          <p:cNvCxnSpPr/>
          <p:nvPr/>
        </p:nvCxnSpPr>
        <p:spPr>
          <a:xfrm>
            <a:off x="251520" y="116632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8_shape2"/>
          <p:cNvCxnSpPr/>
          <p:nvPr/>
        </p:nvCxnSpPr>
        <p:spPr>
          <a:xfrm>
            <a:off x="251520" y="520684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8_shape3"/>
          <p:cNvSpPr/>
          <p:nvPr/>
        </p:nvSpPr>
        <p:spPr>
          <a:xfrm>
            <a:off x="179512" y="89054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latinLnBrk="1">
              <a:lnSpc>
                <a:spcPct val="90000"/>
              </a:lnSpc>
            </a:pPr>
            <a:r>
              <a:rPr lang="en-US" sz="2000" kern="1200" spc="300" dirty="0" err="1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codiing</a:t>
            </a:r>
            <a:endParaRPr sz="2000" kern="12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2" name="slide8_shape3"/>
          <p:cNvSpPr/>
          <p:nvPr/>
        </p:nvSpPr>
        <p:spPr>
          <a:xfrm>
            <a:off x="4572000" y="103160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latinLnBrk="1">
              <a:lnSpc>
                <a:spcPct val="90000"/>
              </a:lnSpc>
            </a:pPr>
            <a:r>
              <a:rPr lang="en-US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result</a:t>
            </a:r>
            <a:endParaRPr sz="2000" kern="12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499992" y="548680"/>
            <a:ext cx="0" cy="61926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161824" y="548680"/>
            <a:ext cx="4176464" cy="6192688"/>
          </a:xfrm>
          <a:prstGeom prst="roundRect">
            <a:avLst/>
          </a:prstGeom>
          <a:solidFill>
            <a:srgbClr val="217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slide8_shape5"/>
          <p:cNvSpPr/>
          <p:nvPr/>
        </p:nvSpPr>
        <p:spPr>
          <a:xfrm>
            <a:off x="9692952" y="1663243"/>
            <a:ext cx="4320480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latinLnBrk="1">
              <a:lnSpc>
                <a:spcPct val="150000"/>
              </a:lnSpc>
            </a:pPr>
            <a:r>
              <a:rPr lang="ko-KR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내용을</a:t>
            </a:r>
            <a:r>
              <a:rPr lang="en-US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작성하세요</a:t>
            </a:r>
            <a:r>
              <a:rPr lang="en-US" altLang="ko-KR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.</a:t>
            </a:r>
          </a:p>
          <a:p>
            <a:pPr marL="0" algn="l" latinLnBrk="1">
              <a:lnSpc>
                <a:spcPct val="150000"/>
              </a:lnSpc>
            </a:pPr>
            <a:r>
              <a:rPr lang="ko-KR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세부</a:t>
            </a:r>
            <a:r>
              <a:rPr lang="en-US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설명</a:t>
            </a:r>
            <a:r>
              <a:rPr lang="en-US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내용은</a:t>
            </a:r>
            <a:r>
              <a:rPr lang="en-US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 spc="-3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나눔고딕</a:t>
            </a:r>
            <a:r>
              <a:rPr lang="en-US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R, 9pt</a:t>
            </a:r>
            <a:r>
              <a:rPr lang="ko-KR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를</a:t>
            </a:r>
            <a:r>
              <a:rPr lang="en-US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권장합니다</a:t>
            </a:r>
            <a:r>
              <a:rPr lang="en-US" altLang="ko-KR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.</a:t>
            </a:r>
          </a:p>
          <a:p>
            <a:pPr marL="0" algn="l" latinLnBrk="1">
              <a:lnSpc>
                <a:spcPct val="150000"/>
              </a:lnSpc>
            </a:pPr>
            <a:r>
              <a:rPr lang="ko-KR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글자</a:t>
            </a:r>
            <a:r>
              <a:rPr lang="en-US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간격은</a:t>
            </a:r>
            <a:r>
              <a:rPr lang="en-US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좁게</a:t>
            </a:r>
            <a:r>
              <a:rPr lang="en-US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0.3pt</a:t>
            </a:r>
            <a:r>
              <a:rPr lang="ko-KR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를</a:t>
            </a:r>
            <a:r>
              <a:rPr lang="en-US" altLang="ko-KR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,</a:t>
            </a:r>
          </a:p>
          <a:p>
            <a:pPr marL="0" algn="l" latinLnBrk="1">
              <a:lnSpc>
                <a:spcPct val="150000"/>
              </a:lnSpc>
            </a:pPr>
            <a:r>
              <a:rPr lang="ko-KR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줄</a:t>
            </a:r>
            <a:r>
              <a:rPr lang="en-US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간격은</a:t>
            </a:r>
            <a:r>
              <a:rPr lang="en-US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1.5</a:t>
            </a:r>
            <a:r>
              <a:rPr lang="ko-KR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배를</a:t>
            </a:r>
            <a:r>
              <a:rPr lang="en-US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권장합니다</a:t>
            </a:r>
            <a:r>
              <a:rPr lang="en-US" altLang="ko-KR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.</a:t>
            </a:r>
          </a:p>
          <a:p>
            <a:pPr marL="0" algn="l" latinLnBrk="1">
              <a:lnSpc>
                <a:spcPct val="150000"/>
              </a:lnSpc>
            </a:pPr>
            <a:r>
              <a:rPr lang="ko-KR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상황에</a:t>
            </a:r>
            <a:r>
              <a:rPr lang="en-US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따라</a:t>
            </a:r>
            <a:r>
              <a:rPr lang="en-US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조정하실</a:t>
            </a:r>
            <a:r>
              <a:rPr lang="en-US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있습니다</a:t>
            </a:r>
            <a:r>
              <a:rPr lang="en-US" altLang="ko-KR" sz="900" kern="12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.</a:t>
            </a:r>
            <a:endParaRPr sz="900" kern="1200" spc="-3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8_shape5"/>
          <p:cNvSpPr/>
          <p:nvPr/>
        </p:nvSpPr>
        <p:spPr>
          <a:xfrm>
            <a:off x="395536" y="777617"/>
            <a:ext cx="3816424" cy="542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# ggplot pie chart</a:t>
            </a:r>
          </a:p>
          <a:p>
            <a:endParaRPr lang="en-US" altLang="ko-KR" sz="1050" spc="-30" dirty="0" smtClean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top10 &lt;-head(sort(freq1, decreasing = T),10) ; top10</a:t>
            </a:r>
          </a:p>
          <a:p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top11 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as.data.frame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(top10) ; top11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write(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unlist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(top10),"hip_top10.txt")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rev &lt;-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read.table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("hip_top10.txt", header=T)</a:t>
            </a:r>
          </a:p>
          <a:p>
            <a:endParaRPr lang="en-US" altLang="ko-KR" sz="105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df_hiphop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&lt;-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as.data.frame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(rev)</a:t>
            </a:r>
          </a:p>
          <a:p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df_hiphop</a:t>
            </a:r>
            <a:endParaRPr lang="en-US" altLang="ko-KR" sz="105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ggplot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df_hiphop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aes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(x= '', y = top10, fill = word))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geom_bar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(width = 1, stat= 'identity')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coord_polar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("y", start = 0)</a:t>
            </a:r>
          </a:p>
          <a:p>
            <a:endParaRPr lang="en-US" altLang="ko-KR" sz="105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options(digits = 2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endParaRPr lang="ko-KR" altLang="en-US" sz="105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df_hiphop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&lt;-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df_hiphop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%&gt;%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mutate(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pct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top10 / sum(top10) * 100) %&gt;%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mutate(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ylabel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paste(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sprintf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("%4.1f",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pct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), '%',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sep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=''))%&gt;%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arrange(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desc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(word))%&gt;%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mutate(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ypos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cumsum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(top10) - 0.5 * top10 )</a:t>
            </a:r>
          </a:p>
          <a:p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df_hiphop</a:t>
            </a:r>
            <a:endParaRPr lang="en-US" altLang="ko-KR" sz="105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endParaRPr lang="en-US" altLang="ko-KR" sz="105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ggplot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df_hiphop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aes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(x= '', y = top10, fill = word))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geom_bar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(width = 1, stat= 'identity')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geom_text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aes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(y=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ypos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label=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ylabel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),color = 'black')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coord_polar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("y", start = 0) + 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ggtitle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('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Hiphop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Top 10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')</a:t>
            </a:r>
          </a:p>
          <a:p>
            <a:endParaRPr lang="en-US" sz="1050" kern="1200" spc="-30" dirty="0" smtClean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b="1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# ggplot </a:t>
            </a:r>
            <a:r>
              <a:rPr lang="en-US" altLang="ko-KR" sz="1050" b="1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bar chart</a:t>
            </a:r>
          </a:p>
          <a:p>
            <a:endParaRPr lang="en-US" altLang="ko-KR" sz="1050" b="1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ggplot</a:t>
            </a:r>
            <a:r>
              <a:rPr 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df_hiphop</a:t>
            </a:r>
            <a:r>
              <a:rPr 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aes</a:t>
            </a:r>
            <a:r>
              <a:rPr 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(x= word, y = top10, fill = word)) +</a:t>
            </a:r>
          </a:p>
          <a:p>
            <a:r>
              <a:rPr 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geom_bar</a:t>
            </a:r>
            <a:r>
              <a:rPr 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(width = 0.7, stat = 'identity') +</a:t>
            </a:r>
          </a:p>
          <a:p>
            <a:r>
              <a:rPr 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geom_text</a:t>
            </a:r>
            <a:r>
              <a:rPr 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aes</a:t>
            </a:r>
            <a:r>
              <a:rPr 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(label=</a:t>
            </a:r>
            <a:r>
              <a:rPr 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ylabel</a:t>
            </a:r>
            <a:r>
              <a:rPr 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),color = 'red',</a:t>
            </a:r>
            <a:r>
              <a:rPr 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vjust</a:t>
            </a:r>
            <a:r>
              <a:rPr 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=-0.3)</a:t>
            </a:r>
            <a:endParaRPr sz="1050" kern="120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5" t="182" r="14557"/>
          <a:stretch/>
        </p:blipFill>
        <p:spPr>
          <a:xfrm>
            <a:off x="4954714" y="592290"/>
            <a:ext cx="3937766" cy="36773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28" y="4346476"/>
            <a:ext cx="4489124" cy="2448272"/>
          </a:xfrm>
          <a:prstGeom prst="rect">
            <a:avLst/>
          </a:prstGeom>
        </p:spPr>
      </p:pic>
      <p:sp>
        <p:nvSpPr>
          <p:cNvPr id="14" name="slide8_shape4"/>
          <p:cNvSpPr/>
          <p:nvPr/>
        </p:nvSpPr>
        <p:spPr>
          <a:xfrm>
            <a:off x="4860032" y="4394508"/>
            <a:ext cx="1368152" cy="35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latinLnBrk="1">
              <a:lnSpc>
                <a:spcPct val="120000"/>
              </a:lnSpc>
            </a:pPr>
            <a:r>
              <a:rPr lang="en-US" altLang="ko-KR" sz="1400" b="1" kern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# ggplot bar</a:t>
            </a:r>
            <a:endParaRPr lang="en-US" altLang="ko-KR" sz="1400" b="1" kern="12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8_shape4"/>
          <p:cNvSpPr/>
          <p:nvPr/>
        </p:nvSpPr>
        <p:spPr>
          <a:xfrm>
            <a:off x="4951875" y="701110"/>
            <a:ext cx="1368152" cy="35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latinLnBrk="1">
              <a:lnSpc>
                <a:spcPct val="120000"/>
              </a:lnSpc>
            </a:pPr>
            <a:r>
              <a:rPr lang="en-US" altLang="ko-KR" sz="1400" b="1" kern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# ggplot pie</a:t>
            </a:r>
            <a:endParaRPr lang="en-US" altLang="ko-KR" sz="1400" b="1" kern="12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5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3_shape1"/>
          <p:cNvSpPr/>
          <p:nvPr/>
        </p:nvSpPr>
        <p:spPr>
          <a:xfrm>
            <a:off x="1547664" y="3087156"/>
            <a:ext cx="6552728" cy="510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latinLnBrk="1">
              <a:lnSpc>
                <a:spcPct val="85000"/>
              </a:lnSpc>
            </a:pPr>
            <a:r>
              <a:rPr lang="ko-KR" altLang="en-US" sz="3200" kern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sz="3200" kern="12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slide13_shape2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595959"/>
      </a:folHlink>
    </a:clrScheme>
    <a:fontScheme name="">
      <a:majorFont>
        <a:latin typeface="나눔 고딕"/>
        <a:ea typeface="나눔 고딕"/>
        <a:cs typeface=""/>
      </a:majorFont>
      <a:minorFont>
        <a:latin typeface="나눔 고딕"/>
        <a:ea typeface="나눔 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452</Words>
  <Application>Microsoft Office PowerPoint</Application>
  <PresentationFormat>화면 슬라이드 쇼(4:3)</PresentationFormat>
  <Paragraphs>82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D2Coding ligature</vt:lpstr>
      <vt:lpstr>나눔 고딕</vt:lpstr>
      <vt:lpstr>나눔고딕</vt:lpstr>
      <vt:lpstr>맑은 고딕</vt:lpstr>
      <vt:lpstr>Arial</vt:lpstr>
      <vt:lpstr/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OH</cp:lastModifiedBy>
  <cp:revision>3</cp:revision>
  <dcterms:modified xsi:type="dcterms:W3CDTF">2019-06-12T12:36:25Z</dcterms:modified>
</cp:coreProperties>
</file>