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1" r:id="rId4"/>
  </p:sldMasterIdLst>
  <p:notesMasterIdLst>
    <p:notesMasterId r:id="rId24"/>
  </p:notesMasterIdLst>
  <p:sldIdLst>
    <p:sldId id="256" r:id="rId5"/>
    <p:sldId id="257" r:id="rId6"/>
    <p:sldId id="272" r:id="rId7"/>
    <p:sldId id="258" r:id="rId8"/>
    <p:sldId id="285" r:id="rId9"/>
    <p:sldId id="286" r:id="rId10"/>
    <p:sldId id="287" r:id="rId11"/>
    <p:sldId id="289" r:id="rId12"/>
    <p:sldId id="290" r:id="rId13"/>
    <p:sldId id="291" r:id="rId14"/>
    <p:sldId id="292" r:id="rId15"/>
    <p:sldId id="271" r:id="rId16"/>
    <p:sldId id="273" r:id="rId17"/>
    <p:sldId id="293" r:id="rId18"/>
    <p:sldId id="294" r:id="rId19"/>
    <p:sldId id="295" r:id="rId20"/>
    <p:sldId id="296" r:id="rId21"/>
    <p:sldId id="297" r:id="rId22"/>
    <p:sldId id="267"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CFE2"/>
    <a:srgbClr val="4472C4"/>
    <a:srgbClr val="628FCF"/>
    <a:srgbClr val="A6CFE3"/>
    <a:srgbClr val="608DCE"/>
    <a:srgbClr val="B0D4E7"/>
    <a:srgbClr val="618ECF"/>
    <a:srgbClr val="6589C8"/>
    <a:srgbClr val="FF7C24"/>
    <a:srgbClr val="F84D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50" d="100"/>
          <a:sy n="50" d="100"/>
        </p:scale>
        <p:origin x="690" y="492"/>
      </p:cViewPr>
      <p:guideLst>
        <p:guide orient="horz" pos="2160"/>
        <p:guide pos="3873"/>
        <p:guide pos="4864"/>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E949C-1122-44C3-AC6D-35066E0F69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3A501-BD3F-4C05-8045-DACE1F6DAD1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tags" Target="../tags/tag3.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20840;&#29699;&#30123;&#24773;&#37327;&#21270;&#25968;&#25454;\&#19990;&#30028;&#30123;&#24773;&#21160;&#24577;&#22320;&#22270;.html"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spect="1"/>
          </p:cNvSpPr>
          <p:nvPr/>
        </p:nvSpPr>
        <p:spPr>
          <a:xfrm>
            <a:off x="0" y="0"/>
            <a:ext cx="12192000" cy="6858000"/>
          </a:xfrm>
          <a:prstGeom prst="rect">
            <a:avLst/>
          </a:prstGeom>
          <a:blipFill dpi="0" rotWithShape="1">
            <a:blip r:embed="rId1"/>
            <a:srcRect/>
            <a:stretch>
              <a:fillRect l="-85"/>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550863" y="1142206"/>
            <a:ext cx="4573587" cy="45735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396865" y="2175510"/>
            <a:ext cx="6615430" cy="2306955"/>
          </a:xfrm>
          <a:prstGeom prst="rect">
            <a:avLst/>
          </a:prstGeom>
          <a:noFill/>
          <a:effectLst>
            <a:outerShdw blurRad="266700" dist="38100" dir="2700000" algn="tl" rotWithShape="0">
              <a:prstClr val="black">
                <a:alpha val="40000"/>
              </a:prstClr>
            </a:outerShdw>
          </a:effectLst>
          <a:scene3d>
            <a:camera prst="orthographicFront"/>
            <a:lightRig rig="threePt" dir="t"/>
          </a:scene3d>
          <a:sp3d prstMaterial="metal"/>
        </p:spPr>
        <p:txBody>
          <a:bodyPr wrap="square" rtlCol="0">
            <a:spAutoFit/>
          </a:bodyPr>
          <a:lstStyle/>
          <a:p>
            <a:r>
              <a:rPr lang="zh-CN" altLang="en-US" sz="7200" dirty="0">
                <a:solidFill>
                  <a:schemeClr val="bg1"/>
                </a:solidFill>
                <a:latin typeface="方正粗黑宋简体" panose="02000000000000000000" pitchFamily="2" charset="-122"/>
                <a:ea typeface="方正粗黑宋简体" panose="02000000000000000000" pitchFamily="2" charset="-122"/>
              </a:rPr>
              <a:t>数据解读新冠疫情与全球应对</a:t>
            </a:r>
            <a:endParaRPr lang="zh-CN" altLang="en-US" sz="7200" dirty="0">
              <a:solidFill>
                <a:schemeClr val="bg1"/>
              </a:solidFill>
              <a:latin typeface="方正粗黑宋简体" panose="02000000000000000000" pitchFamily="2" charset="-122"/>
              <a:ea typeface="方正粗黑宋简体" panose="02000000000000000000" pitchFamily="2" charset="-122"/>
            </a:endParaRPr>
          </a:p>
        </p:txBody>
      </p:sp>
      <p:pic>
        <p:nvPicPr>
          <p:cNvPr id="8" name="图片 7"/>
          <p:cNvPicPr>
            <a:picLocks noChangeAspect="1"/>
          </p:cNvPicPr>
          <p:nvPr/>
        </p:nvPicPr>
        <p:blipFill>
          <a:blip r:embed="rId2">
            <a:extLst>
              <a:ext uri="{BEBA8EAE-BF5A-486C-A8C5-ECC9F3942E4B}">
                <a14:imgProps xmlns:a14="http://schemas.microsoft.com/office/drawing/2010/main">
                  <a14:imgLayer r:embed="rId3">
                    <a14:imgEffect>
                      <a14:backgroundRemoval t="2341" b="89967" l="9746" r="91384">
                        <a14:foregroundMark x1="49294" y1="21237" x2="49294" y2="12207"/>
                        <a14:foregroundMark x1="49294" y1="12207" x2="51554" y2="7860"/>
                        <a14:foregroundMark x1="43927" y1="11204" x2="48729" y2="7525"/>
                        <a14:foregroundMark x1="43362" y1="9866" x2="52119" y2="5518"/>
                        <a14:foregroundMark x1="45904" y1="5853" x2="53531" y2="2508"/>
                        <a14:foregroundMark x1="53531" y1="2508" x2="72175" y2="16890"/>
                        <a14:foregroundMark x1="79237" y1="29933" x2="84887" y2="29933"/>
                        <a14:foregroundMark x1="82062" y1="29264" x2="85431" y2="31452"/>
                        <a14:foregroundMark x1="27260" y1="75418" x2="20361" y2="72090"/>
                        <a14:foregroundMark x1="17924" y1="69940" x2="15647" y2="67544"/>
                        <a14:foregroundMark x1="12920" y1="58629" x2="12405" y2="49359"/>
                        <a14:foregroundMark x1="83757" y1="30602" x2="86299" y2="29264"/>
                        <a14:backgroundMark x1="15113" y1="19565" x2="11158" y2="27090"/>
                        <a14:backgroundMark x1="11158" y1="27090" x2="9746" y2="35284"/>
                        <a14:backgroundMark x1="11158" y1="25920" x2="9322" y2="63043"/>
                        <a14:backgroundMark x1="9322" y1="63043" x2="17373" y2="78094"/>
                        <a14:backgroundMark x1="7486" y1="56020" x2="14266" y2="66388"/>
                        <a14:backgroundMark x1="10028" y1="58696" x2="15395" y2="67726"/>
                        <a14:backgroundMark x1="13701" y1="66054" x2="15113" y2="67726"/>
                        <a14:backgroundMark x1="14831" y1="74080" x2="21045" y2="69398"/>
                        <a14:backgroundMark x1="21045" y1="69398" x2="21045" y2="69398"/>
                        <a14:backgroundMark x1="16525" y1="73411" x2="21045" y2="70401"/>
                        <a14:backgroundMark x1="19350" y1="70401" x2="19350" y2="70401"/>
                        <a14:backgroundMark x1="71328" y1="83110" x2="83757" y2="70736"/>
                        <a14:backgroundMark x1="83757" y1="70736" x2="85734" y2="66722"/>
                        <a14:backgroundMark x1="77542" y1="79431" x2="82062" y2="76421"/>
                        <a14:backgroundMark x1="84605" y1="71405" x2="75000" y2="81773"/>
                        <a14:backgroundMark x1="75000" y1="81773" x2="83475" y2="75418"/>
                        <a14:backgroundMark x1="83475" y1="75418" x2="87994" y2="68562"/>
                        <a14:backgroundMark x1="87994" y1="68562" x2="89972" y2="50000"/>
                        <a14:backgroundMark x1="89972" y1="50000" x2="87712" y2="34615"/>
                        <a14:backgroundMark x1="91667" y1="35619" x2="89972" y2="47324"/>
                        <a14:backgroundMark x1="90254" y1="52676" x2="84605" y2="67391"/>
                        <a14:backgroundMark x1="88559" y1="52007" x2="86864" y2="57692"/>
                        <a14:backgroundMark x1="87994" y1="54682" x2="87994" y2="54682"/>
                        <a14:backgroundMark x1="89407" y1="50669" x2="90819" y2="44649"/>
                        <a14:backgroundMark x1="91667" y1="43311" x2="90819" y2="50000"/>
                        <a14:backgroundMark x1="90819" y1="46990" x2="89407" y2="48328"/>
                        <a14:backgroundMark x1="89972" y1="42642" x2="89972" y2="33278"/>
                        <a14:backgroundMark x1="90537" y1="30602" x2="85734" y2="34615"/>
                        <a14:backgroundMark x1="89407" y1="38294" x2="90537" y2="33946"/>
                        <a14:backgroundMark x1="91102" y1="34950" x2="89407" y2="35953"/>
                        <a14:backgroundMark x1="86017" y1="34615" x2="84605" y2="34281"/>
                        <a14:backgroundMark x1="84040" y1="32609" x2="84040" y2="32609"/>
                        <a14:backgroundMark x1="84887" y1="32609" x2="84887" y2="32609"/>
                        <a14:backgroundMark x1="85169" y1="31605" x2="85169" y2="31605"/>
                      </a14:backgroundRemoval>
                    </a14:imgEffect>
                  </a14:imgLayer>
                </a14:imgProps>
              </a:ext>
              <a:ext uri="{28A0092B-C50C-407E-A947-70E740481C1C}">
                <a14:useLocalDpi xmlns:a14="http://schemas.microsoft.com/office/drawing/2010/main" val="0"/>
              </a:ext>
            </a:extLst>
          </a:blip>
          <a:stretch>
            <a:fillRect/>
          </a:stretch>
        </p:blipFill>
        <p:spPr>
          <a:xfrm rot="20705249">
            <a:off x="1021634" y="1872745"/>
            <a:ext cx="4007012" cy="3384453"/>
          </a:xfrm>
          <a:prstGeom prst="rect">
            <a:avLst/>
          </a:prstGeom>
        </p:spPr>
      </p:pic>
      <p:sp>
        <p:nvSpPr>
          <p:cNvPr id="9" name="文本框 8"/>
          <p:cNvSpPr txBox="1"/>
          <p:nvPr/>
        </p:nvSpPr>
        <p:spPr>
          <a:xfrm>
            <a:off x="9082088" y="220375"/>
            <a:ext cx="1369063" cy="584775"/>
          </a:xfrm>
          <a:prstGeom prst="rect">
            <a:avLst/>
          </a:prstGeom>
          <a:noFill/>
        </p:spPr>
        <p:txBody>
          <a:bodyPr wrap="square" rtlCol="0">
            <a:spAutoFit/>
          </a:bodyPr>
          <a:lstStyle/>
          <a:p>
            <a:r>
              <a:rPr lang="en-US" altLang="zh-CN" sz="3200" cap="all" dirty="0">
                <a:solidFill>
                  <a:schemeClr val="bg1"/>
                </a:solidFill>
                <a:latin typeface="Segoe UI Black" panose="020B0A02040204020203" pitchFamily="34" charset="0"/>
                <a:ea typeface="Segoe UI Black" panose="020B0A02040204020203" pitchFamily="34" charset="0"/>
              </a:rPr>
              <a:t>logo</a:t>
            </a:r>
            <a:endParaRPr lang="zh-CN" altLang="en-US" sz="3200" cap="all" dirty="0">
              <a:solidFill>
                <a:schemeClr val="bg1"/>
              </a:solidFill>
              <a:latin typeface="Segoe UI Black" panose="020B0A02040204020203" pitchFamily="34" charset="0"/>
            </a:endParaRPr>
          </a:p>
        </p:txBody>
      </p:sp>
      <p:sp>
        <p:nvSpPr>
          <p:cNvPr id="10" name="矩形 9"/>
          <p:cNvSpPr/>
          <p:nvPr/>
        </p:nvSpPr>
        <p:spPr>
          <a:xfrm>
            <a:off x="5916613" y="4972049"/>
            <a:ext cx="6096000" cy="743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907213" y="5113087"/>
            <a:ext cx="3778250" cy="460375"/>
          </a:xfrm>
          <a:prstGeom prst="rect">
            <a:avLst/>
          </a:prstGeom>
          <a:noFill/>
        </p:spPr>
        <p:txBody>
          <a:bodyPr wrap="square" rtlCol="0">
            <a:spAutoFit/>
          </a:bodyPr>
          <a:lstStyle/>
          <a:p>
            <a:r>
              <a:rPr lang="zh-CN" altLang="en-US" sz="2400" dirty="0">
                <a:solidFill>
                  <a:schemeClr val="bg1"/>
                </a:solidFill>
              </a:rPr>
              <a:t>汇报人：乔琦</a:t>
            </a:r>
            <a:r>
              <a:rPr lang="en-US" altLang="zh-CN" sz="2400" dirty="0">
                <a:solidFill>
                  <a:schemeClr val="bg1"/>
                </a:solidFill>
              </a:rPr>
              <a:t> </a:t>
            </a:r>
            <a:r>
              <a:rPr lang="zh-CN" altLang="en-US" sz="2400" dirty="0">
                <a:solidFill>
                  <a:schemeClr val="bg1"/>
                </a:solidFill>
              </a:rPr>
              <a:t>段星雨</a:t>
            </a:r>
            <a:endParaRPr lang="zh-CN" altLang="en-US" sz="2400" dirty="0">
              <a:solidFill>
                <a:schemeClr val="bg1"/>
              </a:solidFill>
            </a:endParaRPr>
          </a:p>
        </p:txBody>
      </p:sp>
      <p:sp>
        <p:nvSpPr>
          <p:cNvPr id="12" name="iconfont-10561-4352725"/>
          <p:cNvSpPr>
            <a:spLocks noChangeAspect="1"/>
          </p:cNvSpPr>
          <p:nvPr/>
        </p:nvSpPr>
        <p:spPr bwMode="auto">
          <a:xfrm>
            <a:off x="6275388" y="5049073"/>
            <a:ext cx="507974" cy="525679"/>
          </a:xfrm>
          <a:custGeom>
            <a:avLst/>
            <a:gdLst>
              <a:gd name="connsiteX0" fmla="*/ 77441 w 438313"/>
              <a:gd name="connsiteY0" fmla="*/ 16018 h 453590"/>
              <a:gd name="connsiteX1" fmla="*/ 266568 w 438313"/>
              <a:gd name="connsiteY1" fmla="*/ 16018 h 453590"/>
              <a:gd name="connsiteX2" fmla="*/ 284428 w 438313"/>
              <a:gd name="connsiteY2" fmla="*/ 33877 h 453590"/>
              <a:gd name="connsiteX3" fmla="*/ 266568 w 438313"/>
              <a:gd name="connsiteY3" fmla="*/ 51736 h 453590"/>
              <a:gd name="connsiteX4" fmla="*/ 77441 w 438313"/>
              <a:gd name="connsiteY4" fmla="*/ 51736 h 453590"/>
              <a:gd name="connsiteX5" fmla="*/ 35768 w 438313"/>
              <a:gd name="connsiteY5" fmla="*/ 93408 h 453590"/>
              <a:gd name="connsiteX6" fmla="*/ 35768 w 438313"/>
              <a:gd name="connsiteY6" fmla="*/ 376296 h 453590"/>
              <a:gd name="connsiteX7" fmla="*/ 77441 w 438313"/>
              <a:gd name="connsiteY7" fmla="*/ 417967 h 453590"/>
              <a:gd name="connsiteX8" fmla="*/ 360774 w 438313"/>
              <a:gd name="connsiteY8" fmla="*/ 417967 h 453590"/>
              <a:gd name="connsiteX9" fmla="*/ 402447 w 438313"/>
              <a:gd name="connsiteY9" fmla="*/ 376296 h 453590"/>
              <a:gd name="connsiteX10" fmla="*/ 402447 w 438313"/>
              <a:gd name="connsiteY10" fmla="*/ 186513 h 453590"/>
              <a:gd name="connsiteX11" fmla="*/ 420307 w 438313"/>
              <a:gd name="connsiteY11" fmla="*/ 168654 h 453590"/>
              <a:gd name="connsiteX12" fmla="*/ 438167 w 438313"/>
              <a:gd name="connsiteY12" fmla="*/ 186513 h 453590"/>
              <a:gd name="connsiteX13" fmla="*/ 438167 w 438313"/>
              <a:gd name="connsiteY13" fmla="*/ 376248 h 453590"/>
              <a:gd name="connsiteX14" fmla="*/ 360726 w 438313"/>
              <a:gd name="connsiteY14" fmla="*/ 453590 h 453590"/>
              <a:gd name="connsiteX15" fmla="*/ 77441 w 438313"/>
              <a:gd name="connsiteY15" fmla="*/ 453590 h 453590"/>
              <a:gd name="connsiteX16" fmla="*/ 0 w 438313"/>
              <a:gd name="connsiteY16" fmla="*/ 376248 h 453590"/>
              <a:gd name="connsiteX17" fmla="*/ 0 w 438313"/>
              <a:gd name="connsiteY17" fmla="*/ 93360 h 453590"/>
              <a:gd name="connsiteX18" fmla="*/ 77441 w 438313"/>
              <a:gd name="connsiteY18" fmla="*/ 16018 h 453590"/>
              <a:gd name="connsiteX19" fmla="*/ 420458 w 438313"/>
              <a:gd name="connsiteY19" fmla="*/ 0 h 453590"/>
              <a:gd name="connsiteX20" fmla="*/ 433098 w 438313"/>
              <a:gd name="connsiteY20" fmla="*/ 5215 h 453590"/>
              <a:gd name="connsiteX21" fmla="*/ 433098 w 438313"/>
              <a:gd name="connsiteY21" fmla="*/ 30459 h 453590"/>
              <a:gd name="connsiteX22" fmla="*/ 204806 w 438313"/>
              <a:gd name="connsiteY22" fmla="*/ 258704 h 453590"/>
              <a:gd name="connsiteX23" fmla="*/ 179562 w 438313"/>
              <a:gd name="connsiteY23" fmla="*/ 258704 h 453590"/>
              <a:gd name="connsiteX24" fmla="*/ 179562 w 438313"/>
              <a:gd name="connsiteY24" fmla="*/ 233460 h 453590"/>
              <a:gd name="connsiteX25" fmla="*/ 407854 w 438313"/>
              <a:gd name="connsiteY25" fmla="*/ 5215 h 453590"/>
              <a:gd name="connsiteX26" fmla="*/ 420458 w 438313"/>
              <a:gd name="connsiteY26" fmla="*/ 0 h 45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8313" h="453590">
                <a:moveTo>
                  <a:pt x="77441" y="16018"/>
                </a:moveTo>
                <a:lnTo>
                  <a:pt x="266568" y="16018"/>
                </a:lnTo>
                <a:cubicBezTo>
                  <a:pt x="276474" y="16018"/>
                  <a:pt x="284428" y="24019"/>
                  <a:pt x="284428" y="33877"/>
                </a:cubicBezTo>
                <a:cubicBezTo>
                  <a:pt x="284428" y="43783"/>
                  <a:pt x="276474" y="51736"/>
                  <a:pt x="266568" y="51736"/>
                </a:cubicBezTo>
                <a:lnTo>
                  <a:pt x="77441" y="51736"/>
                </a:lnTo>
                <a:cubicBezTo>
                  <a:pt x="54485" y="51736"/>
                  <a:pt x="35768" y="70453"/>
                  <a:pt x="35768" y="93408"/>
                </a:cubicBezTo>
                <a:lnTo>
                  <a:pt x="35768" y="376296"/>
                </a:lnTo>
                <a:cubicBezTo>
                  <a:pt x="35768" y="399299"/>
                  <a:pt x="54485" y="417967"/>
                  <a:pt x="77441" y="417967"/>
                </a:cubicBezTo>
                <a:lnTo>
                  <a:pt x="360774" y="417967"/>
                </a:lnTo>
                <a:cubicBezTo>
                  <a:pt x="383777" y="417967"/>
                  <a:pt x="402447" y="399299"/>
                  <a:pt x="402447" y="376296"/>
                </a:cubicBezTo>
                <a:lnTo>
                  <a:pt x="402447" y="186513"/>
                </a:lnTo>
                <a:cubicBezTo>
                  <a:pt x="402447" y="176655"/>
                  <a:pt x="410448" y="168654"/>
                  <a:pt x="420307" y="168654"/>
                </a:cubicBezTo>
                <a:cubicBezTo>
                  <a:pt x="430214" y="168654"/>
                  <a:pt x="438167" y="176655"/>
                  <a:pt x="438167" y="186513"/>
                </a:cubicBezTo>
                <a:lnTo>
                  <a:pt x="438167" y="376248"/>
                </a:lnTo>
                <a:cubicBezTo>
                  <a:pt x="438167" y="418872"/>
                  <a:pt x="403400" y="453590"/>
                  <a:pt x="360726" y="453590"/>
                </a:cubicBezTo>
                <a:lnTo>
                  <a:pt x="77441" y="453590"/>
                </a:lnTo>
                <a:cubicBezTo>
                  <a:pt x="34767" y="453590"/>
                  <a:pt x="0" y="418872"/>
                  <a:pt x="0" y="376248"/>
                </a:cubicBezTo>
                <a:lnTo>
                  <a:pt x="0" y="93360"/>
                </a:lnTo>
                <a:cubicBezTo>
                  <a:pt x="0" y="50736"/>
                  <a:pt x="34767" y="16018"/>
                  <a:pt x="77441" y="16018"/>
                </a:cubicBezTo>
                <a:close/>
                <a:moveTo>
                  <a:pt x="420458" y="0"/>
                </a:moveTo>
                <a:cubicBezTo>
                  <a:pt x="425037" y="0"/>
                  <a:pt x="429621" y="1738"/>
                  <a:pt x="433098" y="5215"/>
                </a:cubicBezTo>
                <a:cubicBezTo>
                  <a:pt x="440052" y="12122"/>
                  <a:pt x="440052" y="23505"/>
                  <a:pt x="433098" y="30459"/>
                </a:cubicBezTo>
                <a:lnTo>
                  <a:pt x="204806" y="258704"/>
                </a:lnTo>
                <a:cubicBezTo>
                  <a:pt x="197900" y="265705"/>
                  <a:pt x="186564" y="265705"/>
                  <a:pt x="179562" y="258704"/>
                </a:cubicBezTo>
                <a:cubicBezTo>
                  <a:pt x="172608" y="251797"/>
                  <a:pt x="172608" y="240461"/>
                  <a:pt x="179562" y="233460"/>
                </a:cubicBezTo>
                <a:lnTo>
                  <a:pt x="407854" y="5215"/>
                </a:lnTo>
                <a:cubicBezTo>
                  <a:pt x="411307" y="1738"/>
                  <a:pt x="415880" y="0"/>
                  <a:pt x="420458" y="0"/>
                </a:cubicBezTo>
                <a:close/>
              </a:path>
            </a:pathLst>
          </a:custGeom>
          <a:solidFill>
            <a:schemeClr val="bg1"/>
          </a:solidFill>
          <a:ln>
            <a:noFill/>
          </a:ln>
        </p:spPr>
      </p:sp>
      <p:sp>
        <p:nvSpPr>
          <p:cNvPr id="3" name="十字形 2"/>
          <p:cNvSpPr/>
          <p:nvPr/>
        </p:nvSpPr>
        <p:spPr>
          <a:xfrm>
            <a:off x="10505375" y="349797"/>
            <a:ext cx="342032" cy="325929"/>
          </a:xfrm>
          <a:prstGeom prst="plus">
            <a:avLst>
              <a:gd name="adj" fmla="val 3735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1031453" y="271322"/>
            <a:ext cx="609685" cy="508089"/>
            <a:chOff x="11336295" y="271322"/>
            <a:chExt cx="609685" cy="508089"/>
          </a:xfrm>
        </p:grpSpPr>
        <p:sp>
          <p:nvSpPr>
            <p:cNvPr id="13" name="iconfont-1096-617868"/>
            <p:cNvSpPr>
              <a:spLocks noChangeAspect="1"/>
            </p:cNvSpPr>
            <p:nvPr/>
          </p:nvSpPr>
          <p:spPr bwMode="auto">
            <a:xfrm>
              <a:off x="11336295" y="271322"/>
              <a:ext cx="609685" cy="508089"/>
            </a:xfrm>
            <a:custGeom>
              <a:avLst/>
              <a:gdLst>
                <a:gd name="T0" fmla="*/ 8799 w 12000"/>
                <a:gd name="T1" fmla="*/ 0 h 10000"/>
                <a:gd name="T2" fmla="*/ 6595 w 12000"/>
                <a:gd name="T3" fmla="*/ 881 h 10000"/>
                <a:gd name="T4" fmla="*/ 6003 w 12000"/>
                <a:gd name="T5" fmla="*/ 1477 h 10000"/>
                <a:gd name="T6" fmla="*/ 5412 w 12000"/>
                <a:gd name="T7" fmla="*/ 888 h 10000"/>
                <a:gd name="T8" fmla="*/ 3200 w 12000"/>
                <a:gd name="T9" fmla="*/ 0 h 10000"/>
                <a:gd name="T10" fmla="*/ 0 w 12000"/>
                <a:gd name="T11" fmla="*/ 3199 h 10000"/>
                <a:gd name="T12" fmla="*/ 957 w 12000"/>
                <a:gd name="T13" fmla="*/ 5481 h 10000"/>
                <a:gd name="T14" fmla="*/ 4918 w 12000"/>
                <a:gd name="T15" fmla="*/ 9482 h 10000"/>
                <a:gd name="T16" fmla="*/ 6001 w 12000"/>
                <a:gd name="T17" fmla="*/ 10000 h 10000"/>
                <a:gd name="T18" fmla="*/ 7085 w 12000"/>
                <a:gd name="T19" fmla="*/ 9482 h 10000"/>
                <a:gd name="T20" fmla="*/ 11043 w 12000"/>
                <a:gd name="T21" fmla="*/ 5483 h 10000"/>
                <a:gd name="T22" fmla="*/ 11071 w 12000"/>
                <a:gd name="T23" fmla="*/ 5453 h 10000"/>
                <a:gd name="T24" fmla="*/ 12000 w 12000"/>
                <a:gd name="T25" fmla="*/ 3201 h 10000"/>
                <a:gd name="T26" fmla="*/ 8799 w 12000"/>
                <a:gd name="T27" fmla="*/ 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0" h="10000">
                  <a:moveTo>
                    <a:pt x="8799" y="0"/>
                  </a:moveTo>
                  <a:cubicBezTo>
                    <a:pt x="7975" y="0"/>
                    <a:pt x="7192" y="312"/>
                    <a:pt x="6595" y="881"/>
                  </a:cubicBezTo>
                  <a:cubicBezTo>
                    <a:pt x="6537" y="935"/>
                    <a:pt x="6236" y="1240"/>
                    <a:pt x="6003" y="1477"/>
                  </a:cubicBezTo>
                  <a:lnTo>
                    <a:pt x="5412" y="888"/>
                  </a:lnTo>
                  <a:cubicBezTo>
                    <a:pt x="4814" y="316"/>
                    <a:pt x="4030" y="0"/>
                    <a:pt x="3200" y="0"/>
                  </a:cubicBezTo>
                  <a:cubicBezTo>
                    <a:pt x="1434" y="0"/>
                    <a:pt x="0" y="1436"/>
                    <a:pt x="0" y="3199"/>
                  </a:cubicBezTo>
                  <a:cubicBezTo>
                    <a:pt x="0" y="4229"/>
                    <a:pt x="514" y="5003"/>
                    <a:pt x="957" y="5481"/>
                  </a:cubicBezTo>
                  <a:lnTo>
                    <a:pt x="4918" y="9482"/>
                  </a:lnTo>
                  <a:cubicBezTo>
                    <a:pt x="5231" y="9796"/>
                    <a:pt x="5580" y="10000"/>
                    <a:pt x="6001" y="10000"/>
                  </a:cubicBezTo>
                  <a:cubicBezTo>
                    <a:pt x="6423" y="10000"/>
                    <a:pt x="6771" y="9796"/>
                    <a:pt x="7085" y="9482"/>
                  </a:cubicBezTo>
                  <a:lnTo>
                    <a:pt x="11043" y="5483"/>
                  </a:lnTo>
                  <a:lnTo>
                    <a:pt x="11071" y="5453"/>
                  </a:lnTo>
                  <a:cubicBezTo>
                    <a:pt x="11549" y="4857"/>
                    <a:pt x="12000" y="4294"/>
                    <a:pt x="12000" y="3201"/>
                  </a:cubicBezTo>
                  <a:cubicBezTo>
                    <a:pt x="11998" y="1436"/>
                    <a:pt x="10562" y="0"/>
                    <a:pt x="8799" y="0"/>
                  </a:cubicBezTo>
                  <a:close/>
                </a:path>
              </a:pathLst>
            </a:custGeom>
            <a:gradFill flip="none" rotWithShape="1">
              <a:gsLst>
                <a:gs pos="39000">
                  <a:srgbClr val="F84D10"/>
                </a:gs>
                <a:gs pos="62000">
                  <a:srgbClr val="FF7C24"/>
                </a:gs>
              </a:gsLst>
              <a:lin ang="0" scaled="1"/>
              <a:tileRect/>
            </a:gradFill>
            <a:ln>
              <a:noFill/>
            </a:ln>
          </p:spPr>
        </p:sp>
        <p:grpSp>
          <p:nvGrpSpPr>
            <p:cNvPr id="44" name="组合 43"/>
            <p:cNvGrpSpPr/>
            <p:nvPr/>
          </p:nvGrpSpPr>
          <p:grpSpPr>
            <a:xfrm>
              <a:off x="11441101" y="349797"/>
              <a:ext cx="400071" cy="228360"/>
              <a:chOff x="4835525" y="723900"/>
              <a:chExt cx="1081088" cy="617084"/>
            </a:xfrm>
          </p:grpSpPr>
          <p:cxnSp>
            <p:nvCxnSpPr>
              <p:cNvPr id="18" name="直接连接符 17"/>
              <p:cNvCxnSpPr/>
              <p:nvPr/>
            </p:nvCxnSpPr>
            <p:spPr>
              <a:xfrm>
                <a:off x="4835525" y="1142206"/>
                <a:ext cx="288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5124450" y="943429"/>
                <a:ext cx="173264" cy="1987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97714" y="943429"/>
                <a:ext cx="109098" cy="3975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413375" y="723901"/>
                <a:ext cx="70420" cy="617083"/>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5483795" y="723900"/>
                <a:ext cx="102844" cy="43141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5580076" y="1155318"/>
                <a:ext cx="336537"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gr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六</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世界主要国家政府响应</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指数统计</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pic>
        <p:nvPicPr>
          <p:cNvPr id="4" name="图片 3"/>
          <p:cNvPicPr>
            <a:picLocks noChangeAspect="1"/>
          </p:cNvPicPr>
          <p:nvPr/>
        </p:nvPicPr>
        <p:blipFill>
          <a:blip r:embed="rId1"/>
          <a:stretch>
            <a:fillRect/>
          </a:stretch>
        </p:blipFill>
        <p:spPr>
          <a:xfrm>
            <a:off x="654050" y="1009650"/>
            <a:ext cx="7909560" cy="5524500"/>
          </a:xfrm>
          <a:prstGeom prst="rect">
            <a:avLst/>
          </a:prstGeom>
        </p:spPr>
      </p:pic>
      <p:sp>
        <p:nvSpPr>
          <p:cNvPr id="7" name="文本框 6"/>
          <p:cNvSpPr txBox="1"/>
          <p:nvPr/>
        </p:nvSpPr>
        <p:spPr>
          <a:xfrm>
            <a:off x="8563610" y="1538605"/>
            <a:ext cx="2947670" cy="4246245"/>
          </a:xfrm>
          <a:prstGeom prst="rect">
            <a:avLst/>
          </a:prstGeom>
          <a:noFill/>
        </p:spPr>
        <p:txBody>
          <a:bodyPr wrap="square" rtlCol="0">
            <a:spAutoFit/>
          </a:bodyPr>
          <a:p>
            <a:r>
              <a:rPr lang="en-US" altLang="zh-CN"/>
              <a:t>    </a:t>
            </a:r>
            <a:r>
              <a:rPr lang="zh-CN" altLang="en-US"/>
              <a:t>这里对统计了一年以来各国政府的响应严格指数，由于在整个防疫周期中，许多国家总会出现有那么十几天的数据不齐全，所以采用平均值来代替政府的响应</a:t>
            </a:r>
            <a:r>
              <a:rPr lang="zh-CN" altLang="en-US"/>
              <a:t>指数。</a:t>
            </a:r>
            <a:endParaRPr lang="zh-CN" altLang="en-US"/>
          </a:p>
          <a:p>
            <a:r>
              <a:rPr lang="en-US" altLang="zh-CN"/>
              <a:t>    </a:t>
            </a:r>
            <a:r>
              <a:rPr lang="zh-CN" altLang="en-US"/>
              <a:t>可以看到相对发展系数低的国家却有着较高的响应度，特别是中国，这也是中国能够成功的原因之一；反观发达国家，政府却没有很高的积极性来应对疫情，这也跟制度有着很大关系，体现出社会主义的</a:t>
            </a:r>
            <a:r>
              <a:rPr lang="zh-CN" altLang="en-US"/>
              <a:t>优越性。</a:t>
            </a:r>
            <a:endParaRPr lang="zh-CN" altLang="en-US"/>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七</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世界主要国家近年失业率</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变化</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5374005" y="1377315"/>
            <a:ext cx="6488430" cy="4543425"/>
          </a:xfrm>
          <a:prstGeom prst="rect">
            <a:avLst/>
          </a:prstGeom>
        </p:spPr>
      </p:pic>
      <p:sp>
        <p:nvSpPr>
          <p:cNvPr id="3" name="文本框 2"/>
          <p:cNvSpPr txBox="1"/>
          <p:nvPr/>
        </p:nvSpPr>
        <p:spPr>
          <a:xfrm>
            <a:off x="738505" y="1587500"/>
            <a:ext cx="4473575" cy="4523105"/>
          </a:xfrm>
          <a:prstGeom prst="rect">
            <a:avLst/>
          </a:prstGeom>
          <a:noFill/>
        </p:spPr>
        <p:txBody>
          <a:bodyPr wrap="square" rtlCol="0">
            <a:spAutoFit/>
          </a:bodyPr>
          <a:p>
            <a:r>
              <a:rPr lang="en-US" altLang="zh-CN"/>
              <a:t>    </a:t>
            </a:r>
            <a:r>
              <a:rPr lang="zh-CN" altLang="en-US"/>
              <a:t>在此次疫情中，不仅有很多人与世长辞，更有很多人为自己的工作能否</a:t>
            </a:r>
            <a:r>
              <a:rPr lang="zh-CN" altLang="en-US"/>
              <a:t>保住而</a:t>
            </a:r>
            <a:r>
              <a:rPr lang="zh-CN" altLang="en-US"/>
              <a:t>担忧。</a:t>
            </a:r>
            <a:endParaRPr lang="zh-CN" altLang="en-US"/>
          </a:p>
          <a:p>
            <a:r>
              <a:rPr lang="en-US" altLang="zh-CN"/>
              <a:t>    </a:t>
            </a:r>
            <a:r>
              <a:rPr lang="zh-CN" altLang="en-US"/>
              <a:t>很不幸，绝大多数国家包括中国在</a:t>
            </a:r>
            <a:r>
              <a:rPr lang="en-US" altLang="zh-CN"/>
              <a:t>2019-2020</a:t>
            </a:r>
            <a:r>
              <a:rPr lang="zh-CN" altLang="en-US"/>
              <a:t>年的失业率都是增加的，即使没有增加失业率，如法国、意大利在后续的连锁效应之中，失业率逐年</a:t>
            </a:r>
            <a:r>
              <a:rPr lang="zh-CN" altLang="en-US"/>
              <a:t>增长。</a:t>
            </a:r>
            <a:endParaRPr lang="zh-CN" altLang="en-US"/>
          </a:p>
          <a:p>
            <a:r>
              <a:rPr lang="en-US" altLang="zh-CN"/>
              <a:t>    </a:t>
            </a:r>
            <a:r>
              <a:rPr lang="zh-CN" altLang="en-US"/>
              <a:t>图中颜色较深的国家都是在疫情这段时间损失比较严重的国家，特别是南非这样及其不发达的国家，本来就已经有着较高失业率，经过疫情过后，失业率更是</a:t>
            </a:r>
            <a:r>
              <a:rPr lang="zh-CN" altLang="en-US"/>
              <a:t>惨不忍睹。</a:t>
            </a:r>
            <a:endParaRPr lang="zh-CN" altLang="en-US"/>
          </a:p>
          <a:p>
            <a:r>
              <a:rPr lang="en-US" altLang="zh-CN"/>
              <a:t>    </a:t>
            </a:r>
            <a:r>
              <a:rPr lang="zh-CN" altLang="en-US"/>
              <a:t>中国在</a:t>
            </a:r>
            <a:r>
              <a:rPr lang="en-US" altLang="zh-CN"/>
              <a:t>2019-2020</a:t>
            </a:r>
            <a:r>
              <a:rPr lang="zh-CN" altLang="en-US"/>
              <a:t>年，失业率有微弱的增长，这跟停工停产有着较大关系，后续会进行分析。但后面两年的失业率回到了比较低的水平，体现出我国的一个经济</a:t>
            </a:r>
            <a:r>
              <a:rPr lang="zh-CN" altLang="en-US"/>
              <a:t>韧性。</a:t>
            </a:r>
            <a:endParaRPr lang="zh-CN" altLang="en-US"/>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2910" y="1835150"/>
            <a:ext cx="5081270" cy="1014730"/>
          </a:xfrm>
          <a:prstGeom prst="rect">
            <a:avLst/>
          </a:prstGeom>
          <a:noFill/>
        </p:spPr>
        <p:txBody>
          <a:bodyPr wrap="square" rtlCol="0">
            <a:spAutoFit/>
          </a:bodyPr>
          <a:p>
            <a:r>
              <a:rPr lang="zh-CN" altLang="en-US" sz="2000" dirty="0">
                <a:latin typeface="宋体" panose="02010600030101010101" pitchFamily="2" charset="-122"/>
                <a:ea typeface="宋体" panose="02010600030101010101" pitchFamily="2" charset="-122"/>
              </a:rPr>
              <a:t>通过对官网新冠疫情应对有关政策文本数据解压后得到的</a:t>
            </a:r>
            <a:r>
              <a:rPr lang="en-US" altLang="zh-CN" sz="2000" dirty="0">
                <a:latin typeface="宋体" panose="02010600030101010101" pitchFamily="2" charset="-122"/>
                <a:ea typeface="宋体" panose="02010600030101010101" pitchFamily="2" charset="-122"/>
              </a:rPr>
              <a:t>2699</a:t>
            </a:r>
            <a:r>
              <a:rPr lang="zh-CN" altLang="en-US" sz="2000" dirty="0">
                <a:latin typeface="宋体" panose="02010600030101010101" pitchFamily="2" charset="-122"/>
                <a:ea typeface="宋体" panose="02010600030101010101" pitchFamily="2" charset="-122"/>
              </a:rPr>
              <a:t>个政策文件分析得到，这些文件来源于不同省份和地区的政府</a:t>
            </a:r>
            <a:endParaRPr lang="zh-CN" altLang="en-US" sz="2000" dirty="0">
              <a:latin typeface="宋体" panose="02010600030101010101" pitchFamily="2" charset="-122"/>
              <a:ea typeface="宋体" panose="02010600030101010101" pitchFamily="2" charset="-122"/>
            </a:endParaRPr>
          </a:p>
        </p:txBody>
      </p:sp>
      <p:sp>
        <p:nvSpPr>
          <p:cNvPr id="6" name="文本框 5"/>
          <p:cNvSpPr txBox="1"/>
          <p:nvPr/>
        </p:nvSpPr>
        <p:spPr>
          <a:xfrm>
            <a:off x="422910" y="175895"/>
            <a:ext cx="729996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八</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中国政策文件解读</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sp>
        <p:nvSpPr>
          <p:cNvPr id="5" name="文本框 4"/>
          <p:cNvSpPr txBox="1"/>
          <p:nvPr/>
        </p:nvSpPr>
        <p:spPr>
          <a:xfrm>
            <a:off x="422910" y="3740150"/>
            <a:ext cx="5081270" cy="1938020"/>
          </a:xfrm>
          <a:prstGeom prst="rect">
            <a:avLst/>
          </a:prstGeom>
          <a:noFill/>
        </p:spPr>
        <p:txBody>
          <a:bodyPr wrap="square" rtlCol="0">
            <a:spAutoFit/>
          </a:bodyPr>
          <a:p>
            <a:r>
              <a:rPr lang="zh-CN" sz="2000" dirty="0">
                <a:latin typeface="宋体" panose="02010600030101010101" pitchFamily="2" charset="-122"/>
                <a:ea typeface="宋体" panose="02010600030101010101" pitchFamily="2" charset="-122"/>
              </a:rPr>
              <a:t>步骤：</a:t>
            </a:r>
            <a:endParaRPr 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将所有文本合并分析</a:t>
            </a:r>
            <a:endParaRPr lang="zh-CN" altLang="en-US"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加载本地停用词列表，对分词后的文本做去停用词处理</a:t>
            </a:r>
            <a:endParaRPr lang="zh-CN" altLang="en-US"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统计所有词的词频并取</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个词频最高的词</a:t>
            </a:r>
            <a:endParaRPr lang="zh-CN" altLang="en-US"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绘制云图</a:t>
            </a:r>
            <a:endParaRPr lang="zh-CN" altLang="en-US" sz="20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5681345" y="1033780"/>
            <a:ext cx="6632575" cy="5025390"/>
          </a:xfrm>
          <a:prstGeom prst="rect">
            <a:avLst/>
          </a:prstGeom>
        </p:spPr>
      </p:pic>
    </p:spTree>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2910" y="1835150"/>
            <a:ext cx="5081270" cy="4399915"/>
          </a:xfrm>
          <a:prstGeom prst="rect">
            <a:avLst/>
          </a:prstGeom>
          <a:noFill/>
        </p:spPr>
        <p:txBody>
          <a:bodyPr wrap="square" rtlCol="0">
            <a:spAutoFit/>
          </a:bodyPr>
          <a:p>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通过对</a:t>
            </a:r>
            <a:r>
              <a:rPr lang="zh-CN" sz="2000" dirty="0">
                <a:latin typeface="宋体" panose="02010600030101010101" pitchFamily="2" charset="-122"/>
                <a:ea typeface="宋体" panose="02010600030101010101" pitchFamily="2" charset="-122"/>
              </a:rPr>
              <a:t>中国政策文件词频的统计来看，中国政府对于疫情的防控十分关心，着重于防控政策的落实与实施的效果。同时也密切关注疫情形势下人民的生活问题、复工问题、健康问题，积极落实对居民及工作人员的核酸检测与隔离工作，对于各地区风险的评估和应对措施做的及时并且十分到位。在疫情形势企业单位的发展问题也是被关注的问题之一。</a:t>
            </a:r>
            <a:endParaRPr lang="zh-CN" sz="2000" dirty="0">
              <a:latin typeface="宋体" panose="02010600030101010101" pitchFamily="2" charset="-122"/>
              <a:ea typeface="宋体" panose="02010600030101010101" pitchFamily="2" charset="-122"/>
            </a:endParaRPr>
          </a:p>
          <a:p>
            <a:endParaRPr 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zh-CN" sz="2000" dirty="0">
                <a:latin typeface="宋体" panose="02010600030101010101" pitchFamily="2" charset="-122"/>
                <a:ea typeface="宋体" panose="02010600030101010101" pitchFamily="2" charset="-122"/>
              </a:rPr>
              <a:t>这就是中国政府对于疫情的负责任的态度，作为人民所拥护的政府，中国并没有像西方国家那样不作为，可以说是世界疫情的防范的标杆。</a:t>
            </a:r>
            <a:endParaRPr lang="zh-CN" sz="2000" dirty="0">
              <a:latin typeface="宋体" panose="02010600030101010101" pitchFamily="2" charset="-122"/>
              <a:ea typeface="宋体" panose="02010600030101010101" pitchFamily="2" charset="-122"/>
            </a:endParaRPr>
          </a:p>
        </p:txBody>
      </p:sp>
      <p:sp>
        <p:nvSpPr>
          <p:cNvPr id="6" name="文本框 5"/>
          <p:cNvSpPr txBox="1"/>
          <p:nvPr/>
        </p:nvSpPr>
        <p:spPr>
          <a:xfrm>
            <a:off x="422910" y="175895"/>
            <a:ext cx="729996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八</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中国政策文件解读</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pic>
        <p:nvPicPr>
          <p:cNvPr id="7" name="图片 6"/>
          <p:cNvPicPr>
            <a:picLocks noChangeAspect="1"/>
          </p:cNvPicPr>
          <p:nvPr/>
        </p:nvPicPr>
        <p:blipFill>
          <a:blip r:embed="rId1"/>
          <a:stretch>
            <a:fillRect/>
          </a:stretch>
        </p:blipFill>
        <p:spPr>
          <a:xfrm>
            <a:off x="5681345" y="1033780"/>
            <a:ext cx="6632575" cy="5025390"/>
          </a:xfrm>
          <a:prstGeom prst="rect">
            <a:avLst/>
          </a:prstGeom>
        </p:spPr>
      </p:pic>
    </p:spTree>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九</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中国进出口额及同期增长率</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对比</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sp>
        <p:nvSpPr>
          <p:cNvPr id="5" name="文本框 4"/>
          <p:cNvSpPr txBox="1"/>
          <p:nvPr/>
        </p:nvSpPr>
        <p:spPr>
          <a:xfrm>
            <a:off x="9112885" y="1228090"/>
            <a:ext cx="3007995" cy="1753235"/>
          </a:xfrm>
          <a:prstGeom prst="rect">
            <a:avLst/>
          </a:prstGeom>
          <a:noFill/>
        </p:spPr>
        <p:txBody>
          <a:bodyPr wrap="square" rtlCol="0">
            <a:spAutoFit/>
          </a:bodyPr>
          <a:p>
            <a:r>
              <a:rPr lang="en-US" altLang="zh-CN"/>
              <a:t>    </a:t>
            </a:r>
            <a:r>
              <a:rPr lang="zh-CN" altLang="en-US"/>
              <a:t>中国从的出口额度上保持者规律性增长，从年初开始逐月增长，即使是疫情高峰期间也保持高出口额，只是年初时出口额比以往都要</a:t>
            </a:r>
            <a:r>
              <a:rPr lang="zh-CN" altLang="en-US"/>
              <a:t>低一点</a:t>
            </a:r>
            <a:endParaRPr lang="zh-CN" altLang="en-US"/>
          </a:p>
        </p:txBody>
      </p:sp>
      <p:pic>
        <p:nvPicPr>
          <p:cNvPr id="8" name="图片 7"/>
          <p:cNvPicPr>
            <a:picLocks noChangeAspect="1"/>
          </p:cNvPicPr>
          <p:nvPr/>
        </p:nvPicPr>
        <p:blipFill>
          <a:blip r:embed="rId1"/>
          <a:stretch>
            <a:fillRect/>
          </a:stretch>
        </p:blipFill>
        <p:spPr>
          <a:xfrm>
            <a:off x="203200" y="944245"/>
            <a:ext cx="8686800" cy="5701030"/>
          </a:xfrm>
          <a:prstGeom prst="rect">
            <a:avLst/>
          </a:prstGeom>
        </p:spPr>
      </p:pic>
      <p:sp>
        <p:nvSpPr>
          <p:cNvPr id="9" name="文本框 8"/>
          <p:cNvSpPr txBox="1"/>
          <p:nvPr/>
        </p:nvSpPr>
        <p:spPr>
          <a:xfrm>
            <a:off x="9112885" y="3449955"/>
            <a:ext cx="3008630" cy="2584450"/>
          </a:xfrm>
          <a:prstGeom prst="rect">
            <a:avLst/>
          </a:prstGeom>
          <a:noFill/>
        </p:spPr>
        <p:txBody>
          <a:bodyPr wrap="square" rtlCol="0">
            <a:spAutoFit/>
          </a:bodyPr>
          <a:p>
            <a:r>
              <a:rPr lang="en-US" altLang="zh-CN"/>
              <a:t>    </a:t>
            </a:r>
            <a:r>
              <a:rPr lang="zh-CN" altLang="en-US"/>
              <a:t>与往年同期相比，疫情期间的出口额增长率从在</a:t>
            </a:r>
            <a:r>
              <a:rPr lang="en-US" altLang="zh-CN"/>
              <a:t>19</a:t>
            </a:r>
            <a:r>
              <a:rPr lang="zh-CN" altLang="en-US"/>
              <a:t>年</a:t>
            </a:r>
            <a:r>
              <a:rPr lang="en-US" altLang="zh-CN"/>
              <a:t>11</a:t>
            </a:r>
            <a:r>
              <a:rPr lang="zh-CN" altLang="en-US"/>
              <a:t>月到</a:t>
            </a:r>
            <a:r>
              <a:rPr lang="en-US" altLang="zh-CN"/>
              <a:t>20</a:t>
            </a:r>
            <a:r>
              <a:rPr lang="zh-CN" altLang="en-US"/>
              <a:t>年</a:t>
            </a:r>
            <a:r>
              <a:rPr lang="en-US" altLang="zh-CN"/>
              <a:t>2</a:t>
            </a:r>
            <a:r>
              <a:rPr lang="zh-CN" altLang="en-US"/>
              <a:t>月有着较大幅度的下降，花了近</a:t>
            </a:r>
            <a:r>
              <a:rPr lang="en-US" altLang="zh-CN"/>
              <a:t>7</a:t>
            </a:r>
            <a:r>
              <a:rPr lang="zh-CN" altLang="en-US"/>
              <a:t>个月的时间恢复到了同期水平，并在后续的一年时间内，出口增长率的保持极高的增长率，且在为来会保持很长一段</a:t>
            </a:r>
            <a:r>
              <a:rPr lang="zh-CN" altLang="en-US"/>
              <a:t>时间。</a:t>
            </a:r>
            <a:endParaRPr lang="zh-CN" altLang="en-US"/>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九</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中国进出口额及同期增长率</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对比</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pic>
        <p:nvPicPr>
          <p:cNvPr id="3" name="图片 2"/>
          <p:cNvPicPr>
            <a:picLocks noChangeAspect="1"/>
          </p:cNvPicPr>
          <p:nvPr/>
        </p:nvPicPr>
        <p:blipFill>
          <a:blip r:embed="rId1"/>
          <a:stretch>
            <a:fillRect/>
          </a:stretch>
        </p:blipFill>
        <p:spPr>
          <a:xfrm>
            <a:off x="269875" y="944245"/>
            <a:ext cx="8581390" cy="5616575"/>
          </a:xfrm>
          <a:prstGeom prst="rect">
            <a:avLst/>
          </a:prstGeom>
        </p:spPr>
      </p:pic>
      <p:sp>
        <p:nvSpPr>
          <p:cNvPr id="5" name="文本框 4"/>
          <p:cNvSpPr txBox="1"/>
          <p:nvPr/>
        </p:nvSpPr>
        <p:spPr>
          <a:xfrm>
            <a:off x="9184005" y="1346200"/>
            <a:ext cx="2718435" cy="2030095"/>
          </a:xfrm>
          <a:prstGeom prst="rect">
            <a:avLst/>
          </a:prstGeom>
          <a:noFill/>
        </p:spPr>
        <p:txBody>
          <a:bodyPr wrap="square" rtlCol="0">
            <a:spAutoFit/>
          </a:bodyPr>
          <a:p>
            <a:r>
              <a:rPr lang="en-US" altLang="zh-CN"/>
              <a:t>    </a:t>
            </a:r>
            <a:r>
              <a:rPr lang="zh-CN" altLang="en-US"/>
              <a:t>中国的进口额与出口额保持高度相似的增长情况。与同期相比，也是在疫情期间大幅减少了对外进口力度，后续以很快的速度恢复了进口力度，且保持极高的增长</a:t>
            </a:r>
            <a:r>
              <a:rPr lang="zh-CN" altLang="en-US"/>
              <a:t>速度。</a:t>
            </a:r>
            <a:endParaRPr lang="zh-CN" altLang="en-US"/>
          </a:p>
        </p:txBody>
      </p:sp>
      <p:sp>
        <p:nvSpPr>
          <p:cNvPr id="7" name="文本框 6"/>
          <p:cNvSpPr txBox="1"/>
          <p:nvPr/>
        </p:nvSpPr>
        <p:spPr>
          <a:xfrm>
            <a:off x="9183370" y="4060190"/>
            <a:ext cx="2718435" cy="1753235"/>
          </a:xfrm>
          <a:prstGeom prst="rect">
            <a:avLst/>
          </a:prstGeom>
          <a:noFill/>
        </p:spPr>
        <p:txBody>
          <a:bodyPr wrap="square" rtlCol="0">
            <a:spAutoFit/>
          </a:bodyPr>
          <a:p>
            <a:r>
              <a:rPr lang="en-US" altLang="zh-CN"/>
              <a:t>    </a:t>
            </a:r>
            <a:r>
              <a:rPr lang="zh-CN" altLang="en-US"/>
              <a:t>中国在经济把控方面有着高超的手段，可以在经济发生损伤之后以极快的速度进行恢复过来，这对其他国家而言有着很多的借鉴</a:t>
            </a:r>
            <a:r>
              <a:rPr lang="zh-CN" altLang="en-US"/>
              <a:t>意义。</a:t>
            </a:r>
            <a:endParaRPr lang="zh-CN" altLang="en-US"/>
          </a:p>
        </p:txBody>
      </p: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十</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中国工业产值增长率</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一览</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sp>
        <p:nvSpPr>
          <p:cNvPr id="5" name="文本框 4"/>
          <p:cNvSpPr txBox="1"/>
          <p:nvPr/>
        </p:nvSpPr>
        <p:spPr>
          <a:xfrm>
            <a:off x="1231265" y="1416685"/>
            <a:ext cx="4012565" cy="4523105"/>
          </a:xfrm>
          <a:prstGeom prst="rect">
            <a:avLst/>
          </a:prstGeom>
          <a:noFill/>
        </p:spPr>
        <p:txBody>
          <a:bodyPr wrap="square" rtlCol="0">
            <a:spAutoFit/>
          </a:bodyPr>
          <a:p>
            <a:r>
              <a:rPr lang="en-US" altLang="zh-CN"/>
              <a:t>    </a:t>
            </a:r>
            <a:r>
              <a:rPr lang="zh-CN" altLang="en-US"/>
              <a:t>除了对进出口的探究，关于中国的经济重镇</a:t>
            </a:r>
            <a:r>
              <a:rPr lang="en-US" altLang="zh-CN"/>
              <a:t>——</a:t>
            </a:r>
            <a:r>
              <a:rPr lang="zh-CN" altLang="en-US"/>
              <a:t>工业，我们也来</a:t>
            </a:r>
            <a:r>
              <a:rPr lang="zh-CN" altLang="en-US"/>
              <a:t>聊一聊。</a:t>
            </a:r>
            <a:endParaRPr lang="zh-CN" altLang="en-US"/>
          </a:p>
          <a:p>
            <a:r>
              <a:rPr lang="en-US" altLang="zh-CN"/>
              <a:t>    </a:t>
            </a:r>
            <a:r>
              <a:rPr lang="zh-CN" altLang="en-US"/>
              <a:t>工业是一个国家保持经济</a:t>
            </a:r>
            <a:r>
              <a:rPr lang="zh-CN" altLang="en-US"/>
              <a:t>底盘稳定的坚实基础，中国作为世界上的最强工业国，在疫情高峰期之后，对经济的刺激离不开工业的</a:t>
            </a:r>
            <a:r>
              <a:rPr lang="zh-CN" altLang="en-US"/>
              <a:t>恢复。</a:t>
            </a:r>
            <a:endParaRPr lang="zh-CN" altLang="en-US"/>
          </a:p>
          <a:p>
            <a:r>
              <a:rPr lang="en-US" altLang="zh-CN"/>
              <a:t>    </a:t>
            </a:r>
            <a:r>
              <a:rPr lang="zh-CN" altLang="en-US"/>
              <a:t>中国秉承以人为本，在疫情高峰期实行全面停工停产，所以工业增长率从极低，后来在逐渐复产后好不容易在</a:t>
            </a:r>
            <a:r>
              <a:rPr lang="en-US" altLang="zh-CN"/>
              <a:t>20</a:t>
            </a:r>
            <a:r>
              <a:rPr lang="zh-CN" altLang="en-US"/>
              <a:t>年末期恢复到了临近往年的水平，这也可以说明我国作为</a:t>
            </a:r>
            <a:r>
              <a:rPr lang="en-US" altLang="zh-CN"/>
              <a:t>GDP</a:t>
            </a:r>
            <a:r>
              <a:rPr lang="zh-CN" altLang="en-US"/>
              <a:t>唯一增长主要国家的原因，在来年</a:t>
            </a:r>
            <a:r>
              <a:rPr lang="en-US" altLang="zh-CN"/>
              <a:t>2</a:t>
            </a:r>
            <a:r>
              <a:rPr lang="zh-CN" altLang="en-US"/>
              <a:t>月，由于</a:t>
            </a:r>
            <a:r>
              <a:rPr lang="en-US" altLang="zh-CN"/>
              <a:t>20</a:t>
            </a:r>
            <a:r>
              <a:rPr lang="zh-CN" altLang="en-US"/>
              <a:t>年</a:t>
            </a:r>
            <a:r>
              <a:rPr lang="en-US" altLang="zh-CN"/>
              <a:t>2</a:t>
            </a:r>
            <a:r>
              <a:rPr lang="zh-CN" altLang="en-US"/>
              <a:t>月的低产值，所以显得增长率从很高，但在</a:t>
            </a:r>
            <a:r>
              <a:rPr lang="en-US" altLang="zh-CN"/>
              <a:t>21</a:t>
            </a:r>
            <a:r>
              <a:rPr lang="zh-CN" altLang="en-US"/>
              <a:t>年末期工业趋于平稳，全年增长率高于以往，说明了我国恢复经济</a:t>
            </a:r>
            <a:r>
              <a:rPr lang="zh-CN" altLang="en-US"/>
              <a:t>有一把手。</a:t>
            </a:r>
            <a:endParaRPr lang="zh-CN" altLang="en-US"/>
          </a:p>
        </p:txBody>
      </p:sp>
      <p:pic>
        <p:nvPicPr>
          <p:cNvPr id="2" name="图片 1"/>
          <p:cNvPicPr>
            <a:picLocks noChangeAspect="1"/>
          </p:cNvPicPr>
          <p:nvPr/>
        </p:nvPicPr>
        <p:blipFill>
          <a:blip r:embed="rId1"/>
          <a:stretch>
            <a:fillRect/>
          </a:stretch>
        </p:blipFill>
        <p:spPr>
          <a:xfrm>
            <a:off x="5337810" y="944245"/>
            <a:ext cx="5948680" cy="5467985"/>
          </a:xfrm>
          <a:prstGeom prst="rect">
            <a:avLst/>
          </a:prstGeom>
        </p:spPr>
      </p:pic>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145159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十一</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中国</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2020</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年对各大洲医疗设备出口</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额度</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sp>
        <p:nvSpPr>
          <p:cNvPr id="5" name="文本框 4"/>
          <p:cNvSpPr txBox="1"/>
          <p:nvPr/>
        </p:nvSpPr>
        <p:spPr>
          <a:xfrm>
            <a:off x="1113790" y="2136775"/>
            <a:ext cx="4258310" cy="2584450"/>
          </a:xfrm>
          <a:prstGeom prst="rect">
            <a:avLst/>
          </a:prstGeom>
          <a:noFill/>
        </p:spPr>
        <p:txBody>
          <a:bodyPr wrap="square" rtlCol="0">
            <a:spAutoFit/>
          </a:bodyPr>
          <a:p>
            <a:r>
              <a:rPr lang="en-US" altLang="zh-CN"/>
              <a:t>    </a:t>
            </a:r>
            <a:r>
              <a:rPr lang="zh-CN" altLang="en-US"/>
              <a:t>在中国经济恢复元年，中国不仅加紧复工复产，积极防控，对世界防疫事业也</a:t>
            </a:r>
            <a:r>
              <a:rPr lang="zh-CN" altLang="en-US"/>
              <a:t>做出了很大</a:t>
            </a:r>
            <a:r>
              <a:rPr lang="zh-CN" altLang="en-US"/>
              <a:t>贡献。</a:t>
            </a:r>
            <a:endParaRPr lang="zh-CN" altLang="en-US"/>
          </a:p>
          <a:p>
            <a:r>
              <a:rPr lang="en-US" altLang="zh-CN"/>
              <a:t>    </a:t>
            </a:r>
            <a:r>
              <a:rPr lang="zh-CN" altLang="en-US"/>
              <a:t>在</a:t>
            </a:r>
            <a:r>
              <a:rPr lang="en-US" altLang="zh-CN"/>
              <a:t>2020</a:t>
            </a:r>
            <a:r>
              <a:rPr lang="zh-CN" altLang="en-US"/>
              <a:t>年，亚欧南美三大洲作为疫情出现最早的地方，中国首先把医疗资源最先出口给了这三大洲的</a:t>
            </a:r>
            <a:r>
              <a:rPr lang="zh-CN" altLang="en-US"/>
              <a:t>国家。</a:t>
            </a:r>
            <a:endParaRPr lang="zh-CN" altLang="en-US"/>
          </a:p>
          <a:p>
            <a:r>
              <a:rPr lang="en-US" altLang="zh-CN"/>
              <a:t>    </a:t>
            </a:r>
            <a:r>
              <a:rPr lang="zh-CN" altLang="en-US"/>
              <a:t>其他三个大洲的支援力度就相对较小，非洲人口多，经济能力稍弱，所以对其的医疗设备的出口相对</a:t>
            </a:r>
            <a:r>
              <a:rPr lang="zh-CN" altLang="en-US"/>
              <a:t>较少。</a:t>
            </a:r>
            <a:endParaRPr lang="zh-CN" altLang="en-US"/>
          </a:p>
        </p:txBody>
      </p:sp>
      <p:pic>
        <p:nvPicPr>
          <p:cNvPr id="7" name="图片 6"/>
          <p:cNvPicPr>
            <a:picLocks noChangeAspect="1"/>
          </p:cNvPicPr>
          <p:nvPr/>
        </p:nvPicPr>
        <p:blipFill>
          <a:blip r:embed="rId1"/>
          <a:stretch>
            <a:fillRect/>
          </a:stretch>
        </p:blipFill>
        <p:spPr>
          <a:xfrm>
            <a:off x="5783580" y="1326515"/>
            <a:ext cx="5461635" cy="4500880"/>
          </a:xfrm>
          <a:prstGeom prst="rect">
            <a:avLst/>
          </a:prstGeom>
        </p:spPr>
      </p:pic>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文本框 2"/>
          <p:cNvSpPr txBox="1"/>
          <p:nvPr/>
        </p:nvSpPr>
        <p:spPr>
          <a:xfrm>
            <a:off x="4878070" y="2706370"/>
            <a:ext cx="2435860" cy="1445260"/>
          </a:xfrm>
          <a:prstGeom prst="rect">
            <a:avLst/>
          </a:prstGeom>
          <a:noFill/>
          <a:effectLst>
            <a:outerShdw blurRad="266700" dist="38100" dir="2700000" algn="tl" rotWithShape="0">
              <a:prstClr val="black">
                <a:alpha val="40000"/>
              </a:prstClr>
            </a:outerShdw>
          </a:effectLst>
          <a:scene3d>
            <a:camera prst="orthographicFront"/>
            <a:lightRig rig="threePt" dir="t"/>
          </a:scene3d>
          <a:sp3d prstMaterial="metal"/>
        </p:spPr>
        <p:txBody>
          <a:bodyPr wrap="square" rtlCol="0">
            <a:spAutoFit/>
          </a:bodyPr>
          <a:p>
            <a:r>
              <a:rPr lang="zh-CN" altLang="en-US" sz="8800" b="1" dirty="0">
                <a:solidFill>
                  <a:schemeClr val="bg1"/>
                </a:solidFill>
                <a:latin typeface="新宋体" panose="02010609030101010101" charset="-122"/>
                <a:ea typeface="新宋体" panose="02010609030101010101" charset="-122"/>
              </a:rPr>
              <a:t>总结</a:t>
            </a:r>
            <a:endParaRPr lang="zh-CN" altLang="en-US" sz="8800" b="1" dirty="0">
              <a:solidFill>
                <a:schemeClr val="bg1"/>
              </a:solidFill>
              <a:latin typeface="新宋体" panose="02010609030101010101" charset="-122"/>
              <a:ea typeface="新宋体" panose="02010609030101010101" charset="-122"/>
            </a:endParaRPr>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spect="1"/>
          </p:cNvSpPr>
          <p:nvPr/>
        </p:nvSpPr>
        <p:spPr>
          <a:xfrm>
            <a:off x="0" y="0"/>
            <a:ext cx="12192000" cy="6858000"/>
          </a:xfrm>
          <a:prstGeom prst="rect">
            <a:avLst/>
          </a:prstGeom>
          <a:blipFill dpi="0" rotWithShape="1">
            <a:blip r:embed="rId1"/>
            <a:srcRect/>
            <a:stretch>
              <a:fillRect l="-85"/>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550863" y="1142206"/>
            <a:ext cx="4573587" cy="45735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16613" y="2028616"/>
            <a:ext cx="6096000" cy="1446550"/>
          </a:xfrm>
          <a:prstGeom prst="rect">
            <a:avLst/>
          </a:prstGeom>
          <a:noFill/>
          <a:effectLst>
            <a:outerShdw blurRad="266700" dist="38100" dir="2700000" algn="tl" rotWithShape="0">
              <a:prstClr val="black">
                <a:alpha val="40000"/>
              </a:prstClr>
            </a:outerShdw>
          </a:effectLst>
          <a:scene3d>
            <a:camera prst="orthographicFront"/>
            <a:lightRig rig="threePt" dir="t"/>
          </a:scene3d>
          <a:sp3d prstMaterial="metal"/>
        </p:spPr>
        <p:txBody>
          <a:bodyPr wrap="square" rtlCol="0">
            <a:spAutoFit/>
          </a:bodyPr>
          <a:lstStyle/>
          <a:p>
            <a:r>
              <a:rPr lang="zh-CN" altLang="en-US" sz="8800" dirty="0">
                <a:solidFill>
                  <a:schemeClr val="bg1"/>
                </a:solidFill>
                <a:latin typeface="方正粗黑宋简体" panose="02000000000000000000" pitchFamily="2" charset="-122"/>
                <a:ea typeface="方正粗黑宋简体" panose="02000000000000000000" pitchFamily="2" charset="-122"/>
              </a:rPr>
              <a:t>感谢观看</a:t>
            </a:r>
            <a:endParaRPr lang="zh-CN" altLang="en-US" sz="8800" dirty="0">
              <a:solidFill>
                <a:schemeClr val="bg1"/>
              </a:solidFill>
              <a:latin typeface="方正粗黑宋简体" panose="02000000000000000000" pitchFamily="2" charset="-122"/>
              <a:ea typeface="方正粗黑宋简体" panose="02000000000000000000" pitchFamily="2" charset="-122"/>
            </a:endParaRPr>
          </a:p>
        </p:txBody>
      </p:sp>
      <p:pic>
        <p:nvPicPr>
          <p:cNvPr id="8" name="图片 7"/>
          <p:cNvPicPr>
            <a:picLocks noChangeAspect="1"/>
          </p:cNvPicPr>
          <p:nvPr/>
        </p:nvPicPr>
        <p:blipFill>
          <a:blip r:embed="rId2">
            <a:extLst>
              <a:ext uri="{BEBA8EAE-BF5A-486C-A8C5-ECC9F3942E4B}">
                <a14:imgProps xmlns:a14="http://schemas.microsoft.com/office/drawing/2010/main">
                  <a14:imgLayer r:embed="rId3">
                    <a14:imgEffect>
                      <a14:backgroundRemoval t="2341" b="89967" l="9746" r="91384">
                        <a14:foregroundMark x1="49294" y1="21237" x2="49294" y2="12207"/>
                        <a14:foregroundMark x1="49294" y1="12207" x2="51554" y2="7860"/>
                        <a14:foregroundMark x1="43927" y1="11204" x2="48729" y2="7525"/>
                        <a14:foregroundMark x1="43362" y1="9866" x2="52119" y2="5518"/>
                        <a14:foregroundMark x1="45904" y1="5853" x2="53531" y2="2508"/>
                        <a14:foregroundMark x1="53531" y1="2508" x2="72175" y2="16890"/>
                        <a14:foregroundMark x1="79237" y1="29933" x2="84887" y2="29933"/>
                        <a14:foregroundMark x1="82062" y1="29264" x2="85431" y2="31452"/>
                        <a14:foregroundMark x1="27260" y1="75418" x2="20361" y2="72090"/>
                        <a14:foregroundMark x1="17924" y1="69940" x2="15647" y2="67544"/>
                        <a14:foregroundMark x1="12920" y1="58629" x2="12405" y2="49359"/>
                        <a14:foregroundMark x1="83757" y1="30602" x2="86299" y2="29264"/>
                        <a14:backgroundMark x1="15113" y1="19565" x2="11158" y2="27090"/>
                        <a14:backgroundMark x1="11158" y1="27090" x2="9746" y2="35284"/>
                        <a14:backgroundMark x1="11158" y1="25920" x2="9322" y2="63043"/>
                        <a14:backgroundMark x1="9322" y1="63043" x2="17373" y2="78094"/>
                        <a14:backgroundMark x1="7486" y1="56020" x2="14266" y2="66388"/>
                        <a14:backgroundMark x1="10028" y1="58696" x2="15395" y2="67726"/>
                        <a14:backgroundMark x1="13701" y1="66054" x2="15113" y2="67726"/>
                        <a14:backgroundMark x1="14831" y1="74080" x2="21045" y2="69398"/>
                        <a14:backgroundMark x1="21045" y1="69398" x2="21045" y2="69398"/>
                        <a14:backgroundMark x1="16525" y1="73411" x2="21045" y2="70401"/>
                        <a14:backgroundMark x1="19350" y1="70401" x2="19350" y2="70401"/>
                        <a14:backgroundMark x1="71328" y1="83110" x2="83757" y2="70736"/>
                        <a14:backgroundMark x1="83757" y1="70736" x2="85734" y2="66722"/>
                        <a14:backgroundMark x1="77542" y1="79431" x2="82062" y2="76421"/>
                        <a14:backgroundMark x1="84605" y1="71405" x2="75000" y2="81773"/>
                        <a14:backgroundMark x1="75000" y1="81773" x2="83475" y2="75418"/>
                        <a14:backgroundMark x1="83475" y1="75418" x2="87994" y2="68562"/>
                        <a14:backgroundMark x1="87994" y1="68562" x2="89972" y2="50000"/>
                        <a14:backgroundMark x1="89972" y1="50000" x2="87712" y2="34615"/>
                        <a14:backgroundMark x1="91667" y1="35619" x2="89972" y2="47324"/>
                        <a14:backgroundMark x1="90254" y1="52676" x2="84605" y2="67391"/>
                        <a14:backgroundMark x1="88559" y1="52007" x2="86864" y2="57692"/>
                        <a14:backgroundMark x1="87994" y1="54682" x2="87994" y2="54682"/>
                        <a14:backgroundMark x1="89407" y1="50669" x2="90819" y2="44649"/>
                        <a14:backgroundMark x1="91667" y1="43311" x2="90819" y2="50000"/>
                        <a14:backgroundMark x1="90819" y1="46990" x2="89407" y2="48328"/>
                        <a14:backgroundMark x1="89972" y1="42642" x2="89972" y2="33278"/>
                        <a14:backgroundMark x1="90537" y1="30602" x2="85734" y2="34615"/>
                        <a14:backgroundMark x1="89407" y1="38294" x2="90537" y2="33946"/>
                        <a14:backgroundMark x1="91102" y1="34950" x2="89407" y2="35953"/>
                        <a14:backgroundMark x1="86017" y1="34615" x2="84605" y2="34281"/>
                        <a14:backgroundMark x1="84040" y1="32609" x2="84040" y2="32609"/>
                        <a14:backgroundMark x1="84887" y1="32609" x2="84887" y2="32609"/>
                        <a14:backgroundMark x1="85169" y1="31605" x2="85169" y2="31605"/>
                      </a14:backgroundRemoval>
                    </a14:imgEffect>
                  </a14:imgLayer>
                </a14:imgProps>
              </a:ext>
              <a:ext uri="{28A0092B-C50C-407E-A947-70E740481C1C}">
                <a14:useLocalDpi xmlns:a14="http://schemas.microsoft.com/office/drawing/2010/main" val="0"/>
              </a:ext>
            </a:extLst>
          </a:blip>
          <a:stretch>
            <a:fillRect/>
          </a:stretch>
        </p:blipFill>
        <p:spPr>
          <a:xfrm rot="20705249">
            <a:off x="1031794" y="1872745"/>
            <a:ext cx="4007012" cy="3384453"/>
          </a:xfrm>
          <a:prstGeom prst="rect">
            <a:avLst/>
          </a:prstGeom>
        </p:spPr>
      </p:pic>
      <p:sp>
        <p:nvSpPr>
          <p:cNvPr id="9" name="文本框 8"/>
          <p:cNvSpPr txBox="1"/>
          <p:nvPr/>
        </p:nvSpPr>
        <p:spPr>
          <a:xfrm>
            <a:off x="9082088" y="220375"/>
            <a:ext cx="1369063" cy="584775"/>
          </a:xfrm>
          <a:prstGeom prst="rect">
            <a:avLst/>
          </a:prstGeom>
          <a:noFill/>
        </p:spPr>
        <p:txBody>
          <a:bodyPr wrap="square" rtlCol="0">
            <a:spAutoFit/>
          </a:bodyPr>
          <a:lstStyle/>
          <a:p>
            <a:r>
              <a:rPr lang="en-US" altLang="zh-CN" sz="3200" cap="all" dirty="0">
                <a:solidFill>
                  <a:schemeClr val="bg1"/>
                </a:solidFill>
                <a:latin typeface="Segoe UI Black" panose="020B0A02040204020203" pitchFamily="34" charset="0"/>
                <a:ea typeface="Segoe UI Black" panose="020B0A02040204020203" pitchFamily="34" charset="0"/>
              </a:rPr>
              <a:t>logo</a:t>
            </a:r>
            <a:endParaRPr lang="zh-CN" altLang="en-US" sz="3200" cap="all" dirty="0">
              <a:solidFill>
                <a:schemeClr val="bg1"/>
              </a:solidFill>
              <a:latin typeface="Segoe UI Black" panose="020B0A02040204020203" pitchFamily="34" charset="0"/>
            </a:endParaRPr>
          </a:p>
        </p:txBody>
      </p:sp>
      <p:sp>
        <p:nvSpPr>
          <p:cNvPr id="10" name="矩形 9"/>
          <p:cNvSpPr/>
          <p:nvPr/>
        </p:nvSpPr>
        <p:spPr>
          <a:xfrm>
            <a:off x="5916613" y="4972049"/>
            <a:ext cx="6096000" cy="743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907213" y="5113087"/>
            <a:ext cx="3778250" cy="460375"/>
          </a:xfrm>
          <a:prstGeom prst="rect">
            <a:avLst/>
          </a:prstGeom>
          <a:noFill/>
        </p:spPr>
        <p:txBody>
          <a:bodyPr wrap="square" rtlCol="0">
            <a:spAutoFit/>
          </a:bodyPr>
          <a:lstStyle/>
          <a:p>
            <a:r>
              <a:rPr lang="zh-CN" altLang="en-US" sz="2400" dirty="0">
                <a:solidFill>
                  <a:schemeClr val="bg1"/>
                </a:solidFill>
              </a:rPr>
              <a:t>汇报人：乔琦</a:t>
            </a:r>
            <a:r>
              <a:rPr lang="en-US" altLang="zh-CN" sz="2400" dirty="0">
                <a:solidFill>
                  <a:schemeClr val="bg1"/>
                </a:solidFill>
              </a:rPr>
              <a:t> </a:t>
            </a:r>
            <a:r>
              <a:rPr lang="zh-CN" altLang="en-US" sz="2400" dirty="0">
                <a:solidFill>
                  <a:schemeClr val="bg1"/>
                </a:solidFill>
              </a:rPr>
              <a:t>段星雨</a:t>
            </a:r>
            <a:endParaRPr lang="zh-CN" altLang="en-US" sz="2400" dirty="0">
              <a:solidFill>
                <a:schemeClr val="bg1"/>
              </a:solidFill>
            </a:endParaRPr>
          </a:p>
        </p:txBody>
      </p:sp>
      <p:sp>
        <p:nvSpPr>
          <p:cNvPr id="12" name="iconfont-10561-4352725"/>
          <p:cNvSpPr>
            <a:spLocks noChangeAspect="1"/>
          </p:cNvSpPr>
          <p:nvPr/>
        </p:nvSpPr>
        <p:spPr bwMode="auto">
          <a:xfrm>
            <a:off x="6275388" y="5049073"/>
            <a:ext cx="507974" cy="525679"/>
          </a:xfrm>
          <a:custGeom>
            <a:avLst/>
            <a:gdLst>
              <a:gd name="connsiteX0" fmla="*/ 77441 w 438313"/>
              <a:gd name="connsiteY0" fmla="*/ 16018 h 453590"/>
              <a:gd name="connsiteX1" fmla="*/ 266568 w 438313"/>
              <a:gd name="connsiteY1" fmla="*/ 16018 h 453590"/>
              <a:gd name="connsiteX2" fmla="*/ 284428 w 438313"/>
              <a:gd name="connsiteY2" fmla="*/ 33877 h 453590"/>
              <a:gd name="connsiteX3" fmla="*/ 266568 w 438313"/>
              <a:gd name="connsiteY3" fmla="*/ 51736 h 453590"/>
              <a:gd name="connsiteX4" fmla="*/ 77441 w 438313"/>
              <a:gd name="connsiteY4" fmla="*/ 51736 h 453590"/>
              <a:gd name="connsiteX5" fmla="*/ 35768 w 438313"/>
              <a:gd name="connsiteY5" fmla="*/ 93408 h 453590"/>
              <a:gd name="connsiteX6" fmla="*/ 35768 w 438313"/>
              <a:gd name="connsiteY6" fmla="*/ 376296 h 453590"/>
              <a:gd name="connsiteX7" fmla="*/ 77441 w 438313"/>
              <a:gd name="connsiteY7" fmla="*/ 417967 h 453590"/>
              <a:gd name="connsiteX8" fmla="*/ 360774 w 438313"/>
              <a:gd name="connsiteY8" fmla="*/ 417967 h 453590"/>
              <a:gd name="connsiteX9" fmla="*/ 402447 w 438313"/>
              <a:gd name="connsiteY9" fmla="*/ 376296 h 453590"/>
              <a:gd name="connsiteX10" fmla="*/ 402447 w 438313"/>
              <a:gd name="connsiteY10" fmla="*/ 186513 h 453590"/>
              <a:gd name="connsiteX11" fmla="*/ 420307 w 438313"/>
              <a:gd name="connsiteY11" fmla="*/ 168654 h 453590"/>
              <a:gd name="connsiteX12" fmla="*/ 438167 w 438313"/>
              <a:gd name="connsiteY12" fmla="*/ 186513 h 453590"/>
              <a:gd name="connsiteX13" fmla="*/ 438167 w 438313"/>
              <a:gd name="connsiteY13" fmla="*/ 376248 h 453590"/>
              <a:gd name="connsiteX14" fmla="*/ 360726 w 438313"/>
              <a:gd name="connsiteY14" fmla="*/ 453590 h 453590"/>
              <a:gd name="connsiteX15" fmla="*/ 77441 w 438313"/>
              <a:gd name="connsiteY15" fmla="*/ 453590 h 453590"/>
              <a:gd name="connsiteX16" fmla="*/ 0 w 438313"/>
              <a:gd name="connsiteY16" fmla="*/ 376248 h 453590"/>
              <a:gd name="connsiteX17" fmla="*/ 0 w 438313"/>
              <a:gd name="connsiteY17" fmla="*/ 93360 h 453590"/>
              <a:gd name="connsiteX18" fmla="*/ 77441 w 438313"/>
              <a:gd name="connsiteY18" fmla="*/ 16018 h 453590"/>
              <a:gd name="connsiteX19" fmla="*/ 420458 w 438313"/>
              <a:gd name="connsiteY19" fmla="*/ 0 h 453590"/>
              <a:gd name="connsiteX20" fmla="*/ 433098 w 438313"/>
              <a:gd name="connsiteY20" fmla="*/ 5215 h 453590"/>
              <a:gd name="connsiteX21" fmla="*/ 433098 w 438313"/>
              <a:gd name="connsiteY21" fmla="*/ 30459 h 453590"/>
              <a:gd name="connsiteX22" fmla="*/ 204806 w 438313"/>
              <a:gd name="connsiteY22" fmla="*/ 258704 h 453590"/>
              <a:gd name="connsiteX23" fmla="*/ 179562 w 438313"/>
              <a:gd name="connsiteY23" fmla="*/ 258704 h 453590"/>
              <a:gd name="connsiteX24" fmla="*/ 179562 w 438313"/>
              <a:gd name="connsiteY24" fmla="*/ 233460 h 453590"/>
              <a:gd name="connsiteX25" fmla="*/ 407854 w 438313"/>
              <a:gd name="connsiteY25" fmla="*/ 5215 h 453590"/>
              <a:gd name="connsiteX26" fmla="*/ 420458 w 438313"/>
              <a:gd name="connsiteY26" fmla="*/ 0 h 45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8313" h="453590">
                <a:moveTo>
                  <a:pt x="77441" y="16018"/>
                </a:moveTo>
                <a:lnTo>
                  <a:pt x="266568" y="16018"/>
                </a:lnTo>
                <a:cubicBezTo>
                  <a:pt x="276474" y="16018"/>
                  <a:pt x="284428" y="24019"/>
                  <a:pt x="284428" y="33877"/>
                </a:cubicBezTo>
                <a:cubicBezTo>
                  <a:pt x="284428" y="43783"/>
                  <a:pt x="276474" y="51736"/>
                  <a:pt x="266568" y="51736"/>
                </a:cubicBezTo>
                <a:lnTo>
                  <a:pt x="77441" y="51736"/>
                </a:lnTo>
                <a:cubicBezTo>
                  <a:pt x="54485" y="51736"/>
                  <a:pt x="35768" y="70453"/>
                  <a:pt x="35768" y="93408"/>
                </a:cubicBezTo>
                <a:lnTo>
                  <a:pt x="35768" y="376296"/>
                </a:lnTo>
                <a:cubicBezTo>
                  <a:pt x="35768" y="399299"/>
                  <a:pt x="54485" y="417967"/>
                  <a:pt x="77441" y="417967"/>
                </a:cubicBezTo>
                <a:lnTo>
                  <a:pt x="360774" y="417967"/>
                </a:lnTo>
                <a:cubicBezTo>
                  <a:pt x="383777" y="417967"/>
                  <a:pt x="402447" y="399299"/>
                  <a:pt x="402447" y="376296"/>
                </a:cubicBezTo>
                <a:lnTo>
                  <a:pt x="402447" y="186513"/>
                </a:lnTo>
                <a:cubicBezTo>
                  <a:pt x="402447" y="176655"/>
                  <a:pt x="410448" y="168654"/>
                  <a:pt x="420307" y="168654"/>
                </a:cubicBezTo>
                <a:cubicBezTo>
                  <a:pt x="430214" y="168654"/>
                  <a:pt x="438167" y="176655"/>
                  <a:pt x="438167" y="186513"/>
                </a:cubicBezTo>
                <a:lnTo>
                  <a:pt x="438167" y="376248"/>
                </a:lnTo>
                <a:cubicBezTo>
                  <a:pt x="438167" y="418872"/>
                  <a:pt x="403400" y="453590"/>
                  <a:pt x="360726" y="453590"/>
                </a:cubicBezTo>
                <a:lnTo>
                  <a:pt x="77441" y="453590"/>
                </a:lnTo>
                <a:cubicBezTo>
                  <a:pt x="34767" y="453590"/>
                  <a:pt x="0" y="418872"/>
                  <a:pt x="0" y="376248"/>
                </a:cubicBezTo>
                <a:lnTo>
                  <a:pt x="0" y="93360"/>
                </a:lnTo>
                <a:cubicBezTo>
                  <a:pt x="0" y="50736"/>
                  <a:pt x="34767" y="16018"/>
                  <a:pt x="77441" y="16018"/>
                </a:cubicBezTo>
                <a:close/>
                <a:moveTo>
                  <a:pt x="420458" y="0"/>
                </a:moveTo>
                <a:cubicBezTo>
                  <a:pt x="425037" y="0"/>
                  <a:pt x="429621" y="1738"/>
                  <a:pt x="433098" y="5215"/>
                </a:cubicBezTo>
                <a:cubicBezTo>
                  <a:pt x="440052" y="12122"/>
                  <a:pt x="440052" y="23505"/>
                  <a:pt x="433098" y="30459"/>
                </a:cubicBezTo>
                <a:lnTo>
                  <a:pt x="204806" y="258704"/>
                </a:lnTo>
                <a:cubicBezTo>
                  <a:pt x="197900" y="265705"/>
                  <a:pt x="186564" y="265705"/>
                  <a:pt x="179562" y="258704"/>
                </a:cubicBezTo>
                <a:cubicBezTo>
                  <a:pt x="172608" y="251797"/>
                  <a:pt x="172608" y="240461"/>
                  <a:pt x="179562" y="233460"/>
                </a:cubicBezTo>
                <a:lnTo>
                  <a:pt x="407854" y="5215"/>
                </a:lnTo>
                <a:cubicBezTo>
                  <a:pt x="411307" y="1738"/>
                  <a:pt x="415880" y="0"/>
                  <a:pt x="420458" y="0"/>
                </a:cubicBezTo>
                <a:close/>
              </a:path>
            </a:pathLst>
          </a:custGeom>
          <a:solidFill>
            <a:schemeClr val="bg1"/>
          </a:solidFill>
          <a:ln>
            <a:noFill/>
          </a:ln>
        </p:spPr>
      </p:sp>
      <p:sp>
        <p:nvSpPr>
          <p:cNvPr id="3" name="十字形 2"/>
          <p:cNvSpPr/>
          <p:nvPr/>
        </p:nvSpPr>
        <p:spPr>
          <a:xfrm>
            <a:off x="10505375" y="349797"/>
            <a:ext cx="342032" cy="325929"/>
          </a:xfrm>
          <a:prstGeom prst="plus">
            <a:avLst>
              <a:gd name="adj" fmla="val 3735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1031453" y="271322"/>
            <a:ext cx="609685" cy="508089"/>
            <a:chOff x="11336295" y="271322"/>
            <a:chExt cx="609685" cy="508089"/>
          </a:xfrm>
        </p:grpSpPr>
        <p:sp>
          <p:nvSpPr>
            <p:cNvPr id="13" name="iconfont-1096-617868"/>
            <p:cNvSpPr>
              <a:spLocks noChangeAspect="1"/>
            </p:cNvSpPr>
            <p:nvPr/>
          </p:nvSpPr>
          <p:spPr bwMode="auto">
            <a:xfrm>
              <a:off x="11336295" y="271322"/>
              <a:ext cx="609685" cy="508089"/>
            </a:xfrm>
            <a:custGeom>
              <a:avLst/>
              <a:gdLst>
                <a:gd name="T0" fmla="*/ 8799 w 12000"/>
                <a:gd name="T1" fmla="*/ 0 h 10000"/>
                <a:gd name="T2" fmla="*/ 6595 w 12000"/>
                <a:gd name="T3" fmla="*/ 881 h 10000"/>
                <a:gd name="T4" fmla="*/ 6003 w 12000"/>
                <a:gd name="T5" fmla="*/ 1477 h 10000"/>
                <a:gd name="T6" fmla="*/ 5412 w 12000"/>
                <a:gd name="T7" fmla="*/ 888 h 10000"/>
                <a:gd name="T8" fmla="*/ 3200 w 12000"/>
                <a:gd name="T9" fmla="*/ 0 h 10000"/>
                <a:gd name="T10" fmla="*/ 0 w 12000"/>
                <a:gd name="T11" fmla="*/ 3199 h 10000"/>
                <a:gd name="T12" fmla="*/ 957 w 12000"/>
                <a:gd name="T13" fmla="*/ 5481 h 10000"/>
                <a:gd name="T14" fmla="*/ 4918 w 12000"/>
                <a:gd name="T15" fmla="*/ 9482 h 10000"/>
                <a:gd name="T16" fmla="*/ 6001 w 12000"/>
                <a:gd name="T17" fmla="*/ 10000 h 10000"/>
                <a:gd name="T18" fmla="*/ 7085 w 12000"/>
                <a:gd name="T19" fmla="*/ 9482 h 10000"/>
                <a:gd name="T20" fmla="*/ 11043 w 12000"/>
                <a:gd name="T21" fmla="*/ 5483 h 10000"/>
                <a:gd name="T22" fmla="*/ 11071 w 12000"/>
                <a:gd name="T23" fmla="*/ 5453 h 10000"/>
                <a:gd name="T24" fmla="*/ 12000 w 12000"/>
                <a:gd name="T25" fmla="*/ 3201 h 10000"/>
                <a:gd name="T26" fmla="*/ 8799 w 12000"/>
                <a:gd name="T27" fmla="*/ 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0" h="10000">
                  <a:moveTo>
                    <a:pt x="8799" y="0"/>
                  </a:moveTo>
                  <a:cubicBezTo>
                    <a:pt x="7975" y="0"/>
                    <a:pt x="7192" y="312"/>
                    <a:pt x="6595" y="881"/>
                  </a:cubicBezTo>
                  <a:cubicBezTo>
                    <a:pt x="6537" y="935"/>
                    <a:pt x="6236" y="1240"/>
                    <a:pt x="6003" y="1477"/>
                  </a:cubicBezTo>
                  <a:lnTo>
                    <a:pt x="5412" y="888"/>
                  </a:lnTo>
                  <a:cubicBezTo>
                    <a:pt x="4814" y="316"/>
                    <a:pt x="4030" y="0"/>
                    <a:pt x="3200" y="0"/>
                  </a:cubicBezTo>
                  <a:cubicBezTo>
                    <a:pt x="1434" y="0"/>
                    <a:pt x="0" y="1436"/>
                    <a:pt x="0" y="3199"/>
                  </a:cubicBezTo>
                  <a:cubicBezTo>
                    <a:pt x="0" y="4229"/>
                    <a:pt x="514" y="5003"/>
                    <a:pt x="957" y="5481"/>
                  </a:cubicBezTo>
                  <a:lnTo>
                    <a:pt x="4918" y="9482"/>
                  </a:lnTo>
                  <a:cubicBezTo>
                    <a:pt x="5231" y="9796"/>
                    <a:pt x="5580" y="10000"/>
                    <a:pt x="6001" y="10000"/>
                  </a:cubicBezTo>
                  <a:cubicBezTo>
                    <a:pt x="6423" y="10000"/>
                    <a:pt x="6771" y="9796"/>
                    <a:pt x="7085" y="9482"/>
                  </a:cubicBezTo>
                  <a:lnTo>
                    <a:pt x="11043" y="5483"/>
                  </a:lnTo>
                  <a:lnTo>
                    <a:pt x="11071" y="5453"/>
                  </a:lnTo>
                  <a:cubicBezTo>
                    <a:pt x="11549" y="4857"/>
                    <a:pt x="12000" y="4294"/>
                    <a:pt x="12000" y="3201"/>
                  </a:cubicBezTo>
                  <a:cubicBezTo>
                    <a:pt x="11998" y="1436"/>
                    <a:pt x="10562" y="0"/>
                    <a:pt x="8799" y="0"/>
                  </a:cubicBezTo>
                  <a:close/>
                </a:path>
              </a:pathLst>
            </a:custGeom>
            <a:gradFill flip="none" rotWithShape="1">
              <a:gsLst>
                <a:gs pos="39000">
                  <a:srgbClr val="F84D10"/>
                </a:gs>
                <a:gs pos="62000">
                  <a:srgbClr val="FF7C24"/>
                </a:gs>
              </a:gsLst>
              <a:lin ang="0" scaled="1"/>
              <a:tileRect/>
            </a:gradFill>
            <a:ln>
              <a:noFill/>
            </a:ln>
          </p:spPr>
        </p:sp>
        <p:grpSp>
          <p:nvGrpSpPr>
            <p:cNvPr id="44" name="组合 43"/>
            <p:cNvGrpSpPr/>
            <p:nvPr/>
          </p:nvGrpSpPr>
          <p:grpSpPr>
            <a:xfrm>
              <a:off x="11441101" y="349797"/>
              <a:ext cx="400071" cy="228360"/>
              <a:chOff x="4835525" y="723900"/>
              <a:chExt cx="1081088" cy="617084"/>
            </a:xfrm>
          </p:grpSpPr>
          <p:cxnSp>
            <p:nvCxnSpPr>
              <p:cNvPr id="18" name="直接连接符 17"/>
              <p:cNvCxnSpPr/>
              <p:nvPr/>
            </p:nvCxnSpPr>
            <p:spPr>
              <a:xfrm>
                <a:off x="4835525" y="1142206"/>
                <a:ext cx="288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5124450" y="943429"/>
                <a:ext cx="173264" cy="1987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97714" y="943429"/>
                <a:ext cx="109098" cy="3975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413375" y="723901"/>
                <a:ext cx="70420" cy="617083"/>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5483795" y="723900"/>
                <a:ext cx="102844" cy="43141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5580076" y="1155318"/>
                <a:ext cx="336537"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grpSp>
      <p:sp>
        <p:nvSpPr>
          <p:cNvPr id="22" name="文本框 21"/>
          <p:cNvSpPr txBox="1"/>
          <p:nvPr/>
        </p:nvSpPr>
        <p:spPr>
          <a:xfrm>
            <a:off x="6043559" y="3381506"/>
            <a:ext cx="5724524" cy="1446550"/>
          </a:xfrm>
          <a:prstGeom prst="rect">
            <a:avLst/>
          </a:prstGeom>
          <a:noFill/>
          <a:effectLst>
            <a:outerShdw blurRad="266700" dist="38100" dir="2700000" algn="tl" rotWithShape="0">
              <a:prstClr val="black">
                <a:alpha val="40000"/>
              </a:prstClr>
            </a:outerShdw>
          </a:effectLst>
          <a:scene3d>
            <a:camera prst="orthographicFront"/>
            <a:lightRig rig="threePt" dir="t"/>
          </a:scene3d>
          <a:sp3d prstMaterial="metal"/>
        </p:spPr>
        <p:txBody>
          <a:bodyPr wrap="square" rtlCol="0">
            <a:spAutoFit/>
          </a:bodyPr>
          <a:lstStyle/>
          <a:p>
            <a:pPr algn="dist"/>
            <a:r>
              <a:rPr lang="en-US" altLang="zh-CN" sz="8800" dirty="0">
                <a:solidFill>
                  <a:schemeClr val="bg1"/>
                </a:solidFill>
                <a:latin typeface="方正粗黑宋简体" panose="02000000000000000000" pitchFamily="2" charset="-122"/>
                <a:ea typeface="方正粗黑宋简体" panose="02000000000000000000" pitchFamily="2" charset="-122"/>
              </a:rPr>
              <a:t>THANKS</a:t>
            </a:r>
            <a:endParaRPr lang="zh-CN" altLang="en-US" sz="8800" dirty="0">
              <a:solidFill>
                <a:schemeClr val="bg1"/>
              </a:solidFill>
              <a:latin typeface="方正粗黑宋简体" panose="02000000000000000000" pitchFamily="2" charset="-122"/>
              <a:ea typeface="方正粗黑宋简体" panose="02000000000000000000" pitchFamily="2"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791619" y="637381"/>
            <a:ext cx="5583238" cy="5583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64551" y="2332577"/>
            <a:ext cx="861774" cy="2192846"/>
          </a:xfrm>
          <a:prstGeom prst="rect">
            <a:avLst/>
          </a:prstGeom>
          <a:noFill/>
        </p:spPr>
        <p:txBody>
          <a:bodyPr vert="eaVert" wrap="square" rtlCol="0">
            <a:spAutoFit/>
          </a:bodyPr>
          <a:lstStyle/>
          <a:p>
            <a:pPr algn="dist"/>
            <a:r>
              <a:rPr lang="zh-CN" altLang="en-US" sz="4400" dirty="0">
                <a:solidFill>
                  <a:schemeClr val="bg1"/>
                </a:solidFill>
                <a:latin typeface="方正粗黑宋简体" panose="02000000000000000000" pitchFamily="2" charset="-122"/>
                <a:ea typeface="方正粗黑宋简体" panose="02000000000000000000" pitchFamily="2" charset="-122"/>
              </a:rPr>
              <a:t>目录</a:t>
            </a:r>
            <a:endParaRPr lang="zh-CN" altLang="en-US" sz="4400" dirty="0">
              <a:solidFill>
                <a:schemeClr val="bg1"/>
              </a:solidFill>
              <a:latin typeface="方正粗黑宋简体" panose="02000000000000000000" pitchFamily="2" charset="-122"/>
              <a:ea typeface="方正粗黑宋简体" panose="02000000000000000000" pitchFamily="2" charset="-122"/>
            </a:endParaRPr>
          </a:p>
        </p:txBody>
      </p:sp>
      <p:sp>
        <p:nvSpPr>
          <p:cNvPr id="4" name="文本框 3"/>
          <p:cNvSpPr txBox="1"/>
          <p:nvPr/>
        </p:nvSpPr>
        <p:spPr>
          <a:xfrm rot="10800000">
            <a:off x="119976" y="1794938"/>
            <a:ext cx="861774" cy="3268123"/>
          </a:xfrm>
          <a:prstGeom prst="rect">
            <a:avLst/>
          </a:prstGeom>
          <a:noFill/>
        </p:spPr>
        <p:txBody>
          <a:bodyPr vert="eaVert" wrap="square" rtlCol="0">
            <a:spAutoFit/>
          </a:bodyPr>
          <a:lstStyle/>
          <a:p>
            <a:pPr algn="dist"/>
            <a:r>
              <a:rPr lang="en-US" altLang="zh-CN" sz="4400" dirty="0">
                <a:solidFill>
                  <a:schemeClr val="bg1"/>
                </a:solidFill>
                <a:latin typeface="方正粗黑宋简体" panose="02000000000000000000" pitchFamily="2" charset="-122"/>
                <a:ea typeface="方正粗黑宋简体" panose="02000000000000000000" pitchFamily="2" charset="-122"/>
              </a:rPr>
              <a:t>contents</a:t>
            </a:r>
            <a:endParaRPr lang="zh-CN" altLang="en-US" sz="4400" dirty="0">
              <a:solidFill>
                <a:schemeClr val="bg1"/>
              </a:solidFill>
              <a:latin typeface="方正粗黑宋简体" panose="02000000000000000000" pitchFamily="2" charset="-122"/>
              <a:ea typeface="方正粗黑宋简体" panose="02000000000000000000" pitchFamily="2" charset="-122"/>
            </a:endParaRPr>
          </a:p>
        </p:txBody>
      </p:sp>
      <p:grpSp>
        <p:nvGrpSpPr>
          <p:cNvPr id="9" name="组合 8"/>
          <p:cNvGrpSpPr/>
          <p:nvPr/>
        </p:nvGrpSpPr>
        <p:grpSpPr>
          <a:xfrm>
            <a:off x="2980848" y="428657"/>
            <a:ext cx="3569335" cy="684213"/>
            <a:chOff x="5753893" y="1452833"/>
            <a:chExt cx="3569335" cy="684213"/>
          </a:xfrm>
        </p:grpSpPr>
        <p:sp>
          <p:nvSpPr>
            <p:cNvPr id="5" name="椭圆 4"/>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916611" y="1533328"/>
              <a:ext cx="358775" cy="523220"/>
            </a:xfrm>
            <a:prstGeom prst="rect">
              <a:avLst/>
            </a:prstGeom>
            <a:noFill/>
          </p:spPr>
          <p:txBody>
            <a:bodyPr wrap="square" rtlCol="0">
              <a:spAutoFit/>
            </a:bodyPr>
            <a:lstStyle/>
            <a:p>
              <a:r>
                <a:rPr lang="en-US" altLang="zh-CN" sz="2800" dirty="0">
                  <a:solidFill>
                    <a:schemeClr val="bg1"/>
                  </a:solidFill>
                  <a:latin typeface="Segoe UI Black" panose="020B0A02040204020203" pitchFamily="34" charset="0"/>
                  <a:ea typeface="Segoe UI Black" panose="020B0A02040204020203" pitchFamily="34" charset="0"/>
                </a:rPr>
                <a:t>1</a:t>
              </a:r>
              <a:endParaRPr lang="zh-CN" altLang="en-US" sz="2800" dirty="0">
                <a:solidFill>
                  <a:schemeClr val="bg1"/>
                </a:solidFill>
                <a:latin typeface="Segoe UI Black" panose="020B0A02040204020203" pitchFamily="34" charset="0"/>
              </a:endParaRPr>
            </a:p>
          </p:txBody>
        </p:sp>
        <p:sp>
          <p:nvSpPr>
            <p:cNvPr id="14" name="文本框 13"/>
            <p:cNvSpPr txBox="1"/>
            <p:nvPr/>
          </p:nvSpPr>
          <p:spPr>
            <a:xfrm>
              <a:off x="6726078" y="1610948"/>
              <a:ext cx="2597150" cy="368300"/>
            </a:xfrm>
            <a:prstGeom prst="rect">
              <a:avLst/>
            </a:prstGeom>
            <a:noFill/>
          </p:spPr>
          <p:txBody>
            <a:bodyPr wrap="square" rtlCol="0">
              <a:spAutoFit/>
            </a:bodyPr>
            <a:lstStyle/>
            <a:p>
              <a:r>
                <a:rPr lang="zh-CN" altLang="en-US" dirty="0"/>
                <a:t>世界新冠确诊人数一览</a:t>
              </a:r>
              <a:endParaRPr lang="zh-CN" altLang="en-US" dirty="0"/>
            </a:p>
          </p:txBody>
        </p:sp>
      </p:grpSp>
      <p:grpSp>
        <p:nvGrpSpPr>
          <p:cNvPr id="8" name="组合 7"/>
          <p:cNvGrpSpPr/>
          <p:nvPr/>
        </p:nvGrpSpPr>
        <p:grpSpPr>
          <a:xfrm>
            <a:off x="8094503" y="426752"/>
            <a:ext cx="2881790" cy="684213"/>
            <a:chOff x="5753893" y="1452833"/>
            <a:chExt cx="2881790" cy="684213"/>
          </a:xfrm>
        </p:grpSpPr>
        <p:sp>
          <p:nvSpPr>
            <p:cNvPr id="13" name="椭圆 12"/>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5916611" y="1533328"/>
              <a:ext cx="358775" cy="521970"/>
            </a:xfrm>
            <a:prstGeom prst="rect">
              <a:avLst/>
            </a:prstGeom>
            <a:noFill/>
          </p:spPr>
          <p:txBody>
            <a:bodyPr wrap="square" rtlCol="0">
              <a:spAutoFit/>
            </a:bodyPr>
            <a:p>
              <a:r>
                <a:rPr lang="en-US" altLang="zh-CN" sz="2800" dirty="0">
                  <a:solidFill>
                    <a:schemeClr val="bg1"/>
                  </a:solidFill>
                  <a:latin typeface="Segoe UI Black" panose="020B0A02040204020203" pitchFamily="34" charset="0"/>
                </a:rPr>
                <a:t>8</a:t>
              </a:r>
              <a:endParaRPr lang="en-US" altLang="zh-CN" sz="2800" dirty="0">
                <a:solidFill>
                  <a:schemeClr val="bg1"/>
                </a:solidFill>
                <a:latin typeface="Segoe UI Black" panose="020B0A02040204020203" pitchFamily="34" charset="0"/>
              </a:endParaRPr>
            </a:p>
          </p:txBody>
        </p:sp>
        <p:sp>
          <p:nvSpPr>
            <p:cNvPr id="21" name="文本框 20"/>
            <p:cNvSpPr txBox="1"/>
            <p:nvPr/>
          </p:nvSpPr>
          <p:spPr>
            <a:xfrm>
              <a:off x="6565583" y="1611175"/>
              <a:ext cx="2070100" cy="368300"/>
            </a:xfrm>
            <a:prstGeom prst="rect">
              <a:avLst/>
            </a:prstGeom>
            <a:noFill/>
          </p:spPr>
          <p:txBody>
            <a:bodyPr wrap="square" rtlCol="0">
              <a:spAutoFit/>
            </a:bodyPr>
            <a:p>
              <a:r>
                <a:rPr lang="zh-CN" altLang="en-US" dirty="0"/>
                <a:t>中国政策文件解读</a:t>
              </a:r>
              <a:endParaRPr lang="zh-CN" altLang="en-US" dirty="0"/>
            </a:p>
          </p:txBody>
        </p:sp>
      </p:grpSp>
      <p:grpSp>
        <p:nvGrpSpPr>
          <p:cNvPr id="24" name="组合 23"/>
          <p:cNvGrpSpPr/>
          <p:nvPr/>
        </p:nvGrpSpPr>
        <p:grpSpPr>
          <a:xfrm>
            <a:off x="2981483" y="1271302"/>
            <a:ext cx="5183505" cy="684213"/>
            <a:chOff x="5753893" y="1452833"/>
            <a:chExt cx="5183505" cy="684213"/>
          </a:xfrm>
        </p:grpSpPr>
        <p:sp>
          <p:nvSpPr>
            <p:cNvPr id="25" name="椭圆 24"/>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916611" y="1533328"/>
              <a:ext cx="358775" cy="521970"/>
            </a:xfrm>
            <a:prstGeom prst="rect">
              <a:avLst/>
            </a:prstGeom>
            <a:noFill/>
          </p:spPr>
          <p:txBody>
            <a:bodyPr wrap="square" rtlCol="0">
              <a:spAutoFit/>
            </a:bodyPr>
            <a:lstStyle/>
            <a:p>
              <a:r>
                <a:rPr lang="en-US" altLang="zh-CN" sz="2800" dirty="0">
                  <a:solidFill>
                    <a:schemeClr val="bg1"/>
                  </a:solidFill>
                  <a:latin typeface="Segoe UI Black" panose="020B0A02040204020203" pitchFamily="34" charset="0"/>
                </a:rPr>
                <a:t>2</a:t>
              </a:r>
              <a:endParaRPr lang="en-US" altLang="zh-CN" sz="2800" dirty="0">
                <a:solidFill>
                  <a:schemeClr val="bg1"/>
                </a:solidFill>
                <a:latin typeface="Segoe UI Black" panose="020B0A02040204020203" pitchFamily="34" charset="0"/>
              </a:endParaRPr>
            </a:p>
          </p:txBody>
        </p:sp>
        <p:sp>
          <p:nvSpPr>
            <p:cNvPr id="27" name="文本框 26"/>
            <p:cNvSpPr txBox="1"/>
            <p:nvPr/>
          </p:nvSpPr>
          <p:spPr>
            <a:xfrm>
              <a:off x="6726078" y="1610948"/>
              <a:ext cx="4211320" cy="368300"/>
            </a:xfrm>
            <a:prstGeom prst="rect">
              <a:avLst/>
            </a:prstGeom>
            <a:noFill/>
          </p:spPr>
          <p:txBody>
            <a:bodyPr wrap="square" rtlCol="0">
              <a:spAutoFit/>
            </a:bodyPr>
            <a:lstStyle/>
            <a:p>
              <a:r>
                <a:rPr lang="zh-CN" altLang="en-US" dirty="0"/>
                <a:t>世界主要国家患病人口密度及占比统计</a:t>
              </a:r>
              <a:endParaRPr lang="zh-CN" altLang="en-US" dirty="0"/>
            </a:p>
          </p:txBody>
        </p:sp>
      </p:grpSp>
      <p:grpSp>
        <p:nvGrpSpPr>
          <p:cNvPr id="28" name="组合 27"/>
          <p:cNvGrpSpPr/>
          <p:nvPr/>
        </p:nvGrpSpPr>
        <p:grpSpPr>
          <a:xfrm>
            <a:off x="2981483" y="2118392"/>
            <a:ext cx="4398010" cy="684213"/>
            <a:chOff x="5753893" y="1452833"/>
            <a:chExt cx="4398010" cy="684213"/>
          </a:xfrm>
        </p:grpSpPr>
        <p:sp>
          <p:nvSpPr>
            <p:cNvPr id="29" name="椭圆 28"/>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5916611" y="1533328"/>
              <a:ext cx="358775" cy="521970"/>
            </a:xfrm>
            <a:prstGeom prst="rect">
              <a:avLst/>
            </a:prstGeom>
            <a:noFill/>
          </p:spPr>
          <p:txBody>
            <a:bodyPr wrap="square" rtlCol="0">
              <a:spAutoFit/>
            </a:bodyPr>
            <a:p>
              <a:r>
                <a:rPr lang="en-US" altLang="zh-CN" sz="2800" dirty="0">
                  <a:solidFill>
                    <a:schemeClr val="bg1"/>
                  </a:solidFill>
                  <a:latin typeface="Segoe UI Black" panose="020B0A02040204020203" pitchFamily="34" charset="0"/>
                </a:rPr>
                <a:t>3</a:t>
              </a:r>
              <a:endParaRPr lang="en-US" altLang="zh-CN" sz="2800" dirty="0">
                <a:solidFill>
                  <a:schemeClr val="bg1"/>
                </a:solidFill>
                <a:latin typeface="Segoe UI Black" panose="020B0A02040204020203" pitchFamily="34" charset="0"/>
              </a:endParaRPr>
            </a:p>
          </p:txBody>
        </p:sp>
        <p:sp>
          <p:nvSpPr>
            <p:cNvPr id="31" name="文本框 30"/>
            <p:cNvSpPr txBox="1"/>
            <p:nvPr/>
          </p:nvSpPr>
          <p:spPr>
            <a:xfrm>
              <a:off x="6726078" y="1610948"/>
              <a:ext cx="3425825" cy="368300"/>
            </a:xfrm>
            <a:prstGeom prst="rect">
              <a:avLst/>
            </a:prstGeom>
            <a:noFill/>
          </p:spPr>
          <p:txBody>
            <a:bodyPr wrap="square" rtlCol="0">
              <a:spAutoFit/>
            </a:bodyPr>
            <a:p>
              <a:r>
                <a:rPr lang="zh-CN" altLang="en-US" dirty="0"/>
                <a:t>世界主要国家疫苗接种情况统计</a:t>
              </a:r>
              <a:endParaRPr lang="zh-CN" altLang="en-US" dirty="0"/>
            </a:p>
          </p:txBody>
        </p:sp>
      </p:grpSp>
      <p:grpSp>
        <p:nvGrpSpPr>
          <p:cNvPr id="32" name="组合 31"/>
          <p:cNvGrpSpPr/>
          <p:nvPr/>
        </p:nvGrpSpPr>
        <p:grpSpPr>
          <a:xfrm>
            <a:off x="2980848" y="2961672"/>
            <a:ext cx="3952240" cy="684213"/>
            <a:chOff x="5753893" y="1452833"/>
            <a:chExt cx="3952240" cy="684213"/>
          </a:xfrm>
        </p:grpSpPr>
        <p:sp>
          <p:nvSpPr>
            <p:cNvPr id="33" name="椭圆 32"/>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5916611" y="1533328"/>
              <a:ext cx="358775" cy="521970"/>
            </a:xfrm>
            <a:prstGeom prst="rect">
              <a:avLst/>
            </a:prstGeom>
            <a:noFill/>
          </p:spPr>
          <p:txBody>
            <a:bodyPr wrap="square" rtlCol="0">
              <a:spAutoFit/>
            </a:bodyPr>
            <a:lstStyle/>
            <a:p>
              <a:r>
                <a:rPr lang="en-US" altLang="zh-CN" sz="2800" dirty="0">
                  <a:solidFill>
                    <a:schemeClr val="bg1"/>
                  </a:solidFill>
                  <a:latin typeface="Segoe UI Black" panose="020B0A02040204020203" pitchFamily="34" charset="0"/>
                </a:rPr>
                <a:t>4</a:t>
              </a:r>
              <a:endParaRPr lang="en-US" altLang="zh-CN" sz="2800" dirty="0">
                <a:solidFill>
                  <a:schemeClr val="bg1"/>
                </a:solidFill>
                <a:latin typeface="Segoe UI Black" panose="020B0A02040204020203" pitchFamily="34" charset="0"/>
              </a:endParaRPr>
            </a:p>
          </p:txBody>
        </p:sp>
        <p:sp>
          <p:nvSpPr>
            <p:cNvPr id="35" name="文本框 34"/>
            <p:cNvSpPr txBox="1"/>
            <p:nvPr/>
          </p:nvSpPr>
          <p:spPr>
            <a:xfrm>
              <a:off x="6726078" y="1610948"/>
              <a:ext cx="2980055" cy="368300"/>
            </a:xfrm>
            <a:prstGeom prst="rect">
              <a:avLst/>
            </a:prstGeom>
            <a:noFill/>
          </p:spPr>
          <p:txBody>
            <a:bodyPr wrap="square" rtlCol="0">
              <a:spAutoFit/>
            </a:bodyPr>
            <a:lstStyle/>
            <a:p>
              <a:r>
                <a:rPr lang="zh-CN" altLang="en-US" dirty="0"/>
                <a:t>世界主要国家卫生情况统计</a:t>
              </a:r>
              <a:endParaRPr lang="zh-CN" altLang="en-US" dirty="0"/>
            </a:p>
          </p:txBody>
        </p:sp>
      </p:grpSp>
      <p:grpSp>
        <p:nvGrpSpPr>
          <p:cNvPr id="36" name="组合 35"/>
          <p:cNvGrpSpPr/>
          <p:nvPr/>
        </p:nvGrpSpPr>
        <p:grpSpPr>
          <a:xfrm>
            <a:off x="2980848" y="4754277"/>
            <a:ext cx="4398645" cy="684213"/>
            <a:chOff x="5753893" y="1452833"/>
            <a:chExt cx="4398645" cy="684213"/>
          </a:xfrm>
        </p:grpSpPr>
        <p:sp>
          <p:nvSpPr>
            <p:cNvPr id="37" name="椭圆 36"/>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nvSpPr>
          <p:spPr>
            <a:xfrm>
              <a:off x="5916611" y="1533328"/>
              <a:ext cx="358775" cy="521970"/>
            </a:xfrm>
            <a:prstGeom prst="rect">
              <a:avLst/>
            </a:prstGeom>
            <a:noFill/>
          </p:spPr>
          <p:txBody>
            <a:bodyPr wrap="square" rtlCol="0">
              <a:spAutoFit/>
            </a:bodyPr>
            <a:p>
              <a:r>
                <a:rPr lang="en-US" altLang="zh-CN" sz="2800" dirty="0">
                  <a:solidFill>
                    <a:schemeClr val="bg1"/>
                  </a:solidFill>
                  <a:latin typeface="Segoe UI Black" panose="020B0A02040204020203" pitchFamily="34" charset="0"/>
                </a:rPr>
                <a:t>6</a:t>
              </a:r>
              <a:endParaRPr lang="en-US" altLang="zh-CN" sz="2800" dirty="0">
                <a:solidFill>
                  <a:schemeClr val="bg1"/>
                </a:solidFill>
                <a:latin typeface="Segoe UI Black" panose="020B0A02040204020203" pitchFamily="34" charset="0"/>
              </a:endParaRPr>
            </a:p>
          </p:txBody>
        </p:sp>
        <p:sp>
          <p:nvSpPr>
            <p:cNvPr id="39" name="文本框 38"/>
            <p:cNvSpPr txBox="1"/>
            <p:nvPr/>
          </p:nvSpPr>
          <p:spPr>
            <a:xfrm>
              <a:off x="6726078" y="1610948"/>
              <a:ext cx="3426460" cy="368300"/>
            </a:xfrm>
            <a:prstGeom prst="rect">
              <a:avLst/>
            </a:prstGeom>
            <a:noFill/>
          </p:spPr>
          <p:txBody>
            <a:bodyPr wrap="square" rtlCol="0">
              <a:spAutoFit/>
            </a:bodyPr>
            <a:p>
              <a:r>
                <a:rPr lang="zh-CN" altLang="en-US" dirty="0"/>
                <a:t>世界主要国家政府响应指数统计</a:t>
              </a:r>
              <a:endParaRPr lang="zh-CN" altLang="en-US" dirty="0"/>
            </a:p>
          </p:txBody>
        </p:sp>
      </p:grpSp>
      <p:grpSp>
        <p:nvGrpSpPr>
          <p:cNvPr id="40" name="组合 39"/>
          <p:cNvGrpSpPr/>
          <p:nvPr/>
        </p:nvGrpSpPr>
        <p:grpSpPr>
          <a:xfrm>
            <a:off x="2980848" y="3876707"/>
            <a:ext cx="4476750" cy="684213"/>
            <a:chOff x="5753893" y="1452833"/>
            <a:chExt cx="4476750" cy="684213"/>
          </a:xfrm>
        </p:grpSpPr>
        <p:sp>
          <p:nvSpPr>
            <p:cNvPr id="41" name="椭圆 40"/>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5916611" y="1533328"/>
              <a:ext cx="358775" cy="521970"/>
            </a:xfrm>
            <a:prstGeom prst="rect">
              <a:avLst/>
            </a:prstGeom>
            <a:noFill/>
          </p:spPr>
          <p:txBody>
            <a:bodyPr wrap="square" rtlCol="0">
              <a:spAutoFit/>
            </a:bodyPr>
            <a:lstStyle/>
            <a:p>
              <a:r>
                <a:rPr lang="en-US" altLang="zh-CN" sz="2800" dirty="0">
                  <a:solidFill>
                    <a:schemeClr val="bg1"/>
                  </a:solidFill>
                  <a:latin typeface="Segoe UI Black" panose="020B0A02040204020203" pitchFamily="34" charset="0"/>
                </a:rPr>
                <a:t>5</a:t>
              </a:r>
              <a:endParaRPr lang="en-US" altLang="zh-CN" sz="2800" dirty="0">
                <a:solidFill>
                  <a:schemeClr val="bg1"/>
                </a:solidFill>
                <a:latin typeface="Segoe UI Black" panose="020B0A02040204020203" pitchFamily="34" charset="0"/>
              </a:endParaRPr>
            </a:p>
          </p:txBody>
        </p:sp>
        <p:sp>
          <p:nvSpPr>
            <p:cNvPr id="43" name="文本框 42"/>
            <p:cNvSpPr txBox="1"/>
            <p:nvPr/>
          </p:nvSpPr>
          <p:spPr>
            <a:xfrm>
              <a:off x="6726078" y="1610948"/>
              <a:ext cx="3504565" cy="368300"/>
            </a:xfrm>
            <a:prstGeom prst="rect">
              <a:avLst/>
            </a:prstGeom>
            <a:noFill/>
          </p:spPr>
          <p:txBody>
            <a:bodyPr wrap="square" rtlCol="0">
              <a:spAutoFit/>
            </a:bodyPr>
            <a:lstStyle/>
            <a:p>
              <a:r>
                <a:rPr lang="zh-CN" altLang="en-US" dirty="0"/>
                <a:t>世界主要国家</a:t>
              </a:r>
              <a:r>
                <a:rPr lang="en-US" altLang="zh-CN" dirty="0"/>
                <a:t>GDP(</a:t>
              </a:r>
              <a:r>
                <a:rPr lang="zh-CN" altLang="en-US" dirty="0"/>
                <a:t>发展水平</a:t>
              </a:r>
              <a:r>
                <a:rPr lang="en-US" altLang="zh-CN" dirty="0"/>
                <a:t>)</a:t>
              </a:r>
              <a:r>
                <a:rPr lang="zh-CN" altLang="en-US" dirty="0"/>
                <a:t>统计</a:t>
              </a:r>
              <a:endParaRPr lang="zh-CN" altLang="en-US" dirty="0"/>
            </a:p>
          </p:txBody>
        </p:sp>
      </p:grpSp>
      <p:grpSp>
        <p:nvGrpSpPr>
          <p:cNvPr id="6" name="组合 5"/>
          <p:cNvGrpSpPr/>
          <p:nvPr/>
        </p:nvGrpSpPr>
        <p:grpSpPr>
          <a:xfrm>
            <a:off x="2981483" y="5716937"/>
            <a:ext cx="4133215" cy="684213"/>
            <a:chOff x="5753893" y="1452833"/>
            <a:chExt cx="4133215" cy="684213"/>
          </a:xfrm>
        </p:grpSpPr>
        <p:sp>
          <p:nvSpPr>
            <p:cNvPr id="7" name="椭圆 6"/>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916611" y="1533328"/>
              <a:ext cx="358775" cy="521970"/>
            </a:xfrm>
            <a:prstGeom prst="rect">
              <a:avLst/>
            </a:prstGeom>
            <a:noFill/>
          </p:spPr>
          <p:txBody>
            <a:bodyPr wrap="square" rtlCol="0">
              <a:spAutoFit/>
            </a:bodyPr>
            <a:p>
              <a:r>
                <a:rPr lang="en-US" altLang="zh-CN" sz="2800" dirty="0">
                  <a:solidFill>
                    <a:schemeClr val="bg1"/>
                  </a:solidFill>
                  <a:latin typeface="Segoe UI Black" panose="020B0A02040204020203" pitchFamily="34" charset="0"/>
                </a:rPr>
                <a:t>7</a:t>
              </a:r>
              <a:endParaRPr lang="en-US" altLang="zh-CN" sz="2800" dirty="0">
                <a:solidFill>
                  <a:schemeClr val="bg1"/>
                </a:solidFill>
                <a:latin typeface="Segoe UI Black" panose="020B0A02040204020203" pitchFamily="34" charset="0"/>
              </a:endParaRPr>
            </a:p>
          </p:txBody>
        </p:sp>
        <p:sp>
          <p:nvSpPr>
            <p:cNvPr id="12" name="文本框 11"/>
            <p:cNvSpPr txBox="1"/>
            <p:nvPr/>
          </p:nvSpPr>
          <p:spPr>
            <a:xfrm>
              <a:off x="6726078" y="1610948"/>
              <a:ext cx="3161030" cy="368300"/>
            </a:xfrm>
            <a:prstGeom prst="rect">
              <a:avLst/>
            </a:prstGeom>
            <a:noFill/>
          </p:spPr>
          <p:txBody>
            <a:bodyPr wrap="square" rtlCol="0">
              <a:spAutoFit/>
            </a:bodyPr>
            <a:p>
              <a:r>
                <a:rPr lang="zh-CN" altLang="en-US" dirty="0"/>
                <a:t>世界主要国家近年失业率</a:t>
              </a:r>
              <a:r>
                <a:rPr lang="zh-CN" altLang="en-US" dirty="0"/>
                <a:t>变化</a:t>
              </a:r>
              <a:endParaRPr lang="zh-CN" altLang="en-US" dirty="0"/>
            </a:p>
          </p:txBody>
        </p:sp>
      </p:grpSp>
      <p:grpSp>
        <p:nvGrpSpPr>
          <p:cNvPr id="15" name="组合 14"/>
          <p:cNvGrpSpPr/>
          <p:nvPr/>
        </p:nvGrpSpPr>
        <p:grpSpPr>
          <a:xfrm>
            <a:off x="8090693" y="1269397"/>
            <a:ext cx="4196080" cy="684213"/>
            <a:chOff x="5753893" y="1452833"/>
            <a:chExt cx="4196080" cy="684213"/>
          </a:xfrm>
        </p:grpSpPr>
        <p:sp>
          <p:nvSpPr>
            <p:cNvPr id="16" name="椭圆 15"/>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916611" y="1533328"/>
              <a:ext cx="358775" cy="521970"/>
            </a:xfrm>
            <a:prstGeom prst="rect">
              <a:avLst/>
            </a:prstGeom>
            <a:noFill/>
          </p:spPr>
          <p:txBody>
            <a:bodyPr wrap="square" rtlCol="0">
              <a:spAutoFit/>
            </a:bodyPr>
            <a:p>
              <a:r>
                <a:rPr lang="en-US" altLang="zh-CN" sz="2800" dirty="0">
                  <a:solidFill>
                    <a:schemeClr val="bg1"/>
                  </a:solidFill>
                  <a:latin typeface="Segoe UI Black" panose="020B0A02040204020203" pitchFamily="34" charset="0"/>
                </a:rPr>
                <a:t>9</a:t>
              </a:r>
              <a:endParaRPr lang="en-US" altLang="zh-CN" sz="2800" dirty="0">
                <a:solidFill>
                  <a:schemeClr val="bg1"/>
                </a:solidFill>
                <a:latin typeface="Segoe UI Black" panose="020B0A02040204020203" pitchFamily="34" charset="0"/>
              </a:endParaRPr>
            </a:p>
          </p:txBody>
        </p:sp>
        <p:sp>
          <p:nvSpPr>
            <p:cNvPr id="19" name="文本框 18"/>
            <p:cNvSpPr txBox="1"/>
            <p:nvPr/>
          </p:nvSpPr>
          <p:spPr>
            <a:xfrm>
              <a:off x="6565423" y="1606503"/>
              <a:ext cx="3384550" cy="368300"/>
            </a:xfrm>
            <a:prstGeom prst="rect">
              <a:avLst/>
            </a:prstGeom>
            <a:noFill/>
          </p:spPr>
          <p:txBody>
            <a:bodyPr wrap="square" rtlCol="0">
              <a:spAutoFit/>
            </a:bodyPr>
            <a:p>
              <a:r>
                <a:rPr lang="zh-CN" altLang="en-US" dirty="0"/>
                <a:t>中国进出口额及同期增长率</a:t>
              </a:r>
              <a:r>
                <a:rPr lang="zh-CN" altLang="en-US" dirty="0"/>
                <a:t>对比</a:t>
              </a:r>
              <a:endParaRPr lang="zh-CN" altLang="en-US" dirty="0"/>
            </a:p>
          </p:txBody>
        </p:sp>
      </p:grpSp>
      <p:grpSp>
        <p:nvGrpSpPr>
          <p:cNvPr id="20" name="组合 19"/>
          <p:cNvGrpSpPr/>
          <p:nvPr/>
        </p:nvGrpSpPr>
        <p:grpSpPr>
          <a:xfrm>
            <a:off x="8090693" y="2115852"/>
            <a:ext cx="4196080" cy="684213"/>
            <a:chOff x="5753893" y="1452833"/>
            <a:chExt cx="4196080" cy="684213"/>
          </a:xfrm>
        </p:grpSpPr>
        <p:sp>
          <p:nvSpPr>
            <p:cNvPr id="22" name="椭圆 21"/>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5828188" y="1534113"/>
              <a:ext cx="648335" cy="521970"/>
            </a:xfrm>
            <a:prstGeom prst="rect">
              <a:avLst/>
            </a:prstGeom>
            <a:noFill/>
          </p:spPr>
          <p:txBody>
            <a:bodyPr wrap="square" rtlCol="0">
              <a:spAutoFit/>
            </a:bodyPr>
            <a:p>
              <a:r>
                <a:rPr lang="en-US" altLang="zh-CN" sz="2800" dirty="0">
                  <a:solidFill>
                    <a:schemeClr val="bg1"/>
                  </a:solidFill>
                  <a:latin typeface="Segoe UI Black" panose="020B0A02040204020203" pitchFamily="34" charset="0"/>
                </a:rPr>
                <a:t>10</a:t>
              </a:r>
              <a:endParaRPr lang="en-US" altLang="zh-CN" sz="2800" dirty="0">
                <a:solidFill>
                  <a:schemeClr val="bg1"/>
                </a:solidFill>
                <a:latin typeface="Segoe UI Black" panose="020B0A02040204020203" pitchFamily="34" charset="0"/>
              </a:endParaRPr>
            </a:p>
          </p:txBody>
        </p:sp>
        <p:sp>
          <p:nvSpPr>
            <p:cNvPr id="44" name="文本框 43"/>
            <p:cNvSpPr txBox="1"/>
            <p:nvPr/>
          </p:nvSpPr>
          <p:spPr>
            <a:xfrm>
              <a:off x="6565423" y="1606503"/>
              <a:ext cx="3384550" cy="368300"/>
            </a:xfrm>
            <a:prstGeom prst="rect">
              <a:avLst/>
            </a:prstGeom>
            <a:noFill/>
          </p:spPr>
          <p:txBody>
            <a:bodyPr wrap="square" rtlCol="0">
              <a:spAutoFit/>
            </a:bodyPr>
            <a:p>
              <a:r>
                <a:rPr lang="zh-CN" altLang="en-US" dirty="0"/>
                <a:t>中国工业产值增长率</a:t>
              </a:r>
              <a:r>
                <a:rPr lang="zh-CN" altLang="en-US" dirty="0"/>
                <a:t>一览</a:t>
              </a:r>
              <a:endParaRPr lang="zh-CN" altLang="en-US" dirty="0"/>
            </a:p>
          </p:txBody>
        </p:sp>
      </p:grpSp>
      <p:grpSp>
        <p:nvGrpSpPr>
          <p:cNvPr id="45" name="组合 44"/>
          <p:cNvGrpSpPr/>
          <p:nvPr/>
        </p:nvGrpSpPr>
        <p:grpSpPr>
          <a:xfrm>
            <a:off x="8094503" y="2968022"/>
            <a:ext cx="4196080" cy="735965"/>
            <a:chOff x="5753893" y="1452833"/>
            <a:chExt cx="4196080" cy="735965"/>
          </a:xfrm>
        </p:grpSpPr>
        <p:sp>
          <p:nvSpPr>
            <p:cNvPr id="46" name="椭圆 45"/>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5828188" y="1534113"/>
              <a:ext cx="648335" cy="521970"/>
            </a:xfrm>
            <a:prstGeom prst="rect">
              <a:avLst/>
            </a:prstGeom>
            <a:noFill/>
          </p:spPr>
          <p:txBody>
            <a:bodyPr wrap="square" rtlCol="0">
              <a:spAutoFit/>
            </a:bodyPr>
            <a:p>
              <a:r>
                <a:rPr lang="en-US" altLang="zh-CN" sz="2800" dirty="0">
                  <a:solidFill>
                    <a:schemeClr val="bg1"/>
                  </a:solidFill>
                  <a:latin typeface="Segoe UI Black" panose="020B0A02040204020203" pitchFamily="34" charset="0"/>
                </a:rPr>
                <a:t>11</a:t>
              </a:r>
              <a:endParaRPr lang="en-US" altLang="zh-CN" sz="2800" dirty="0">
                <a:solidFill>
                  <a:schemeClr val="bg1"/>
                </a:solidFill>
                <a:latin typeface="Segoe UI Black" panose="020B0A02040204020203" pitchFamily="34" charset="0"/>
              </a:endParaRPr>
            </a:p>
          </p:txBody>
        </p:sp>
        <p:sp>
          <p:nvSpPr>
            <p:cNvPr id="48" name="文本框 47"/>
            <p:cNvSpPr txBox="1"/>
            <p:nvPr/>
          </p:nvSpPr>
          <p:spPr>
            <a:xfrm>
              <a:off x="6565423" y="1543638"/>
              <a:ext cx="3384550" cy="645160"/>
            </a:xfrm>
            <a:prstGeom prst="rect">
              <a:avLst/>
            </a:prstGeom>
            <a:noFill/>
          </p:spPr>
          <p:txBody>
            <a:bodyPr wrap="square" rtlCol="0">
              <a:spAutoFit/>
            </a:bodyPr>
            <a:p>
              <a:r>
                <a:rPr lang="zh-CN" altLang="en-US" dirty="0"/>
                <a:t>中国</a:t>
              </a:r>
              <a:r>
                <a:rPr lang="en-US" altLang="zh-CN" dirty="0"/>
                <a:t>2020</a:t>
              </a:r>
              <a:r>
                <a:rPr lang="zh-CN" altLang="en-US" dirty="0"/>
                <a:t>年对各大洲医疗</a:t>
              </a:r>
              <a:r>
                <a:rPr lang="zh-CN" altLang="en-US" dirty="0"/>
                <a:t>设备出口</a:t>
              </a:r>
              <a:r>
                <a:rPr lang="zh-CN" altLang="en-US" dirty="0"/>
                <a:t>额度</a:t>
              </a:r>
              <a:endParaRPr lang="zh-CN" altLang="en-US" dirty="0"/>
            </a:p>
          </p:txBody>
        </p:sp>
      </p:grpSp>
      <p:grpSp>
        <p:nvGrpSpPr>
          <p:cNvPr id="49" name="组合 48"/>
          <p:cNvGrpSpPr/>
          <p:nvPr/>
        </p:nvGrpSpPr>
        <p:grpSpPr>
          <a:xfrm>
            <a:off x="8090058" y="3879882"/>
            <a:ext cx="4196080" cy="684213"/>
            <a:chOff x="5753893" y="1452833"/>
            <a:chExt cx="4196080" cy="684213"/>
          </a:xfrm>
        </p:grpSpPr>
        <p:sp>
          <p:nvSpPr>
            <p:cNvPr id="50" name="椭圆 49"/>
            <p:cNvSpPr/>
            <p:nvPr/>
          </p:nvSpPr>
          <p:spPr>
            <a:xfrm>
              <a:off x="5753893" y="1452833"/>
              <a:ext cx="684213" cy="6842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5828188" y="1534113"/>
              <a:ext cx="648335" cy="521970"/>
            </a:xfrm>
            <a:prstGeom prst="rect">
              <a:avLst/>
            </a:prstGeom>
            <a:noFill/>
          </p:spPr>
          <p:txBody>
            <a:bodyPr wrap="square" rtlCol="0">
              <a:spAutoFit/>
            </a:bodyPr>
            <a:p>
              <a:r>
                <a:rPr lang="en-US" altLang="zh-CN" sz="2800" dirty="0">
                  <a:solidFill>
                    <a:schemeClr val="bg1"/>
                  </a:solidFill>
                  <a:latin typeface="Segoe UI Black" panose="020B0A02040204020203" pitchFamily="34" charset="0"/>
                </a:rPr>
                <a:t>12</a:t>
              </a:r>
              <a:endParaRPr lang="en-US" altLang="zh-CN" sz="2800" dirty="0">
                <a:solidFill>
                  <a:schemeClr val="bg1"/>
                </a:solidFill>
                <a:latin typeface="Segoe UI Black" panose="020B0A02040204020203" pitchFamily="34" charset="0"/>
              </a:endParaRPr>
            </a:p>
          </p:txBody>
        </p:sp>
        <p:sp>
          <p:nvSpPr>
            <p:cNvPr id="52" name="文本框 51"/>
            <p:cNvSpPr txBox="1"/>
            <p:nvPr/>
          </p:nvSpPr>
          <p:spPr>
            <a:xfrm>
              <a:off x="6565423" y="1606503"/>
              <a:ext cx="3384550" cy="368300"/>
            </a:xfrm>
            <a:prstGeom prst="rect">
              <a:avLst/>
            </a:prstGeom>
            <a:noFill/>
          </p:spPr>
          <p:txBody>
            <a:bodyPr wrap="square" rtlCol="0">
              <a:spAutoFit/>
            </a:bodyPr>
            <a:p>
              <a:r>
                <a:rPr lang="zh-CN" altLang="en-US" dirty="0"/>
                <a:t>总结</a:t>
              </a:r>
              <a:endParaRPr lang="zh-CN" altLang="en-US"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115060" y="1134745"/>
            <a:ext cx="5697855" cy="398780"/>
          </a:xfrm>
          <a:prstGeom prst="rect">
            <a:avLst/>
          </a:prstGeom>
          <a:noFill/>
        </p:spPr>
        <p:txBody>
          <a:bodyPr wrap="square" rtlCol="0">
            <a:spAutoFit/>
          </a:bodyPr>
          <a:lstStyle/>
          <a:p>
            <a:r>
              <a:rPr lang="zh-CN" altLang="en-US" sz="2000" dirty="0">
                <a:hlinkClick r:id="rId1" action="ppaction://hlinkfile"/>
              </a:rPr>
              <a:t>世界疫情动态地图.html</a:t>
            </a:r>
            <a:endParaRPr lang="zh-CN" altLang="en-US" sz="2000" dirty="0"/>
          </a:p>
        </p:txBody>
      </p:sp>
      <p:sp>
        <p:nvSpPr>
          <p:cNvPr id="3" name="文本框 2"/>
          <p:cNvSpPr txBox="1"/>
          <p:nvPr/>
        </p:nvSpPr>
        <p:spPr>
          <a:xfrm>
            <a:off x="1050925" y="1597660"/>
            <a:ext cx="3824605" cy="1014730"/>
          </a:xfrm>
          <a:prstGeom prst="rect">
            <a:avLst/>
          </a:prstGeom>
          <a:noFill/>
        </p:spPr>
        <p:txBody>
          <a:bodyPr wrap="square" rtlCol="0">
            <a:spAutoFit/>
          </a:bodyPr>
          <a:p>
            <a:r>
              <a:rPr lang="zh-CN" altLang="en-US" sz="2000" dirty="0"/>
              <a:t>借助库，将分析的数据处理后导入，即可生成实时变化的世界疫情动态地图</a:t>
            </a:r>
            <a:endParaRPr lang="zh-CN" altLang="en-US" sz="2000" dirty="0"/>
          </a:p>
        </p:txBody>
      </p:sp>
      <p:sp>
        <p:nvSpPr>
          <p:cNvPr id="6" name="文本框 5"/>
          <p:cNvSpPr txBox="1"/>
          <p:nvPr/>
        </p:nvSpPr>
        <p:spPr>
          <a:xfrm>
            <a:off x="422910" y="175895"/>
            <a:ext cx="729996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一</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世界新冠确诊人数一览</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pic>
        <p:nvPicPr>
          <p:cNvPr id="5" name="图片 4"/>
          <p:cNvPicPr>
            <a:picLocks noChangeAspect="1"/>
          </p:cNvPicPr>
          <p:nvPr/>
        </p:nvPicPr>
        <p:blipFill>
          <a:blip r:embed="rId2"/>
          <a:stretch>
            <a:fillRect/>
          </a:stretch>
        </p:blipFill>
        <p:spPr>
          <a:xfrm>
            <a:off x="6041390" y="1198880"/>
            <a:ext cx="4820285" cy="966470"/>
          </a:xfrm>
          <a:prstGeom prst="rect">
            <a:avLst/>
          </a:prstGeom>
        </p:spPr>
      </p:pic>
      <p:pic>
        <p:nvPicPr>
          <p:cNvPr id="8" name="图片 7"/>
          <p:cNvPicPr>
            <a:picLocks noChangeAspect="1"/>
          </p:cNvPicPr>
          <p:nvPr/>
        </p:nvPicPr>
        <p:blipFill>
          <a:blip r:embed="rId3"/>
          <a:stretch>
            <a:fillRect/>
          </a:stretch>
        </p:blipFill>
        <p:spPr>
          <a:xfrm>
            <a:off x="2922270" y="2612390"/>
            <a:ext cx="6692900" cy="4045585"/>
          </a:xfrm>
          <a:prstGeom prst="rect">
            <a:avLst/>
          </a:prstGeom>
        </p:spPr>
      </p:pic>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74800" y="5106035"/>
            <a:ext cx="8723630" cy="1322070"/>
          </a:xfrm>
          <a:prstGeom prst="rect">
            <a:avLst/>
          </a:prstGeom>
          <a:noFill/>
        </p:spPr>
        <p:txBody>
          <a:bodyPr wrap="square" rtlCol="0">
            <a:spAutoFit/>
          </a:bodyPr>
          <a:p>
            <a:r>
              <a:rPr lang="zh-CN" altLang="en-US" sz="2000" dirty="0"/>
              <a:t>由世界疫情地图可以看出，世界疫情的严重程度被分为不同的梯度，颜色由浅蓝色到深红色表示疫情严重程度由低到高，其中美国、巴西、俄罗斯、印度、英国、法国、德国等大国深受疫情的影响。但其中也不乏一些世界大国在疫情控制方面堪称典范，其中最具代表性的就是中国。</a:t>
            </a:r>
            <a:endParaRPr lang="en-US" altLang="zh-CN" sz="2000" dirty="0"/>
          </a:p>
        </p:txBody>
      </p:sp>
      <p:sp>
        <p:nvSpPr>
          <p:cNvPr id="6" name="文本框 5"/>
          <p:cNvSpPr txBox="1"/>
          <p:nvPr/>
        </p:nvSpPr>
        <p:spPr>
          <a:xfrm>
            <a:off x="422910" y="175895"/>
            <a:ext cx="729996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一</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世界新冠确诊人数一览</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pic>
        <p:nvPicPr>
          <p:cNvPr id="5" name="图片 4"/>
          <p:cNvPicPr>
            <a:picLocks noChangeAspect="1"/>
          </p:cNvPicPr>
          <p:nvPr/>
        </p:nvPicPr>
        <p:blipFill>
          <a:blip r:embed="rId1"/>
          <a:stretch>
            <a:fillRect/>
          </a:stretch>
        </p:blipFill>
        <p:spPr>
          <a:xfrm>
            <a:off x="2517775" y="916305"/>
            <a:ext cx="6837045" cy="4189730"/>
          </a:xfrm>
          <a:prstGeom prst="rect">
            <a:avLst/>
          </a:prstGeom>
        </p:spPr>
      </p:pic>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二</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世界主要国家患病人口密度及占比统计</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1855470" y="1008380"/>
            <a:ext cx="8481695" cy="3890010"/>
          </a:xfrm>
          <a:prstGeom prst="rect">
            <a:avLst/>
          </a:prstGeom>
        </p:spPr>
      </p:pic>
      <p:sp>
        <p:nvSpPr>
          <p:cNvPr id="4" name="文本框 3"/>
          <p:cNvSpPr txBox="1"/>
          <p:nvPr/>
        </p:nvSpPr>
        <p:spPr>
          <a:xfrm>
            <a:off x="2094865" y="5036820"/>
            <a:ext cx="7519670" cy="1076325"/>
          </a:xfrm>
          <a:prstGeom prst="rect">
            <a:avLst/>
          </a:prstGeom>
          <a:noFill/>
        </p:spPr>
        <p:txBody>
          <a:bodyPr wrap="square" rtlCol="0">
            <a:spAutoFit/>
          </a:bodyPr>
          <a:p>
            <a:r>
              <a:rPr lang="zh-CN" sz="1600" dirty="0">
                <a:latin typeface="宋体" panose="02010600030101010101" pitchFamily="2" charset="-122"/>
                <a:ea typeface="宋体" panose="02010600030101010101" pitchFamily="2" charset="-122"/>
              </a:rPr>
              <a:t>通过对世界主要国家的患病人口密度以及占比的统计分析可得，欧洲国家如法国、德国、英国等占地面积较小的国家新冠确诊的病例密度很大，再从确诊人数占比上来看法国、韩国、德国的确诊人数都占全国总人口的</a:t>
            </a:r>
            <a:r>
              <a:rPr lang="en-US" altLang="zh-CN" sz="1600" dirty="0">
                <a:latin typeface="宋体" panose="02010600030101010101" pitchFamily="2" charset="-122"/>
                <a:ea typeface="宋体" panose="02010600030101010101" pitchFamily="2" charset="-122"/>
              </a:rPr>
              <a:t>20%</a:t>
            </a:r>
            <a:r>
              <a:rPr lang="zh-CN" altLang="en-US" sz="1600" dirty="0">
                <a:latin typeface="宋体" panose="02010600030101010101" pitchFamily="2" charset="-122"/>
                <a:ea typeface="宋体" panose="02010600030101010101" pitchFamily="2" charset="-122"/>
              </a:rPr>
              <a:t>以上。</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而相比之下的中国，两个指标都控制在极低的水平，由此可见中国疫情防控的效果。</a:t>
            </a:r>
            <a:endParaRPr lang="zh-CN" altLang="en-US" sz="1600" dirty="0">
              <a:latin typeface="宋体" panose="02010600030101010101" pitchFamily="2" charset="-122"/>
              <a:ea typeface="宋体" panose="02010600030101010101" pitchFamily="2" charset="-122"/>
            </a:endParaRPr>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三</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世界主要国家疫苗接种情况统计</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sp>
        <p:nvSpPr>
          <p:cNvPr id="4" name="文本框 3"/>
          <p:cNvSpPr txBox="1"/>
          <p:nvPr/>
        </p:nvSpPr>
        <p:spPr>
          <a:xfrm>
            <a:off x="2094865" y="5283200"/>
            <a:ext cx="7519670" cy="1076325"/>
          </a:xfrm>
          <a:prstGeom prst="rect">
            <a:avLst/>
          </a:prstGeom>
          <a:noFill/>
        </p:spPr>
        <p:txBody>
          <a:bodyPr wrap="square" rtlCol="0">
            <a:spAutoFit/>
          </a:bodyPr>
          <a:p>
            <a:r>
              <a:rPr lang="zh-CN" sz="1600" dirty="0">
                <a:latin typeface="宋体" panose="02010600030101010101" pitchFamily="2" charset="-122"/>
                <a:ea typeface="宋体" panose="02010600030101010101" pitchFamily="2" charset="-122"/>
              </a:rPr>
              <a:t>在世界各大国的疫苗接种的情况来看，中国、韩国和德国每百人接种的疫苗数均超过了</a:t>
            </a:r>
            <a:r>
              <a:rPr lang="en-US" altLang="zh-CN" sz="1600" dirty="0">
                <a:latin typeface="宋体" panose="02010600030101010101" pitchFamily="2" charset="-122"/>
                <a:ea typeface="宋体" panose="02010600030101010101" pitchFamily="2" charset="-122"/>
              </a:rPr>
              <a:t>200</a:t>
            </a:r>
            <a:r>
              <a:rPr lang="zh-CN" altLang="en-US" sz="1600" dirty="0">
                <a:latin typeface="宋体" panose="02010600030101010101" pitchFamily="2" charset="-122"/>
                <a:ea typeface="宋体" panose="02010600030101010101" pitchFamily="2" charset="-122"/>
              </a:rPr>
              <a:t>剂，并且至少接种一剂和全部接种的人数比例分别都在</a:t>
            </a:r>
            <a:r>
              <a:rPr lang="en-US" altLang="zh-CN" sz="1600" dirty="0">
                <a:latin typeface="宋体" panose="02010600030101010101" pitchFamily="2" charset="-122"/>
                <a:ea typeface="宋体" panose="02010600030101010101" pitchFamily="2" charset="-122"/>
              </a:rPr>
              <a:t>80%</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60%</a:t>
            </a:r>
            <a:r>
              <a:rPr lang="zh-CN" altLang="en-US" sz="1600" dirty="0">
                <a:latin typeface="宋体" panose="02010600030101010101" pitchFamily="2" charset="-122"/>
                <a:ea typeface="宋体" panose="02010600030101010101" pitchFamily="2" charset="-122"/>
              </a:rPr>
              <a:t>以上，在世界上是处于一个较高的水平；相比而言，日本在疫苗接种方面做得并不够好，这可能与日本人力资源的缺失有着较大的关系。</a:t>
            </a:r>
            <a:endParaRPr lang="zh-CN" altLang="en-US" sz="16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468120" y="889635"/>
            <a:ext cx="9256395" cy="4239895"/>
          </a:xfrm>
          <a:prstGeom prst="rect">
            <a:avLst/>
          </a:prstGeom>
        </p:spPr>
      </p:pic>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四</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世界主要国家卫生情况统计</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sp>
        <p:nvSpPr>
          <p:cNvPr id="4" name="文本框 3"/>
          <p:cNvSpPr txBox="1"/>
          <p:nvPr/>
        </p:nvSpPr>
        <p:spPr>
          <a:xfrm>
            <a:off x="2094865" y="5283200"/>
            <a:ext cx="7519670" cy="1076325"/>
          </a:xfrm>
          <a:prstGeom prst="rect">
            <a:avLst/>
          </a:prstGeom>
          <a:noFill/>
        </p:spPr>
        <p:txBody>
          <a:bodyPr wrap="square" rtlCol="0">
            <a:spAutoFit/>
          </a:bodyPr>
          <a:p>
            <a:r>
              <a:rPr lang="en-US" altLang="zh-CN" sz="1600" dirty="0">
                <a:latin typeface="宋体" panose="02010600030101010101" pitchFamily="2" charset="-122"/>
                <a:ea typeface="宋体" panose="02010600030101010101" pitchFamily="2" charset="-122"/>
              </a:rPr>
              <a:t>  </a:t>
            </a:r>
            <a:r>
              <a:rPr lang="zh-CN" sz="1600" dirty="0">
                <a:latin typeface="宋体" panose="02010600030101010101" pitchFamily="2" charset="-122"/>
                <a:ea typeface="宋体" panose="02010600030101010101" pitchFamily="2" charset="-122"/>
              </a:rPr>
              <a:t>在对世界各大国卫生水平的衡量我们选取了医生数和病床数作为指标，从分析图来看，欧洲大国的医疗卫生水平在一个较高的水平，但是他们的疫情情况反而很糟糕。可以说在疫情防控方面，欧洲是一个完全失控的状态，究其原因，可能是政府的不作为以及民众的防控意识不足造成的。</a:t>
            </a:r>
            <a:endParaRPr lang="zh-CN" sz="16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412240" y="944245"/>
            <a:ext cx="9367520" cy="4264025"/>
          </a:xfrm>
          <a:prstGeom prst="rect">
            <a:avLst/>
          </a:prstGeom>
        </p:spPr>
      </p:pic>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96850" y="653415"/>
            <a:ext cx="8848725" cy="5146040"/>
          </a:xfrm>
          <a:prstGeom prst="rect">
            <a:avLst/>
          </a:prstGeom>
        </p:spPr>
      </p:pic>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五</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世界主要国家</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GDP</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（发展水平）</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统计</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pic>
        <p:nvPicPr>
          <p:cNvPr id="8" name="图片 7"/>
          <p:cNvPicPr>
            <a:picLocks noChangeAspect="1"/>
          </p:cNvPicPr>
          <p:nvPr/>
        </p:nvPicPr>
        <p:blipFill>
          <a:blip r:embed="rId3"/>
          <a:stretch>
            <a:fillRect/>
          </a:stretch>
        </p:blipFill>
        <p:spPr>
          <a:xfrm>
            <a:off x="7585710" y="2892425"/>
            <a:ext cx="5015230" cy="4030345"/>
          </a:xfrm>
          <a:prstGeom prst="rect">
            <a:avLst/>
          </a:prstGeom>
        </p:spPr>
      </p:pic>
      <p:sp>
        <p:nvSpPr>
          <p:cNvPr id="9" name="文本框 8"/>
          <p:cNvSpPr txBox="1"/>
          <p:nvPr/>
        </p:nvSpPr>
        <p:spPr>
          <a:xfrm>
            <a:off x="294005" y="5799455"/>
            <a:ext cx="7642225" cy="922020"/>
          </a:xfrm>
          <a:prstGeom prst="rect">
            <a:avLst/>
          </a:prstGeom>
          <a:noFill/>
        </p:spPr>
        <p:txBody>
          <a:bodyPr wrap="none" rtlCol="0">
            <a:spAutoFit/>
          </a:bodyPr>
          <a:p>
            <a:r>
              <a:rPr lang="en-US" altLang="zh-CN"/>
              <a:t>    </a:t>
            </a:r>
            <a:r>
              <a:rPr lang="zh-CN" altLang="en-US"/>
              <a:t>我们统计了包括以上国家在内的更多国家的</a:t>
            </a:r>
            <a:r>
              <a:rPr lang="en-US" altLang="zh-CN"/>
              <a:t>GDP</a:t>
            </a:r>
            <a:r>
              <a:rPr lang="zh-CN" altLang="en-US"/>
              <a:t>，可以重点观察</a:t>
            </a:r>
            <a:r>
              <a:rPr lang="en-US" altLang="zh-CN"/>
              <a:t>17-20</a:t>
            </a:r>
            <a:r>
              <a:rPr lang="zh-CN" altLang="en-US"/>
              <a:t>年</a:t>
            </a:r>
            <a:endParaRPr lang="zh-CN" altLang="en-US"/>
          </a:p>
          <a:p>
            <a:r>
              <a:rPr lang="zh-CN" altLang="en-US"/>
              <a:t>的数据，可以发现前几年几乎所有的国家都在保持正增长，而在</a:t>
            </a:r>
            <a:r>
              <a:rPr lang="en-US" altLang="zh-CN"/>
              <a:t>19-20</a:t>
            </a:r>
            <a:r>
              <a:rPr lang="zh-CN" altLang="en-US"/>
              <a:t>年，</a:t>
            </a:r>
            <a:endParaRPr lang="zh-CN" altLang="en-US"/>
          </a:p>
          <a:p>
            <a:r>
              <a:rPr lang="zh-CN" altLang="en-US"/>
              <a:t>主要国家内仅有中国保持正增长，且增量</a:t>
            </a:r>
            <a:r>
              <a:rPr lang="zh-CN" altLang="en-US"/>
              <a:t>不俗。</a:t>
            </a:r>
            <a:endParaRPr lang="zh-CN" altLang="en-US"/>
          </a:p>
        </p:txBody>
      </p:sp>
      <p:sp>
        <p:nvSpPr>
          <p:cNvPr id="10" name="文本框 9"/>
          <p:cNvSpPr txBox="1"/>
          <p:nvPr/>
        </p:nvSpPr>
        <p:spPr>
          <a:xfrm>
            <a:off x="8536940" y="1041400"/>
            <a:ext cx="3655060" cy="1753235"/>
          </a:xfrm>
          <a:prstGeom prst="rect">
            <a:avLst/>
          </a:prstGeom>
          <a:noFill/>
        </p:spPr>
        <p:txBody>
          <a:bodyPr wrap="square" rtlCol="0">
            <a:spAutoFit/>
          </a:bodyPr>
          <a:p>
            <a:r>
              <a:rPr lang="en-US" altLang="zh-CN"/>
              <a:t>    </a:t>
            </a:r>
            <a:r>
              <a:rPr lang="zh-CN" altLang="en-US"/>
              <a:t>反观人均</a:t>
            </a:r>
            <a:r>
              <a:rPr lang="en-US" altLang="zh-CN"/>
              <a:t>GDP</a:t>
            </a:r>
            <a:r>
              <a:rPr lang="zh-CN" altLang="en-US"/>
              <a:t>，中国排在</a:t>
            </a:r>
            <a:r>
              <a:rPr lang="en-US" altLang="zh-CN"/>
              <a:t>20</a:t>
            </a:r>
            <a:r>
              <a:rPr lang="zh-CN" altLang="en-US"/>
              <a:t>个国家倒数几名，人均发达程度不及很多国家，排在前几位的都是些资源丰富型、产业</a:t>
            </a:r>
            <a:r>
              <a:rPr lang="zh-CN" altLang="en-US"/>
              <a:t>高端型、高度发达型国家，中国作为人口大国在人均</a:t>
            </a:r>
            <a:r>
              <a:rPr lang="zh-CN" altLang="en-US"/>
              <a:t>上相对</a:t>
            </a:r>
            <a:r>
              <a:rPr lang="zh-CN" altLang="en-US"/>
              <a:t>吃亏。</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2910" y="175895"/>
            <a:ext cx="10863580" cy="768350"/>
          </a:xfrm>
          <a:prstGeom prst="rect">
            <a:avLst/>
          </a:prstGeom>
          <a:noFill/>
        </p:spPr>
        <p:txBody>
          <a:bodyPr wrap="square" rtlCol="0">
            <a:spAutoFit/>
          </a:bodyPr>
          <a:p>
            <a:pPr algn="l"/>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五</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世界主要国家</a:t>
            </a:r>
            <a:r>
              <a:rPr lang="en-US" altLang="zh-CN"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GDP</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（发展水平）</a:t>
            </a:r>
            <a:r>
              <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rPr>
              <a:t>统计</a:t>
            </a:r>
            <a:endParaRPr lang="zh-CN" altLang="en-US" sz="4400" dirty="0">
              <a:gradFill>
                <a:gsLst>
                  <a:gs pos="100000">
                    <a:srgbClr val="6288CB"/>
                  </a:gs>
                  <a:gs pos="0">
                    <a:srgbClr val="4472C4"/>
                  </a:gs>
                </a:gsLst>
                <a:lin ang="5400000" scaled="1"/>
              </a:gradFill>
              <a:latin typeface="方正粗黑宋简体" panose="02000000000000000000" pitchFamily="2" charset="-122"/>
              <a:ea typeface="方正粗黑宋简体" panose="02000000000000000000" pitchFamily="2" charset="-122"/>
            </a:endParaRPr>
          </a:p>
        </p:txBody>
      </p:sp>
      <p:pic>
        <p:nvPicPr>
          <p:cNvPr id="3" name="图片 2"/>
          <p:cNvPicPr>
            <a:picLocks noChangeAspect="1"/>
          </p:cNvPicPr>
          <p:nvPr/>
        </p:nvPicPr>
        <p:blipFill>
          <a:blip r:embed="rId1"/>
          <a:stretch>
            <a:fillRect/>
          </a:stretch>
        </p:blipFill>
        <p:spPr>
          <a:xfrm>
            <a:off x="283845" y="1303020"/>
            <a:ext cx="7955280" cy="5554980"/>
          </a:xfrm>
          <a:prstGeom prst="rect">
            <a:avLst/>
          </a:prstGeom>
        </p:spPr>
      </p:pic>
      <p:sp>
        <p:nvSpPr>
          <p:cNvPr id="4" name="文本框 3"/>
          <p:cNvSpPr txBox="1"/>
          <p:nvPr/>
        </p:nvSpPr>
        <p:spPr>
          <a:xfrm>
            <a:off x="8070850" y="2459355"/>
            <a:ext cx="3467100" cy="3692525"/>
          </a:xfrm>
          <a:prstGeom prst="rect">
            <a:avLst/>
          </a:prstGeom>
          <a:noFill/>
        </p:spPr>
        <p:txBody>
          <a:bodyPr wrap="square" rtlCol="0">
            <a:spAutoFit/>
          </a:bodyPr>
          <a:p>
            <a:r>
              <a:rPr lang="en-US" altLang="zh-CN"/>
              <a:t>    </a:t>
            </a:r>
            <a:r>
              <a:rPr lang="zh-CN" altLang="en-US"/>
              <a:t>再来观察这些国家的人类发展指数，人类发展指数是对</a:t>
            </a:r>
            <a:r>
              <a:rPr lang="en-US" altLang="zh-CN"/>
              <a:t>“</a:t>
            </a:r>
            <a:r>
              <a:rPr lang="zh-CN" altLang="en-US"/>
              <a:t>预期寿命、教育水平和生活质量”三项基础变量，按照一定的计算方法，得出的综合指标，其数值量化了一个国家或地区的</a:t>
            </a:r>
            <a:r>
              <a:rPr lang="zh-CN" altLang="en-US"/>
              <a:t>人类发展</a:t>
            </a:r>
            <a:r>
              <a:rPr lang="zh-CN" altLang="en-US"/>
              <a:t>水平。</a:t>
            </a:r>
            <a:endParaRPr lang="zh-CN" altLang="en-US"/>
          </a:p>
          <a:p>
            <a:r>
              <a:rPr lang="en-US" altLang="zh-CN"/>
              <a:t>    </a:t>
            </a:r>
            <a:r>
              <a:rPr lang="zh-CN" altLang="en-US"/>
              <a:t>从图中可以看出通常之前人均</a:t>
            </a:r>
            <a:r>
              <a:rPr lang="en-US" altLang="zh-CN"/>
              <a:t>GDP</a:t>
            </a:r>
            <a:r>
              <a:rPr lang="zh-CN" altLang="en-US"/>
              <a:t>高的国家，其发展指数也很高，中国人类发展指数也不算高，未过平均线，可以体现中国发展的不平衡不充分的问题。但是为什么中国的患病数量却少那么多</a:t>
            </a:r>
            <a:r>
              <a:rPr lang="zh-CN" altLang="en-US"/>
              <a:t>呢？</a:t>
            </a:r>
            <a:endParaRPr lang="zh-CN" altLang="en-US"/>
          </a:p>
        </p:txBody>
      </p:sp>
    </p:spTree>
  </p:cSld>
  <p:clrMapOvr>
    <a:masterClrMapping/>
  </p:clrMapOvr>
  <p:transition>
    <p:push dir="u"/>
  </p:transition>
  <p:timing>
    <p:tnLst>
      <p:par>
        <p:cTn id="1" dur="indefinite" restart="never" nodeType="tmRoot"/>
      </p:par>
    </p:tnLst>
  </p:timing>
</p:sld>
</file>

<file path=ppt/tags/tag1.xml><?xml version="1.0" encoding="utf-8"?>
<p:tagLst xmlns:p="http://schemas.openxmlformats.org/presentationml/2006/main">
  <p:tag name="ISLIDE.PICTURE" val="#124201;"/>
  <p:tag name="ISLIDE.ICON" val="#375947;#384243;"/>
</p:tagLst>
</file>

<file path=ppt/tags/tag2.xml><?xml version="1.0" encoding="utf-8"?>
<p:tagLst xmlns:p="http://schemas.openxmlformats.org/presentationml/2006/main">
  <p:tag name="KSO_WM_UNIT_PLACING_PICTURE_USER_VIEWPORT" val="{&quot;height&quot;:9120,&quot;width&quot;:15684}"/>
</p:tagLst>
</file>

<file path=ppt/tags/tag3.xml><?xml version="1.0" encoding="utf-8"?>
<p:tagLst xmlns:p="http://schemas.openxmlformats.org/presentationml/2006/main">
  <p:tag name="ISLIDE.PICTURE" val="#124201;"/>
  <p:tag name="ISLIDE.ICON" val="#375947;#384243;"/>
</p:tagLst>
</file>

<file path=ppt/tags/tag4.xml><?xml version="1.0" encoding="utf-8"?>
<p:tagLst xmlns:p="http://schemas.openxmlformats.org/presentationml/2006/main">
  <p:tag name="KSO_WPP_MARK_KEY" val="4c9e5925-878b-4a18-a341-510871db4f3c"/>
  <p:tag name="COMMONDATA" val="eyJjb3VudCI6NywiaGRpZCI6ImEwN2ZkY2M3YjA1YTJjZTRlODhlN2I3NWMxYzFlMjYzIiwidXNlckNvdW50IjozfQ=="/>
</p:tagLst>
</file>

<file path=ppt/theme/theme1.xml><?xml version="1.0" encoding="utf-8"?>
<a:theme xmlns:a="http://schemas.openxmlformats.org/drawingml/2006/main" name="黄金分割版式">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黄金白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黄金分割版式">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2902</Words>
  <Application>WPS 演示</Application>
  <PresentationFormat>宽屏</PresentationFormat>
  <Paragraphs>156</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19</vt:i4>
      </vt:variant>
    </vt:vector>
  </HeadingPairs>
  <TitlesOfParts>
    <vt:vector size="36" baseType="lpstr">
      <vt:lpstr>Arial</vt:lpstr>
      <vt:lpstr>宋体</vt:lpstr>
      <vt:lpstr>Wingdings</vt:lpstr>
      <vt:lpstr>方正粗黑宋简体</vt:lpstr>
      <vt:lpstr>Segoe UI Black</vt:lpstr>
      <vt:lpstr>等线</vt:lpstr>
      <vt:lpstr>微软雅黑</vt:lpstr>
      <vt:lpstr>Arial Unicode MS</vt:lpstr>
      <vt:lpstr>Calibri</vt:lpstr>
      <vt:lpstr>方正舒体</vt:lpstr>
      <vt:lpstr>方正姚体</vt:lpstr>
      <vt:lpstr>新宋体</vt:lpstr>
      <vt:lpstr>隶书</vt:lpstr>
      <vt:lpstr>楷体</vt:lpstr>
      <vt:lpstr>黄金分割版式</vt:lpstr>
      <vt:lpstr>黄金白板</vt:lpstr>
      <vt:lpstr>1_黄金分割版式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殊 榮</dc:creator>
  <cp:lastModifiedBy>山有木兮</cp:lastModifiedBy>
  <cp:revision>52</cp:revision>
  <dcterms:created xsi:type="dcterms:W3CDTF">2020-02-15T07:50:00Z</dcterms:created>
  <dcterms:modified xsi:type="dcterms:W3CDTF">2022-06-30T18:13:49Z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KSOTemplateUUID">
    <vt:lpwstr>v1.0_mb_BnXsfW66tvuwg/LB5DLVKg==</vt:lpwstr>
  </property>
  <property fmtid="{D5CDD505-2E9C-101B-9397-08002B2CF9AE}" pid="4" name="ICV">
    <vt:lpwstr>8F31C980015847AB8E1C85207E563702</vt:lpwstr>
  </property>
</Properties>
</file>