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5"/>
  </p:handoutMasterIdLst>
  <p:sldIdLst>
    <p:sldId id="1593" r:id="rId3"/>
    <p:sldId id="962" r:id="rId5"/>
    <p:sldId id="1466" r:id="rId6"/>
    <p:sldId id="1467" r:id="rId7"/>
    <p:sldId id="1468" r:id="rId8"/>
    <p:sldId id="1469" r:id="rId9"/>
    <p:sldId id="1470" r:id="rId10"/>
    <p:sldId id="1471" r:id="rId11"/>
    <p:sldId id="1472" r:id="rId12"/>
    <p:sldId id="1474" r:id="rId13"/>
    <p:sldId id="1475" r:id="rId14"/>
    <p:sldId id="1476" r:id="rId15"/>
    <p:sldId id="1477" r:id="rId16"/>
    <p:sldId id="1478" r:id="rId17"/>
    <p:sldId id="1479" r:id="rId18"/>
    <p:sldId id="1480" r:id="rId19"/>
    <p:sldId id="963" r:id="rId20"/>
    <p:sldId id="966" r:id="rId21"/>
    <p:sldId id="1481" r:id="rId22"/>
    <p:sldId id="1482" r:id="rId23"/>
    <p:sldId id="1483" r:id="rId24"/>
    <p:sldId id="1484" r:id="rId25"/>
    <p:sldId id="1485" r:id="rId26"/>
    <p:sldId id="1486" r:id="rId27"/>
    <p:sldId id="1487" r:id="rId28"/>
    <p:sldId id="1488" r:id="rId29"/>
    <p:sldId id="1489" r:id="rId30"/>
    <p:sldId id="1490" r:id="rId31"/>
    <p:sldId id="1491" r:id="rId32"/>
    <p:sldId id="1492" r:id="rId33"/>
    <p:sldId id="1493" r:id="rId34"/>
    <p:sldId id="1494" r:id="rId35"/>
    <p:sldId id="1495" r:id="rId36"/>
    <p:sldId id="1496" r:id="rId37"/>
    <p:sldId id="1498" r:id="rId38"/>
    <p:sldId id="1499" r:id="rId39"/>
    <p:sldId id="1595" r:id="rId40"/>
    <p:sldId id="1596" r:id="rId41"/>
    <p:sldId id="1597" r:id="rId42"/>
    <p:sldId id="1598" r:id="rId43"/>
    <p:sldId id="1599" r:id="rId44"/>
    <p:sldId id="1600" r:id="rId45"/>
    <p:sldId id="1601" r:id="rId46"/>
    <p:sldId id="1602" r:id="rId47"/>
    <p:sldId id="1604" r:id="rId48"/>
    <p:sldId id="1605" r:id="rId49"/>
    <p:sldId id="1606" r:id="rId50"/>
    <p:sldId id="1607" r:id="rId51"/>
    <p:sldId id="1608" r:id="rId52"/>
    <p:sldId id="1609" r:id="rId53"/>
    <p:sldId id="1610" r:id="rId54"/>
    <p:sldId id="1613" r:id="rId55"/>
    <p:sldId id="1614" r:id="rId56"/>
    <p:sldId id="1615" r:id="rId57"/>
    <p:sldId id="1616" r:id="rId58"/>
    <p:sldId id="1617" r:id="rId59"/>
    <p:sldId id="1618" r:id="rId60"/>
    <p:sldId id="1619" r:id="rId61"/>
    <p:sldId id="1620" r:id="rId62"/>
    <p:sldId id="1621" r:id="rId63"/>
    <p:sldId id="1622" r:id="rId64"/>
    <p:sldId id="1500" r:id="rId65"/>
    <p:sldId id="1501" r:id="rId66"/>
    <p:sldId id="1502" r:id="rId67"/>
    <p:sldId id="1504" r:id="rId68"/>
    <p:sldId id="1505" r:id="rId69"/>
    <p:sldId id="1506" r:id="rId70"/>
    <p:sldId id="1507" r:id="rId71"/>
    <p:sldId id="1508" r:id="rId72"/>
    <p:sldId id="1509" r:id="rId73"/>
    <p:sldId id="1510" r:id="rId74"/>
  </p:sldIdLst>
  <p:sldSz cx="9144000" cy="6858000" type="screen4x3"/>
  <p:notesSz cx="6781800" cy="992695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66"/>
    <a:srgbClr val="3333FF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1411"/>
    <p:restoredTop sz="90484"/>
  </p:normalViewPr>
  <p:slideViewPr>
    <p:cSldViewPr showGuides="1">
      <p:cViewPr varScale="1">
        <p:scale>
          <a:sx n="92" d="100"/>
          <a:sy n="92" d="100"/>
        </p:scale>
        <p:origin x="60" y="33"/>
      </p:cViewPr>
      <p:guideLst>
        <p:guide orient="horz" pos="111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5" Type="http://schemas.openxmlformats.org/officeDocument/2006/relationships/image" Target="../media/image43.wmf"/><Relationship Id="rId14" Type="http://schemas.openxmlformats.org/officeDocument/2006/relationships/image" Target="../media/image42.wmf"/><Relationship Id="rId13" Type="http://schemas.openxmlformats.org/officeDocument/2006/relationships/image" Target="../media/image41.wmf"/><Relationship Id="rId12" Type="http://schemas.openxmlformats.org/officeDocument/2006/relationships/image" Target="../media/image40.wmf"/><Relationship Id="rId11" Type="http://schemas.openxmlformats.org/officeDocument/2006/relationships/image" Target="../media/image39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1.wmf"/><Relationship Id="rId7" Type="http://schemas.openxmlformats.org/officeDocument/2006/relationships/image" Target="../media/image29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34.wmf"/><Relationship Id="rId4" Type="http://schemas.openxmlformats.org/officeDocument/2006/relationships/image" Target="../media/image31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1.wmf"/><Relationship Id="rId3" Type="http://schemas.openxmlformats.org/officeDocument/2006/relationships/image" Target="../media/image58.wmf"/><Relationship Id="rId2" Type="http://schemas.openxmlformats.org/officeDocument/2006/relationships/image" Target="../media/image54.wmf"/><Relationship Id="rId10" Type="http://schemas.openxmlformats.org/officeDocument/2006/relationships/image" Target="../media/image39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59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1.wmf"/><Relationship Id="rId14" Type="http://schemas.openxmlformats.org/officeDocument/2006/relationships/image" Target="../media/image64.wmf"/><Relationship Id="rId13" Type="http://schemas.openxmlformats.org/officeDocument/2006/relationships/image" Target="../media/image63.wmf"/><Relationship Id="rId12" Type="http://schemas.openxmlformats.org/officeDocument/2006/relationships/image" Target="../media/image62.wmf"/><Relationship Id="rId11" Type="http://schemas.openxmlformats.org/officeDocument/2006/relationships/image" Target="../media/image61.wmf"/><Relationship Id="rId10" Type="http://schemas.openxmlformats.org/officeDocument/2006/relationships/image" Target="../media/image60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1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54.wmf"/><Relationship Id="rId12" Type="http://schemas.openxmlformats.org/officeDocument/2006/relationships/image" Target="../media/image69.wmf"/><Relationship Id="rId11" Type="http://schemas.openxmlformats.org/officeDocument/2006/relationships/image" Target="../media/image39.wmf"/><Relationship Id="rId10" Type="http://schemas.openxmlformats.org/officeDocument/2006/relationships/image" Target="../media/image59.wmf"/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38.wmf"/><Relationship Id="rId7" Type="http://schemas.openxmlformats.org/officeDocument/2006/relationships/image" Target="../media/image36.wmf"/><Relationship Id="rId6" Type="http://schemas.openxmlformats.org/officeDocument/2006/relationships/image" Target="../media/image31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54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9.wmf"/><Relationship Id="rId4" Type="http://schemas.openxmlformats.org/officeDocument/2006/relationships/image" Target="../media/image38.wmf"/><Relationship Id="rId3" Type="http://schemas.openxmlformats.org/officeDocument/2006/relationships/image" Target="../media/image67.wmf"/><Relationship Id="rId2" Type="http://schemas.openxmlformats.org/officeDocument/2006/relationships/image" Target="../media/image54.wmf"/><Relationship Id="rId1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54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1.wmf"/><Relationship Id="rId5" Type="http://schemas.openxmlformats.org/officeDocument/2006/relationships/image" Target="../media/image67.wmf"/><Relationship Id="rId4" Type="http://schemas.openxmlformats.org/officeDocument/2006/relationships/image" Target="../media/image68.wmf"/><Relationship Id="rId3" Type="http://schemas.openxmlformats.org/officeDocument/2006/relationships/image" Target="../media/image66.wmf"/><Relationship Id="rId2" Type="http://schemas.openxmlformats.org/officeDocument/2006/relationships/image" Target="../media/image54.wmf"/><Relationship Id="rId11" Type="http://schemas.openxmlformats.org/officeDocument/2006/relationships/image" Target="../media/image39.wmf"/><Relationship Id="rId10" Type="http://schemas.openxmlformats.org/officeDocument/2006/relationships/image" Target="../media/image59.wmf"/><Relationship Id="rId1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1.wmf"/><Relationship Id="rId5" Type="http://schemas.openxmlformats.org/officeDocument/2006/relationships/image" Target="../media/image67.wmf"/><Relationship Id="rId4" Type="http://schemas.openxmlformats.org/officeDocument/2006/relationships/image" Target="../media/image68.wmf"/><Relationship Id="rId3" Type="http://schemas.openxmlformats.org/officeDocument/2006/relationships/image" Target="../media/image66.wmf"/><Relationship Id="rId2" Type="http://schemas.openxmlformats.org/officeDocument/2006/relationships/image" Target="../media/image54.wmf"/><Relationship Id="rId11" Type="http://schemas.openxmlformats.org/officeDocument/2006/relationships/image" Target="../media/image39.wmf"/><Relationship Id="rId10" Type="http://schemas.openxmlformats.org/officeDocument/2006/relationships/image" Target="../media/image59.wmf"/><Relationship Id="rId1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1.wmf"/><Relationship Id="rId5" Type="http://schemas.openxmlformats.org/officeDocument/2006/relationships/image" Target="../media/image67.wmf"/><Relationship Id="rId4" Type="http://schemas.openxmlformats.org/officeDocument/2006/relationships/image" Target="../media/image68.wmf"/><Relationship Id="rId3" Type="http://schemas.openxmlformats.org/officeDocument/2006/relationships/image" Target="../media/image66.wmf"/><Relationship Id="rId2" Type="http://schemas.openxmlformats.org/officeDocument/2006/relationships/image" Target="../media/image54.wmf"/><Relationship Id="rId11" Type="http://schemas.openxmlformats.org/officeDocument/2006/relationships/image" Target="../media/image39.wmf"/><Relationship Id="rId10" Type="http://schemas.openxmlformats.org/officeDocument/2006/relationships/image" Target="../media/image59.wmf"/><Relationship Id="rId1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1.wmf"/><Relationship Id="rId7" Type="http://schemas.openxmlformats.org/officeDocument/2006/relationships/image" Target="../media/image67.wmf"/><Relationship Id="rId6" Type="http://schemas.openxmlformats.org/officeDocument/2006/relationships/image" Target="../media/image78.wmf"/><Relationship Id="rId5" Type="http://schemas.openxmlformats.org/officeDocument/2006/relationships/image" Target="../media/image68.wmf"/><Relationship Id="rId4" Type="http://schemas.openxmlformats.org/officeDocument/2006/relationships/image" Target="../media/image66.wmf"/><Relationship Id="rId3" Type="http://schemas.openxmlformats.org/officeDocument/2006/relationships/image" Target="../media/image54.wmf"/><Relationship Id="rId2" Type="http://schemas.openxmlformats.org/officeDocument/2006/relationships/image" Target="../media/image77.wmf"/><Relationship Id="rId13" Type="http://schemas.openxmlformats.org/officeDocument/2006/relationships/image" Target="../media/image39.wmf"/><Relationship Id="rId12" Type="http://schemas.openxmlformats.org/officeDocument/2006/relationships/image" Target="../media/image59.wmf"/><Relationship Id="rId11" Type="http://schemas.openxmlformats.org/officeDocument/2006/relationships/image" Target="../media/image38.wmf"/><Relationship Id="rId10" Type="http://schemas.openxmlformats.org/officeDocument/2006/relationships/image" Target="../media/image36.wmf"/><Relationship Id="rId1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1.wmf"/><Relationship Id="rId6" Type="http://schemas.openxmlformats.org/officeDocument/2006/relationships/image" Target="../media/image67.wmf"/><Relationship Id="rId5" Type="http://schemas.openxmlformats.org/officeDocument/2006/relationships/image" Target="../media/image68.wmf"/><Relationship Id="rId4" Type="http://schemas.openxmlformats.org/officeDocument/2006/relationships/image" Target="../media/image66.wmf"/><Relationship Id="rId3" Type="http://schemas.openxmlformats.org/officeDocument/2006/relationships/image" Target="../media/image54.wmf"/><Relationship Id="rId2" Type="http://schemas.openxmlformats.org/officeDocument/2006/relationships/image" Target="../media/image77.wmf"/><Relationship Id="rId12" Type="http://schemas.openxmlformats.org/officeDocument/2006/relationships/image" Target="../media/image39.wmf"/><Relationship Id="rId11" Type="http://schemas.openxmlformats.org/officeDocument/2006/relationships/image" Target="../media/image59.wmf"/><Relationship Id="rId10" Type="http://schemas.openxmlformats.org/officeDocument/2006/relationships/image" Target="../media/image38.wmf"/><Relationship Id="rId1" Type="http://schemas.openxmlformats.org/officeDocument/2006/relationships/image" Target="../media/image79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51.wmf"/><Relationship Id="rId1" Type="http://schemas.openxmlformats.org/officeDocument/2006/relationships/image" Target="../media/image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5.wmf"/><Relationship Id="rId1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87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2" Type="http://schemas.openxmlformats.org/officeDocument/2006/relationships/image" Target="../media/image107.wmf"/><Relationship Id="rId11" Type="http://schemas.openxmlformats.org/officeDocument/2006/relationships/image" Target="../media/image106.wmf"/><Relationship Id="rId10" Type="http://schemas.openxmlformats.org/officeDocument/2006/relationships/image" Target="../media/image105.wmf"/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86.wmf"/><Relationship Id="rId1" Type="http://schemas.openxmlformats.org/officeDocument/2006/relationships/image" Target="../media/image108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12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2" Type="http://schemas.openxmlformats.org/officeDocument/2006/relationships/image" Target="../media/image106.wmf"/><Relationship Id="rId11" Type="http://schemas.openxmlformats.org/officeDocument/2006/relationships/image" Target="../media/image113.wmf"/><Relationship Id="rId10" Type="http://schemas.openxmlformats.org/officeDocument/2006/relationships/image" Target="../media/image110.wmf"/><Relationship Id="rId1" Type="http://schemas.openxmlformats.org/officeDocument/2006/relationships/image" Target="../media/image111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1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5.wmf"/><Relationship Id="rId1" Type="http://schemas.openxmlformats.org/officeDocument/2006/relationships/image" Target="../media/image89.wmf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22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121.wmf"/><Relationship Id="rId11" Type="http://schemas.openxmlformats.org/officeDocument/2006/relationships/image" Target="../media/image106.wmf"/><Relationship Id="rId10" Type="http://schemas.openxmlformats.org/officeDocument/2006/relationships/image" Target="../media/image123.wmf"/><Relationship Id="rId1" Type="http://schemas.openxmlformats.org/officeDocument/2006/relationships/image" Target="../media/image120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86.wmf"/><Relationship Id="rId1" Type="http://schemas.openxmlformats.org/officeDocument/2006/relationships/image" Target="../media/image108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image" Target="../media/image128.wmf"/><Relationship Id="rId7" Type="http://schemas.openxmlformats.org/officeDocument/2006/relationships/image" Target="../media/image124.wmf"/><Relationship Id="rId6" Type="http://schemas.openxmlformats.org/officeDocument/2006/relationships/image" Target="../media/image122.wmf"/><Relationship Id="rId5" Type="http://schemas.openxmlformats.org/officeDocument/2006/relationships/image" Target="../media/image102.wmf"/><Relationship Id="rId4" Type="http://schemas.openxmlformats.org/officeDocument/2006/relationships/image" Target="../media/image127.wmf"/><Relationship Id="rId3" Type="http://schemas.openxmlformats.org/officeDocument/2006/relationships/image" Target="../media/image100.wmf"/><Relationship Id="rId2" Type="http://schemas.openxmlformats.org/officeDocument/2006/relationships/image" Target="../media/image98.wmf"/><Relationship Id="rId10" Type="http://schemas.openxmlformats.org/officeDocument/2006/relationships/image" Target="../media/image106.wmf"/><Relationship Id="rId1" Type="http://schemas.openxmlformats.org/officeDocument/2006/relationships/image" Target="../media/image1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5.wmf"/><Relationship Id="rId3" Type="http://schemas.openxmlformats.org/officeDocument/2006/relationships/image" Target="../media/image117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5.wmf"/><Relationship Id="rId1" Type="http://schemas.openxmlformats.org/officeDocument/2006/relationships/image" Target="../media/image89.wmf"/></Relationships>
</file>

<file path=ppt/drawings/_rels/vmlDrawing4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wmf"/><Relationship Id="rId6" Type="http://schemas.openxmlformats.org/officeDocument/2006/relationships/image" Target="../media/image131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133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05.wmf"/><Relationship Id="rId7" Type="http://schemas.openxmlformats.org/officeDocument/2006/relationships/image" Target="../media/image137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136.wmf"/><Relationship Id="rId10" Type="http://schemas.openxmlformats.org/officeDocument/2006/relationships/image" Target="../media/image139.wmf"/><Relationship Id="rId1" Type="http://schemas.openxmlformats.org/officeDocument/2006/relationships/image" Target="../media/image135.w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8.wmf"/><Relationship Id="rId4" Type="http://schemas.openxmlformats.org/officeDocument/2006/relationships/image" Target="../media/image109.wmf"/><Relationship Id="rId3" Type="http://schemas.openxmlformats.org/officeDocument/2006/relationships/image" Target="../media/image140.wmf"/><Relationship Id="rId2" Type="http://schemas.openxmlformats.org/officeDocument/2006/relationships/image" Target="../media/image86.wmf"/><Relationship Id="rId1" Type="http://schemas.openxmlformats.org/officeDocument/2006/relationships/image" Target="../media/image108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138.wmf"/><Relationship Id="rId7" Type="http://schemas.openxmlformats.org/officeDocument/2006/relationships/image" Target="../media/image140.wmf"/><Relationship Id="rId6" Type="http://schemas.openxmlformats.org/officeDocument/2006/relationships/image" Target="../media/image137.wmf"/><Relationship Id="rId5" Type="http://schemas.openxmlformats.org/officeDocument/2006/relationships/image" Target="../media/image142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0" Type="http://schemas.openxmlformats.org/officeDocument/2006/relationships/image" Target="../media/image143.wmf"/><Relationship Id="rId1" Type="http://schemas.openxmlformats.org/officeDocument/2006/relationships/image" Target="../media/image141.wmf"/></Relationships>
</file>

<file path=ppt/drawings/_rels/vmlDrawing4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31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4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6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4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5.wmf"/><Relationship Id="rId3" Type="http://schemas.openxmlformats.org/officeDocument/2006/relationships/image" Target="../media/image131.wmf"/><Relationship Id="rId2" Type="http://schemas.openxmlformats.org/officeDocument/2006/relationships/image" Target="../media/image153.wmf"/><Relationship Id="rId1" Type="http://schemas.openxmlformats.org/officeDocument/2006/relationships/image" Target="../media/image14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16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5.wmf"/><Relationship Id="rId1" Type="http://schemas.openxmlformats.org/officeDocument/2006/relationships/image" Target="../media/image89.wmf"/></Relationships>
</file>

<file path=ppt/drawings/_rels/vmlDrawing5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6.wmf"/><Relationship Id="rId6" Type="http://schemas.openxmlformats.org/officeDocument/2006/relationships/image" Target="../media/image164.wmf"/><Relationship Id="rId5" Type="http://schemas.openxmlformats.org/officeDocument/2006/relationships/image" Target="../media/image93.wmf"/><Relationship Id="rId4" Type="http://schemas.openxmlformats.org/officeDocument/2006/relationships/image" Target="../media/image165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wmf"/><Relationship Id="rId8" Type="http://schemas.openxmlformats.org/officeDocument/2006/relationships/image" Target="../media/image174.wmf"/><Relationship Id="rId7" Type="http://schemas.openxmlformats.org/officeDocument/2006/relationships/image" Target="../media/image173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5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9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86.wmf"/><Relationship Id="rId1" Type="http://schemas.openxmlformats.org/officeDocument/2006/relationships/image" Target="../media/image108.wmf"/></Relationships>
</file>

<file path=ppt/drawings/_rels/vmlDrawing5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wmf"/><Relationship Id="rId8" Type="http://schemas.openxmlformats.org/officeDocument/2006/relationships/image" Target="../media/image176.wmf"/><Relationship Id="rId7" Type="http://schemas.openxmlformats.org/officeDocument/2006/relationships/image" Target="../media/image177.wmf"/><Relationship Id="rId6" Type="http://schemas.openxmlformats.org/officeDocument/2006/relationships/image" Target="../media/image173.wmf"/><Relationship Id="rId5" Type="http://schemas.openxmlformats.org/officeDocument/2006/relationships/image" Target="../media/image179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0" Type="http://schemas.openxmlformats.org/officeDocument/2006/relationships/image" Target="../media/image169.wmf"/><Relationship Id="rId1" Type="http://schemas.openxmlformats.org/officeDocument/2006/relationships/image" Target="../media/image178.wmf"/></Relationships>
</file>

<file path=ppt/drawings/_rels/vmlDrawing5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2" Type="http://schemas.openxmlformats.org/officeDocument/2006/relationships/image" Target="../media/image23.wmf"/><Relationship Id="rId11" Type="http://schemas.openxmlformats.org/officeDocument/2006/relationships/image" Target="../media/image27.wmf"/><Relationship Id="rId10" Type="http://schemas.openxmlformats.org/officeDocument/2006/relationships/image" Target="../media/image26.wmf"/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1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17.wmf"/><Relationship Id="rId7" Type="http://schemas.openxmlformats.org/officeDocument/2006/relationships/image" Target="../media/image22.wmf"/><Relationship Id="rId6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16.wmf"/><Relationship Id="rId10" Type="http://schemas.openxmlformats.org/officeDocument/2006/relationships/image" Target="../media/image18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8.wmf"/><Relationship Id="rId7" Type="http://schemas.openxmlformats.org/officeDocument/2006/relationships/image" Target="../media/image20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2" Type="http://schemas.openxmlformats.org/officeDocument/2006/relationships/image" Target="../media/image23.wmf"/><Relationship Id="rId11" Type="http://schemas.openxmlformats.org/officeDocument/2006/relationships/image" Target="../media/image27.wmf"/><Relationship Id="rId10" Type="http://schemas.openxmlformats.org/officeDocument/2006/relationships/image" Target="../media/image26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1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0" Type="http://schemas.openxmlformats.org/officeDocument/2006/relationships/image" Target="../media/image22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90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790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790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790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FDE3F3-EBD9-4A93-B500-89C48A94B34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sz="1200" b="0"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200" b="0"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0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defRPr sz="1200" b="0"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20000"/>
              </a:spcBef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57A04F-2576-4D04-94D0-E37BE17AF28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 eaLnBrk="1" hangingPunct="1">
              <a:spcBef>
                <a:spcPct val="20000"/>
              </a:spcBef>
            </a:pPr>
            <a:r>
              <a:rPr lang="en-US" altLang="zh-CN" sz="1200" b="0" dirty="0"/>
              <a:t>*</a:t>
            </a:r>
            <a:endParaRPr lang="en-US" altLang="zh-CN" sz="1200" b="0" dirty="0"/>
          </a:p>
        </p:txBody>
      </p:sp>
      <p:sp>
        <p:nvSpPr>
          <p:cNvPr id="6146" name="Rectangle 2"/>
          <p:cNvSpPr>
            <a:spLocks noTextEdit="1"/>
          </p:cNvSpPr>
          <p:nvPr>
            <p:ph type="sldImg"/>
          </p:nvPr>
        </p:nvSpPr>
        <p:spPr>
          <a:xfrm>
            <a:off x="911225" y="746125"/>
            <a:ext cx="4960938" cy="3721100"/>
          </a:xfrm>
          <a:ln/>
        </p:spPr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677863" y="4713288"/>
            <a:ext cx="5426075" cy="4467225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有限状态机计算能力有限，因为存储能力受限，只能存取有限个状态，不能存取无限多个状态，也不能存取中间结果。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 eaLnBrk="1" hangingPunct="1">
              <a:spcBef>
                <a:spcPct val="20000"/>
              </a:spcBef>
            </a:pPr>
            <a:r>
              <a:rPr lang="en-US" altLang="zh-CN" sz="1200" b="0" dirty="0"/>
              <a:t>*</a:t>
            </a:r>
            <a:endParaRPr lang="en-US" altLang="zh-CN" sz="1200" b="0" dirty="0"/>
          </a:p>
        </p:txBody>
      </p:sp>
      <p:sp>
        <p:nvSpPr>
          <p:cNvPr id="1229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重复占用一个</a:t>
            </a:r>
            <a:r>
              <a:rPr lang="en-US" altLang="zh-CN" dirty="0"/>
              <a:t>pigeonhole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 eaLnBrk="1" hangingPunct="1">
              <a:spcBef>
                <a:spcPct val="20000"/>
              </a:spcBef>
            </a:pPr>
            <a:r>
              <a:rPr lang="en-US" altLang="zh-CN" sz="1200" b="0" dirty="0"/>
              <a:t>*</a:t>
            </a:r>
            <a:endParaRPr lang="en-US" altLang="zh-CN" sz="1200" b="0" dirty="0"/>
          </a:p>
        </p:txBody>
      </p:sp>
      <p:sp>
        <p:nvSpPr>
          <p:cNvPr id="24578" name="Rectangle 2"/>
          <p:cNvSpPr>
            <a:spLocks noTextEdit="1"/>
          </p:cNvSpPr>
          <p:nvPr>
            <p:ph type="sldImg"/>
          </p:nvPr>
        </p:nvSpPr>
        <p:spPr>
          <a:xfrm>
            <a:off x="911225" y="746125"/>
            <a:ext cx="4960938" cy="3721100"/>
          </a:xfrm>
          <a:ln/>
        </p:spPr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xfrm>
            <a:off x="677863" y="4713288"/>
            <a:ext cx="5426075" cy="4467225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 eaLnBrk="1" hangingPunct="1">
              <a:spcBef>
                <a:spcPct val="20000"/>
              </a:spcBef>
            </a:pPr>
            <a:r>
              <a:rPr lang="en-US" altLang="zh-CN" sz="1200" b="0" dirty="0"/>
              <a:t>*</a:t>
            </a:r>
            <a:endParaRPr lang="en-US" altLang="zh-CN" sz="1200" b="0" dirty="0"/>
          </a:p>
        </p:txBody>
      </p:sp>
      <p:sp>
        <p:nvSpPr>
          <p:cNvPr id="26626" name="Rectangle 2"/>
          <p:cNvSpPr>
            <a:spLocks noTextEdit="1"/>
          </p:cNvSpPr>
          <p:nvPr>
            <p:ph type="sldImg"/>
          </p:nvPr>
        </p:nvSpPr>
        <p:spPr>
          <a:xfrm>
            <a:off x="911225" y="746125"/>
            <a:ext cx="4960938" cy="3721100"/>
          </a:xfrm>
          <a:ln/>
        </p:spPr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xfrm>
            <a:off x="677863" y="4713288"/>
            <a:ext cx="5426075" cy="4467225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 eaLnBrk="1" hangingPunct="1">
              <a:spcBef>
                <a:spcPct val="20000"/>
              </a:spcBef>
            </a:pPr>
            <a:r>
              <a:rPr lang="en-US" altLang="zh-CN" sz="1200" b="0" dirty="0"/>
              <a:t>*</a:t>
            </a:r>
            <a:endParaRPr lang="en-US" altLang="zh-CN" sz="1200" b="0" dirty="0"/>
          </a:p>
        </p:txBody>
      </p:sp>
      <p:sp>
        <p:nvSpPr>
          <p:cNvPr id="4403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这样才能保证用有限个状态描述无限长的字符串。泵定理是正则语言的必要条件，不是充分条件。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3338" y="9429750"/>
            <a:ext cx="2938462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2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3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76200" cap="flat" cmpd="sng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" name="Text Box 24"/>
          <p:cNvSpPr txBox="1">
            <a:spLocks noChangeArrowheads="1"/>
          </p:cNvSpPr>
          <p:nvPr/>
        </p:nvSpPr>
        <p:spPr bwMode="auto">
          <a:xfrm>
            <a:off x="0" y="6400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4100" name="Text Box 25"/>
          <p:cNvSpPr txBox="1">
            <a:spLocks noChangeArrowheads="1"/>
          </p:cNvSpPr>
          <p:nvPr/>
        </p:nvSpPr>
        <p:spPr bwMode="auto">
          <a:xfrm>
            <a:off x="0" y="6400800"/>
            <a:ext cx="9906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  <a:sym typeface="+mn-ea"/>
              </a:rPr>
              <a:t>☆☆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  <a:sym typeface="+mn-ea"/>
            </a:endParaRPr>
          </a:p>
        </p:txBody>
      </p:sp>
      <p:sp>
        <p:nvSpPr>
          <p:cNvPr id="4101" name="Text Box 26"/>
          <p:cNvSpPr txBox="1">
            <a:spLocks noChangeArrowheads="1"/>
          </p:cNvSpPr>
          <p:nvPr/>
        </p:nvSpPr>
        <p:spPr bwMode="auto">
          <a:xfrm>
            <a:off x="990600" y="6400800"/>
            <a:ext cx="81534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第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1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  <a:sym typeface="+mn-ea"/>
              </a:rPr>
              <a:t>章正则语言与有限状态机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  <a:sym typeface="+mn-ea"/>
              </a:rPr>
              <a:t> 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  <a:sym typeface="+mn-ea"/>
            </a:endParaRPr>
          </a:p>
        </p:txBody>
      </p:sp>
      <p:pic>
        <p:nvPicPr>
          <p:cNvPr id="1030" name="Picture 27" descr="0055_GIF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0400" y="6467475"/>
            <a:ext cx="527050" cy="39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Picture 28" descr="0056_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5563" y="6464300"/>
            <a:ext cx="504825" cy="39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Line 29"/>
          <p:cNvSpPr/>
          <p:nvPr/>
        </p:nvSpPr>
        <p:spPr>
          <a:xfrm>
            <a:off x="0" y="6400800"/>
            <a:ext cx="91440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Line 30"/>
          <p:cNvSpPr/>
          <p:nvPr/>
        </p:nvSpPr>
        <p:spPr>
          <a:xfrm>
            <a:off x="990600" y="6400800"/>
            <a:ext cx="0" cy="457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Line 31"/>
          <p:cNvSpPr/>
          <p:nvPr/>
        </p:nvSpPr>
        <p:spPr>
          <a:xfrm>
            <a:off x="7010400" y="64008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5" name="Line 32"/>
          <p:cNvSpPr/>
          <p:nvPr/>
        </p:nvSpPr>
        <p:spPr>
          <a:xfrm>
            <a:off x="8188325" y="64008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6" name="AutoShape 33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7446963" y="6511925"/>
            <a:ext cx="304800" cy="304800"/>
          </a:xfrm>
          <a:prstGeom prst="flowChartSummingJunction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4109" name="Text Box 34"/>
          <p:cNvSpPr txBox="1"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5FA70-7D58-4C8E-A98A-97769F7E8C63}" type="slidenum"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  <a:sym typeface="+mn-ea"/>
              </a:rPr>
            </a:fld>
            <a:endParaRPr kumimoji="0" lang="en-US" altLang="zh-CN" sz="2400" b="0" i="1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anose="02020603050405020304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2.xml"/><Relationship Id="rId22" Type="http://schemas.openxmlformats.org/officeDocument/2006/relationships/oleObject" Target="../embeddings/oleObject23.bin"/><Relationship Id="rId21" Type="http://schemas.openxmlformats.org/officeDocument/2006/relationships/oleObject" Target="../embeddings/oleObject22.bin"/><Relationship Id="rId20" Type="http://schemas.openxmlformats.org/officeDocument/2006/relationships/oleObject" Target="../embeddings/oleObject21.bin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7.wmf"/><Relationship Id="rId39" Type="http://schemas.openxmlformats.org/officeDocument/2006/relationships/vmlDrawing" Target="../drawings/vmlDrawing6.vml"/><Relationship Id="rId38" Type="http://schemas.openxmlformats.org/officeDocument/2006/relationships/slideLayout" Target="../slideLayouts/slideLayout2.xml"/><Relationship Id="rId37" Type="http://schemas.openxmlformats.org/officeDocument/2006/relationships/oleObject" Target="../embeddings/oleObject48.bin"/><Relationship Id="rId36" Type="http://schemas.openxmlformats.org/officeDocument/2006/relationships/oleObject" Target="../embeddings/oleObject47.bin"/><Relationship Id="rId35" Type="http://schemas.openxmlformats.org/officeDocument/2006/relationships/oleObject" Target="../embeddings/oleObject46.bin"/><Relationship Id="rId34" Type="http://schemas.openxmlformats.org/officeDocument/2006/relationships/oleObject" Target="../embeddings/oleObject45.bin"/><Relationship Id="rId33" Type="http://schemas.openxmlformats.org/officeDocument/2006/relationships/oleObject" Target="../embeddings/oleObject44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43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29" Type="http://schemas.openxmlformats.org/officeDocument/2006/relationships/oleObject" Target="../embeddings/oleObject42.bin"/><Relationship Id="rId28" Type="http://schemas.openxmlformats.org/officeDocument/2006/relationships/oleObject" Target="../embeddings/oleObject41.bin"/><Relationship Id="rId27" Type="http://schemas.openxmlformats.org/officeDocument/2006/relationships/oleObject" Target="../embeddings/oleObject40.bin"/><Relationship Id="rId26" Type="http://schemas.openxmlformats.org/officeDocument/2006/relationships/image" Target="../media/image26.wmf"/><Relationship Id="rId25" Type="http://schemas.openxmlformats.org/officeDocument/2006/relationships/oleObject" Target="../embeddings/oleObject39.bin"/><Relationship Id="rId24" Type="http://schemas.openxmlformats.org/officeDocument/2006/relationships/image" Target="../media/image25.wmf"/><Relationship Id="rId23" Type="http://schemas.openxmlformats.org/officeDocument/2006/relationships/oleObject" Target="../embeddings/oleObject38.bin"/><Relationship Id="rId22" Type="http://schemas.openxmlformats.org/officeDocument/2006/relationships/oleObject" Target="../embeddings/oleObject37.bin"/><Relationship Id="rId21" Type="http://schemas.openxmlformats.org/officeDocument/2006/relationships/image" Target="../media/image24.wmf"/><Relationship Id="rId20" Type="http://schemas.openxmlformats.org/officeDocument/2006/relationships/oleObject" Target="../embeddings/oleObject36.bin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35.bin"/><Relationship Id="rId18" Type="http://schemas.openxmlformats.org/officeDocument/2006/relationships/oleObject" Target="../embeddings/oleObject34.bin"/><Relationship Id="rId17" Type="http://schemas.openxmlformats.org/officeDocument/2006/relationships/oleObject" Target="../embeddings/oleObject33.bin"/><Relationship Id="rId16" Type="http://schemas.openxmlformats.org/officeDocument/2006/relationships/oleObject" Target="../embeddings/oleObject32.bin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50.bin"/><Relationship Id="rId27" Type="http://schemas.openxmlformats.org/officeDocument/2006/relationships/vmlDrawing" Target="../drawings/vmlDrawing7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18.wmf"/><Relationship Id="rId24" Type="http://schemas.openxmlformats.org/officeDocument/2006/relationships/oleObject" Target="../embeddings/oleObject63.bin"/><Relationship Id="rId23" Type="http://schemas.openxmlformats.org/officeDocument/2006/relationships/image" Target="../media/image21.wmf"/><Relationship Id="rId22" Type="http://schemas.openxmlformats.org/officeDocument/2006/relationships/oleObject" Target="../embeddings/oleObject62.bin"/><Relationship Id="rId21" Type="http://schemas.openxmlformats.org/officeDocument/2006/relationships/image" Target="../media/image17.wmf"/><Relationship Id="rId20" Type="http://schemas.openxmlformats.org/officeDocument/2006/relationships/oleObject" Target="../embeddings/oleObject61.bin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59.bin"/><Relationship Id="rId16" Type="http://schemas.openxmlformats.org/officeDocument/2006/relationships/oleObject" Target="../embeddings/oleObject58.bin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55.bin"/><Relationship Id="rId10" Type="http://schemas.openxmlformats.org/officeDocument/2006/relationships/oleObject" Target="../embeddings/oleObject54.bin"/><Relationship Id="rId1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17.wmf"/><Relationship Id="rId35" Type="http://schemas.openxmlformats.org/officeDocument/2006/relationships/vmlDrawing" Target="../drawings/vmlDrawing8.vml"/><Relationship Id="rId34" Type="http://schemas.openxmlformats.org/officeDocument/2006/relationships/slideLayout" Target="../slideLayouts/slideLayout2.xml"/><Relationship Id="rId33" Type="http://schemas.openxmlformats.org/officeDocument/2006/relationships/oleObject" Target="../embeddings/oleObject84.bin"/><Relationship Id="rId32" Type="http://schemas.openxmlformats.org/officeDocument/2006/relationships/oleObject" Target="../embeddings/oleObject83.bin"/><Relationship Id="rId31" Type="http://schemas.openxmlformats.org/officeDocument/2006/relationships/oleObject" Target="../embeddings/oleObject82.bin"/><Relationship Id="rId30" Type="http://schemas.openxmlformats.org/officeDocument/2006/relationships/oleObject" Target="../embeddings/oleObject81.bin"/><Relationship Id="rId3" Type="http://schemas.openxmlformats.org/officeDocument/2006/relationships/oleObject" Target="../embeddings/oleObject65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80.bin"/><Relationship Id="rId27" Type="http://schemas.openxmlformats.org/officeDocument/2006/relationships/oleObject" Target="../embeddings/oleObject79.bin"/><Relationship Id="rId26" Type="http://schemas.openxmlformats.org/officeDocument/2006/relationships/image" Target="../media/image27.wmf"/><Relationship Id="rId25" Type="http://schemas.openxmlformats.org/officeDocument/2006/relationships/oleObject" Target="../embeddings/oleObject78.bin"/><Relationship Id="rId24" Type="http://schemas.openxmlformats.org/officeDocument/2006/relationships/image" Target="../media/image26.wmf"/><Relationship Id="rId23" Type="http://schemas.openxmlformats.org/officeDocument/2006/relationships/oleObject" Target="../embeddings/oleObject77.bin"/><Relationship Id="rId22" Type="http://schemas.openxmlformats.org/officeDocument/2006/relationships/image" Target="../media/image25.wmf"/><Relationship Id="rId21" Type="http://schemas.openxmlformats.org/officeDocument/2006/relationships/oleObject" Target="../embeddings/oleObject76.bin"/><Relationship Id="rId20" Type="http://schemas.openxmlformats.org/officeDocument/2006/relationships/oleObject" Target="../embeddings/oleObject75.bin"/><Relationship Id="rId2" Type="http://schemas.openxmlformats.org/officeDocument/2006/relationships/image" Target="../media/image16.wmf"/><Relationship Id="rId19" Type="http://schemas.openxmlformats.org/officeDocument/2006/relationships/image" Target="../media/image28.wmf"/><Relationship Id="rId18" Type="http://schemas.openxmlformats.org/officeDocument/2006/relationships/oleObject" Target="../embeddings/oleObject74.bin"/><Relationship Id="rId17" Type="http://schemas.openxmlformats.org/officeDocument/2006/relationships/oleObject" Target="../embeddings/oleObject73.bin"/><Relationship Id="rId16" Type="http://schemas.openxmlformats.org/officeDocument/2006/relationships/oleObject" Target="../embeddings/oleObject72.bin"/><Relationship Id="rId15" Type="http://schemas.openxmlformats.org/officeDocument/2006/relationships/oleObject" Target="../embeddings/oleObject71.bin"/><Relationship Id="rId14" Type="http://schemas.openxmlformats.org/officeDocument/2006/relationships/oleObject" Target="../embeddings/oleObject70.bin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69.bin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68.bin"/><Relationship Id="rId1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86.bin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2.xml"/><Relationship Id="rId24" Type="http://schemas.openxmlformats.org/officeDocument/2006/relationships/oleObject" Target="../embeddings/oleObject98.bin"/><Relationship Id="rId23" Type="http://schemas.openxmlformats.org/officeDocument/2006/relationships/image" Target="../media/image22.wmf"/><Relationship Id="rId22" Type="http://schemas.openxmlformats.org/officeDocument/2006/relationships/oleObject" Target="../embeddings/oleObject97.bin"/><Relationship Id="rId21" Type="http://schemas.openxmlformats.org/officeDocument/2006/relationships/oleObject" Target="../embeddings/oleObject96.bin"/><Relationship Id="rId20" Type="http://schemas.openxmlformats.org/officeDocument/2006/relationships/image" Target="../media/image23.wmf"/><Relationship Id="rId2" Type="http://schemas.openxmlformats.org/officeDocument/2006/relationships/image" Target="../media/image28.wmf"/><Relationship Id="rId19" Type="http://schemas.openxmlformats.org/officeDocument/2006/relationships/oleObject" Target="../embeddings/oleObject95.bin"/><Relationship Id="rId18" Type="http://schemas.openxmlformats.org/officeDocument/2006/relationships/oleObject" Target="../embeddings/oleObject94.bin"/><Relationship Id="rId17" Type="http://schemas.openxmlformats.org/officeDocument/2006/relationships/image" Target="../media/image27.wmf"/><Relationship Id="rId16" Type="http://schemas.openxmlformats.org/officeDocument/2006/relationships/oleObject" Target="../embeddings/oleObject93.bin"/><Relationship Id="rId15" Type="http://schemas.openxmlformats.org/officeDocument/2006/relationships/image" Target="../media/image26.wmf"/><Relationship Id="rId14" Type="http://schemas.openxmlformats.org/officeDocument/2006/relationships/oleObject" Target="../embeddings/oleObject92.bin"/><Relationship Id="rId13" Type="http://schemas.openxmlformats.org/officeDocument/2006/relationships/image" Target="../media/image25.wmf"/><Relationship Id="rId12" Type="http://schemas.openxmlformats.org/officeDocument/2006/relationships/oleObject" Target="../embeddings/oleObject91.bin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8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30.wmf"/><Relationship Id="rId37" Type="http://schemas.openxmlformats.org/officeDocument/2006/relationships/vmlDrawing" Target="../drawings/vmlDrawing10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43.wmf"/><Relationship Id="rId34" Type="http://schemas.openxmlformats.org/officeDocument/2006/relationships/oleObject" Target="../embeddings/oleObject118.bin"/><Relationship Id="rId33" Type="http://schemas.openxmlformats.org/officeDocument/2006/relationships/oleObject" Target="../embeddings/oleObject117.bin"/><Relationship Id="rId32" Type="http://schemas.openxmlformats.org/officeDocument/2006/relationships/oleObject" Target="../embeddings/oleObject116.bin"/><Relationship Id="rId31" Type="http://schemas.openxmlformats.org/officeDocument/2006/relationships/image" Target="../media/image42.wmf"/><Relationship Id="rId30" Type="http://schemas.openxmlformats.org/officeDocument/2006/relationships/oleObject" Target="../embeddings/oleObject115.bin"/><Relationship Id="rId3" Type="http://schemas.openxmlformats.org/officeDocument/2006/relationships/oleObject" Target="../embeddings/oleObject100.bin"/><Relationship Id="rId29" Type="http://schemas.openxmlformats.org/officeDocument/2006/relationships/image" Target="../media/image41.wmf"/><Relationship Id="rId28" Type="http://schemas.openxmlformats.org/officeDocument/2006/relationships/oleObject" Target="../embeddings/oleObject114.bin"/><Relationship Id="rId27" Type="http://schemas.openxmlformats.org/officeDocument/2006/relationships/image" Target="../media/image40.wmf"/><Relationship Id="rId26" Type="http://schemas.openxmlformats.org/officeDocument/2006/relationships/oleObject" Target="../embeddings/oleObject113.bin"/><Relationship Id="rId25" Type="http://schemas.openxmlformats.org/officeDocument/2006/relationships/image" Target="../media/image39.wmf"/><Relationship Id="rId24" Type="http://schemas.openxmlformats.org/officeDocument/2006/relationships/oleObject" Target="../embeddings/oleObject112.bin"/><Relationship Id="rId23" Type="http://schemas.openxmlformats.org/officeDocument/2006/relationships/image" Target="../media/image38.wmf"/><Relationship Id="rId22" Type="http://schemas.openxmlformats.org/officeDocument/2006/relationships/oleObject" Target="../embeddings/oleObject111.bin"/><Relationship Id="rId21" Type="http://schemas.openxmlformats.org/officeDocument/2006/relationships/image" Target="../media/image37.wmf"/><Relationship Id="rId20" Type="http://schemas.openxmlformats.org/officeDocument/2006/relationships/oleObject" Target="../embeddings/oleObject110.bin"/><Relationship Id="rId2" Type="http://schemas.openxmlformats.org/officeDocument/2006/relationships/image" Target="../media/image29.wmf"/><Relationship Id="rId19" Type="http://schemas.openxmlformats.org/officeDocument/2006/relationships/image" Target="../media/image36.wmf"/><Relationship Id="rId18" Type="http://schemas.openxmlformats.org/officeDocument/2006/relationships/oleObject" Target="../embeddings/oleObject109.bin"/><Relationship Id="rId17" Type="http://schemas.openxmlformats.org/officeDocument/2006/relationships/image" Target="../media/image35.wmf"/><Relationship Id="rId16" Type="http://schemas.openxmlformats.org/officeDocument/2006/relationships/oleObject" Target="../embeddings/oleObject108.bin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107.bin"/><Relationship Id="rId13" Type="http://schemas.openxmlformats.org/officeDocument/2006/relationships/oleObject" Target="../embeddings/oleObject106.bin"/><Relationship Id="rId12" Type="http://schemas.openxmlformats.org/officeDocument/2006/relationships/oleObject" Target="../embeddings/oleObject105.bin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9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0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8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129.bin"/><Relationship Id="rId18" Type="http://schemas.openxmlformats.org/officeDocument/2006/relationships/oleObject" Target="../embeddings/oleObject128.bin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127.bin"/><Relationship Id="rId15" Type="http://schemas.openxmlformats.org/officeDocument/2006/relationships/oleObject" Target="../embeddings/oleObject126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11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13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52.w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13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145.bin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142.bin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9.wmf"/><Relationship Id="rId20" Type="http://schemas.openxmlformats.org/officeDocument/2006/relationships/oleObject" Target="../embeddings/oleObject151.bin"/><Relationship Id="rId2" Type="http://schemas.openxmlformats.org/officeDocument/2006/relationships/image" Target="../media/image57.wmf"/><Relationship Id="rId19" Type="http://schemas.openxmlformats.org/officeDocument/2006/relationships/image" Target="../media/image38.wmf"/><Relationship Id="rId18" Type="http://schemas.openxmlformats.org/officeDocument/2006/relationships/oleObject" Target="../embeddings/oleObject150.bin"/><Relationship Id="rId17" Type="http://schemas.openxmlformats.org/officeDocument/2006/relationships/image" Target="../media/image37.wmf"/><Relationship Id="rId16" Type="http://schemas.openxmlformats.org/officeDocument/2006/relationships/oleObject" Target="../embeddings/oleObject149.bin"/><Relationship Id="rId15" Type="http://schemas.openxmlformats.org/officeDocument/2006/relationships/image" Target="../media/image36.wmf"/><Relationship Id="rId14" Type="http://schemas.openxmlformats.org/officeDocument/2006/relationships/oleObject" Target="../embeddings/oleObject148.bin"/><Relationship Id="rId13" Type="http://schemas.openxmlformats.org/officeDocument/2006/relationships/image" Target="../media/image35.wmf"/><Relationship Id="rId12" Type="http://schemas.openxmlformats.org/officeDocument/2006/relationships/oleObject" Target="../embeddings/oleObject147.bin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146.bin"/><Relationship Id="rId1" Type="http://schemas.openxmlformats.org/officeDocument/2006/relationships/oleObject" Target="../embeddings/oleObject14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156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54.bin"/><Relationship Id="rId31" Type="http://schemas.openxmlformats.org/officeDocument/2006/relationships/vmlDrawing" Target="../drawings/vmlDrawing15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53.bin"/><Relationship Id="rId29" Type="http://schemas.openxmlformats.org/officeDocument/2006/relationships/image" Target="../media/image64.wmf"/><Relationship Id="rId28" Type="http://schemas.openxmlformats.org/officeDocument/2006/relationships/oleObject" Target="../embeddings/oleObject166.bin"/><Relationship Id="rId27" Type="http://schemas.openxmlformats.org/officeDocument/2006/relationships/image" Target="../media/image63.wmf"/><Relationship Id="rId26" Type="http://schemas.openxmlformats.org/officeDocument/2006/relationships/oleObject" Target="../embeddings/oleObject165.bin"/><Relationship Id="rId25" Type="http://schemas.openxmlformats.org/officeDocument/2006/relationships/image" Target="../media/image62.wmf"/><Relationship Id="rId24" Type="http://schemas.openxmlformats.org/officeDocument/2006/relationships/oleObject" Target="../embeddings/oleObject164.bin"/><Relationship Id="rId23" Type="http://schemas.openxmlformats.org/officeDocument/2006/relationships/image" Target="../media/image61.wmf"/><Relationship Id="rId22" Type="http://schemas.openxmlformats.org/officeDocument/2006/relationships/oleObject" Target="../embeddings/oleObject163.bin"/><Relationship Id="rId21" Type="http://schemas.openxmlformats.org/officeDocument/2006/relationships/image" Target="../media/image60.wmf"/><Relationship Id="rId20" Type="http://schemas.openxmlformats.org/officeDocument/2006/relationships/oleObject" Target="../embeddings/oleObject162.bin"/><Relationship Id="rId2" Type="http://schemas.openxmlformats.org/officeDocument/2006/relationships/image" Target="../media/image54.wmf"/><Relationship Id="rId19" Type="http://schemas.openxmlformats.org/officeDocument/2006/relationships/image" Target="../media/image58.wmf"/><Relationship Id="rId18" Type="http://schemas.openxmlformats.org/officeDocument/2006/relationships/oleObject" Target="../embeddings/oleObject161.bin"/><Relationship Id="rId17" Type="http://schemas.openxmlformats.org/officeDocument/2006/relationships/image" Target="../media/image39.wmf"/><Relationship Id="rId16" Type="http://schemas.openxmlformats.org/officeDocument/2006/relationships/oleObject" Target="../embeddings/oleObject160.bin"/><Relationship Id="rId15" Type="http://schemas.openxmlformats.org/officeDocument/2006/relationships/image" Target="../media/image38.wmf"/><Relationship Id="rId14" Type="http://schemas.openxmlformats.org/officeDocument/2006/relationships/oleObject" Target="../embeddings/oleObject159.bin"/><Relationship Id="rId13" Type="http://schemas.openxmlformats.org/officeDocument/2006/relationships/image" Target="../media/image59.wmf"/><Relationship Id="rId12" Type="http://schemas.openxmlformats.org/officeDocument/2006/relationships/oleObject" Target="../embeddings/oleObject158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157.bin"/><Relationship Id="rId1" Type="http://schemas.openxmlformats.org/officeDocument/2006/relationships/oleObject" Target="../embeddings/oleObject15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168.bin"/><Relationship Id="rId26" Type="http://schemas.openxmlformats.org/officeDocument/2006/relationships/vmlDrawing" Target="../drawings/vmlDrawing1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9.wmf"/><Relationship Id="rId23" Type="http://schemas.openxmlformats.org/officeDocument/2006/relationships/oleObject" Target="../embeddings/oleObject178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177.bin"/><Relationship Id="rId20" Type="http://schemas.openxmlformats.org/officeDocument/2006/relationships/image" Target="../media/image59.wmf"/><Relationship Id="rId2" Type="http://schemas.openxmlformats.org/officeDocument/2006/relationships/image" Target="../media/image65.wmf"/><Relationship Id="rId19" Type="http://schemas.openxmlformats.org/officeDocument/2006/relationships/oleObject" Target="../embeddings/oleObject176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175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16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180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7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187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17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72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18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7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196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68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oleObject" Target="../embeddings/oleObject200.bin"/><Relationship Id="rId11" Type="http://schemas.openxmlformats.org/officeDocument/2006/relationships/oleObject" Target="../embeddings/oleObject199.bin"/><Relationship Id="rId10" Type="http://schemas.openxmlformats.org/officeDocument/2006/relationships/oleObject" Target="../embeddings/oleObject198.bin"/><Relationship Id="rId1" Type="http://schemas.openxmlformats.org/officeDocument/2006/relationships/oleObject" Target="../embeddings/oleObject19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5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202.bin"/><Relationship Id="rId24" Type="http://schemas.openxmlformats.org/officeDocument/2006/relationships/vmlDrawing" Target="../drawings/vmlDrawing2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211.bin"/><Relationship Id="rId20" Type="http://schemas.openxmlformats.org/officeDocument/2006/relationships/image" Target="../media/image59.wmf"/><Relationship Id="rId2" Type="http://schemas.openxmlformats.org/officeDocument/2006/relationships/image" Target="../media/image73.wmf"/><Relationship Id="rId19" Type="http://schemas.openxmlformats.org/officeDocument/2006/relationships/oleObject" Target="../embeddings/oleObject210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209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208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207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206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20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213.bin"/><Relationship Id="rId24" Type="http://schemas.openxmlformats.org/officeDocument/2006/relationships/vmlDrawing" Target="../drawings/vmlDrawing2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222.bin"/><Relationship Id="rId20" Type="http://schemas.openxmlformats.org/officeDocument/2006/relationships/image" Target="../media/image59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221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220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219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218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21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7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226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224.bin"/><Relationship Id="rId24" Type="http://schemas.openxmlformats.org/officeDocument/2006/relationships/vmlDrawing" Target="../drawings/vmlDrawing2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233.bin"/><Relationship Id="rId20" Type="http://schemas.openxmlformats.org/officeDocument/2006/relationships/image" Target="../media/image59.wmf"/><Relationship Id="rId2" Type="http://schemas.openxmlformats.org/officeDocument/2006/relationships/image" Target="../media/image75.wmf"/><Relationship Id="rId19" Type="http://schemas.openxmlformats.org/officeDocument/2006/relationships/oleObject" Target="../embeddings/oleObject232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231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230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229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228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22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8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237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235.bin"/><Relationship Id="rId28" Type="http://schemas.openxmlformats.org/officeDocument/2006/relationships/vmlDrawing" Target="../drawings/vmlDrawing2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9.wmf"/><Relationship Id="rId25" Type="http://schemas.openxmlformats.org/officeDocument/2006/relationships/oleObject" Target="../embeddings/oleObject246.bin"/><Relationship Id="rId24" Type="http://schemas.openxmlformats.org/officeDocument/2006/relationships/image" Target="../media/image59.wmf"/><Relationship Id="rId23" Type="http://schemas.openxmlformats.org/officeDocument/2006/relationships/oleObject" Target="../embeddings/oleObject245.bin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244.bin"/><Relationship Id="rId20" Type="http://schemas.openxmlformats.org/officeDocument/2006/relationships/image" Target="../media/image36.wmf"/><Relationship Id="rId2" Type="http://schemas.openxmlformats.org/officeDocument/2006/relationships/image" Target="../media/image76.wmf"/><Relationship Id="rId19" Type="http://schemas.openxmlformats.org/officeDocument/2006/relationships/oleObject" Target="../embeddings/oleObject243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242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241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240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239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234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1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250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248.bin"/><Relationship Id="rId26" Type="http://schemas.openxmlformats.org/officeDocument/2006/relationships/vmlDrawing" Target="../drawings/vmlDrawing2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258.bin"/><Relationship Id="rId22" Type="http://schemas.openxmlformats.org/officeDocument/2006/relationships/image" Target="../media/image59.wmf"/><Relationship Id="rId21" Type="http://schemas.openxmlformats.org/officeDocument/2006/relationships/oleObject" Target="../embeddings/oleObject257.bin"/><Relationship Id="rId20" Type="http://schemas.openxmlformats.org/officeDocument/2006/relationships/image" Target="../media/image38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256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255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254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253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252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24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3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262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260.bin"/><Relationship Id="rId21" Type="http://schemas.openxmlformats.org/officeDocument/2006/relationships/notesSlide" Target="../notesSlides/notesSlide6.xml"/><Relationship Id="rId20" Type="http://schemas.openxmlformats.org/officeDocument/2006/relationships/vmlDrawing" Target="../drawings/vmlDrawing25.vml"/><Relationship Id="rId2" Type="http://schemas.openxmlformats.org/officeDocument/2006/relationships/image" Target="../media/image5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86.wmf"/><Relationship Id="rId17" Type="http://schemas.openxmlformats.org/officeDocument/2006/relationships/oleObject" Target="../embeddings/oleObject267.bin"/><Relationship Id="rId16" Type="http://schemas.openxmlformats.org/officeDocument/2006/relationships/image" Target="../media/image85.wmf"/><Relationship Id="rId15" Type="http://schemas.openxmlformats.org/officeDocument/2006/relationships/oleObject" Target="../embeddings/oleObject266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265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264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25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8.wmf"/><Relationship Id="rId3" Type="http://schemas.openxmlformats.org/officeDocument/2006/relationships/oleObject" Target="../embeddings/oleObject269.bin"/><Relationship Id="rId2" Type="http://schemas.openxmlformats.org/officeDocument/2006/relationships/image" Target="../media/image87.wmf"/><Relationship Id="rId1" Type="http://schemas.openxmlformats.org/officeDocument/2006/relationships/oleObject" Target="../embeddings/oleObject26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27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71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270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7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276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274.bin"/><Relationship Id="rId2" Type="http://schemas.openxmlformats.org/officeDocument/2006/relationships/image" Target="../media/image90.wmf"/><Relationship Id="rId16" Type="http://schemas.openxmlformats.org/officeDocument/2006/relationships/vmlDrawing" Target="../drawings/vmlDrawing2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279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278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27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4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283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281.bin"/><Relationship Id="rId26" Type="http://schemas.openxmlformats.org/officeDocument/2006/relationships/vmlDrawing" Target="../drawings/vmlDrawing2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7.wmf"/><Relationship Id="rId23" Type="http://schemas.openxmlformats.org/officeDocument/2006/relationships/oleObject" Target="../embeddings/oleObject291.bin"/><Relationship Id="rId22" Type="http://schemas.openxmlformats.org/officeDocument/2006/relationships/image" Target="../media/image106.wmf"/><Relationship Id="rId21" Type="http://schemas.openxmlformats.org/officeDocument/2006/relationships/oleObject" Target="../embeddings/oleObject290.bin"/><Relationship Id="rId20" Type="http://schemas.openxmlformats.org/officeDocument/2006/relationships/image" Target="../media/image105.wmf"/><Relationship Id="rId2" Type="http://schemas.openxmlformats.org/officeDocument/2006/relationships/image" Target="../media/image96.wmf"/><Relationship Id="rId19" Type="http://schemas.openxmlformats.org/officeDocument/2006/relationships/oleObject" Target="../embeddings/oleObject289.bin"/><Relationship Id="rId18" Type="http://schemas.openxmlformats.org/officeDocument/2006/relationships/image" Target="../media/image104.wmf"/><Relationship Id="rId17" Type="http://schemas.openxmlformats.org/officeDocument/2006/relationships/oleObject" Target="../embeddings/oleObject288.bin"/><Relationship Id="rId16" Type="http://schemas.openxmlformats.org/officeDocument/2006/relationships/image" Target="../media/image103.wmf"/><Relationship Id="rId15" Type="http://schemas.openxmlformats.org/officeDocument/2006/relationships/oleObject" Target="../embeddings/oleObject287.bin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286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285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280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6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295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294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293.bin"/><Relationship Id="rId2" Type="http://schemas.openxmlformats.org/officeDocument/2006/relationships/image" Target="../media/image108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292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1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300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298.bin"/><Relationship Id="rId27" Type="http://schemas.openxmlformats.org/officeDocument/2006/relationships/vmlDrawing" Target="../drawings/vmlDrawing31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06.wmf"/><Relationship Id="rId24" Type="http://schemas.openxmlformats.org/officeDocument/2006/relationships/oleObject" Target="../embeddings/oleObject309.bin"/><Relationship Id="rId23" Type="http://schemas.openxmlformats.org/officeDocument/2006/relationships/image" Target="../media/image113.wmf"/><Relationship Id="rId22" Type="http://schemas.openxmlformats.org/officeDocument/2006/relationships/oleObject" Target="../embeddings/oleObject308.bin"/><Relationship Id="rId21" Type="http://schemas.openxmlformats.org/officeDocument/2006/relationships/image" Target="../media/image110.wmf"/><Relationship Id="rId20" Type="http://schemas.openxmlformats.org/officeDocument/2006/relationships/oleObject" Target="../embeddings/oleObject307.bin"/><Relationship Id="rId2" Type="http://schemas.openxmlformats.org/officeDocument/2006/relationships/image" Target="../media/image111.wmf"/><Relationship Id="rId19" Type="http://schemas.openxmlformats.org/officeDocument/2006/relationships/image" Target="../media/image109.wmf"/><Relationship Id="rId18" Type="http://schemas.openxmlformats.org/officeDocument/2006/relationships/oleObject" Target="../embeddings/oleObject306.bin"/><Relationship Id="rId17" Type="http://schemas.openxmlformats.org/officeDocument/2006/relationships/oleObject" Target="../embeddings/oleObject305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304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303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302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297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313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312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311.bin"/><Relationship Id="rId2" Type="http://schemas.openxmlformats.org/officeDocument/2006/relationships/image" Target="../media/image113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310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15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314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31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18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317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4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323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90.wmf"/><Relationship Id="rId16" Type="http://schemas.openxmlformats.org/officeDocument/2006/relationships/vmlDrawing" Target="../drawings/vmlDrawing3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326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325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320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1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330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328.bin"/><Relationship Id="rId24" Type="http://schemas.openxmlformats.org/officeDocument/2006/relationships/vmlDrawing" Target="../drawings/vmlDrawing3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6.wmf"/><Relationship Id="rId21" Type="http://schemas.openxmlformats.org/officeDocument/2006/relationships/oleObject" Target="../embeddings/oleObject337.bin"/><Relationship Id="rId20" Type="http://schemas.openxmlformats.org/officeDocument/2006/relationships/image" Target="../media/image123.wmf"/><Relationship Id="rId2" Type="http://schemas.openxmlformats.org/officeDocument/2006/relationships/image" Target="../media/image120.wmf"/><Relationship Id="rId19" Type="http://schemas.openxmlformats.org/officeDocument/2006/relationships/oleObject" Target="../embeddings/oleObject336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335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334.bin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333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332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327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2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108.wmf"/><Relationship Id="rId12" Type="http://schemas.openxmlformats.org/officeDocument/2006/relationships/vmlDrawing" Target="../drawings/vmlDrawing3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338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7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346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344.bin"/><Relationship Id="rId22" Type="http://schemas.openxmlformats.org/officeDocument/2006/relationships/vmlDrawing" Target="../drawings/vmlDrawing3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06.wmf"/><Relationship Id="rId2" Type="http://schemas.openxmlformats.org/officeDocument/2006/relationships/image" Target="../media/image126.wmf"/><Relationship Id="rId19" Type="http://schemas.openxmlformats.org/officeDocument/2006/relationships/oleObject" Target="../embeddings/oleObject352.bin"/><Relationship Id="rId18" Type="http://schemas.openxmlformats.org/officeDocument/2006/relationships/image" Target="../media/image129.wmf"/><Relationship Id="rId17" Type="http://schemas.openxmlformats.org/officeDocument/2006/relationships/oleObject" Target="../embeddings/oleObject351.bin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350.bin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349.bin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348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343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356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355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354.bin"/><Relationship Id="rId2" Type="http://schemas.openxmlformats.org/officeDocument/2006/relationships/image" Target="../media/image129.wmf"/><Relationship Id="rId10" Type="http://schemas.openxmlformats.org/officeDocument/2006/relationships/vmlDrawing" Target="../drawings/vmlDrawing40.vml"/><Relationship Id="rId1" Type="http://schemas.openxmlformats.org/officeDocument/2006/relationships/oleObject" Target="../embeddings/oleObject353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358.bin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35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361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60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359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6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365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363.bin"/><Relationship Id="rId2" Type="http://schemas.openxmlformats.org/officeDocument/2006/relationships/image" Target="../media/image133.wmf"/><Relationship Id="rId16" Type="http://schemas.openxmlformats.org/officeDocument/2006/relationships/vmlDrawing" Target="../drawings/vmlDrawing4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368.bin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367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362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3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372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371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370.bin"/><Relationship Id="rId22" Type="http://schemas.openxmlformats.org/officeDocument/2006/relationships/vmlDrawing" Target="../drawings/vmlDrawing4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39.wmf"/><Relationship Id="rId2" Type="http://schemas.openxmlformats.org/officeDocument/2006/relationships/image" Target="../media/image135.wmf"/><Relationship Id="rId19" Type="http://schemas.openxmlformats.org/officeDocument/2006/relationships/oleObject" Target="../embeddings/oleObject378.bin"/><Relationship Id="rId18" Type="http://schemas.openxmlformats.org/officeDocument/2006/relationships/image" Target="../media/image138.wmf"/><Relationship Id="rId17" Type="http://schemas.openxmlformats.org/officeDocument/2006/relationships/oleObject" Target="../embeddings/oleObject377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376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375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374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369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3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382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381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380.bin"/><Relationship Id="rId2" Type="http://schemas.openxmlformats.org/officeDocument/2006/relationships/image" Target="../media/image108.wmf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379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8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387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385.bin"/><Relationship Id="rId24" Type="http://schemas.openxmlformats.org/officeDocument/2006/relationships/notesSlide" Target="../notesSlides/notesSlide7.xml"/><Relationship Id="rId23" Type="http://schemas.openxmlformats.org/officeDocument/2006/relationships/vmlDrawing" Target="../drawings/vmlDrawing4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43.wmf"/><Relationship Id="rId20" Type="http://schemas.openxmlformats.org/officeDocument/2006/relationships/oleObject" Target="../embeddings/oleObject394.bin"/><Relationship Id="rId2" Type="http://schemas.openxmlformats.org/officeDocument/2006/relationships/image" Target="../media/image141.wmf"/><Relationship Id="rId19" Type="http://schemas.openxmlformats.org/officeDocument/2006/relationships/oleObject" Target="../embeddings/oleObject393.bin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392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391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390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389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384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9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398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397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396.bin"/><Relationship Id="rId2" Type="http://schemas.openxmlformats.org/officeDocument/2006/relationships/image" Target="../media/image143.wmf"/><Relationship Id="rId12" Type="http://schemas.openxmlformats.org/officeDocument/2006/relationships/vmlDrawing" Target="../drawings/vmlDrawing4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395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4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403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402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401.bin"/><Relationship Id="rId2" Type="http://schemas.openxmlformats.org/officeDocument/2006/relationships/image" Target="../media/image147.wmf"/><Relationship Id="rId16" Type="http://schemas.openxmlformats.org/officeDocument/2006/relationships/vmlDrawing" Target="../drawings/vmlDrawing4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406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405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40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410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409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408.bin"/><Relationship Id="rId2" Type="http://schemas.openxmlformats.org/officeDocument/2006/relationships/image" Target="../media/image143.wmf"/><Relationship Id="rId10" Type="http://schemas.openxmlformats.org/officeDocument/2006/relationships/vmlDrawing" Target="../drawings/vmlDrawing49.vml"/><Relationship Id="rId1" Type="http://schemas.openxmlformats.org/officeDocument/2006/relationships/oleObject" Target="../embeddings/oleObject407.bin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12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411.bin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1.vml"/><Relationship Id="rId6" Type="http://schemas.openxmlformats.org/officeDocument/2006/relationships/slideLayout" Target="../slideLayouts/slideLayout7.xml"/><Relationship Id="rId5" Type="http://schemas.openxmlformats.org/officeDocument/2006/relationships/oleObject" Target="../embeddings/oleObject416.bin"/><Relationship Id="rId4" Type="http://schemas.openxmlformats.org/officeDocument/2006/relationships/oleObject" Target="../embeddings/oleObject415.bin"/><Relationship Id="rId3" Type="http://schemas.openxmlformats.org/officeDocument/2006/relationships/oleObject" Target="../embeddings/oleObject414.bin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413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1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420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419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418.bin"/><Relationship Id="rId2" Type="http://schemas.openxmlformats.org/officeDocument/2006/relationships/image" Target="../media/image155.wmf"/><Relationship Id="rId18" Type="http://schemas.openxmlformats.org/officeDocument/2006/relationships/vmlDrawing" Target="../drawings/vmlDrawing5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15" Type="http://schemas.openxmlformats.org/officeDocument/2006/relationships/oleObject" Target="../embeddings/oleObject424.bin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423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422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417.bin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3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426.bin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425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429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428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427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4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433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432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431.bin"/><Relationship Id="rId2" Type="http://schemas.openxmlformats.org/officeDocument/2006/relationships/image" Target="../media/image90.wmf"/><Relationship Id="rId16" Type="http://schemas.openxmlformats.org/officeDocument/2006/relationships/vmlDrawing" Target="../drawings/vmlDrawing5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436.bin"/><Relationship Id="rId12" Type="http://schemas.openxmlformats.org/officeDocument/2006/relationships/image" Target="../media/image164.wmf"/><Relationship Id="rId11" Type="http://schemas.openxmlformats.org/officeDocument/2006/relationships/oleObject" Target="../embeddings/oleObject435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430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1.bin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440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439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438.bin"/><Relationship Id="rId21" Type="http://schemas.openxmlformats.org/officeDocument/2006/relationships/vmlDrawing" Target="../drawings/vmlDrawing5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67.wmf"/><Relationship Id="rId19" Type="http://schemas.openxmlformats.org/officeDocument/2006/relationships/image" Target="../media/image175.wmf"/><Relationship Id="rId18" Type="http://schemas.openxmlformats.org/officeDocument/2006/relationships/oleObject" Target="../embeddings/oleObject446.bin"/><Relationship Id="rId17" Type="http://schemas.openxmlformats.org/officeDocument/2006/relationships/image" Target="../media/image174.wmf"/><Relationship Id="rId16" Type="http://schemas.openxmlformats.org/officeDocument/2006/relationships/oleObject" Target="../embeddings/oleObject445.bin"/><Relationship Id="rId15" Type="http://schemas.openxmlformats.org/officeDocument/2006/relationships/oleObject" Target="../embeddings/oleObject444.bin"/><Relationship Id="rId14" Type="http://schemas.openxmlformats.org/officeDocument/2006/relationships/image" Target="../media/image173.wmf"/><Relationship Id="rId13" Type="http://schemas.openxmlformats.org/officeDocument/2006/relationships/oleObject" Target="../embeddings/oleObject443.bin"/><Relationship Id="rId12" Type="http://schemas.openxmlformats.org/officeDocument/2006/relationships/image" Target="../media/image172.wmf"/><Relationship Id="rId11" Type="http://schemas.openxmlformats.org/officeDocument/2006/relationships/oleObject" Target="../embeddings/oleObject442.bin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437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1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450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449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448.bin"/><Relationship Id="rId2" Type="http://schemas.openxmlformats.org/officeDocument/2006/relationships/image" Target="../media/image108.wmf"/><Relationship Id="rId12" Type="http://schemas.openxmlformats.org/officeDocument/2006/relationships/vmlDrawing" Target="../drawings/vmlDrawing5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447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6.bin"/><Relationship Id="rId8" Type="http://schemas.openxmlformats.org/officeDocument/2006/relationships/image" Target="../media/image172.wmf"/><Relationship Id="rId7" Type="http://schemas.openxmlformats.org/officeDocument/2006/relationships/oleObject" Target="../embeddings/oleObject455.bin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453.bin"/><Relationship Id="rId23" Type="http://schemas.openxmlformats.org/officeDocument/2006/relationships/vmlDrawing" Target="../drawings/vmlDrawing58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69.wmf"/><Relationship Id="rId20" Type="http://schemas.openxmlformats.org/officeDocument/2006/relationships/oleObject" Target="../embeddings/oleObject462.bin"/><Relationship Id="rId2" Type="http://schemas.openxmlformats.org/officeDocument/2006/relationships/image" Target="../media/image178.wmf"/><Relationship Id="rId19" Type="http://schemas.openxmlformats.org/officeDocument/2006/relationships/image" Target="../media/image180.wmf"/><Relationship Id="rId18" Type="http://schemas.openxmlformats.org/officeDocument/2006/relationships/oleObject" Target="../embeddings/oleObject461.bin"/><Relationship Id="rId17" Type="http://schemas.openxmlformats.org/officeDocument/2006/relationships/oleObject" Target="../embeddings/oleObject460.bin"/><Relationship Id="rId16" Type="http://schemas.openxmlformats.org/officeDocument/2006/relationships/image" Target="../media/image176.wmf"/><Relationship Id="rId15" Type="http://schemas.openxmlformats.org/officeDocument/2006/relationships/oleObject" Target="../embeddings/oleObject459.bin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458.bin"/><Relationship Id="rId12" Type="http://schemas.openxmlformats.org/officeDocument/2006/relationships/image" Target="../media/image173.wmf"/><Relationship Id="rId11" Type="http://schemas.openxmlformats.org/officeDocument/2006/relationships/oleObject" Target="../embeddings/oleObject457.bin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45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3.wmf"/><Relationship Id="rId7" Type="http://schemas.openxmlformats.org/officeDocument/2006/relationships/oleObject" Target="../embeddings/oleObject466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465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464.bin"/><Relationship Id="rId2" Type="http://schemas.openxmlformats.org/officeDocument/2006/relationships/image" Target="../media/image180.wmf"/><Relationship Id="rId10" Type="http://schemas.openxmlformats.org/officeDocument/2006/relationships/vmlDrawing" Target="../drawings/vmlDrawing59.vml"/><Relationship Id="rId1" Type="http://schemas.openxmlformats.org/officeDocument/2006/relationships/oleObject" Target="../embeddings/oleObject463.bin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68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46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651593"/>
            <a:ext cx="2743200" cy="2349374"/>
            <a:chOff x="0" y="3725502"/>
            <a:chExt cx="3657600" cy="3132498"/>
          </a:xfrm>
          <a:solidFill>
            <a:schemeClr val="accent2"/>
          </a:solidFill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44610" y="857250"/>
            <a:ext cx="2407597" cy="1065179"/>
            <a:chOff x="7926147" y="0"/>
            <a:chExt cx="3210129" cy="1420238"/>
          </a:xfrm>
          <a:solidFill>
            <a:schemeClr val="accent2"/>
          </a:solidFill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761649" y="2364581"/>
            <a:ext cx="700944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 Regular" panose="02020603050405020304" charset="0"/>
                <a:ea typeface="微软雅黑" charset="-122"/>
                <a:cs typeface="Times New Roman Regular" panose="02020603050405020304" charset="0"/>
              </a:rPr>
              <a:t>1.5-1.6 Pumping Lemma</a:t>
            </a:r>
            <a:endParaRPr lang="en-US" altLang="zh-CN" sz="2100" dirty="0">
              <a:solidFill>
                <a:schemeClr val="tx1">
                  <a:lumMod val="65000"/>
                  <a:lumOff val="35000"/>
                </a:schemeClr>
              </a:solidFill>
              <a:latin typeface="Times New Roman Regular" panose="02020603050405020304" charset="0"/>
              <a:ea typeface="微软雅黑" charset="-122"/>
              <a:cs typeface="Times New Roman Regular" panose="0202060305040502030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953132" y="3297124"/>
            <a:ext cx="5195276" cy="12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98520" y="3895249"/>
            <a:ext cx="3926205" cy="105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ts val="25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汇 报 人：吉 锋 瑞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r" fontAlgn="auto">
              <a:lnSpc>
                <a:spcPts val="25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 fontAlgn="auto">
              <a:lnSpc>
                <a:spcPts val="25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汇 报 时 间：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2021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年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6200000">
            <a:off x="6597713" y="3472994"/>
            <a:ext cx="2743200" cy="2349374"/>
            <a:chOff x="0" y="3725502"/>
            <a:chExt cx="3657600" cy="3132498"/>
          </a:xfrm>
          <a:solidFill>
            <a:schemeClr val="accent2"/>
          </a:solidFill>
        </p:grpSpPr>
        <p:sp>
          <p:nvSpPr>
            <p:cNvPr id="23" name="直角三角形 22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4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微软雅黑" charset="-122"/>
                <a:ea typeface="微软雅黑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1" y="2130389"/>
            <a:ext cx="1548602" cy="117878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3"/>
          <p:cNvSpPr txBox="1"/>
          <p:nvPr/>
        </p:nvSpPr>
        <p:spPr>
          <a:xfrm>
            <a:off x="1371600" y="1628775"/>
            <a:ext cx="62436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Consider a DFA with       states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5532438" y="1717675"/>
          <a:ext cx="277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79400" imgH="406400" progId="Equation.3">
                  <p:embed/>
                </p:oleObj>
              </mc:Choice>
              <mc:Fallback>
                <p:oleObj name="" r:id="rId1" imgW="279400" imgH="406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32438" y="1717675"/>
                        <a:ext cx="2778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Oval 5"/>
          <p:cNvSpPr/>
          <p:nvPr/>
        </p:nvSpPr>
        <p:spPr>
          <a:xfrm>
            <a:off x="1539875" y="4270375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6388" name="Oval 6"/>
          <p:cNvSpPr/>
          <p:nvPr/>
        </p:nvSpPr>
        <p:spPr>
          <a:xfrm>
            <a:off x="3276600" y="4295775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6389" name="Oval 7"/>
          <p:cNvSpPr/>
          <p:nvPr/>
        </p:nvSpPr>
        <p:spPr>
          <a:xfrm>
            <a:off x="6934200" y="4295775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6390" name="Oval 8"/>
          <p:cNvSpPr/>
          <p:nvPr/>
        </p:nvSpPr>
        <p:spPr>
          <a:xfrm>
            <a:off x="6781800" y="4143375"/>
            <a:ext cx="914400" cy="914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6391" name="Line 9"/>
          <p:cNvSpPr/>
          <p:nvPr/>
        </p:nvSpPr>
        <p:spPr>
          <a:xfrm>
            <a:off x="1006475" y="45751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6392" name="Object 10"/>
          <p:cNvGraphicFramePr>
            <a:graphicFrameLocks noChangeAspect="1"/>
          </p:cNvGraphicFramePr>
          <p:nvPr/>
        </p:nvGraphicFramePr>
        <p:xfrm>
          <a:off x="1616075" y="4270375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81000" imgH="520700" progId="Equation.3">
                  <p:embed/>
                </p:oleObj>
              </mc:Choice>
              <mc:Fallback>
                <p:oleObj name="" r:id="rId3" imgW="381000" imgH="520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6075" y="4270375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1"/>
          <p:cNvGraphicFramePr>
            <a:graphicFrameLocks noChangeAspect="1"/>
          </p:cNvGraphicFramePr>
          <p:nvPr/>
        </p:nvGraphicFramePr>
        <p:xfrm>
          <a:off x="3398838" y="4295775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444500" imgH="520700" progId="Equation.3">
                  <p:embed/>
                </p:oleObj>
              </mc:Choice>
              <mc:Fallback>
                <p:oleObj name="" r:id="rId5" imgW="444500" imgH="520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8838" y="4295775"/>
                        <a:ext cx="4429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2"/>
          <p:cNvGraphicFramePr>
            <a:graphicFrameLocks noChangeAspect="1"/>
          </p:cNvGraphicFramePr>
          <p:nvPr/>
        </p:nvGraphicFramePr>
        <p:xfrm>
          <a:off x="5105400" y="4295775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431800" imgH="533400" progId="Equation.3">
                  <p:embed/>
                </p:oleObj>
              </mc:Choice>
              <mc:Fallback>
                <p:oleObj name="" r:id="rId7" imgW="431800" imgH="533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4295775"/>
                        <a:ext cx="430213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3"/>
          <p:cNvGraphicFramePr>
            <a:graphicFrameLocks noChangeAspect="1"/>
          </p:cNvGraphicFramePr>
          <p:nvPr/>
        </p:nvGraphicFramePr>
        <p:xfrm>
          <a:off x="2590800" y="42195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266700" imgH="279400" progId="Equation.3">
                  <p:embed/>
                </p:oleObj>
              </mc:Choice>
              <mc:Fallback>
                <p:oleObj name="" r:id="rId9" imgW="266700" imgH="279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4219575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4"/>
          <p:cNvGraphicFramePr>
            <a:graphicFrameLocks noChangeAspect="1"/>
          </p:cNvGraphicFramePr>
          <p:nvPr/>
        </p:nvGraphicFramePr>
        <p:xfrm>
          <a:off x="1828800" y="300037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254000" imgH="393700" progId="Equation.3">
                  <p:embed/>
                </p:oleObj>
              </mc:Choice>
              <mc:Fallback>
                <p:oleObj name="" r:id="rId11" imgW="2540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8800" y="3000375"/>
                        <a:ext cx="25241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Line 15"/>
          <p:cNvSpPr/>
          <p:nvPr/>
        </p:nvSpPr>
        <p:spPr>
          <a:xfrm>
            <a:off x="2133600" y="4600575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6398" name="Object 16"/>
          <p:cNvGraphicFramePr>
            <a:graphicFrameLocks noChangeAspect="1"/>
          </p:cNvGraphicFramePr>
          <p:nvPr/>
        </p:nvGraphicFramePr>
        <p:xfrm>
          <a:off x="6992938" y="4270375"/>
          <a:ext cx="479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482600" imgH="571500" progId="Equation.3">
                  <p:embed/>
                </p:oleObj>
              </mc:Choice>
              <mc:Fallback>
                <p:oleObj name="" r:id="rId13" imgW="482600" imgH="571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92938" y="4270375"/>
                        <a:ext cx="4794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Oval 17"/>
          <p:cNvSpPr/>
          <p:nvPr/>
        </p:nvSpPr>
        <p:spPr>
          <a:xfrm>
            <a:off x="5029200" y="4295775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6400" name="Line 18"/>
          <p:cNvSpPr/>
          <p:nvPr/>
        </p:nvSpPr>
        <p:spPr>
          <a:xfrm>
            <a:off x="3886200" y="4600575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6401" name="Line 19"/>
          <p:cNvSpPr/>
          <p:nvPr/>
        </p:nvSpPr>
        <p:spPr>
          <a:xfrm>
            <a:off x="5638800" y="4600575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6402" name="Freeform 20"/>
          <p:cNvSpPr/>
          <p:nvPr/>
        </p:nvSpPr>
        <p:spPr>
          <a:xfrm>
            <a:off x="1498600" y="3444875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6403" name="Freeform 21"/>
          <p:cNvSpPr/>
          <p:nvPr/>
        </p:nvSpPr>
        <p:spPr>
          <a:xfrm>
            <a:off x="3200400" y="3457575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6404" name="Freeform 22"/>
          <p:cNvSpPr/>
          <p:nvPr/>
        </p:nvSpPr>
        <p:spPr>
          <a:xfrm>
            <a:off x="6819900" y="3203575"/>
            <a:ext cx="965200" cy="1016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6405" name="Freeform 23"/>
          <p:cNvSpPr/>
          <p:nvPr/>
        </p:nvSpPr>
        <p:spPr>
          <a:xfrm>
            <a:off x="5410200" y="4905375"/>
            <a:ext cx="1600200" cy="381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6406" name="Freeform 24"/>
          <p:cNvSpPr/>
          <p:nvPr/>
        </p:nvSpPr>
        <p:spPr>
          <a:xfrm>
            <a:off x="3657600" y="4905375"/>
            <a:ext cx="1600200" cy="3048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6407" name="Object 25"/>
          <p:cNvGraphicFramePr>
            <a:graphicFrameLocks noChangeAspect="1"/>
          </p:cNvGraphicFramePr>
          <p:nvPr/>
        </p:nvGraphicFramePr>
        <p:xfrm>
          <a:off x="3517900" y="3019425"/>
          <a:ext cx="2270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5" imgW="228600" imgH="355600" progId="Equation.3">
                  <p:embed/>
                </p:oleObj>
              </mc:Choice>
              <mc:Fallback>
                <p:oleObj name="" r:id="rId15" imgW="228600" imgH="355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17900" y="3019425"/>
                        <a:ext cx="227013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6"/>
          <p:cNvGraphicFramePr>
            <a:graphicFrameLocks noChangeAspect="1"/>
          </p:cNvGraphicFramePr>
          <p:nvPr/>
        </p:nvGraphicFramePr>
        <p:xfrm>
          <a:off x="4273550" y="4213225"/>
          <a:ext cx="239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7" imgW="241300" imgH="254000" progId="Equation.3">
                  <p:embed/>
                </p:oleObj>
              </mc:Choice>
              <mc:Fallback>
                <p:oleObj name="" r:id="rId17" imgW="241300" imgH="254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550" y="4213225"/>
                        <a:ext cx="239713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7"/>
          <p:cNvGraphicFramePr>
            <a:graphicFrameLocks noChangeAspect="1"/>
          </p:cNvGraphicFramePr>
          <p:nvPr/>
        </p:nvGraphicFramePr>
        <p:xfrm>
          <a:off x="6019800" y="414337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9" imgW="254000" imgH="393700" progId="Equation.3">
                  <p:embed/>
                </p:oleObj>
              </mc:Choice>
              <mc:Fallback>
                <p:oleObj name="" r:id="rId19" imgW="254000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19800" y="4143375"/>
                        <a:ext cx="25241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8"/>
          <p:cNvGraphicFramePr>
            <a:graphicFrameLocks noChangeAspect="1"/>
          </p:cNvGraphicFramePr>
          <p:nvPr/>
        </p:nvGraphicFramePr>
        <p:xfrm>
          <a:off x="7162800" y="277177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0" imgW="254000" imgH="393700" progId="Equation.3">
                  <p:embed/>
                </p:oleObj>
              </mc:Choice>
              <mc:Fallback>
                <p:oleObj name="" r:id="rId20" imgW="254000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2771775"/>
                        <a:ext cx="25241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9"/>
          <p:cNvGraphicFramePr>
            <a:graphicFrameLocks noChangeAspect="1"/>
          </p:cNvGraphicFramePr>
          <p:nvPr/>
        </p:nvGraphicFramePr>
        <p:xfrm>
          <a:off x="4343400" y="52863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1" imgW="266700" imgH="279400" progId="Equation.3">
                  <p:embed/>
                </p:oleObj>
              </mc:Choice>
              <mc:Fallback>
                <p:oleObj name="" r:id="rId21" imgW="266700" imgH="279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3400" y="5286375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30"/>
          <p:cNvGraphicFramePr>
            <a:graphicFrameLocks noChangeAspect="1"/>
          </p:cNvGraphicFramePr>
          <p:nvPr/>
        </p:nvGraphicFramePr>
        <p:xfrm>
          <a:off x="6096000" y="53625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2" imgW="266700" imgH="279400" progId="Equation.3">
                  <p:embed/>
                </p:oleObj>
              </mc:Choice>
              <mc:Fallback>
                <p:oleObj name="" r:id="rId22" imgW="266700" imgH="2794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5362575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2"/>
          <p:cNvSpPr txBox="1"/>
          <p:nvPr/>
        </p:nvSpPr>
        <p:spPr>
          <a:xfrm>
            <a:off x="76200" y="304800"/>
            <a:ext cx="6962775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Consider the walk of a “long’’ string: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7410" name="Oval 3"/>
          <p:cNvSpPr/>
          <p:nvPr/>
        </p:nvSpPr>
        <p:spPr>
          <a:xfrm>
            <a:off x="1309688" y="50244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11" name="Oval 4"/>
          <p:cNvSpPr/>
          <p:nvPr/>
        </p:nvSpPr>
        <p:spPr>
          <a:xfrm>
            <a:off x="3046413" y="50498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12" name="Oval 5"/>
          <p:cNvSpPr/>
          <p:nvPr/>
        </p:nvSpPr>
        <p:spPr>
          <a:xfrm>
            <a:off x="6704013" y="50498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13" name="Oval 6"/>
          <p:cNvSpPr/>
          <p:nvPr/>
        </p:nvSpPr>
        <p:spPr>
          <a:xfrm>
            <a:off x="6551613" y="4897438"/>
            <a:ext cx="914400" cy="914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14" name="Line 7"/>
          <p:cNvSpPr/>
          <p:nvPr/>
        </p:nvSpPr>
        <p:spPr>
          <a:xfrm>
            <a:off x="776288" y="53292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7415" name="Object 8"/>
          <p:cNvGraphicFramePr>
            <a:graphicFrameLocks noChangeAspect="1"/>
          </p:cNvGraphicFramePr>
          <p:nvPr/>
        </p:nvGraphicFramePr>
        <p:xfrm>
          <a:off x="1385888" y="5024438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81000" imgH="520700" progId="Equation.3">
                  <p:embed/>
                </p:oleObj>
              </mc:Choice>
              <mc:Fallback>
                <p:oleObj name="" r:id="rId1" imgW="381000" imgH="520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5888" y="5024438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9"/>
          <p:cNvGraphicFramePr>
            <a:graphicFrameLocks noChangeAspect="1"/>
          </p:cNvGraphicFramePr>
          <p:nvPr/>
        </p:nvGraphicFramePr>
        <p:xfrm>
          <a:off x="3168650" y="5049838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444500" imgH="520700" progId="Equation.3">
                  <p:embed/>
                </p:oleObj>
              </mc:Choice>
              <mc:Fallback>
                <p:oleObj name="" r:id="rId3" imgW="444500" imgH="520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8650" y="5049838"/>
                        <a:ext cx="4429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0"/>
          <p:cNvGraphicFramePr>
            <a:graphicFrameLocks noChangeAspect="1"/>
          </p:cNvGraphicFramePr>
          <p:nvPr/>
        </p:nvGraphicFramePr>
        <p:xfrm>
          <a:off x="4875213" y="5049838"/>
          <a:ext cx="430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431800" imgH="533400" progId="Equation.3">
                  <p:embed/>
                </p:oleObj>
              </mc:Choice>
              <mc:Fallback>
                <p:oleObj name="" r:id="rId5" imgW="431800" imgH="533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5213" y="5049838"/>
                        <a:ext cx="430212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1"/>
          <p:cNvGraphicFramePr>
            <a:graphicFrameLocks noChangeAspect="1"/>
          </p:cNvGraphicFramePr>
          <p:nvPr/>
        </p:nvGraphicFramePr>
        <p:xfrm>
          <a:off x="2360613" y="4973638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66700" imgH="279400" progId="Equation.3">
                  <p:embed/>
                </p:oleObj>
              </mc:Choice>
              <mc:Fallback>
                <p:oleObj name="" r:id="rId7" imgW="266700" imgH="279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0613" y="4973638"/>
                        <a:ext cx="265112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2"/>
          <p:cNvGraphicFramePr>
            <a:graphicFrameLocks noChangeAspect="1"/>
          </p:cNvGraphicFramePr>
          <p:nvPr/>
        </p:nvGraphicFramePr>
        <p:xfrm>
          <a:off x="1598613" y="3754438"/>
          <a:ext cx="2524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254000" imgH="393700" progId="Equation.3">
                  <p:embed/>
                </p:oleObj>
              </mc:Choice>
              <mc:Fallback>
                <p:oleObj name="" r:id="rId9" imgW="254000" imgH="3937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8613" y="3754438"/>
                        <a:ext cx="252412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Line 13"/>
          <p:cNvSpPr/>
          <p:nvPr/>
        </p:nvSpPr>
        <p:spPr>
          <a:xfrm>
            <a:off x="1903413" y="53546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7421" name="Object 14"/>
          <p:cNvGraphicFramePr>
            <a:graphicFrameLocks noChangeAspect="1"/>
          </p:cNvGraphicFramePr>
          <p:nvPr/>
        </p:nvGraphicFramePr>
        <p:xfrm>
          <a:off x="6761163" y="5024438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482600" imgH="571500" progId="Equation.3">
                  <p:embed/>
                </p:oleObj>
              </mc:Choice>
              <mc:Fallback>
                <p:oleObj name="" r:id="rId11" imgW="482600" imgH="571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61163" y="5024438"/>
                        <a:ext cx="48101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Oval 15"/>
          <p:cNvSpPr/>
          <p:nvPr/>
        </p:nvSpPr>
        <p:spPr>
          <a:xfrm>
            <a:off x="4799013" y="50498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23" name="Line 16"/>
          <p:cNvSpPr/>
          <p:nvPr/>
        </p:nvSpPr>
        <p:spPr>
          <a:xfrm>
            <a:off x="3656013" y="53546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424" name="Line 17"/>
          <p:cNvSpPr/>
          <p:nvPr/>
        </p:nvSpPr>
        <p:spPr>
          <a:xfrm>
            <a:off x="5408613" y="53546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425" name="Freeform 18"/>
          <p:cNvSpPr/>
          <p:nvPr/>
        </p:nvSpPr>
        <p:spPr>
          <a:xfrm>
            <a:off x="1268413" y="4198938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7426" name="Freeform 19"/>
          <p:cNvSpPr/>
          <p:nvPr/>
        </p:nvSpPr>
        <p:spPr>
          <a:xfrm>
            <a:off x="2970213" y="4211638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7427" name="Freeform 20"/>
          <p:cNvSpPr/>
          <p:nvPr/>
        </p:nvSpPr>
        <p:spPr>
          <a:xfrm>
            <a:off x="6589713" y="3957638"/>
            <a:ext cx="965200" cy="1016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7428" name="Freeform 21"/>
          <p:cNvSpPr/>
          <p:nvPr/>
        </p:nvSpPr>
        <p:spPr>
          <a:xfrm>
            <a:off x="5180013" y="5659438"/>
            <a:ext cx="1600200" cy="381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7429" name="Freeform 22"/>
          <p:cNvSpPr/>
          <p:nvPr/>
        </p:nvSpPr>
        <p:spPr>
          <a:xfrm>
            <a:off x="3427413" y="5659438"/>
            <a:ext cx="1600200" cy="3048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7430" name="Object 23"/>
          <p:cNvGraphicFramePr>
            <a:graphicFrameLocks noChangeAspect="1"/>
          </p:cNvGraphicFramePr>
          <p:nvPr/>
        </p:nvGraphicFramePr>
        <p:xfrm>
          <a:off x="3287713" y="3775075"/>
          <a:ext cx="2270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228600" imgH="355600" progId="Equation.3">
                  <p:embed/>
                </p:oleObj>
              </mc:Choice>
              <mc:Fallback>
                <p:oleObj name="" r:id="rId13" imgW="228600" imgH="355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87713" y="3775075"/>
                        <a:ext cx="2270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4"/>
          <p:cNvGraphicFramePr>
            <a:graphicFrameLocks noChangeAspect="1"/>
          </p:cNvGraphicFramePr>
          <p:nvPr/>
        </p:nvGraphicFramePr>
        <p:xfrm>
          <a:off x="5789613" y="4897438"/>
          <a:ext cx="2524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254000" imgH="393700" progId="Equation.3">
                  <p:embed/>
                </p:oleObj>
              </mc:Choice>
              <mc:Fallback>
                <p:oleObj name="" r:id="rId15" imgW="2540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9613" y="4897438"/>
                        <a:ext cx="252412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5"/>
          <p:cNvGraphicFramePr>
            <a:graphicFrameLocks noChangeAspect="1"/>
          </p:cNvGraphicFramePr>
          <p:nvPr/>
        </p:nvGraphicFramePr>
        <p:xfrm>
          <a:off x="6932613" y="3525838"/>
          <a:ext cx="2524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6" imgW="254000" imgH="393700" progId="Equation.3">
                  <p:embed/>
                </p:oleObj>
              </mc:Choice>
              <mc:Fallback>
                <p:oleObj name="" r:id="rId16" imgW="254000" imgH="393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2613" y="3525838"/>
                        <a:ext cx="252412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6"/>
          <p:cNvGraphicFramePr>
            <a:graphicFrameLocks noChangeAspect="1"/>
          </p:cNvGraphicFramePr>
          <p:nvPr/>
        </p:nvGraphicFramePr>
        <p:xfrm>
          <a:off x="4113213" y="6040438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7" imgW="266700" imgH="279400" progId="Equation.3">
                  <p:embed/>
                </p:oleObj>
              </mc:Choice>
              <mc:Fallback>
                <p:oleObj name="" r:id="rId17" imgW="266700" imgH="279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3213" y="6040438"/>
                        <a:ext cx="265112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7"/>
          <p:cNvGraphicFramePr>
            <a:graphicFrameLocks noChangeAspect="1"/>
          </p:cNvGraphicFramePr>
          <p:nvPr/>
        </p:nvGraphicFramePr>
        <p:xfrm>
          <a:off x="5865813" y="6116638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8" imgW="266700" imgH="279400" progId="Equation.3">
                  <p:embed/>
                </p:oleObj>
              </mc:Choice>
              <mc:Fallback>
                <p:oleObj name="" r:id="rId18" imgW="266700" imgH="279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5813" y="6116638"/>
                        <a:ext cx="265112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8"/>
          <p:cNvGraphicFramePr>
            <a:graphicFrameLocks noChangeAspect="1"/>
          </p:cNvGraphicFramePr>
          <p:nvPr/>
        </p:nvGraphicFramePr>
        <p:xfrm>
          <a:off x="4113213" y="4973638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9" imgW="266700" imgH="279400" progId="Equation.3">
                  <p:embed/>
                </p:oleObj>
              </mc:Choice>
              <mc:Fallback>
                <p:oleObj name="" r:id="rId19" imgW="266700" imgH="279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3213" y="4973638"/>
                        <a:ext cx="265112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181" name="Oval 29"/>
          <p:cNvSpPr/>
          <p:nvPr/>
        </p:nvSpPr>
        <p:spPr>
          <a:xfrm>
            <a:off x="15986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3342" name="Freeform 30"/>
          <p:cNvSpPr/>
          <p:nvPr/>
        </p:nvSpPr>
        <p:spPr>
          <a:xfrm>
            <a:off x="1141413" y="4706938"/>
            <a:ext cx="5486400" cy="1549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456" h="976">
                <a:moveTo>
                  <a:pt x="0" y="120"/>
                </a:moveTo>
                <a:cubicBezTo>
                  <a:pt x="360" y="120"/>
                  <a:pt x="720" y="120"/>
                  <a:pt x="1152" y="120"/>
                </a:cubicBezTo>
                <a:cubicBezTo>
                  <a:pt x="1584" y="120"/>
                  <a:pt x="2400" y="0"/>
                  <a:pt x="2592" y="120"/>
                </a:cubicBezTo>
                <a:cubicBezTo>
                  <a:pt x="2784" y="240"/>
                  <a:pt x="2472" y="712"/>
                  <a:pt x="2304" y="840"/>
                </a:cubicBezTo>
                <a:cubicBezTo>
                  <a:pt x="2136" y="968"/>
                  <a:pt x="1792" y="976"/>
                  <a:pt x="1584" y="888"/>
                </a:cubicBezTo>
                <a:cubicBezTo>
                  <a:pt x="1376" y="800"/>
                  <a:pt x="848" y="416"/>
                  <a:pt x="1056" y="312"/>
                </a:cubicBezTo>
                <a:cubicBezTo>
                  <a:pt x="1264" y="208"/>
                  <a:pt x="2432" y="272"/>
                  <a:pt x="2832" y="264"/>
                </a:cubicBezTo>
                <a:cubicBezTo>
                  <a:pt x="3232" y="256"/>
                  <a:pt x="3344" y="260"/>
                  <a:pt x="3456" y="26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7438" name="Object 31"/>
          <p:cNvGraphicFramePr>
            <a:graphicFrameLocks noChangeAspect="1"/>
          </p:cNvGraphicFramePr>
          <p:nvPr/>
        </p:nvGraphicFramePr>
        <p:xfrm>
          <a:off x="7162800" y="3048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0" imgW="1054100" imgH="355600" progId="Equation.3">
                  <p:embed/>
                </p:oleObj>
              </mc:Choice>
              <mc:Fallback>
                <p:oleObj name="" r:id="rId20" imgW="1054100" imgH="355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62800" y="304800"/>
                        <a:ext cx="1371600" cy="461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184" name="Oval 32"/>
          <p:cNvSpPr/>
          <p:nvPr/>
        </p:nvSpPr>
        <p:spPr>
          <a:xfrm>
            <a:off x="26654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185" name="Oval 33"/>
          <p:cNvSpPr/>
          <p:nvPr/>
        </p:nvSpPr>
        <p:spPr>
          <a:xfrm>
            <a:off x="36560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186" name="Oval 34"/>
          <p:cNvSpPr/>
          <p:nvPr/>
        </p:nvSpPr>
        <p:spPr>
          <a:xfrm>
            <a:off x="46466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187" name="Oval 35"/>
          <p:cNvSpPr/>
          <p:nvPr/>
        </p:nvSpPr>
        <p:spPr>
          <a:xfrm>
            <a:off x="57134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188" name="Line 36"/>
          <p:cNvSpPr/>
          <p:nvPr/>
        </p:nvSpPr>
        <p:spPr>
          <a:xfrm>
            <a:off x="2055813" y="2992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3189" name="Line 37"/>
          <p:cNvSpPr/>
          <p:nvPr/>
        </p:nvSpPr>
        <p:spPr>
          <a:xfrm>
            <a:off x="3122613" y="29924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3190" name="Line 38"/>
          <p:cNvSpPr/>
          <p:nvPr/>
        </p:nvSpPr>
        <p:spPr>
          <a:xfrm>
            <a:off x="4113213" y="29924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3191" name="Line 39"/>
          <p:cNvSpPr/>
          <p:nvPr/>
        </p:nvSpPr>
        <p:spPr>
          <a:xfrm>
            <a:off x="5103813" y="2992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3192" name="Object 40"/>
          <p:cNvGraphicFramePr>
            <a:graphicFrameLocks noChangeAspect="1"/>
          </p:cNvGraphicFramePr>
          <p:nvPr/>
        </p:nvGraphicFramePr>
        <p:xfrm>
          <a:off x="1674813" y="2763838"/>
          <a:ext cx="277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2" imgW="381000" imgH="520700" progId="Equation.3">
                  <p:embed/>
                </p:oleObj>
              </mc:Choice>
              <mc:Fallback>
                <p:oleObj name="" r:id="rId22" imgW="381000" imgH="520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4813" y="2763838"/>
                        <a:ext cx="2778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193" name="Object 41"/>
          <p:cNvGraphicFramePr>
            <a:graphicFrameLocks noChangeAspect="1"/>
          </p:cNvGraphicFramePr>
          <p:nvPr/>
        </p:nvGraphicFramePr>
        <p:xfrm>
          <a:off x="2728913" y="27813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3" imgW="419100" imgH="469900" progId="Equation.3">
                  <p:embed/>
                </p:oleObj>
              </mc:Choice>
              <mc:Fallback>
                <p:oleObj name="" r:id="rId23" imgW="419100" imgH="469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28913" y="2781300"/>
                        <a:ext cx="3048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194" name="Object 42"/>
          <p:cNvGraphicFramePr>
            <a:graphicFrameLocks noChangeAspect="1"/>
          </p:cNvGraphicFramePr>
          <p:nvPr/>
        </p:nvGraphicFramePr>
        <p:xfrm>
          <a:off x="3727450" y="2776538"/>
          <a:ext cx="2873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5" imgW="393700" imgH="482600" progId="Equation.3">
                  <p:embed/>
                </p:oleObj>
              </mc:Choice>
              <mc:Fallback>
                <p:oleObj name="" r:id="rId25" imgW="393700" imgH="482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27450" y="2776538"/>
                        <a:ext cx="287338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195" name="Object 43"/>
          <p:cNvGraphicFramePr>
            <a:graphicFrameLocks noChangeAspect="1"/>
          </p:cNvGraphicFramePr>
          <p:nvPr/>
        </p:nvGraphicFramePr>
        <p:xfrm>
          <a:off x="4722813" y="2763838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7" imgW="419100" imgH="469900" progId="Equation.3">
                  <p:embed/>
                </p:oleObj>
              </mc:Choice>
              <mc:Fallback>
                <p:oleObj name="" r:id="rId27" imgW="419100" imgH="469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22813" y="2763838"/>
                        <a:ext cx="30480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196" name="Object 44"/>
          <p:cNvGraphicFramePr>
            <a:graphicFrameLocks noChangeAspect="1"/>
          </p:cNvGraphicFramePr>
          <p:nvPr/>
        </p:nvGraphicFramePr>
        <p:xfrm>
          <a:off x="5789613" y="2763838"/>
          <a:ext cx="2873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8" imgW="393700" imgH="482600" progId="Equation.3">
                  <p:embed/>
                </p:oleObj>
              </mc:Choice>
              <mc:Fallback>
                <p:oleObj name="" r:id="rId28" imgW="393700" imgH="482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89613" y="2763838"/>
                        <a:ext cx="287337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197" name="Oval 45"/>
          <p:cNvSpPr/>
          <p:nvPr/>
        </p:nvSpPr>
        <p:spPr>
          <a:xfrm>
            <a:off x="6780213" y="2763838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198" name="Line 46"/>
          <p:cNvSpPr/>
          <p:nvPr/>
        </p:nvSpPr>
        <p:spPr>
          <a:xfrm>
            <a:off x="6170613" y="2992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3199" name="Object 47"/>
          <p:cNvGraphicFramePr>
            <a:graphicFrameLocks noChangeAspect="1"/>
          </p:cNvGraphicFramePr>
          <p:nvPr/>
        </p:nvGraphicFramePr>
        <p:xfrm>
          <a:off x="6856413" y="2763838"/>
          <a:ext cx="306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9" imgW="419100" imgH="469900" progId="Equation.3">
                  <p:embed/>
                </p:oleObj>
              </mc:Choice>
              <mc:Fallback>
                <p:oleObj name="" r:id="rId29" imgW="419100" imgH="469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856413" y="2763838"/>
                        <a:ext cx="306387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200" name="Object 48"/>
          <p:cNvGraphicFramePr>
            <a:graphicFrameLocks noChangeAspect="1"/>
          </p:cNvGraphicFramePr>
          <p:nvPr/>
        </p:nvGraphicFramePr>
        <p:xfrm>
          <a:off x="2208213" y="2687638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1" imgW="241300" imgH="254000" progId="Equation.3">
                  <p:embed/>
                </p:oleObj>
              </mc:Choice>
              <mc:Fallback>
                <p:oleObj name="" r:id="rId31" imgW="241300" imgH="254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208213" y="2687638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201" name="Object 49"/>
          <p:cNvGraphicFramePr>
            <a:graphicFrameLocks noChangeAspect="1"/>
          </p:cNvGraphicFramePr>
          <p:nvPr/>
        </p:nvGraphicFramePr>
        <p:xfrm>
          <a:off x="3275013" y="2687638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3" imgW="241300" imgH="254000" progId="Equation.3">
                  <p:embed/>
                </p:oleObj>
              </mc:Choice>
              <mc:Fallback>
                <p:oleObj name="" r:id="rId33" imgW="241300" imgH="254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275013" y="2687638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202" name="Object 50"/>
          <p:cNvGraphicFramePr>
            <a:graphicFrameLocks noChangeAspect="1"/>
          </p:cNvGraphicFramePr>
          <p:nvPr/>
        </p:nvGraphicFramePr>
        <p:xfrm>
          <a:off x="4189413" y="2687638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4" imgW="241300" imgH="254000" progId="Equation.3">
                  <p:embed/>
                </p:oleObj>
              </mc:Choice>
              <mc:Fallback>
                <p:oleObj name="" r:id="rId34" imgW="241300" imgH="2540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189413" y="2687638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203" name="Object 51"/>
          <p:cNvGraphicFramePr>
            <a:graphicFrameLocks noChangeAspect="1"/>
          </p:cNvGraphicFramePr>
          <p:nvPr/>
        </p:nvGraphicFramePr>
        <p:xfrm>
          <a:off x="5180013" y="2687638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35" imgW="241300" imgH="254000" progId="Equation.3">
                  <p:embed/>
                </p:oleObj>
              </mc:Choice>
              <mc:Fallback>
                <p:oleObj name="" r:id="rId35" imgW="241300" imgH="2540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180013" y="2687638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3204" name="Object 52"/>
          <p:cNvGraphicFramePr>
            <a:graphicFrameLocks noChangeAspect="1"/>
          </p:cNvGraphicFramePr>
          <p:nvPr/>
        </p:nvGraphicFramePr>
        <p:xfrm>
          <a:off x="6329363" y="2636838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36" imgW="228600" imgH="355600" progId="Equation.3">
                  <p:embed/>
                </p:oleObj>
              </mc:Choice>
              <mc:Fallback>
                <p:oleObj name="" r:id="rId36" imgW="228600" imgH="3556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29363" y="2636838"/>
                        <a:ext cx="22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205" name="Rectangle 53"/>
          <p:cNvSpPr/>
          <p:nvPr/>
        </p:nvSpPr>
        <p:spPr>
          <a:xfrm>
            <a:off x="3579813" y="2459038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206" name="Rectangle 54"/>
          <p:cNvSpPr/>
          <p:nvPr/>
        </p:nvSpPr>
        <p:spPr>
          <a:xfrm>
            <a:off x="5637213" y="2459038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7462" name="Text Box 55"/>
          <p:cNvSpPr txBox="1"/>
          <p:nvPr/>
        </p:nvSpPr>
        <p:spPr>
          <a:xfrm>
            <a:off x="684213" y="1773238"/>
            <a:ext cx="65928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 state is repeated in the walk of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7463" name="Text Box 56"/>
          <p:cNvSpPr txBox="1"/>
          <p:nvPr/>
        </p:nvSpPr>
        <p:spPr>
          <a:xfrm>
            <a:off x="2971800" y="762000"/>
            <a:ext cx="36179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(length at least 4)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17464" name="Object 57"/>
          <p:cNvGraphicFramePr>
            <a:graphicFrameLocks noChangeAspect="1"/>
          </p:cNvGraphicFramePr>
          <p:nvPr/>
        </p:nvGraphicFramePr>
        <p:xfrm>
          <a:off x="7313613" y="1849438"/>
          <a:ext cx="1371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7" imgW="1054100" imgH="355600" progId="Equation.3">
                  <p:embed/>
                </p:oleObj>
              </mc:Choice>
              <mc:Fallback>
                <p:oleObj name="" r:id="rId37" imgW="1054100" imgH="3556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313613" y="1849438"/>
                        <a:ext cx="137160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210" name="Rectangle 58"/>
          <p:cNvSpPr/>
          <p:nvPr/>
        </p:nvSpPr>
        <p:spPr>
          <a:xfrm>
            <a:off x="2555875" y="2438400"/>
            <a:ext cx="609600" cy="99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3211" name="Rectangle 59"/>
          <p:cNvSpPr/>
          <p:nvPr/>
        </p:nvSpPr>
        <p:spPr>
          <a:xfrm>
            <a:off x="4572000" y="2492375"/>
            <a:ext cx="609600" cy="99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3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3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3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5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5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3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53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5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5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5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5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5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53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53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5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5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5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5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53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53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5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53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53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5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5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5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5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5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5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5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5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5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5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5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5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5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5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5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5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5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5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5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5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5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5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5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5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5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5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53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353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5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5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5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5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53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353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35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5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3181" grpId="0" animBg="1"/>
      <p:bldP spid="2353184" grpId="0" animBg="1"/>
      <p:bldP spid="2353185" grpId="0" animBg="1"/>
      <p:bldP spid="2353186" grpId="0" animBg="1"/>
      <p:bldP spid="2353187" grpId="0" animBg="1"/>
      <p:bldP spid="2353197" grpId="0" animBg="1"/>
      <p:bldP spid="2353205" grpId="0" animBg="1"/>
      <p:bldP spid="2353206" grpId="0" animBg="1"/>
      <p:bldP spid="2353210" grpId="0" animBg="1"/>
      <p:bldP spid="23532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39"/>
          <p:cNvSpPr txBox="1"/>
          <p:nvPr/>
        </p:nvSpPr>
        <p:spPr>
          <a:xfrm>
            <a:off x="304800" y="4900613"/>
            <a:ext cx="3411538" cy="1092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Nests: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(Automaton states)</a:t>
            </a:r>
            <a:endParaRPr lang="en-US" altLang="zh-CN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6172200" y="1776413"/>
          <a:ext cx="1371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" imgW="1054100" imgH="355600" progId="Equation.3">
                  <p:embed/>
                </p:oleObj>
              </mc:Choice>
              <mc:Fallback>
                <p:oleObj name="" r:id="rId1" imgW="1054100" imgH="3556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1776413"/>
                        <a:ext cx="137160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4227" name="Group 51"/>
          <p:cNvGrpSpPr/>
          <p:nvPr/>
        </p:nvGrpSpPr>
        <p:grpSpPr>
          <a:xfrm>
            <a:off x="2819400" y="2563813"/>
            <a:ext cx="5638800" cy="584200"/>
            <a:chOff x="1776" y="1615"/>
            <a:chExt cx="3552" cy="368"/>
          </a:xfrm>
        </p:grpSpPr>
        <p:sp>
          <p:nvSpPr>
            <p:cNvPr id="18436" name="Oval 2"/>
            <p:cNvSpPr/>
            <p:nvPr/>
          </p:nvSpPr>
          <p:spPr>
            <a:xfrm>
              <a:off x="1776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37" name="Oval 4"/>
            <p:cNvSpPr/>
            <p:nvPr/>
          </p:nvSpPr>
          <p:spPr>
            <a:xfrm>
              <a:off x="2448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38" name="Oval 5"/>
            <p:cNvSpPr/>
            <p:nvPr/>
          </p:nvSpPr>
          <p:spPr>
            <a:xfrm>
              <a:off x="3072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39" name="Oval 6"/>
            <p:cNvSpPr/>
            <p:nvPr/>
          </p:nvSpPr>
          <p:spPr>
            <a:xfrm>
              <a:off x="3696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40" name="Oval 7"/>
            <p:cNvSpPr/>
            <p:nvPr/>
          </p:nvSpPr>
          <p:spPr>
            <a:xfrm>
              <a:off x="4368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41" name="Line 8"/>
            <p:cNvSpPr/>
            <p:nvPr/>
          </p:nvSpPr>
          <p:spPr>
            <a:xfrm>
              <a:off x="2064" y="1839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18442" name="Line 9"/>
            <p:cNvSpPr/>
            <p:nvPr/>
          </p:nvSpPr>
          <p:spPr>
            <a:xfrm>
              <a:off x="2736" y="1839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18443" name="Line 10"/>
            <p:cNvSpPr/>
            <p:nvPr/>
          </p:nvSpPr>
          <p:spPr>
            <a:xfrm>
              <a:off x="3360" y="1839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18444" name="Line 11"/>
            <p:cNvSpPr/>
            <p:nvPr/>
          </p:nvSpPr>
          <p:spPr>
            <a:xfrm>
              <a:off x="3984" y="1839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aphicFrame>
          <p:nvGraphicFramePr>
            <p:cNvPr id="18445" name="Object 12"/>
            <p:cNvGraphicFramePr>
              <a:graphicFrameLocks noChangeAspect="1"/>
            </p:cNvGraphicFramePr>
            <p:nvPr/>
          </p:nvGraphicFramePr>
          <p:xfrm>
            <a:off x="1824" y="1695"/>
            <a:ext cx="1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" imgW="381000" imgH="520700" progId="Equation.3">
                    <p:embed/>
                  </p:oleObj>
                </mc:Choice>
                <mc:Fallback>
                  <p:oleObj name="" r:id="rId3" imgW="381000" imgH="5207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695"/>
                          <a:ext cx="17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3"/>
            <p:cNvGraphicFramePr>
              <a:graphicFrameLocks noChangeAspect="1"/>
            </p:cNvGraphicFramePr>
            <p:nvPr/>
          </p:nvGraphicFramePr>
          <p:xfrm>
            <a:off x="2488" y="1706"/>
            <a:ext cx="19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5" imgW="419100" imgH="469900" progId="Equation.3">
                    <p:embed/>
                  </p:oleObj>
                </mc:Choice>
                <mc:Fallback>
                  <p:oleObj name="" r:id="rId5" imgW="419100" imgH="4699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88" y="1706"/>
                          <a:ext cx="192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4"/>
            <p:cNvGraphicFramePr>
              <a:graphicFrameLocks noChangeAspect="1"/>
            </p:cNvGraphicFramePr>
            <p:nvPr/>
          </p:nvGraphicFramePr>
          <p:xfrm>
            <a:off x="3117" y="1703"/>
            <a:ext cx="18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7" imgW="393700" imgH="482600" progId="Equation.3">
                    <p:embed/>
                  </p:oleObj>
                </mc:Choice>
                <mc:Fallback>
                  <p:oleObj name="" r:id="rId7" imgW="393700" imgH="4826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17" y="1703"/>
                          <a:ext cx="181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15"/>
            <p:cNvGraphicFramePr>
              <a:graphicFrameLocks noChangeAspect="1"/>
            </p:cNvGraphicFramePr>
            <p:nvPr/>
          </p:nvGraphicFramePr>
          <p:xfrm>
            <a:off x="3744" y="1695"/>
            <a:ext cx="19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9" imgW="419100" imgH="469900" progId="Equation.3">
                    <p:embed/>
                  </p:oleObj>
                </mc:Choice>
                <mc:Fallback>
                  <p:oleObj name="" r:id="rId9" imgW="419100" imgH="4699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44" y="1695"/>
                          <a:ext cx="192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6"/>
            <p:cNvGraphicFramePr>
              <a:graphicFrameLocks noChangeAspect="1"/>
            </p:cNvGraphicFramePr>
            <p:nvPr/>
          </p:nvGraphicFramePr>
          <p:xfrm>
            <a:off x="4416" y="1695"/>
            <a:ext cx="18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0" imgW="393700" imgH="482600" progId="Equation.3">
                    <p:embed/>
                  </p:oleObj>
                </mc:Choice>
                <mc:Fallback>
                  <p:oleObj name="" r:id="rId10" imgW="393700" imgH="4826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16" y="1695"/>
                          <a:ext cx="181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Oval 17"/>
            <p:cNvSpPr/>
            <p:nvPr/>
          </p:nvSpPr>
          <p:spPr>
            <a:xfrm>
              <a:off x="5040" y="1695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18451" name="Line 18"/>
            <p:cNvSpPr/>
            <p:nvPr/>
          </p:nvSpPr>
          <p:spPr>
            <a:xfrm>
              <a:off x="4656" y="1839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aphicFrame>
          <p:nvGraphicFramePr>
            <p:cNvPr id="18452" name="Object 19"/>
            <p:cNvGraphicFramePr>
              <a:graphicFrameLocks noChangeAspect="1"/>
            </p:cNvGraphicFramePr>
            <p:nvPr/>
          </p:nvGraphicFramePr>
          <p:xfrm>
            <a:off x="5088" y="1695"/>
            <a:ext cx="19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419100" imgH="469900" progId="Equation.3">
                    <p:embed/>
                  </p:oleObj>
                </mc:Choice>
                <mc:Fallback>
                  <p:oleObj name="" r:id="rId11" imgW="419100" imgH="4699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88" y="1695"/>
                          <a:ext cx="193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20"/>
            <p:cNvGraphicFramePr>
              <a:graphicFrameLocks noChangeAspect="1"/>
            </p:cNvGraphicFramePr>
            <p:nvPr/>
          </p:nvGraphicFramePr>
          <p:xfrm>
            <a:off x="2160" y="1647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13" imgW="241300" imgH="254000" progId="Equation.3">
                    <p:embed/>
                  </p:oleObj>
                </mc:Choice>
                <mc:Fallback>
                  <p:oleObj name="" r:id="rId13" imgW="241300" imgH="2540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60" y="1647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21"/>
            <p:cNvGraphicFramePr>
              <a:graphicFrameLocks noChangeAspect="1"/>
            </p:cNvGraphicFramePr>
            <p:nvPr/>
          </p:nvGraphicFramePr>
          <p:xfrm>
            <a:off x="2832" y="1647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5" imgW="241300" imgH="254000" progId="Equation.3">
                    <p:embed/>
                  </p:oleObj>
                </mc:Choice>
                <mc:Fallback>
                  <p:oleObj name="" r:id="rId15" imgW="241300" imgH="2540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32" y="1647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455" name="Object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08" y="1647"/>
              <a:ext cx="152" cy="160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8456" name="Object 23"/>
            <p:cNvGraphicFramePr>
              <a:graphicFrameLocks noChangeAspect="1"/>
            </p:cNvGraphicFramePr>
            <p:nvPr/>
          </p:nvGraphicFramePr>
          <p:xfrm>
            <a:off x="4032" y="1647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16" imgW="241300" imgH="254000" progId="Equation.3">
                    <p:embed/>
                  </p:oleObj>
                </mc:Choice>
                <mc:Fallback>
                  <p:oleObj name="" r:id="rId16" imgW="241300" imgH="2540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32" y="1647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24"/>
            <p:cNvGraphicFramePr>
              <a:graphicFrameLocks noChangeAspect="1"/>
            </p:cNvGraphicFramePr>
            <p:nvPr/>
          </p:nvGraphicFramePr>
          <p:xfrm>
            <a:off x="4756" y="1615"/>
            <a:ext cx="14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228600" imgH="355600" progId="Equation.3">
                    <p:embed/>
                  </p:oleObj>
                </mc:Choice>
                <mc:Fallback>
                  <p:oleObj name="" r:id="rId17" imgW="228600" imgH="355600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56" y="1615"/>
                          <a:ext cx="14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4223" name="Group 47"/>
          <p:cNvGrpSpPr/>
          <p:nvPr/>
        </p:nvGrpSpPr>
        <p:grpSpPr>
          <a:xfrm>
            <a:off x="2819400" y="4900613"/>
            <a:ext cx="609600" cy="609600"/>
            <a:chOff x="1776" y="3087"/>
            <a:chExt cx="384" cy="384"/>
          </a:xfrm>
        </p:grpSpPr>
        <p:sp>
          <p:nvSpPr>
            <p:cNvPr id="18459" name="Oval 25"/>
            <p:cNvSpPr/>
            <p:nvPr/>
          </p:nvSpPr>
          <p:spPr>
            <a:xfrm>
              <a:off x="1776" y="3087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18460" name="Object 28"/>
            <p:cNvGraphicFramePr>
              <a:graphicFrameLocks noChangeAspect="1"/>
            </p:cNvGraphicFramePr>
            <p:nvPr/>
          </p:nvGraphicFramePr>
          <p:xfrm>
            <a:off x="1824" y="3087"/>
            <a:ext cx="24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9" imgW="381000" imgH="520700" progId="Equation.3">
                    <p:embed/>
                  </p:oleObj>
                </mc:Choice>
                <mc:Fallback>
                  <p:oleObj name="" r:id="rId19" imgW="381000" imgH="520700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3087"/>
                          <a:ext cx="240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4224" name="Group 48"/>
          <p:cNvGrpSpPr/>
          <p:nvPr/>
        </p:nvGrpSpPr>
        <p:grpSpPr>
          <a:xfrm>
            <a:off x="4449763" y="4900613"/>
            <a:ext cx="609600" cy="609600"/>
            <a:chOff x="2803" y="3087"/>
            <a:chExt cx="384" cy="384"/>
          </a:xfrm>
        </p:grpSpPr>
        <p:sp>
          <p:nvSpPr>
            <p:cNvPr id="18462" name="Oval 26"/>
            <p:cNvSpPr/>
            <p:nvPr/>
          </p:nvSpPr>
          <p:spPr>
            <a:xfrm>
              <a:off x="2803" y="3087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18463" name="Object 29"/>
            <p:cNvGraphicFramePr>
              <a:graphicFrameLocks noChangeAspect="1"/>
            </p:cNvGraphicFramePr>
            <p:nvPr/>
          </p:nvGraphicFramePr>
          <p:xfrm>
            <a:off x="2880" y="3087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20" imgW="444500" imgH="520700" progId="Equation.3">
                    <p:embed/>
                  </p:oleObj>
                </mc:Choice>
                <mc:Fallback>
                  <p:oleObj name="" r:id="rId20" imgW="444500" imgH="5207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880" y="3087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4226" name="Group 50"/>
          <p:cNvGrpSpPr/>
          <p:nvPr/>
        </p:nvGrpSpPr>
        <p:grpSpPr>
          <a:xfrm>
            <a:off x="7924800" y="4875213"/>
            <a:ext cx="609600" cy="635000"/>
            <a:chOff x="4992" y="3071"/>
            <a:chExt cx="384" cy="400"/>
          </a:xfrm>
        </p:grpSpPr>
        <p:sp>
          <p:nvSpPr>
            <p:cNvPr id="18465" name="Oval 27"/>
            <p:cNvSpPr/>
            <p:nvPr/>
          </p:nvSpPr>
          <p:spPr>
            <a:xfrm>
              <a:off x="4992" y="3087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18466" name="Object 31"/>
            <p:cNvGraphicFramePr>
              <a:graphicFrameLocks noChangeAspect="1"/>
            </p:cNvGraphicFramePr>
            <p:nvPr/>
          </p:nvGraphicFramePr>
          <p:xfrm>
            <a:off x="5028" y="3071"/>
            <a:ext cx="30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22" imgW="482600" imgH="571500" progId="Equation.3">
                    <p:embed/>
                  </p:oleObj>
                </mc:Choice>
                <mc:Fallback>
                  <p:oleObj name="" r:id="rId22" imgW="482600" imgH="5715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028" y="3071"/>
                          <a:ext cx="303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4225" name="Group 49"/>
          <p:cNvGrpSpPr/>
          <p:nvPr/>
        </p:nvGrpSpPr>
        <p:grpSpPr>
          <a:xfrm>
            <a:off x="6172200" y="4900613"/>
            <a:ext cx="609600" cy="609600"/>
            <a:chOff x="3888" y="3087"/>
            <a:chExt cx="384" cy="384"/>
          </a:xfrm>
        </p:grpSpPr>
        <p:graphicFrame>
          <p:nvGraphicFramePr>
            <p:cNvPr id="18468" name="Object 30"/>
            <p:cNvGraphicFramePr>
              <a:graphicFrameLocks noChangeAspect="1"/>
            </p:cNvGraphicFramePr>
            <p:nvPr/>
          </p:nvGraphicFramePr>
          <p:xfrm>
            <a:off x="3936" y="3087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4" imgW="431800" imgH="533400" progId="Equation.3">
                    <p:embed/>
                  </p:oleObj>
                </mc:Choice>
                <mc:Fallback>
                  <p:oleObj name="" r:id="rId24" imgW="431800" imgH="5334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936" y="3087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9" name="Oval 32"/>
            <p:cNvSpPr/>
            <p:nvPr/>
          </p:nvSpPr>
          <p:spPr>
            <a:xfrm>
              <a:off x="3888" y="3087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</p:grpSp>
      <p:sp>
        <p:nvSpPr>
          <p:cNvPr id="2354209" name="Line 33"/>
          <p:cNvSpPr/>
          <p:nvPr/>
        </p:nvSpPr>
        <p:spPr>
          <a:xfrm>
            <a:off x="3048000" y="3300413"/>
            <a:ext cx="76200" cy="12954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4210" name="Line 34"/>
          <p:cNvSpPr/>
          <p:nvPr/>
        </p:nvSpPr>
        <p:spPr>
          <a:xfrm>
            <a:off x="4191000" y="3300413"/>
            <a:ext cx="533400" cy="14478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4211" name="Line 35"/>
          <p:cNvSpPr/>
          <p:nvPr/>
        </p:nvSpPr>
        <p:spPr>
          <a:xfrm>
            <a:off x="5181600" y="3224213"/>
            <a:ext cx="1066800" cy="1524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4212" name="Line 36"/>
          <p:cNvSpPr/>
          <p:nvPr/>
        </p:nvSpPr>
        <p:spPr>
          <a:xfrm flipH="1">
            <a:off x="6477000" y="3224213"/>
            <a:ext cx="609600" cy="1524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4213" name="Line 37"/>
          <p:cNvSpPr/>
          <p:nvPr/>
        </p:nvSpPr>
        <p:spPr>
          <a:xfrm>
            <a:off x="8229600" y="3300413"/>
            <a:ext cx="0" cy="137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18475" name="Text Box 38"/>
          <p:cNvSpPr txBox="1"/>
          <p:nvPr/>
        </p:nvSpPr>
        <p:spPr>
          <a:xfrm>
            <a:off x="288925" y="2563813"/>
            <a:ext cx="16954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8476" name="Text Box 40"/>
          <p:cNvSpPr txBox="1"/>
          <p:nvPr/>
        </p:nvSpPr>
        <p:spPr>
          <a:xfrm>
            <a:off x="228600" y="3708400"/>
            <a:ext cx="25955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Are more than</a:t>
            </a:r>
            <a:endParaRPr lang="en-US" altLang="zh-CN" b="0" dirty="0">
              <a:solidFill>
                <a:srgbClr val="FF00FF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4217" name="Rectangle 41"/>
          <p:cNvSpPr/>
          <p:nvPr/>
        </p:nvSpPr>
        <p:spPr>
          <a:xfrm>
            <a:off x="4800600" y="2386013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4218" name="Rectangle 42"/>
          <p:cNvSpPr/>
          <p:nvPr/>
        </p:nvSpPr>
        <p:spPr>
          <a:xfrm>
            <a:off x="6858000" y="2386013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8479" name="Text Box 43"/>
          <p:cNvSpPr txBox="1"/>
          <p:nvPr/>
        </p:nvSpPr>
        <p:spPr>
          <a:xfrm>
            <a:off x="4343400" y="1700213"/>
            <a:ext cx="16875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Walk of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8480" name="Text Box 44"/>
          <p:cNvSpPr txBox="1"/>
          <p:nvPr/>
        </p:nvSpPr>
        <p:spPr>
          <a:xfrm>
            <a:off x="288925" y="330200"/>
            <a:ext cx="7104063" cy="11636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state is repeated as a result of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pigeonhole principle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8481" name="Text Box 45"/>
          <p:cNvSpPr txBox="1"/>
          <p:nvPr/>
        </p:nvSpPr>
        <p:spPr>
          <a:xfrm>
            <a:off x="288925" y="2992438"/>
            <a:ext cx="2325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(walk states)</a:t>
            </a:r>
            <a:endParaRPr lang="en-US" altLang="zh-CN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4222" name="Text Box 46"/>
          <p:cNvSpPr txBox="1"/>
          <p:nvPr/>
        </p:nvSpPr>
        <p:spPr>
          <a:xfrm>
            <a:off x="5791200" y="5434013"/>
            <a:ext cx="1517650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Repeated</a:t>
            </a:r>
            <a:endParaRPr lang="en-US" altLang="zh-CN" sz="2400" b="0" dirty="0">
              <a:solidFill>
                <a:srgbClr val="FF00FF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state</a:t>
            </a:r>
            <a:endParaRPr lang="en-US" altLang="zh-CN" sz="2400" b="0" dirty="0">
              <a:solidFill>
                <a:srgbClr val="FF00FF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4228" name="Line 52"/>
          <p:cNvSpPr/>
          <p:nvPr/>
        </p:nvSpPr>
        <p:spPr>
          <a:xfrm flipH="1">
            <a:off x="4859338" y="3141663"/>
            <a:ext cx="1114425" cy="1582737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4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4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4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4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4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4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4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4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4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4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4217" grpId="0" animBg="1"/>
      <p:bldP spid="2354218" grpId="0" animBg="1"/>
      <p:bldP spid="23542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2"/>
          <p:cNvSpPr txBox="1"/>
          <p:nvPr/>
        </p:nvSpPr>
        <p:spPr>
          <a:xfrm>
            <a:off x="0" y="0"/>
            <a:ext cx="69627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Consider the walk of a “long’’ string: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9458" name="Oval 3"/>
          <p:cNvSpPr/>
          <p:nvPr/>
        </p:nvSpPr>
        <p:spPr>
          <a:xfrm>
            <a:off x="1539875" y="49990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459" name="Oval 4"/>
          <p:cNvSpPr/>
          <p:nvPr/>
        </p:nvSpPr>
        <p:spPr>
          <a:xfrm>
            <a:off x="3276600" y="50244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460" name="Oval 5"/>
          <p:cNvSpPr/>
          <p:nvPr/>
        </p:nvSpPr>
        <p:spPr>
          <a:xfrm>
            <a:off x="6934200" y="50244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461" name="Oval 6"/>
          <p:cNvSpPr/>
          <p:nvPr/>
        </p:nvSpPr>
        <p:spPr>
          <a:xfrm>
            <a:off x="6781800" y="4872038"/>
            <a:ext cx="914400" cy="914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462" name="Line 7"/>
          <p:cNvSpPr/>
          <p:nvPr/>
        </p:nvSpPr>
        <p:spPr>
          <a:xfrm>
            <a:off x="1006475" y="53038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9463" name="Object 8"/>
          <p:cNvGraphicFramePr>
            <a:graphicFrameLocks noChangeAspect="1"/>
          </p:cNvGraphicFramePr>
          <p:nvPr/>
        </p:nvGraphicFramePr>
        <p:xfrm>
          <a:off x="1616075" y="4999038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381000" imgH="520700" progId="Equation.3">
                  <p:embed/>
                </p:oleObj>
              </mc:Choice>
              <mc:Fallback>
                <p:oleObj name="" r:id="rId1" imgW="381000" imgH="5207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6075" y="4999038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9"/>
          <p:cNvGraphicFramePr>
            <a:graphicFrameLocks noChangeAspect="1"/>
          </p:cNvGraphicFramePr>
          <p:nvPr/>
        </p:nvGraphicFramePr>
        <p:xfrm>
          <a:off x="3398838" y="5024438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444500" imgH="520700" progId="Equation.3">
                  <p:embed/>
                </p:oleObj>
              </mc:Choice>
              <mc:Fallback>
                <p:oleObj name="" r:id="rId3" imgW="444500" imgH="5207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8838" y="5024438"/>
                        <a:ext cx="4429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0"/>
          <p:cNvGraphicFramePr>
            <a:graphicFrameLocks noChangeAspect="1"/>
          </p:cNvGraphicFramePr>
          <p:nvPr/>
        </p:nvGraphicFramePr>
        <p:xfrm>
          <a:off x="5105400" y="5024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5" imgW="431800" imgH="533400" progId="Equation.3">
                  <p:embed/>
                </p:oleObj>
              </mc:Choice>
              <mc:Fallback>
                <p:oleObj name="" r:id="rId5" imgW="431800" imgH="5334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5400" y="5024438"/>
                        <a:ext cx="430213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1"/>
          <p:cNvGraphicFramePr>
            <a:graphicFrameLocks noChangeAspect="1"/>
          </p:cNvGraphicFramePr>
          <p:nvPr/>
        </p:nvGraphicFramePr>
        <p:xfrm>
          <a:off x="2590800" y="49482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7" imgW="266700" imgH="279400" progId="Equation.3">
                  <p:embed/>
                </p:oleObj>
              </mc:Choice>
              <mc:Fallback>
                <p:oleObj name="" r:id="rId7" imgW="266700" imgH="2794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4948238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7" name="Object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3729038"/>
            <a:ext cx="252413" cy="392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8" name="Line 13"/>
          <p:cNvSpPr/>
          <p:nvPr/>
        </p:nvSpPr>
        <p:spPr>
          <a:xfrm>
            <a:off x="2133600" y="53292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9469" name="Object 14"/>
          <p:cNvGraphicFramePr>
            <a:graphicFrameLocks noChangeAspect="1"/>
          </p:cNvGraphicFramePr>
          <p:nvPr/>
        </p:nvGraphicFramePr>
        <p:xfrm>
          <a:off x="6991350" y="4999038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0" imgW="482600" imgH="571500" progId="Equation.3">
                  <p:embed/>
                </p:oleObj>
              </mc:Choice>
              <mc:Fallback>
                <p:oleObj name="" r:id="rId10" imgW="482600" imgH="5715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91350" y="4999038"/>
                        <a:ext cx="4810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Oval 15"/>
          <p:cNvSpPr/>
          <p:nvPr/>
        </p:nvSpPr>
        <p:spPr>
          <a:xfrm>
            <a:off x="5029200" y="50244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471" name="Line 16"/>
          <p:cNvSpPr/>
          <p:nvPr/>
        </p:nvSpPr>
        <p:spPr>
          <a:xfrm>
            <a:off x="3886200" y="53292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9472" name="Line 17"/>
          <p:cNvSpPr/>
          <p:nvPr/>
        </p:nvSpPr>
        <p:spPr>
          <a:xfrm>
            <a:off x="5638800" y="532923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9473" name="Freeform 18"/>
          <p:cNvSpPr/>
          <p:nvPr/>
        </p:nvSpPr>
        <p:spPr>
          <a:xfrm>
            <a:off x="1498600" y="4173538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9474" name="Freeform 19"/>
          <p:cNvSpPr/>
          <p:nvPr/>
        </p:nvSpPr>
        <p:spPr>
          <a:xfrm>
            <a:off x="3200400" y="4186238"/>
            <a:ext cx="8001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9475" name="Freeform 20"/>
          <p:cNvSpPr/>
          <p:nvPr/>
        </p:nvSpPr>
        <p:spPr>
          <a:xfrm>
            <a:off x="6819900" y="3932238"/>
            <a:ext cx="965200" cy="1016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9476" name="Freeform 21"/>
          <p:cNvSpPr/>
          <p:nvPr/>
        </p:nvSpPr>
        <p:spPr>
          <a:xfrm>
            <a:off x="5410200" y="5634038"/>
            <a:ext cx="1600200" cy="381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9477" name="Freeform 22"/>
          <p:cNvSpPr/>
          <p:nvPr/>
        </p:nvSpPr>
        <p:spPr>
          <a:xfrm>
            <a:off x="3657600" y="5634038"/>
            <a:ext cx="1600200" cy="3048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9478" name="Object 23"/>
          <p:cNvGraphicFramePr>
            <a:graphicFrameLocks noChangeAspect="1"/>
          </p:cNvGraphicFramePr>
          <p:nvPr/>
        </p:nvGraphicFramePr>
        <p:xfrm>
          <a:off x="3517900" y="3749675"/>
          <a:ext cx="227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2" imgW="228600" imgH="355600" progId="Equation.3">
                  <p:embed/>
                </p:oleObj>
              </mc:Choice>
              <mc:Fallback>
                <p:oleObj name="" r:id="rId12" imgW="228600" imgH="3556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7900" y="3749675"/>
                        <a:ext cx="2270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4"/>
          <p:cNvGraphicFramePr>
            <a:graphicFrameLocks noChangeAspect="1"/>
          </p:cNvGraphicFramePr>
          <p:nvPr/>
        </p:nvGraphicFramePr>
        <p:xfrm>
          <a:off x="6019800" y="4872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4" imgW="254000" imgH="393700" progId="Equation.3">
                  <p:embed/>
                </p:oleObj>
              </mc:Choice>
              <mc:Fallback>
                <p:oleObj name="" r:id="rId14" imgW="254000" imgH="3937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9800" y="4872038"/>
                        <a:ext cx="252413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5"/>
          <p:cNvGraphicFramePr>
            <a:graphicFrameLocks noChangeAspect="1"/>
          </p:cNvGraphicFramePr>
          <p:nvPr/>
        </p:nvGraphicFramePr>
        <p:xfrm>
          <a:off x="7162800" y="3500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5" imgW="254000" imgH="393700" progId="Equation.3">
                  <p:embed/>
                </p:oleObj>
              </mc:Choice>
              <mc:Fallback>
                <p:oleObj name="" r:id="rId15" imgW="254000" imgH="3937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62800" y="3500438"/>
                        <a:ext cx="252413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1" name="Object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6015038"/>
            <a:ext cx="265113" cy="279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82" name="Object 27"/>
          <p:cNvGraphicFramePr>
            <a:graphicFrameLocks noChangeAspect="1"/>
          </p:cNvGraphicFramePr>
          <p:nvPr/>
        </p:nvGraphicFramePr>
        <p:xfrm>
          <a:off x="6096000" y="60912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6" imgW="266700" imgH="279400" progId="Equation.3">
                  <p:embed/>
                </p:oleObj>
              </mc:Choice>
              <mc:Fallback>
                <p:oleObj name="" r:id="rId16" imgW="266700" imgH="2794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6091238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8"/>
          <p:cNvGraphicFramePr>
            <a:graphicFrameLocks noChangeAspect="1"/>
          </p:cNvGraphicFramePr>
          <p:nvPr/>
        </p:nvGraphicFramePr>
        <p:xfrm>
          <a:off x="4343400" y="49482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7" imgW="266700" imgH="279400" progId="Equation.3">
                  <p:embed/>
                </p:oleObj>
              </mc:Choice>
              <mc:Fallback>
                <p:oleObj name="" r:id="rId17" imgW="266700" imgH="2794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400" y="4948238"/>
                        <a:ext cx="26511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29" name="Oval 29"/>
          <p:cNvSpPr/>
          <p:nvPr/>
        </p:nvSpPr>
        <p:spPr>
          <a:xfrm>
            <a:off x="1828800" y="3048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19485" name="Object 30"/>
          <p:cNvGraphicFramePr>
            <a:graphicFrameLocks noChangeAspect="1"/>
          </p:cNvGraphicFramePr>
          <p:nvPr/>
        </p:nvGraphicFramePr>
        <p:xfrm>
          <a:off x="7218363" y="0"/>
          <a:ext cx="1108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8" imgW="850265" imgH="355600" progId="Equation.3">
                  <p:embed/>
                </p:oleObj>
              </mc:Choice>
              <mc:Fallback>
                <p:oleObj name="" r:id="rId18" imgW="850265" imgH="35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218363" y="0"/>
                        <a:ext cx="11080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31" name="Oval 31"/>
          <p:cNvSpPr/>
          <p:nvPr/>
        </p:nvSpPr>
        <p:spPr>
          <a:xfrm>
            <a:off x="2895600" y="3048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5232" name="Oval 32"/>
          <p:cNvSpPr/>
          <p:nvPr/>
        </p:nvSpPr>
        <p:spPr>
          <a:xfrm>
            <a:off x="3886200" y="3048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5233" name="Oval 33"/>
          <p:cNvSpPr/>
          <p:nvPr/>
        </p:nvSpPr>
        <p:spPr>
          <a:xfrm>
            <a:off x="4876800" y="3048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5234" name="Oval 34"/>
          <p:cNvSpPr/>
          <p:nvPr/>
        </p:nvSpPr>
        <p:spPr>
          <a:xfrm>
            <a:off x="5943600" y="3048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5235" name="Line 35"/>
          <p:cNvSpPr/>
          <p:nvPr/>
        </p:nvSpPr>
        <p:spPr>
          <a:xfrm>
            <a:off x="2286000" y="3276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5236" name="Line 36"/>
          <p:cNvSpPr/>
          <p:nvPr/>
        </p:nvSpPr>
        <p:spPr>
          <a:xfrm>
            <a:off x="3352800" y="32766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5237" name="Line 37"/>
          <p:cNvSpPr/>
          <p:nvPr/>
        </p:nvSpPr>
        <p:spPr>
          <a:xfrm>
            <a:off x="4343400" y="32766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5238" name="Line 38"/>
          <p:cNvSpPr/>
          <p:nvPr/>
        </p:nvSpPr>
        <p:spPr>
          <a:xfrm>
            <a:off x="5334000" y="3276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5239" name="Object 39"/>
          <p:cNvGraphicFramePr>
            <a:graphicFrameLocks noChangeAspect="1"/>
          </p:cNvGraphicFramePr>
          <p:nvPr/>
        </p:nvGraphicFramePr>
        <p:xfrm>
          <a:off x="1905000" y="30480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20" imgW="381000" imgH="520700" progId="Equation.3">
                  <p:embed/>
                </p:oleObj>
              </mc:Choice>
              <mc:Fallback>
                <p:oleObj name="" r:id="rId20" imgW="381000" imgH="5207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3048000"/>
                        <a:ext cx="2778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0" name="Object 40"/>
          <p:cNvGraphicFramePr>
            <a:graphicFrameLocks noChangeAspect="1"/>
          </p:cNvGraphicFramePr>
          <p:nvPr/>
        </p:nvGraphicFramePr>
        <p:xfrm>
          <a:off x="2959100" y="30654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21" imgW="419100" imgH="469900" progId="Equation.3">
                  <p:embed/>
                </p:oleObj>
              </mc:Choice>
              <mc:Fallback>
                <p:oleObj name="" r:id="rId21" imgW="419100" imgH="4699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59100" y="3065463"/>
                        <a:ext cx="30480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1" name="Object 41"/>
          <p:cNvGraphicFramePr>
            <a:graphicFrameLocks noChangeAspect="1"/>
          </p:cNvGraphicFramePr>
          <p:nvPr/>
        </p:nvGraphicFramePr>
        <p:xfrm>
          <a:off x="3957638" y="30607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23" imgW="393700" imgH="482600" progId="Equation.3">
                  <p:embed/>
                </p:oleObj>
              </mc:Choice>
              <mc:Fallback>
                <p:oleObj name="" r:id="rId23" imgW="393700" imgH="4826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57638" y="3060700"/>
                        <a:ext cx="287337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2" name="Object 42"/>
          <p:cNvGraphicFramePr>
            <a:graphicFrameLocks noChangeAspect="1"/>
          </p:cNvGraphicFramePr>
          <p:nvPr/>
        </p:nvGraphicFramePr>
        <p:xfrm>
          <a:off x="4953000" y="30480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25" imgW="419100" imgH="469900" progId="Equation.3">
                  <p:embed/>
                </p:oleObj>
              </mc:Choice>
              <mc:Fallback>
                <p:oleObj name="" r:id="rId25" imgW="419100" imgH="4699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53000" y="3048000"/>
                        <a:ext cx="3048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3" name="Object 43"/>
          <p:cNvGraphicFramePr>
            <a:graphicFrameLocks noChangeAspect="1"/>
          </p:cNvGraphicFramePr>
          <p:nvPr/>
        </p:nvGraphicFramePr>
        <p:xfrm>
          <a:off x="6011863" y="30527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27" imgW="419100" imgH="469900" progId="Equation.3">
                  <p:embed/>
                </p:oleObj>
              </mc:Choice>
              <mc:Fallback>
                <p:oleObj name="" r:id="rId27" imgW="419100" imgH="4699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11863" y="3052763"/>
                        <a:ext cx="30480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4" name="Object 44"/>
          <p:cNvGraphicFramePr>
            <a:graphicFrameLocks noChangeAspect="1"/>
          </p:cNvGraphicFramePr>
          <p:nvPr/>
        </p:nvGraphicFramePr>
        <p:xfrm>
          <a:off x="2438400" y="2971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28" imgW="241300" imgH="254000" progId="Equation.3">
                  <p:embed/>
                </p:oleObj>
              </mc:Choice>
              <mc:Fallback>
                <p:oleObj name="" r:id="rId28" imgW="241300" imgH="2540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5" name="Object 45"/>
          <p:cNvGraphicFramePr>
            <a:graphicFrameLocks noChangeAspect="1"/>
          </p:cNvGraphicFramePr>
          <p:nvPr/>
        </p:nvGraphicFramePr>
        <p:xfrm>
          <a:off x="3505200" y="2971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30" imgW="241300" imgH="254000" progId="Equation.3">
                  <p:embed/>
                </p:oleObj>
              </mc:Choice>
              <mc:Fallback>
                <p:oleObj name="" r:id="rId30" imgW="241300" imgH="2540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05200" y="2971800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6" name="Object 46"/>
          <p:cNvGraphicFramePr>
            <a:graphicFrameLocks noChangeAspect="1"/>
          </p:cNvGraphicFramePr>
          <p:nvPr/>
        </p:nvGraphicFramePr>
        <p:xfrm>
          <a:off x="4425950" y="29210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31" imgW="228600" imgH="355600" progId="Equation.3">
                  <p:embed/>
                </p:oleObj>
              </mc:Choice>
              <mc:Fallback>
                <p:oleObj name="" r:id="rId31" imgW="228600" imgH="3556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25950" y="2921000"/>
                        <a:ext cx="22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7" name="Object 47"/>
          <p:cNvGraphicFramePr>
            <a:graphicFrameLocks noChangeAspect="1"/>
          </p:cNvGraphicFramePr>
          <p:nvPr/>
        </p:nvGraphicFramePr>
        <p:xfrm>
          <a:off x="5486400" y="28956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32" imgW="228600" imgH="355600" progId="Equation.3">
                  <p:embed/>
                </p:oleObj>
              </mc:Choice>
              <mc:Fallback>
                <p:oleObj name="" r:id="rId32" imgW="228600" imgH="3556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6400" y="2895600"/>
                        <a:ext cx="22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8" name="Rectangle 48"/>
          <p:cNvSpPr/>
          <p:nvPr/>
        </p:nvSpPr>
        <p:spPr>
          <a:xfrm>
            <a:off x="4800600" y="2743200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5249" name="Rectangle 49"/>
          <p:cNvSpPr/>
          <p:nvPr/>
        </p:nvSpPr>
        <p:spPr>
          <a:xfrm>
            <a:off x="5867400" y="2743200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9505" name="Text Box 50"/>
          <p:cNvSpPr txBox="1"/>
          <p:nvPr/>
        </p:nvSpPr>
        <p:spPr>
          <a:xfrm>
            <a:off x="473075" y="1955800"/>
            <a:ext cx="65928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 state is repeated in the walk of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9506" name="Text Box 51"/>
          <p:cNvSpPr txBox="1"/>
          <p:nvPr/>
        </p:nvSpPr>
        <p:spPr>
          <a:xfrm>
            <a:off x="2916238" y="620713"/>
            <a:ext cx="3617912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(length at least 4)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9507" name="Freeform 52"/>
          <p:cNvSpPr/>
          <p:nvPr/>
        </p:nvSpPr>
        <p:spPr>
          <a:xfrm>
            <a:off x="1295400" y="3729038"/>
            <a:ext cx="6743700" cy="1422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248" h="896">
                <a:moveTo>
                  <a:pt x="0" y="816"/>
                </a:moveTo>
                <a:cubicBezTo>
                  <a:pt x="420" y="816"/>
                  <a:pt x="840" y="816"/>
                  <a:pt x="1248" y="816"/>
                </a:cubicBezTo>
                <a:cubicBezTo>
                  <a:pt x="1656" y="816"/>
                  <a:pt x="2072" y="816"/>
                  <a:pt x="2448" y="816"/>
                </a:cubicBezTo>
                <a:cubicBezTo>
                  <a:pt x="2824" y="816"/>
                  <a:pt x="3216" y="824"/>
                  <a:pt x="3504" y="816"/>
                </a:cubicBezTo>
                <a:cubicBezTo>
                  <a:pt x="3792" y="808"/>
                  <a:pt x="4104" y="896"/>
                  <a:pt x="4176" y="768"/>
                </a:cubicBezTo>
                <a:cubicBezTo>
                  <a:pt x="4248" y="640"/>
                  <a:pt x="4072" y="96"/>
                  <a:pt x="3936" y="48"/>
                </a:cubicBezTo>
                <a:cubicBezTo>
                  <a:pt x="3800" y="0"/>
                  <a:pt x="3416" y="368"/>
                  <a:pt x="3360" y="480"/>
                </a:cubicBezTo>
                <a:cubicBezTo>
                  <a:pt x="3304" y="592"/>
                  <a:pt x="3452" y="656"/>
                  <a:pt x="3600" y="7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19508" name="Text Box 53"/>
          <p:cNvSpPr txBox="1"/>
          <p:nvPr/>
        </p:nvSpPr>
        <p:spPr>
          <a:xfrm>
            <a:off x="533400" y="1371600"/>
            <a:ext cx="6172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Due to the pigeonhole principle: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19509" name="Object 54"/>
          <p:cNvGraphicFramePr>
            <a:graphicFrameLocks noChangeAspect="1"/>
          </p:cNvGraphicFramePr>
          <p:nvPr/>
        </p:nvGraphicFramePr>
        <p:xfrm>
          <a:off x="7102475" y="1955800"/>
          <a:ext cx="1108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3" imgW="850265" imgH="355600" progId="Equation.3">
                  <p:embed/>
                </p:oleObj>
              </mc:Choice>
              <mc:Fallback>
                <p:oleObj name="" r:id="rId33" imgW="850265" imgH="3556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2475" y="1955800"/>
                        <a:ext cx="11080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5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5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5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5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5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5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5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5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55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55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5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5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5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5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5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55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55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5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5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5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5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5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55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55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55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5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55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5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55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5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55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55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5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55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55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55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55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55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5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9" grpId="0" animBg="1"/>
      <p:bldP spid="2355231" grpId="0" animBg="1"/>
      <p:bldP spid="2355232" grpId="0" animBg="1"/>
      <p:bldP spid="2355233" grpId="0" animBg="1"/>
      <p:bldP spid="2355234" grpId="0" animBg="1"/>
      <p:bldP spid="2355248" grpId="0" animBg="1"/>
      <p:bldP spid="23552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1" name="Object 2"/>
          <p:cNvGraphicFramePr>
            <a:graphicFrameLocks noChangeAspect="1"/>
          </p:cNvGraphicFramePr>
          <p:nvPr/>
        </p:nvGraphicFramePr>
        <p:xfrm>
          <a:off x="6248400" y="1700213"/>
          <a:ext cx="11064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1" imgW="850265" imgH="355600" progId="Equation.3">
                  <p:embed/>
                </p:oleObj>
              </mc:Choice>
              <mc:Fallback>
                <p:oleObj name="" r:id="rId1" imgW="850265" imgH="3556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1700213"/>
                        <a:ext cx="1106488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27" name="Oval 3"/>
          <p:cNvSpPr/>
          <p:nvPr/>
        </p:nvSpPr>
        <p:spPr>
          <a:xfrm>
            <a:off x="2819400" y="4900613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28" name="Oval 4"/>
          <p:cNvSpPr/>
          <p:nvPr/>
        </p:nvSpPr>
        <p:spPr>
          <a:xfrm>
            <a:off x="4449763" y="4900613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29" name="Oval 5"/>
          <p:cNvSpPr/>
          <p:nvPr/>
        </p:nvSpPr>
        <p:spPr>
          <a:xfrm>
            <a:off x="7924800" y="4900613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356230" name="Object 6"/>
          <p:cNvGraphicFramePr>
            <a:graphicFrameLocks noChangeAspect="1"/>
          </p:cNvGraphicFramePr>
          <p:nvPr/>
        </p:nvGraphicFramePr>
        <p:xfrm>
          <a:off x="2895600" y="49006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3" imgW="381000" imgH="520700" progId="Equation.3">
                  <p:embed/>
                </p:oleObj>
              </mc:Choice>
              <mc:Fallback>
                <p:oleObj name="" r:id="rId3" imgW="381000" imgH="5207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4900613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31" name="Object 7"/>
          <p:cNvGraphicFramePr>
            <a:graphicFrameLocks noChangeAspect="1"/>
          </p:cNvGraphicFramePr>
          <p:nvPr/>
        </p:nvGraphicFramePr>
        <p:xfrm>
          <a:off x="4572000" y="49006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5" imgW="444500" imgH="520700" progId="Equation.3">
                  <p:embed/>
                </p:oleObj>
              </mc:Choice>
              <mc:Fallback>
                <p:oleObj name="" r:id="rId5" imgW="444500" imgH="5207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900613"/>
                        <a:ext cx="4429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32" name="Object 8"/>
          <p:cNvGraphicFramePr>
            <a:graphicFrameLocks noChangeAspect="1"/>
          </p:cNvGraphicFramePr>
          <p:nvPr/>
        </p:nvGraphicFramePr>
        <p:xfrm>
          <a:off x="6248400" y="49006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7" imgW="431800" imgH="533400" progId="Equation.3">
                  <p:embed/>
                </p:oleObj>
              </mc:Choice>
              <mc:Fallback>
                <p:oleObj name="" r:id="rId7" imgW="431800" imgH="5334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400" y="4900613"/>
                        <a:ext cx="430213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33" name="Object 9"/>
          <p:cNvGraphicFramePr>
            <a:graphicFrameLocks noChangeAspect="1"/>
          </p:cNvGraphicFramePr>
          <p:nvPr/>
        </p:nvGraphicFramePr>
        <p:xfrm>
          <a:off x="7981950" y="4875213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9" imgW="482600" imgH="571500" progId="Equation.3">
                  <p:embed/>
                </p:oleObj>
              </mc:Choice>
              <mc:Fallback>
                <p:oleObj name="" r:id="rId9" imgW="482600" imgH="5715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1950" y="4875213"/>
                        <a:ext cx="4810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34" name="Oval 10"/>
          <p:cNvSpPr/>
          <p:nvPr/>
        </p:nvSpPr>
        <p:spPr>
          <a:xfrm>
            <a:off x="6172200" y="4900613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0490" name="Text Box 11"/>
          <p:cNvSpPr txBox="1"/>
          <p:nvPr/>
        </p:nvSpPr>
        <p:spPr>
          <a:xfrm>
            <a:off x="3810000" y="5510213"/>
            <a:ext cx="36591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Automaton States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6236" name="Line 12"/>
          <p:cNvSpPr/>
          <p:nvPr/>
        </p:nvSpPr>
        <p:spPr>
          <a:xfrm flipH="1">
            <a:off x="3048000" y="3300413"/>
            <a:ext cx="304800" cy="14478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6237" name="Line 13"/>
          <p:cNvSpPr/>
          <p:nvPr/>
        </p:nvSpPr>
        <p:spPr>
          <a:xfrm>
            <a:off x="4572000" y="3224213"/>
            <a:ext cx="152400" cy="1524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6238" name="Line 14"/>
          <p:cNvSpPr/>
          <p:nvPr/>
        </p:nvSpPr>
        <p:spPr>
          <a:xfrm>
            <a:off x="5562600" y="3224213"/>
            <a:ext cx="685800" cy="1524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6239" name="Line 15"/>
          <p:cNvSpPr/>
          <p:nvPr/>
        </p:nvSpPr>
        <p:spPr>
          <a:xfrm>
            <a:off x="6553200" y="3148013"/>
            <a:ext cx="1447800" cy="1752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6240" name="Line 16"/>
          <p:cNvSpPr/>
          <p:nvPr/>
        </p:nvSpPr>
        <p:spPr>
          <a:xfrm>
            <a:off x="7620000" y="3148013"/>
            <a:ext cx="533400" cy="16764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0496" name="Text Box 17"/>
          <p:cNvSpPr txBox="1"/>
          <p:nvPr/>
        </p:nvSpPr>
        <p:spPr>
          <a:xfrm>
            <a:off x="288925" y="2563813"/>
            <a:ext cx="16954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0497" name="Text Box 18"/>
          <p:cNvSpPr txBox="1"/>
          <p:nvPr/>
        </p:nvSpPr>
        <p:spPr>
          <a:xfrm>
            <a:off x="304800" y="4900613"/>
            <a:ext cx="2486025" cy="9445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Nests: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0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(Automaton states)</a:t>
            </a:r>
            <a:endParaRPr lang="en-US" altLang="zh-CN" sz="20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0498" name="Text Box 19"/>
          <p:cNvSpPr txBox="1"/>
          <p:nvPr/>
        </p:nvSpPr>
        <p:spPr>
          <a:xfrm>
            <a:off x="228600" y="3708400"/>
            <a:ext cx="25955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Are more than</a:t>
            </a:r>
            <a:endParaRPr lang="en-US" altLang="zh-CN" b="0" dirty="0">
              <a:solidFill>
                <a:srgbClr val="FF00FF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0499" name="Text Box 20"/>
          <p:cNvSpPr txBox="1"/>
          <p:nvPr/>
        </p:nvSpPr>
        <p:spPr>
          <a:xfrm>
            <a:off x="4343400" y="1700213"/>
            <a:ext cx="16875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Walk of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0500" name="Text Box 21"/>
          <p:cNvSpPr txBox="1"/>
          <p:nvPr/>
        </p:nvSpPr>
        <p:spPr>
          <a:xfrm>
            <a:off x="288925" y="330200"/>
            <a:ext cx="7104063" cy="11636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state is repeated as a result of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pigeonhole principle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0501" name="Text Box 22"/>
          <p:cNvSpPr txBox="1"/>
          <p:nvPr/>
        </p:nvSpPr>
        <p:spPr>
          <a:xfrm>
            <a:off x="288925" y="3041650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(walk states)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6247" name="Oval 23"/>
          <p:cNvSpPr/>
          <p:nvPr/>
        </p:nvSpPr>
        <p:spPr>
          <a:xfrm>
            <a:off x="3276600" y="2614613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48" name="Oval 24"/>
          <p:cNvSpPr/>
          <p:nvPr/>
        </p:nvSpPr>
        <p:spPr>
          <a:xfrm>
            <a:off x="4343400" y="2614613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49" name="Oval 25"/>
          <p:cNvSpPr/>
          <p:nvPr/>
        </p:nvSpPr>
        <p:spPr>
          <a:xfrm>
            <a:off x="5334000" y="2614613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50" name="Oval 26"/>
          <p:cNvSpPr/>
          <p:nvPr/>
        </p:nvSpPr>
        <p:spPr>
          <a:xfrm>
            <a:off x="6324600" y="2614613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51" name="Oval 27"/>
          <p:cNvSpPr/>
          <p:nvPr/>
        </p:nvSpPr>
        <p:spPr>
          <a:xfrm>
            <a:off x="7391400" y="2614613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52" name="Line 28"/>
          <p:cNvSpPr/>
          <p:nvPr/>
        </p:nvSpPr>
        <p:spPr>
          <a:xfrm>
            <a:off x="3733800" y="28432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6253" name="Line 29"/>
          <p:cNvSpPr/>
          <p:nvPr/>
        </p:nvSpPr>
        <p:spPr>
          <a:xfrm>
            <a:off x="4800600" y="28432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6254" name="Line 30"/>
          <p:cNvSpPr/>
          <p:nvPr/>
        </p:nvSpPr>
        <p:spPr>
          <a:xfrm>
            <a:off x="5791200" y="28432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6255" name="Line 31"/>
          <p:cNvSpPr/>
          <p:nvPr/>
        </p:nvSpPr>
        <p:spPr>
          <a:xfrm>
            <a:off x="6781800" y="28432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6256" name="Object 32"/>
          <p:cNvGraphicFramePr>
            <a:graphicFrameLocks noChangeAspect="1"/>
          </p:cNvGraphicFramePr>
          <p:nvPr/>
        </p:nvGraphicFramePr>
        <p:xfrm>
          <a:off x="3352800" y="2614613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1" imgW="381000" imgH="520700" progId="Equation.3">
                  <p:embed/>
                </p:oleObj>
              </mc:Choice>
              <mc:Fallback>
                <p:oleObj name="" r:id="rId11" imgW="381000" imgH="5207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614613"/>
                        <a:ext cx="2778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57" name="Object 33"/>
          <p:cNvGraphicFramePr>
            <a:graphicFrameLocks noChangeAspect="1"/>
          </p:cNvGraphicFramePr>
          <p:nvPr/>
        </p:nvGraphicFramePr>
        <p:xfrm>
          <a:off x="4406900" y="2632075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2" imgW="419100" imgH="469900" progId="Equation.3">
                  <p:embed/>
                </p:oleObj>
              </mc:Choice>
              <mc:Fallback>
                <p:oleObj name="" r:id="rId12" imgW="419100" imgH="469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06900" y="2632075"/>
                        <a:ext cx="3048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58" name="Object 34"/>
          <p:cNvGraphicFramePr>
            <a:graphicFrameLocks noChangeAspect="1"/>
          </p:cNvGraphicFramePr>
          <p:nvPr/>
        </p:nvGraphicFramePr>
        <p:xfrm>
          <a:off x="5405438" y="2627313"/>
          <a:ext cx="2873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4" imgW="393700" imgH="482600" progId="Equation.3">
                  <p:embed/>
                </p:oleObj>
              </mc:Choice>
              <mc:Fallback>
                <p:oleObj name="" r:id="rId14" imgW="393700" imgH="4826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05438" y="2627313"/>
                        <a:ext cx="287337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59" name="Object 35"/>
          <p:cNvGraphicFramePr>
            <a:graphicFrameLocks noChangeAspect="1"/>
          </p:cNvGraphicFramePr>
          <p:nvPr/>
        </p:nvGraphicFramePr>
        <p:xfrm>
          <a:off x="6400800" y="261461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6" imgW="419100" imgH="469900" progId="Equation.3">
                  <p:embed/>
                </p:oleObj>
              </mc:Choice>
              <mc:Fallback>
                <p:oleObj name="" r:id="rId16" imgW="419100" imgH="469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00800" y="2614613"/>
                        <a:ext cx="30480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60" name="Object 36"/>
          <p:cNvGraphicFramePr>
            <a:graphicFrameLocks noChangeAspect="1"/>
          </p:cNvGraphicFramePr>
          <p:nvPr/>
        </p:nvGraphicFramePr>
        <p:xfrm>
          <a:off x="7459663" y="2619375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8" imgW="419100" imgH="469900" progId="Equation.3">
                  <p:embed/>
                </p:oleObj>
              </mc:Choice>
              <mc:Fallback>
                <p:oleObj name="" r:id="rId18" imgW="419100" imgH="469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59663" y="2619375"/>
                        <a:ext cx="3048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61" name="Object 37"/>
          <p:cNvGraphicFramePr>
            <a:graphicFrameLocks noChangeAspect="1"/>
          </p:cNvGraphicFramePr>
          <p:nvPr/>
        </p:nvGraphicFramePr>
        <p:xfrm>
          <a:off x="3886200" y="2538413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9" imgW="241300" imgH="254000" progId="Equation.3">
                  <p:embed/>
                </p:oleObj>
              </mc:Choice>
              <mc:Fallback>
                <p:oleObj name="" r:id="rId19" imgW="241300" imgH="2540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86200" y="2538413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62" name="Object 38"/>
          <p:cNvGraphicFramePr>
            <a:graphicFrameLocks noChangeAspect="1"/>
          </p:cNvGraphicFramePr>
          <p:nvPr/>
        </p:nvGraphicFramePr>
        <p:xfrm>
          <a:off x="4953000" y="2538413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1" imgW="241300" imgH="254000" progId="Equation.3">
                  <p:embed/>
                </p:oleObj>
              </mc:Choice>
              <mc:Fallback>
                <p:oleObj name="" r:id="rId21" imgW="241300" imgH="2540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53000" y="2538413"/>
                        <a:ext cx="241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63" name="Object 39"/>
          <p:cNvGraphicFramePr>
            <a:graphicFrameLocks noChangeAspect="1"/>
          </p:cNvGraphicFramePr>
          <p:nvPr/>
        </p:nvGraphicFramePr>
        <p:xfrm>
          <a:off x="5873750" y="2487613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22" imgW="228600" imgH="355600" progId="Equation.3">
                  <p:embed/>
                </p:oleObj>
              </mc:Choice>
              <mc:Fallback>
                <p:oleObj name="" r:id="rId22" imgW="228600" imgH="3556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73750" y="2487613"/>
                        <a:ext cx="22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64" name="Object 40"/>
          <p:cNvGraphicFramePr>
            <a:graphicFrameLocks noChangeAspect="1"/>
          </p:cNvGraphicFramePr>
          <p:nvPr/>
        </p:nvGraphicFramePr>
        <p:xfrm>
          <a:off x="6934200" y="2462213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4" imgW="228600" imgH="355600" progId="Equation.3">
                  <p:embed/>
                </p:oleObj>
              </mc:Choice>
              <mc:Fallback>
                <p:oleObj name="" r:id="rId24" imgW="228600" imgH="3556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934200" y="2462213"/>
                        <a:ext cx="228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65" name="Rectangle 41"/>
          <p:cNvSpPr/>
          <p:nvPr/>
        </p:nvSpPr>
        <p:spPr>
          <a:xfrm>
            <a:off x="6248400" y="2309813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66" name="Rectangle 42"/>
          <p:cNvSpPr/>
          <p:nvPr/>
        </p:nvSpPr>
        <p:spPr>
          <a:xfrm>
            <a:off x="7315200" y="2309813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6267" name="Text Box 43"/>
          <p:cNvSpPr txBox="1"/>
          <p:nvPr/>
        </p:nvSpPr>
        <p:spPr>
          <a:xfrm>
            <a:off x="7626350" y="5434013"/>
            <a:ext cx="1517650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Repeated</a:t>
            </a:r>
            <a:endParaRPr lang="en-US" altLang="zh-CN" sz="2400" b="0" dirty="0">
              <a:solidFill>
                <a:srgbClr val="FF00FF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state</a:t>
            </a:r>
            <a:endParaRPr lang="en-US" altLang="zh-CN" sz="2400" b="0" dirty="0">
              <a:solidFill>
                <a:srgbClr val="FF00FF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6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6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6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6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6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6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6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6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6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6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6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6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6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6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6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6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6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6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6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6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6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6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6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6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6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6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6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6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6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6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6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56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56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6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56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6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5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5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56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56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5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5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5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5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5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5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5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56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56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56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56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56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6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56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56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56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56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56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56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56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56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5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5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56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6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5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5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5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5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5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5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27" grpId="0" animBg="1"/>
      <p:bldP spid="2356228" grpId="0" animBg="1"/>
      <p:bldP spid="2356229" grpId="0" animBg="1"/>
      <p:bldP spid="2356234" grpId="0" animBg="1"/>
      <p:bldP spid="2356247" grpId="0" animBg="1"/>
      <p:bldP spid="2356248" grpId="0" animBg="1"/>
      <p:bldP spid="2356249" grpId="0" animBg="1"/>
      <p:bldP spid="2356250" grpId="0" animBg="1"/>
      <p:bldP spid="2356251" grpId="0" animBg="1"/>
      <p:bldP spid="2356265" grpId="0" animBg="1"/>
      <p:bldP spid="2356266" grpId="0" animBg="1"/>
      <p:bldP spid="23562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Oval 2"/>
          <p:cNvSpPr/>
          <p:nvPr/>
        </p:nvSpPr>
        <p:spPr>
          <a:xfrm>
            <a:off x="1371600" y="5308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06" name="Oval 3"/>
          <p:cNvSpPr/>
          <p:nvPr/>
        </p:nvSpPr>
        <p:spPr>
          <a:xfrm>
            <a:off x="4953000" y="5308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07" name="Oval 4"/>
          <p:cNvSpPr/>
          <p:nvPr/>
        </p:nvSpPr>
        <p:spPr>
          <a:xfrm>
            <a:off x="7620000" y="5308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08" name="Oval 5"/>
          <p:cNvSpPr/>
          <p:nvPr/>
        </p:nvSpPr>
        <p:spPr>
          <a:xfrm>
            <a:off x="2514600" y="5308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09" name="Line 6"/>
          <p:cNvSpPr/>
          <p:nvPr/>
        </p:nvSpPr>
        <p:spPr>
          <a:xfrm>
            <a:off x="685800" y="55372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0" name="Line 7"/>
          <p:cNvSpPr/>
          <p:nvPr/>
        </p:nvSpPr>
        <p:spPr>
          <a:xfrm>
            <a:off x="1905000" y="55372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1" name="Line 8"/>
          <p:cNvSpPr/>
          <p:nvPr/>
        </p:nvSpPr>
        <p:spPr>
          <a:xfrm>
            <a:off x="3048000" y="553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2" name="Line 9"/>
          <p:cNvSpPr/>
          <p:nvPr/>
        </p:nvSpPr>
        <p:spPr>
          <a:xfrm>
            <a:off x="4572000" y="553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3" name="Line 10"/>
          <p:cNvSpPr/>
          <p:nvPr/>
        </p:nvSpPr>
        <p:spPr>
          <a:xfrm>
            <a:off x="5486400" y="553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4" name="Oval 11"/>
          <p:cNvSpPr/>
          <p:nvPr/>
        </p:nvSpPr>
        <p:spPr>
          <a:xfrm>
            <a:off x="5791200" y="4394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15" name="Oval 12"/>
          <p:cNvSpPr/>
          <p:nvPr/>
        </p:nvSpPr>
        <p:spPr>
          <a:xfrm>
            <a:off x="4343400" y="4394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16" name="Line 13"/>
          <p:cNvSpPr/>
          <p:nvPr/>
        </p:nvSpPr>
        <p:spPr>
          <a:xfrm flipV="1">
            <a:off x="5410200" y="49276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7" name="Line 14"/>
          <p:cNvSpPr/>
          <p:nvPr/>
        </p:nvSpPr>
        <p:spPr>
          <a:xfrm>
            <a:off x="4724400" y="49276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18" name="Freeform 15"/>
          <p:cNvSpPr/>
          <p:nvPr/>
        </p:nvSpPr>
        <p:spPr>
          <a:xfrm>
            <a:off x="4648200" y="3873500"/>
            <a:ext cx="1371600" cy="5207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21519" name="Line 16"/>
          <p:cNvSpPr/>
          <p:nvPr/>
        </p:nvSpPr>
        <p:spPr>
          <a:xfrm>
            <a:off x="7239000" y="553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1520" name="Object 17"/>
          <p:cNvGraphicFramePr>
            <a:graphicFrameLocks noChangeAspect="1"/>
          </p:cNvGraphicFramePr>
          <p:nvPr/>
        </p:nvGraphicFramePr>
        <p:xfrm>
          <a:off x="5075238" y="5327650"/>
          <a:ext cx="327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" imgW="330200" imgH="482600" progId="Equation.3">
                  <p:embed/>
                </p:oleObj>
              </mc:Choice>
              <mc:Fallback>
                <p:oleObj name="" r:id="rId1" imgW="330200" imgH="4826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5238" y="5327650"/>
                        <a:ext cx="3270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8"/>
          <p:cNvSpPr txBox="1"/>
          <p:nvPr/>
        </p:nvSpPr>
        <p:spPr>
          <a:xfrm>
            <a:off x="3657600" y="5156200"/>
            <a:ext cx="793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1522" name="Text Box 19"/>
          <p:cNvSpPr txBox="1"/>
          <p:nvPr/>
        </p:nvSpPr>
        <p:spPr>
          <a:xfrm>
            <a:off x="6248400" y="5156200"/>
            <a:ext cx="793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1523" name="Text Box 20"/>
          <p:cNvSpPr txBox="1"/>
          <p:nvPr/>
        </p:nvSpPr>
        <p:spPr>
          <a:xfrm>
            <a:off x="3886200" y="5765800"/>
            <a:ext cx="30972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Repeated state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1524" name="Freeform 21"/>
          <p:cNvSpPr/>
          <p:nvPr/>
        </p:nvSpPr>
        <p:spPr>
          <a:xfrm>
            <a:off x="685800" y="4013200"/>
            <a:ext cx="6870700" cy="123348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328" h="777">
                <a:moveTo>
                  <a:pt x="0" y="763"/>
                </a:moveTo>
                <a:cubicBezTo>
                  <a:pt x="656" y="775"/>
                  <a:pt x="1082" y="777"/>
                  <a:pt x="1812" y="772"/>
                </a:cubicBezTo>
                <a:cubicBezTo>
                  <a:pt x="1903" y="761"/>
                  <a:pt x="1992" y="746"/>
                  <a:pt x="2083" y="738"/>
                </a:cubicBezTo>
                <a:cubicBezTo>
                  <a:pt x="2311" y="743"/>
                  <a:pt x="2503" y="755"/>
                  <a:pt x="2727" y="746"/>
                </a:cubicBezTo>
                <a:cubicBezTo>
                  <a:pt x="2785" y="732"/>
                  <a:pt x="2840" y="721"/>
                  <a:pt x="2897" y="704"/>
                </a:cubicBezTo>
                <a:cubicBezTo>
                  <a:pt x="2933" y="680"/>
                  <a:pt x="2963" y="652"/>
                  <a:pt x="2998" y="628"/>
                </a:cubicBezTo>
                <a:cubicBezTo>
                  <a:pt x="3037" y="569"/>
                  <a:pt x="3103" y="533"/>
                  <a:pt x="3142" y="475"/>
                </a:cubicBezTo>
                <a:cubicBezTo>
                  <a:pt x="3159" y="450"/>
                  <a:pt x="3168" y="424"/>
                  <a:pt x="3185" y="399"/>
                </a:cubicBezTo>
                <a:cubicBezTo>
                  <a:pt x="3191" y="382"/>
                  <a:pt x="3196" y="365"/>
                  <a:pt x="3202" y="348"/>
                </a:cubicBezTo>
                <a:cubicBezTo>
                  <a:pt x="3205" y="340"/>
                  <a:pt x="3210" y="323"/>
                  <a:pt x="3210" y="323"/>
                </a:cubicBezTo>
                <a:cubicBezTo>
                  <a:pt x="3204" y="233"/>
                  <a:pt x="3202" y="195"/>
                  <a:pt x="3176" y="119"/>
                </a:cubicBezTo>
                <a:cubicBezTo>
                  <a:pt x="3172" y="106"/>
                  <a:pt x="3115" y="91"/>
                  <a:pt x="3100" y="86"/>
                </a:cubicBezTo>
                <a:cubicBezTo>
                  <a:pt x="2994" y="50"/>
                  <a:pt x="2889" y="18"/>
                  <a:pt x="2778" y="1"/>
                </a:cubicBezTo>
                <a:cubicBezTo>
                  <a:pt x="2711" y="8"/>
                  <a:pt x="2693" y="0"/>
                  <a:pt x="2659" y="52"/>
                </a:cubicBezTo>
                <a:cubicBezTo>
                  <a:pt x="2615" y="183"/>
                  <a:pt x="2605" y="351"/>
                  <a:pt x="2668" y="475"/>
                </a:cubicBezTo>
                <a:cubicBezTo>
                  <a:pt x="2690" y="518"/>
                  <a:pt x="2750" y="545"/>
                  <a:pt x="2786" y="577"/>
                </a:cubicBezTo>
                <a:cubicBezTo>
                  <a:pt x="2872" y="654"/>
                  <a:pt x="2940" y="730"/>
                  <a:pt x="3058" y="755"/>
                </a:cubicBezTo>
                <a:cubicBezTo>
                  <a:pt x="3479" y="736"/>
                  <a:pt x="3906" y="772"/>
                  <a:pt x="4328" y="77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1525" name="Object 22"/>
          <p:cNvGraphicFramePr>
            <a:graphicFrameLocks noChangeAspect="1"/>
          </p:cNvGraphicFramePr>
          <p:nvPr/>
        </p:nvGraphicFramePr>
        <p:xfrm>
          <a:off x="3733800" y="2209800"/>
          <a:ext cx="2667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2451100" imgH="482600" progId="Equation.3">
                  <p:embed/>
                </p:oleObj>
              </mc:Choice>
              <mc:Fallback>
                <p:oleObj name="" r:id="rId3" imgW="2451100" imgH="4826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2209800"/>
                        <a:ext cx="26670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3"/>
          <p:cNvGraphicFramePr>
            <a:graphicFrameLocks noChangeAspect="1"/>
          </p:cNvGraphicFramePr>
          <p:nvPr/>
        </p:nvGraphicFramePr>
        <p:xfrm>
          <a:off x="1981200" y="51562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5" imgW="406400" imgH="469900" progId="Equation.3">
                  <p:embed/>
                </p:oleObj>
              </mc:Choice>
              <mc:Fallback>
                <p:oleObj name="" r:id="rId5" imgW="406400" imgH="4699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5156200"/>
                        <a:ext cx="330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4"/>
          <p:cNvGraphicFramePr>
            <a:graphicFrameLocks noChangeAspect="1"/>
          </p:cNvGraphicFramePr>
          <p:nvPr/>
        </p:nvGraphicFramePr>
        <p:xfrm>
          <a:off x="3098800" y="5156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7" imgW="469900" imgH="469900" progId="Equation.3">
                  <p:embed/>
                </p:oleObj>
              </mc:Choice>
              <mc:Fallback>
                <p:oleObj name="" r:id="rId7" imgW="469900" imgH="4699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8800" y="51562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5"/>
          <p:cNvGraphicFramePr>
            <a:graphicFrameLocks noChangeAspect="1"/>
          </p:cNvGraphicFramePr>
          <p:nvPr/>
        </p:nvGraphicFramePr>
        <p:xfrm>
          <a:off x="7010400" y="51562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0400" y="5156200"/>
                        <a:ext cx="419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Text Box 26"/>
          <p:cNvSpPr txBox="1"/>
          <p:nvPr/>
        </p:nvSpPr>
        <p:spPr>
          <a:xfrm>
            <a:off x="1905000" y="2133600"/>
            <a:ext cx="16875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Walk of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1530" name="Oval 27"/>
          <p:cNvSpPr/>
          <p:nvPr/>
        </p:nvSpPr>
        <p:spPr>
          <a:xfrm>
            <a:off x="623888" y="3059113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31" name="Oval 28"/>
          <p:cNvSpPr/>
          <p:nvPr/>
        </p:nvSpPr>
        <p:spPr>
          <a:xfrm>
            <a:off x="3581400" y="30480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32" name="Oval 29"/>
          <p:cNvSpPr/>
          <p:nvPr/>
        </p:nvSpPr>
        <p:spPr>
          <a:xfrm>
            <a:off x="8213725" y="3033713"/>
            <a:ext cx="473075" cy="4714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33" name="Oval 30"/>
          <p:cNvSpPr/>
          <p:nvPr/>
        </p:nvSpPr>
        <p:spPr>
          <a:xfrm>
            <a:off x="1528763" y="3059113"/>
            <a:ext cx="423862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34" name="Line 31"/>
          <p:cNvSpPr/>
          <p:nvPr/>
        </p:nvSpPr>
        <p:spPr>
          <a:xfrm>
            <a:off x="261938" y="3241675"/>
            <a:ext cx="361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35" name="Line 32"/>
          <p:cNvSpPr/>
          <p:nvPr/>
        </p:nvSpPr>
        <p:spPr>
          <a:xfrm>
            <a:off x="1046163" y="32416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36" name="Line 33"/>
          <p:cNvSpPr/>
          <p:nvPr/>
        </p:nvSpPr>
        <p:spPr>
          <a:xfrm>
            <a:off x="1952625" y="32416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37" name="Line 34"/>
          <p:cNvSpPr/>
          <p:nvPr/>
        </p:nvSpPr>
        <p:spPr>
          <a:xfrm>
            <a:off x="3159125" y="32321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38" name="Line 35"/>
          <p:cNvSpPr/>
          <p:nvPr/>
        </p:nvSpPr>
        <p:spPr>
          <a:xfrm>
            <a:off x="4003675" y="32321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39" name="Line 36"/>
          <p:cNvSpPr/>
          <p:nvPr/>
        </p:nvSpPr>
        <p:spPr>
          <a:xfrm>
            <a:off x="7696200" y="320040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1540" name="Object 37"/>
          <p:cNvGraphicFramePr>
            <a:graphicFrameLocks noChangeAspect="1"/>
          </p:cNvGraphicFramePr>
          <p:nvPr/>
        </p:nvGraphicFramePr>
        <p:xfrm>
          <a:off x="3676650" y="3065463"/>
          <a:ext cx="260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1" imgW="330200" imgH="482600" progId="Equation.3">
                  <p:embed/>
                </p:oleObj>
              </mc:Choice>
              <mc:Fallback>
                <p:oleObj name="" r:id="rId11" imgW="330200" imgH="4826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6650" y="3065463"/>
                        <a:ext cx="26035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Text Box 38"/>
          <p:cNvSpPr txBox="1"/>
          <p:nvPr/>
        </p:nvSpPr>
        <p:spPr>
          <a:xfrm>
            <a:off x="2547938" y="2860675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1542" name="Oval 39"/>
          <p:cNvSpPr/>
          <p:nvPr/>
        </p:nvSpPr>
        <p:spPr>
          <a:xfrm>
            <a:off x="6172200" y="30480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43" name="Line 40"/>
          <p:cNvSpPr/>
          <p:nvPr/>
        </p:nvSpPr>
        <p:spPr>
          <a:xfrm>
            <a:off x="5749925" y="32321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1544" name="Line 41"/>
          <p:cNvSpPr/>
          <p:nvPr/>
        </p:nvSpPr>
        <p:spPr>
          <a:xfrm>
            <a:off x="6594475" y="32321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1545" name="Object 42"/>
          <p:cNvGraphicFramePr>
            <a:graphicFrameLocks noChangeAspect="1"/>
          </p:cNvGraphicFramePr>
          <p:nvPr/>
        </p:nvGraphicFramePr>
        <p:xfrm>
          <a:off x="6269038" y="3065463"/>
          <a:ext cx="258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2" imgW="330200" imgH="482600" progId="Equation.3">
                  <p:embed/>
                </p:oleObj>
              </mc:Choice>
              <mc:Fallback>
                <p:oleObj name="" r:id="rId12" imgW="330200" imgH="4826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69038" y="3065463"/>
                        <a:ext cx="2587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6" name="Text Box 43"/>
          <p:cNvSpPr txBox="1"/>
          <p:nvPr/>
        </p:nvSpPr>
        <p:spPr>
          <a:xfrm>
            <a:off x="4495800" y="28194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1547" name="Text Box 44"/>
          <p:cNvSpPr txBox="1"/>
          <p:nvPr/>
        </p:nvSpPr>
        <p:spPr>
          <a:xfrm>
            <a:off x="7086600" y="28194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1548" name="Oval 45"/>
          <p:cNvSpPr/>
          <p:nvPr/>
        </p:nvSpPr>
        <p:spPr>
          <a:xfrm>
            <a:off x="5334000" y="3048000"/>
            <a:ext cx="423863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549" name="Line 46"/>
          <p:cNvSpPr/>
          <p:nvPr/>
        </p:nvSpPr>
        <p:spPr>
          <a:xfrm>
            <a:off x="5105400" y="32004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graphicFrame>
        <p:nvGraphicFramePr>
          <p:cNvPr id="21550" name="Object 47"/>
          <p:cNvGraphicFramePr>
            <a:graphicFrameLocks noChangeAspect="1"/>
          </p:cNvGraphicFramePr>
          <p:nvPr/>
        </p:nvGraphicFramePr>
        <p:xfrm>
          <a:off x="1066800" y="2895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3" imgW="406400" imgH="469900" progId="Equation.3">
                  <p:embed/>
                </p:oleObj>
              </mc:Choice>
              <mc:Fallback>
                <p:oleObj name="" r:id="rId13" imgW="406400" imgH="469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895600"/>
                        <a:ext cx="330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1" name="Object 48"/>
          <p:cNvGraphicFramePr>
            <a:graphicFrameLocks noChangeAspect="1"/>
          </p:cNvGraphicFramePr>
          <p:nvPr/>
        </p:nvGraphicFramePr>
        <p:xfrm>
          <a:off x="1981200" y="2895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4" imgW="469900" imgH="469900" progId="Equation.3">
                  <p:embed/>
                </p:oleObj>
              </mc:Choice>
              <mc:Fallback>
                <p:oleObj name="" r:id="rId14" imgW="469900" imgH="469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1200" y="28956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2" name="Object 49"/>
          <p:cNvGraphicFramePr>
            <a:graphicFrameLocks noChangeAspect="1"/>
          </p:cNvGraphicFramePr>
          <p:nvPr/>
        </p:nvGraphicFramePr>
        <p:xfrm>
          <a:off x="7696200" y="28194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6" imgW="482600" imgH="482600" progId="Equation.3">
                  <p:embed/>
                </p:oleObj>
              </mc:Choice>
              <mc:Fallback>
                <p:oleObj name="" r:id="rId16" imgW="482600" imgH="482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96200" y="2819400"/>
                        <a:ext cx="39052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3" name="Object 50"/>
          <p:cNvGraphicFramePr>
            <a:graphicFrameLocks noChangeAspect="1"/>
          </p:cNvGraphicFramePr>
          <p:nvPr/>
        </p:nvGraphicFramePr>
        <p:xfrm>
          <a:off x="3154363" y="28908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8" imgW="393700" imgH="482600" progId="Equation.3">
                  <p:embed/>
                </p:oleObj>
              </mc:Choice>
              <mc:Fallback>
                <p:oleObj name="" r:id="rId18" imgW="393700" imgH="4826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54363" y="2890838"/>
                        <a:ext cx="319087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4" name="Object 51"/>
          <p:cNvGraphicFramePr>
            <a:graphicFrameLocks noChangeAspect="1"/>
          </p:cNvGraphicFramePr>
          <p:nvPr/>
        </p:nvGraphicFramePr>
        <p:xfrm>
          <a:off x="5791200" y="2819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20" imgW="482600" imgH="558800" progId="Equation.3">
                  <p:embed/>
                </p:oleObj>
              </mc:Choice>
              <mc:Fallback>
                <p:oleObj name="" r:id="rId20" imgW="482600" imgH="558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91200" y="2819400"/>
                        <a:ext cx="3905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" name="Object 52"/>
          <p:cNvGraphicFramePr>
            <a:graphicFrameLocks noChangeAspect="1"/>
          </p:cNvGraphicFramePr>
          <p:nvPr/>
        </p:nvGraphicFramePr>
        <p:xfrm>
          <a:off x="3905250" y="28194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22" imgW="723900" imgH="482600" progId="Equation.3">
                  <p:embed/>
                </p:oleObj>
              </mc:Choice>
              <mc:Fallback>
                <p:oleObj name="" r:id="rId22" imgW="723900" imgH="4826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905250" y="2819400"/>
                        <a:ext cx="5873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6" name="Object 53"/>
          <p:cNvGraphicFramePr>
            <a:graphicFrameLocks noChangeAspect="1"/>
          </p:cNvGraphicFramePr>
          <p:nvPr/>
        </p:nvGraphicFramePr>
        <p:xfrm>
          <a:off x="6553200" y="28194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24" imgW="812165" imgH="558800" progId="Equation.3">
                  <p:embed/>
                </p:oleObj>
              </mc:Choice>
              <mc:Fallback>
                <p:oleObj name="" r:id="rId24" imgW="812165" imgH="5588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53200" y="2819400"/>
                        <a:ext cx="65881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02" name="Freeform 54"/>
          <p:cNvSpPr/>
          <p:nvPr/>
        </p:nvSpPr>
        <p:spPr>
          <a:xfrm>
            <a:off x="685800" y="3429000"/>
            <a:ext cx="7391400" cy="2413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656" h="152">
                <a:moveTo>
                  <a:pt x="0" y="96"/>
                </a:moveTo>
                <a:cubicBezTo>
                  <a:pt x="284" y="124"/>
                  <a:pt x="568" y="152"/>
                  <a:pt x="816" y="144"/>
                </a:cubicBezTo>
                <a:cubicBezTo>
                  <a:pt x="1064" y="136"/>
                  <a:pt x="1160" y="48"/>
                  <a:pt x="1488" y="48"/>
                </a:cubicBezTo>
                <a:cubicBezTo>
                  <a:pt x="1816" y="48"/>
                  <a:pt x="2520" y="136"/>
                  <a:pt x="2784" y="144"/>
                </a:cubicBezTo>
                <a:cubicBezTo>
                  <a:pt x="3048" y="152"/>
                  <a:pt x="2872" y="104"/>
                  <a:pt x="3072" y="96"/>
                </a:cubicBezTo>
                <a:cubicBezTo>
                  <a:pt x="3272" y="88"/>
                  <a:pt x="3744" y="104"/>
                  <a:pt x="3984" y="96"/>
                </a:cubicBezTo>
                <a:cubicBezTo>
                  <a:pt x="4224" y="88"/>
                  <a:pt x="4400" y="64"/>
                  <a:pt x="4512" y="48"/>
                </a:cubicBezTo>
                <a:cubicBezTo>
                  <a:pt x="4624" y="32"/>
                  <a:pt x="4640" y="16"/>
                  <a:pt x="4656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21558" name="Text Box 55"/>
          <p:cNvSpPr txBox="1"/>
          <p:nvPr/>
        </p:nvSpPr>
        <p:spPr>
          <a:xfrm>
            <a:off x="914400" y="4394200"/>
            <a:ext cx="29924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Arbitrary DFA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1559" name="Object 56"/>
          <p:cNvGraphicFramePr>
            <a:graphicFrameLocks noChangeAspect="1"/>
          </p:cNvGraphicFramePr>
          <p:nvPr/>
        </p:nvGraphicFramePr>
        <p:xfrm>
          <a:off x="3216275" y="127000"/>
          <a:ext cx="429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26" imgW="3568700" imgH="444500" progId="Equation.3">
                  <p:embed/>
                </p:oleObj>
              </mc:Choice>
              <mc:Fallback>
                <p:oleObj name="" r:id="rId26" imgW="3568700" imgH="4445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216275" y="127000"/>
                        <a:ext cx="42941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0" name="Text Box 57"/>
          <p:cNvSpPr txBox="1"/>
          <p:nvPr/>
        </p:nvSpPr>
        <p:spPr>
          <a:xfrm>
            <a:off x="2514600" y="76200"/>
            <a:ext cx="5961063" cy="1747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If                                     ,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by the pigeonhole principle,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a state is repeated in the walk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1561" name="Text Box 58"/>
          <p:cNvSpPr txBox="1"/>
          <p:nvPr/>
        </p:nvSpPr>
        <p:spPr>
          <a:xfrm>
            <a:off x="76200" y="76200"/>
            <a:ext cx="23114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In General: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7307" name="Rectangle 59"/>
          <p:cNvSpPr/>
          <p:nvPr/>
        </p:nvSpPr>
        <p:spPr>
          <a:xfrm>
            <a:off x="3505200" y="2743200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7308" name="Rectangle 60"/>
          <p:cNvSpPr/>
          <p:nvPr/>
        </p:nvSpPr>
        <p:spPr>
          <a:xfrm>
            <a:off x="6096000" y="2743200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1564" name="Object 61"/>
          <p:cNvGraphicFramePr>
            <a:graphicFrameLocks noChangeAspect="1"/>
          </p:cNvGraphicFramePr>
          <p:nvPr/>
        </p:nvGraphicFramePr>
        <p:xfrm>
          <a:off x="1447800" y="530860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28" imgW="342900" imgH="469900" progId="Equation.3">
                  <p:embed/>
                </p:oleObj>
              </mc:Choice>
              <mc:Fallback>
                <p:oleObj name="" r:id="rId28" imgW="342900" imgH="469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47800" y="5308600"/>
                        <a:ext cx="26987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" name="Object 62"/>
          <p:cNvGraphicFramePr>
            <a:graphicFrameLocks noChangeAspect="1"/>
          </p:cNvGraphicFramePr>
          <p:nvPr/>
        </p:nvGraphicFramePr>
        <p:xfrm>
          <a:off x="7696200" y="530860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0" imgW="406400" imgH="469900" progId="Equation.3">
                  <p:embed/>
                </p:oleObj>
              </mc:Choice>
              <mc:Fallback>
                <p:oleObj name="" r:id="rId30" imgW="406400" imgH="4699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696200" y="5308600"/>
                        <a:ext cx="3905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6" name="Object 63"/>
          <p:cNvGraphicFramePr>
            <a:graphicFrameLocks noChangeAspect="1"/>
          </p:cNvGraphicFramePr>
          <p:nvPr/>
        </p:nvGraphicFramePr>
        <p:xfrm>
          <a:off x="8305800" y="3048000"/>
          <a:ext cx="2476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2" imgW="406400" imgH="469900" progId="Equation.3">
                  <p:embed/>
                </p:oleObj>
              </mc:Choice>
              <mc:Fallback>
                <p:oleObj name="" r:id="rId32" imgW="406400" imgH="4699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305800" y="3048000"/>
                        <a:ext cx="247650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7" name="Object 64"/>
          <p:cNvGraphicFramePr>
            <a:graphicFrameLocks noChangeAspect="1"/>
          </p:cNvGraphicFramePr>
          <p:nvPr/>
        </p:nvGraphicFramePr>
        <p:xfrm>
          <a:off x="685800" y="304800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33" imgW="342900" imgH="469900" progId="Equation.3">
                  <p:embed/>
                </p:oleObj>
              </mc:Choice>
              <mc:Fallback>
                <p:oleObj name="" r:id="rId33" imgW="342900" imgH="4699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85800" y="3048000"/>
                        <a:ext cx="26987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8" name="Rectangle 65"/>
          <p:cNvSpPr/>
          <p:nvPr/>
        </p:nvSpPr>
        <p:spPr>
          <a:xfrm>
            <a:off x="457200" y="3860800"/>
            <a:ext cx="8001000" cy="2438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1569" name="Object 66"/>
          <p:cNvGraphicFramePr>
            <a:graphicFrameLocks noChangeAspect="1"/>
          </p:cNvGraphicFramePr>
          <p:nvPr/>
        </p:nvGraphicFramePr>
        <p:xfrm>
          <a:off x="8458200" y="1371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4" imgW="368300" imgH="304800" progId="Equation.3">
                  <p:embed/>
                </p:oleObj>
              </mc:Choice>
              <mc:Fallback>
                <p:oleObj name="" r:id="rId34" imgW="368300" imgH="304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458200" y="13716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7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7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7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7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7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7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7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7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7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7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7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7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07" grpId="0" animBg="1"/>
      <p:bldP spid="23573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29" name="Object 2"/>
          <p:cNvGraphicFramePr>
            <a:graphicFrameLocks noChangeAspect="1"/>
          </p:cNvGraphicFramePr>
          <p:nvPr/>
        </p:nvGraphicFramePr>
        <p:xfrm>
          <a:off x="2384425" y="152400"/>
          <a:ext cx="5165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4292600" imgH="444500" progId="Equation.3">
                  <p:embed/>
                </p:oleObj>
              </mc:Choice>
              <mc:Fallback>
                <p:oleObj name="" r:id="rId1" imgW="4292600" imgH="4445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4425" y="152400"/>
                        <a:ext cx="51657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75" name="Oval 3"/>
          <p:cNvSpPr/>
          <p:nvPr/>
        </p:nvSpPr>
        <p:spPr>
          <a:xfrm>
            <a:off x="1477963" y="46307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76" name="Oval 4"/>
          <p:cNvSpPr/>
          <p:nvPr/>
        </p:nvSpPr>
        <p:spPr>
          <a:xfrm>
            <a:off x="2514600" y="46307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77" name="Oval 5"/>
          <p:cNvSpPr/>
          <p:nvPr/>
        </p:nvSpPr>
        <p:spPr>
          <a:xfrm>
            <a:off x="8153400" y="46307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358278" name="Object 6"/>
          <p:cNvGraphicFramePr>
            <a:graphicFrameLocks noChangeAspect="1"/>
          </p:cNvGraphicFramePr>
          <p:nvPr/>
        </p:nvGraphicFramePr>
        <p:xfrm>
          <a:off x="1554163" y="4630738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3" imgW="381000" imgH="520700" progId="Equation.3">
                  <p:embed/>
                </p:oleObj>
              </mc:Choice>
              <mc:Fallback>
                <p:oleObj name="" r:id="rId3" imgW="381000" imgH="5207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4163" y="4630738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79" name="Object 7"/>
          <p:cNvGraphicFramePr>
            <a:graphicFrameLocks noChangeAspect="1"/>
          </p:cNvGraphicFramePr>
          <p:nvPr/>
        </p:nvGraphicFramePr>
        <p:xfrm>
          <a:off x="2636838" y="4630738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444500" imgH="520700" progId="Equation.3">
                  <p:embed/>
                </p:oleObj>
              </mc:Choice>
              <mc:Fallback>
                <p:oleObj name="" r:id="rId5" imgW="444500" imgH="5207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6838" y="4630738"/>
                        <a:ext cx="4429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80" name="Object 8"/>
          <p:cNvGraphicFramePr>
            <a:graphicFrameLocks noChangeAspect="1"/>
          </p:cNvGraphicFramePr>
          <p:nvPr/>
        </p:nvGraphicFramePr>
        <p:xfrm>
          <a:off x="7086600" y="4706938"/>
          <a:ext cx="65246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7" imgW="825500" imgH="482600" progId="Equation.3">
                  <p:embed/>
                </p:oleObj>
              </mc:Choice>
              <mc:Fallback>
                <p:oleObj name="" r:id="rId7" imgW="825500" imgH="4826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6600" y="4706938"/>
                        <a:ext cx="652463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81" name="Object 9"/>
          <p:cNvGraphicFramePr>
            <a:graphicFrameLocks noChangeAspect="1"/>
          </p:cNvGraphicFramePr>
          <p:nvPr/>
        </p:nvGraphicFramePr>
        <p:xfrm>
          <a:off x="8204200" y="4649788"/>
          <a:ext cx="493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9" imgW="495300" imgH="482600" progId="Equation.3">
                  <p:embed/>
                </p:oleObj>
              </mc:Choice>
              <mc:Fallback>
                <p:oleObj name="" r:id="rId9" imgW="495300" imgH="4826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04200" y="4649788"/>
                        <a:ext cx="4937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82" name="Oval 10"/>
          <p:cNvSpPr/>
          <p:nvPr/>
        </p:nvSpPr>
        <p:spPr>
          <a:xfrm>
            <a:off x="7010400" y="4630738"/>
            <a:ext cx="7620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2538" name="Text Box 11"/>
          <p:cNvSpPr txBox="1"/>
          <p:nvPr/>
        </p:nvSpPr>
        <p:spPr>
          <a:xfrm>
            <a:off x="4648200" y="1125538"/>
            <a:ext cx="16875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Walk of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8284" name="Line 12"/>
          <p:cNvSpPr/>
          <p:nvPr/>
        </p:nvSpPr>
        <p:spPr>
          <a:xfrm>
            <a:off x="4191000" y="2573338"/>
            <a:ext cx="838200" cy="19812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8285" name="Line 13"/>
          <p:cNvSpPr/>
          <p:nvPr/>
        </p:nvSpPr>
        <p:spPr>
          <a:xfrm flipH="1">
            <a:off x="5334000" y="2497138"/>
            <a:ext cx="1447800" cy="20574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8286" name="Line 14"/>
          <p:cNvSpPr/>
          <p:nvPr/>
        </p:nvSpPr>
        <p:spPr>
          <a:xfrm>
            <a:off x="1219200" y="2497138"/>
            <a:ext cx="457200" cy="2133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8287" name="Line 15"/>
          <p:cNvSpPr/>
          <p:nvPr/>
        </p:nvSpPr>
        <p:spPr>
          <a:xfrm>
            <a:off x="2209800" y="2497138"/>
            <a:ext cx="609600" cy="20574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sp>
        <p:nvSpPr>
          <p:cNvPr id="2358288" name="Line 16"/>
          <p:cNvSpPr/>
          <p:nvPr/>
        </p:nvSpPr>
        <p:spPr>
          <a:xfrm flipH="1">
            <a:off x="8388350" y="2497138"/>
            <a:ext cx="298450" cy="2084387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</p:spPr>
      </p:sp>
      <p:graphicFrame>
        <p:nvGraphicFramePr>
          <p:cNvPr id="22544" name="Object 17"/>
          <p:cNvGraphicFramePr>
            <a:graphicFrameLocks noChangeAspect="1"/>
          </p:cNvGraphicFramePr>
          <p:nvPr/>
        </p:nvGraphicFramePr>
        <p:xfrm>
          <a:off x="6400800" y="1277938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1" imgW="304800" imgH="254000" progId="Equation.3">
                  <p:embed/>
                </p:oleObj>
              </mc:Choice>
              <mc:Fallback>
                <p:oleObj name="" r:id="rId11" imgW="304800" imgH="2540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0800" y="1277938"/>
                        <a:ext cx="381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8"/>
          <p:cNvSpPr txBox="1"/>
          <p:nvPr/>
        </p:nvSpPr>
        <p:spPr>
          <a:xfrm>
            <a:off x="0" y="1322388"/>
            <a:ext cx="16954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2546" name="Text Box 19"/>
          <p:cNvSpPr txBox="1"/>
          <p:nvPr/>
        </p:nvSpPr>
        <p:spPr>
          <a:xfrm>
            <a:off x="0" y="4706938"/>
            <a:ext cx="3411538" cy="1092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Nests: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(Automaton states)</a:t>
            </a:r>
            <a:endParaRPr lang="en-US" altLang="zh-CN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2547" name="Text Box 20"/>
          <p:cNvSpPr txBox="1"/>
          <p:nvPr/>
        </p:nvSpPr>
        <p:spPr>
          <a:xfrm>
            <a:off x="0" y="2649538"/>
            <a:ext cx="1131888" cy="17478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Are </a:t>
            </a:r>
            <a:endParaRPr lang="en-US" altLang="zh-CN" sz="3200" b="0" dirty="0">
              <a:solidFill>
                <a:srgbClr val="FF00FF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more</a:t>
            </a:r>
            <a:endParaRPr lang="en-US" altLang="zh-CN" sz="3200" b="0" dirty="0">
              <a:solidFill>
                <a:srgbClr val="FF00FF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FF"/>
                </a:solidFill>
                <a:latin typeface="Comic Sans MS" panose="030F0902030302020204" pitchFamily="66" charset="0"/>
                <a:ea typeface="宋体" charset="-122"/>
              </a:rPr>
              <a:t>than</a:t>
            </a:r>
            <a:endParaRPr lang="en-US" altLang="zh-CN" sz="3200" b="0" dirty="0">
              <a:solidFill>
                <a:srgbClr val="FF00FF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2548" name="Text Box 21"/>
          <p:cNvSpPr txBox="1"/>
          <p:nvPr/>
        </p:nvSpPr>
        <p:spPr>
          <a:xfrm>
            <a:off x="1676400" y="1430338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(walk states)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8294" name="Oval 22"/>
          <p:cNvSpPr/>
          <p:nvPr/>
        </p:nvSpPr>
        <p:spPr>
          <a:xfrm>
            <a:off x="4800600" y="4630738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95" name="Oval 23"/>
          <p:cNvSpPr/>
          <p:nvPr/>
        </p:nvSpPr>
        <p:spPr>
          <a:xfrm>
            <a:off x="1004888" y="20193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96" name="Oval 24"/>
          <p:cNvSpPr/>
          <p:nvPr/>
        </p:nvSpPr>
        <p:spPr>
          <a:xfrm>
            <a:off x="3962400" y="2008188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97" name="Oval 25"/>
          <p:cNvSpPr/>
          <p:nvPr/>
        </p:nvSpPr>
        <p:spPr>
          <a:xfrm>
            <a:off x="8594725" y="1993900"/>
            <a:ext cx="549275" cy="4714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98" name="Oval 26"/>
          <p:cNvSpPr/>
          <p:nvPr/>
        </p:nvSpPr>
        <p:spPr>
          <a:xfrm>
            <a:off x="1909763" y="2019300"/>
            <a:ext cx="423862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299" name="Line 27"/>
          <p:cNvSpPr/>
          <p:nvPr/>
        </p:nvSpPr>
        <p:spPr>
          <a:xfrm>
            <a:off x="642938" y="2201863"/>
            <a:ext cx="361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0" name="Line 28"/>
          <p:cNvSpPr/>
          <p:nvPr/>
        </p:nvSpPr>
        <p:spPr>
          <a:xfrm>
            <a:off x="1427163" y="2201863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1" name="Line 29"/>
          <p:cNvSpPr/>
          <p:nvPr/>
        </p:nvSpPr>
        <p:spPr>
          <a:xfrm>
            <a:off x="2333625" y="2201863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2" name="Line 30"/>
          <p:cNvSpPr/>
          <p:nvPr/>
        </p:nvSpPr>
        <p:spPr>
          <a:xfrm>
            <a:off x="3540125" y="2192338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3" name="Line 31"/>
          <p:cNvSpPr/>
          <p:nvPr/>
        </p:nvSpPr>
        <p:spPr>
          <a:xfrm>
            <a:off x="4384675" y="2192338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4" name="Line 32"/>
          <p:cNvSpPr/>
          <p:nvPr/>
        </p:nvSpPr>
        <p:spPr>
          <a:xfrm>
            <a:off x="8077200" y="2160588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8305" name="Object 33"/>
          <p:cNvGraphicFramePr>
            <a:graphicFrameLocks noChangeAspect="1"/>
          </p:cNvGraphicFramePr>
          <p:nvPr/>
        </p:nvGraphicFramePr>
        <p:xfrm>
          <a:off x="4057650" y="2025650"/>
          <a:ext cx="260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3" imgW="330200" imgH="482600" progId="Equation.3">
                  <p:embed/>
                </p:oleObj>
              </mc:Choice>
              <mc:Fallback>
                <p:oleObj name="" r:id="rId13" imgW="330200" imgH="4826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57650" y="2025650"/>
                        <a:ext cx="26035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06" name="Text Box 34"/>
          <p:cNvSpPr txBox="1"/>
          <p:nvPr/>
        </p:nvSpPr>
        <p:spPr>
          <a:xfrm>
            <a:off x="2895600" y="1779588"/>
            <a:ext cx="7207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8307" name="Oval 35"/>
          <p:cNvSpPr/>
          <p:nvPr/>
        </p:nvSpPr>
        <p:spPr>
          <a:xfrm>
            <a:off x="6553200" y="2008188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308" name="Line 36"/>
          <p:cNvSpPr/>
          <p:nvPr/>
        </p:nvSpPr>
        <p:spPr>
          <a:xfrm>
            <a:off x="6130925" y="2192338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358309" name="Line 37"/>
          <p:cNvSpPr/>
          <p:nvPr/>
        </p:nvSpPr>
        <p:spPr>
          <a:xfrm>
            <a:off x="6975475" y="2192338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358310" name="Object 38"/>
          <p:cNvGraphicFramePr>
            <a:graphicFrameLocks noChangeAspect="1"/>
          </p:cNvGraphicFramePr>
          <p:nvPr/>
        </p:nvGraphicFramePr>
        <p:xfrm>
          <a:off x="6650038" y="2025650"/>
          <a:ext cx="258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5" imgW="330200" imgH="482600" progId="Equation.3">
                  <p:embed/>
                </p:oleObj>
              </mc:Choice>
              <mc:Fallback>
                <p:oleObj name="" r:id="rId15" imgW="330200" imgH="4826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50038" y="2025650"/>
                        <a:ext cx="2587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11" name="Text Box 39"/>
          <p:cNvSpPr txBox="1"/>
          <p:nvPr/>
        </p:nvSpPr>
        <p:spPr>
          <a:xfrm>
            <a:off x="4876800" y="1779588"/>
            <a:ext cx="7207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8312" name="Text Box 40"/>
          <p:cNvSpPr txBox="1"/>
          <p:nvPr/>
        </p:nvSpPr>
        <p:spPr>
          <a:xfrm>
            <a:off x="7467600" y="1779588"/>
            <a:ext cx="7207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8313" name="Oval 41"/>
          <p:cNvSpPr/>
          <p:nvPr/>
        </p:nvSpPr>
        <p:spPr>
          <a:xfrm>
            <a:off x="5715000" y="2008188"/>
            <a:ext cx="423863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314" name="Line 42"/>
          <p:cNvSpPr/>
          <p:nvPr/>
        </p:nvSpPr>
        <p:spPr>
          <a:xfrm>
            <a:off x="5486400" y="2160588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2358315" name="Rectangle 43"/>
          <p:cNvSpPr/>
          <p:nvPr/>
        </p:nvSpPr>
        <p:spPr>
          <a:xfrm>
            <a:off x="3886200" y="1703388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58316" name="Rectangle 44"/>
          <p:cNvSpPr/>
          <p:nvPr/>
        </p:nvSpPr>
        <p:spPr>
          <a:xfrm>
            <a:off x="6477000" y="1703388"/>
            <a:ext cx="609600" cy="990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358317" name="Object 45"/>
          <p:cNvGraphicFramePr>
            <a:graphicFrameLocks noChangeAspect="1"/>
          </p:cNvGraphicFramePr>
          <p:nvPr/>
        </p:nvGraphicFramePr>
        <p:xfrm>
          <a:off x="1066800" y="2008188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6" imgW="342900" imgH="469900" progId="Equation.3">
                  <p:embed/>
                </p:oleObj>
              </mc:Choice>
              <mc:Fallback>
                <p:oleObj name="" r:id="rId16" imgW="342900" imgH="4699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800" y="2008188"/>
                        <a:ext cx="26987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18" name="Object 46"/>
          <p:cNvGraphicFramePr>
            <a:graphicFrameLocks noChangeAspect="1"/>
          </p:cNvGraphicFramePr>
          <p:nvPr/>
        </p:nvGraphicFramePr>
        <p:xfrm>
          <a:off x="4876800" y="4554538"/>
          <a:ext cx="454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8" imgW="330200" imgH="482600" progId="Equation.3">
                  <p:embed/>
                </p:oleObj>
              </mc:Choice>
              <mc:Fallback>
                <p:oleObj name="" r:id="rId18" imgW="330200" imgH="4826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6800" y="4554538"/>
                        <a:ext cx="45402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19" name="Text Box 47"/>
          <p:cNvSpPr txBox="1"/>
          <p:nvPr/>
        </p:nvSpPr>
        <p:spPr>
          <a:xfrm>
            <a:off x="3733800" y="4554538"/>
            <a:ext cx="7207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58320" name="Text Box 48"/>
          <p:cNvSpPr txBox="1"/>
          <p:nvPr/>
        </p:nvSpPr>
        <p:spPr>
          <a:xfrm>
            <a:off x="5715000" y="4554538"/>
            <a:ext cx="7207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358321" name="Object 49"/>
          <p:cNvGraphicFramePr>
            <a:graphicFrameLocks noChangeAspect="1"/>
          </p:cNvGraphicFramePr>
          <p:nvPr/>
        </p:nvGraphicFramePr>
        <p:xfrm>
          <a:off x="8685213" y="1931988"/>
          <a:ext cx="3254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9" imgW="165100" imgH="215900" progId="Equation.3">
                  <p:embed/>
                </p:oleObj>
              </mc:Choice>
              <mc:Fallback>
                <p:oleObj name="" r:id="rId19" imgW="165100" imgH="215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85213" y="1931988"/>
                        <a:ext cx="325437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22" name="Text Box 50"/>
          <p:cNvSpPr txBox="1"/>
          <p:nvPr/>
        </p:nvSpPr>
        <p:spPr>
          <a:xfrm>
            <a:off x="4038600" y="5240338"/>
            <a:ext cx="2173288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 state is 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repeated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8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8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8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8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8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8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8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8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8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8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8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8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8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8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8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8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8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8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8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8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8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8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58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8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8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8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8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8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8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5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5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58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8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58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58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58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58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8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8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8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58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58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58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5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5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5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5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5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5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5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5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5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5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5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5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58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58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58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58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58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8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58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58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58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58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5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5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35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5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58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8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58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58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358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358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358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358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275" grpId="0" animBg="1"/>
      <p:bldP spid="2358276" grpId="0" animBg="1"/>
      <p:bldP spid="2358277" grpId="0" animBg="1"/>
      <p:bldP spid="2358282" grpId="0" animBg="1"/>
      <p:bldP spid="2358294" grpId="0" animBg="1"/>
      <p:bldP spid="2358295" grpId="0" animBg="1"/>
      <p:bldP spid="2358296" grpId="0" animBg="1"/>
      <p:bldP spid="2358297" grpId="0" animBg="1"/>
      <p:bldP spid="2358298" grpId="0" animBg="1"/>
      <p:bldP spid="2358306" grpId="0"/>
      <p:bldP spid="2358307" grpId="0" animBg="1"/>
      <p:bldP spid="2358311" grpId="0"/>
      <p:bldP spid="2358312" grpId="0"/>
      <p:bldP spid="2358313" grpId="0" animBg="1"/>
      <p:bldP spid="2358315" grpId="0" animBg="1"/>
      <p:bldP spid="2358316" grpId="0" animBg="1"/>
      <p:bldP spid="2358319" grpId="0"/>
      <p:bldP spid="2358320" grpId="0"/>
      <p:bldP spid="23583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/>
          <p:nvPr>
            <p:ph type="title"/>
          </p:nvPr>
        </p:nvSpPr>
        <p:spPr>
          <a:xfrm>
            <a:off x="457200" y="0"/>
            <a:ext cx="8229600" cy="692150"/>
          </a:xfrm>
          <a:solidFill>
            <a:srgbClr val="FFFFFF"/>
          </a:solidFill>
          <a:ln>
            <a:noFill/>
          </a:ln>
        </p:spPr>
        <p:txBody>
          <a:bodyPr anchor="t"/>
          <a:p>
            <a:pPr eaLnBrk="1" hangingPunct="1"/>
            <a:r>
              <a:rPr lang="en-US" altLang="zh-CN" dirty="0">
                <a:ea typeface="宋体" charset="-122"/>
              </a:rPr>
              <a:t>Pumping </a:t>
            </a:r>
            <a:r>
              <a:rPr lang="zh-CN" altLang="en-US" dirty="0">
                <a:ea typeface="宋体" charset="-122"/>
              </a:rPr>
              <a:t>定理  </a:t>
            </a:r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（思想</a:t>
            </a:r>
            <a:r>
              <a:rPr lang="zh-CN" altLang="en-US" dirty="0">
                <a:solidFill>
                  <a:schemeClr val="tx2"/>
                </a:solidFill>
                <a:ea typeface="宋体" charset="-122"/>
              </a:rPr>
              <a:t>）</a:t>
            </a:r>
            <a:endParaRPr lang="zh-CN" altLang="en-US" dirty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3554" name="Group 3"/>
          <p:cNvGrpSpPr/>
          <p:nvPr/>
        </p:nvGrpSpPr>
        <p:grpSpPr>
          <a:xfrm>
            <a:off x="1485900" y="3141663"/>
            <a:ext cx="6172200" cy="3105150"/>
            <a:chOff x="720" y="1008"/>
            <a:chExt cx="3888" cy="2160"/>
          </a:xfrm>
        </p:grpSpPr>
        <p:sp>
          <p:nvSpPr>
            <p:cNvPr id="23555" name="AutoShape 4"/>
            <p:cNvSpPr/>
            <p:nvPr/>
          </p:nvSpPr>
          <p:spPr>
            <a:xfrm>
              <a:off x="960" y="1008"/>
              <a:ext cx="3648" cy="2160"/>
            </a:xfrm>
            <a:prstGeom prst="flowChartAlternateProcess">
              <a:avLst/>
            </a:prstGeom>
            <a:solidFill>
              <a:srgbClr val="97FDFB"/>
            </a:solidFill>
            <a:ln w="9525">
              <a:noFill/>
            </a:ln>
          </p:spPr>
          <p:txBody>
            <a:bodyPr wrap="none" anchor="ctr"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56" name="Oval 5"/>
            <p:cNvSpPr/>
            <p:nvPr/>
          </p:nvSpPr>
          <p:spPr>
            <a:xfrm>
              <a:off x="1344" y="1968"/>
              <a:ext cx="432" cy="432"/>
            </a:xfrm>
            <a:prstGeom prst="ellipse">
              <a:avLst/>
            </a:prstGeom>
            <a:solidFill>
              <a:srgbClr val="97FDFB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57" name="Text Box 6"/>
            <p:cNvSpPr txBox="1"/>
            <p:nvPr/>
          </p:nvSpPr>
          <p:spPr>
            <a:xfrm>
              <a:off x="1434" y="1968"/>
              <a:ext cx="338" cy="361"/>
            </a:xfrm>
            <a:prstGeom prst="rect">
              <a:avLst/>
            </a:prstGeom>
            <a:solidFill>
              <a:srgbClr val="97FDFB">
                <a:alpha val="52156"/>
              </a:srgbClr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indent="0" algn="ctr"/>
              <a:r>
                <a:rPr lang="en-US" altLang="zh-CN" dirty="0">
                  <a:latin typeface="Arial" panose="020B0604020202090204" pitchFamily="34" charset="0"/>
                  <a:ea typeface="宋体" charset="-122"/>
                </a:rPr>
                <a:t>q</a:t>
              </a:r>
              <a:r>
                <a:rPr lang="en-US" altLang="zh-CN" baseline="-25000" dirty="0">
                  <a:latin typeface="Arial" panose="020B0604020202090204" pitchFamily="34" charset="0"/>
                  <a:ea typeface="宋体" charset="-122"/>
                </a:rPr>
                <a:t>1</a:t>
              </a:r>
              <a:endParaRPr lang="en-US" altLang="zh-CN" baseline="-25000" dirty="0">
                <a:latin typeface="Arial" panose="020B0604020202090204" pitchFamily="34" charset="0"/>
                <a:ea typeface="宋体" charset="-122"/>
              </a:endParaRPr>
            </a:p>
          </p:txBody>
        </p:sp>
        <p:sp>
          <p:nvSpPr>
            <p:cNvPr id="23558" name="Oval 7"/>
            <p:cNvSpPr/>
            <p:nvPr/>
          </p:nvSpPr>
          <p:spPr>
            <a:xfrm>
              <a:off x="2928" y="2448"/>
              <a:ext cx="432" cy="432"/>
            </a:xfrm>
            <a:prstGeom prst="ellipse">
              <a:avLst/>
            </a:prstGeom>
            <a:solidFill>
              <a:srgbClr val="97FDFB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59" name="Text Box 8"/>
            <p:cNvSpPr txBox="1"/>
            <p:nvPr/>
          </p:nvSpPr>
          <p:spPr>
            <a:xfrm>
              <a:off x="2976" y="2448"/>
              <a:ext cx="338" cy="361"/>
            </a:xfrm>
            <a:prstGeom prst="rect">
              <a:avLst/>
            </a:prstGeom>
            <a:solidFill>
              <a:srgbClr val="97FDFB">
                <a:alpha val="34117"/>
              </a:srgbClr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indent="0" algn="ctr"/>
              <a:r>
                <a:rPr lang="en-US" altLang="zh-CN" dirty="0">
                  <a:latin typeface="Arial" panose="020B0604020202090204" pitchFamily="34" charset="0"/>
                  <a:ea typeface="宋体" charset="-122"/>
                </a:rPr>
                <a:t>q</a:t>
              </a:r>
              <a:r>
                <a:rPr lang="en-US" altLang="zh-CN" baseline="-25000" dirty="0">
                  <a:latin typeface="Arial" panose="020B0604020202090204" pitchFamily="34" charset="0"/>
                  <a:ea typeface="宋体" charset="-122"/>
                </a:rPr>
                <a:t>k</a:t>
              </a:r>
              <a:endParaRPr lang="en-US" altLang="zh-CN" baseline="-25000" dirty="0">
                <a:latin typeface="Arial" panose="020B0604020202090204" pitchFamily="34" charset="0"/>
                <a:ea typeface="宋体" charset="-122"/>
              </a:endParaRPr>
            </a:p>
          </p:txBody>
        </p:sp>
        <p:sp>
          <p:nvSpPr>
            <p:cNvPr id="23560" name="Oval 9"/>
            <p:cNvSpPr/>
            <p:nvPr/>
          </p:nvSpPr>
          <p:spPr>
            <a:xfrm>
              <a:off x="2448" y="1536"/>
              <a:ext cx="432" cy="432"/>
            </a:xfrm>
            <a:prstGeom prst="ellipse">
              <a:avLst/>
            </a:prstGeom>
            <a:solidFill>
              <a:srgbClr val="97FDFB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61" name="Text Box 10"/>
            <p:cNvSpPr txBox="1"/>
            <p:nvPr/>
          </p:nvSpPr>
          <p:spPr>
            <a:xfrm>
              <a:off x="2517" y="1536"/>
              <a:ext cx="295" cy="361"/>
            </a:xfrm>
            <a:prstGeom prst="rect">
              <a:avLst/>
            </a:prstGeom>
            <a:solidFill>
              <a:srgbClr val="97FDFB">
                <a:alpha val="43921"/>
              </a:srgbClr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indent="0" algn="ctr"/>
              <a:r>
                <a:rPr lang="en-US" altLang="zh-CN" dirty="0">
                  <a:latin typeface="Arial" panose="020B0604020202090204" pitchFamily="34" charset="0"/>
                  <a:ea typeface="宋体" charset="-122"/>
                </a:rPr>
                <a:t>q</a:t>
              </a:r>
              <a:r>
                <a:rPr lang="en-US" altLang="zh-CN" baseline="-25000" dirty="0">
                  <a:latin typeface="Arial" panose="020B0604020202090204" pitchFamily="34" charset="0"/>
                  <a:ea typeface="宋体" charset="-122"/>
                </a:rPr>
                <a:t>j</a:t>
              </a:r>
              <a:endParaRPr lang="en-US" altLang="zh-CN" baseline="-25000" dirty="0">
                <a:latin typeface="Arial" panose="020B0604020202090204" pitchFamily="34" charset="0"/>
                <a:ea typeface="宋体" charset="-122"/>
              </a:endParaRPr>
            </a:p>
          </p:txBody>
        </p:sp>
        <p:sp>
          <p:nvSpPr>
            <p:cNvPr id="23562" name="Line 11"/>
            <p:cNvSpPr/>
            <p:nvPr/>
          </p:nvSpPr>
          <p:spPr>
            <a:xfrm flipV="1">
              <a:off x="720" y="2256"/>
              <a:ext cx="576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3" name="Oval 12"/>
            <p:cNvSpPr/>
            <p:nvPr/>
          </p:nvSpPr>
          <p:spPr>
            <a:xfrm>
              <a:off x="1680" y="1440"/>
              <a:ext cx="288" cy="288"/>
            </a:xfrm>
            <a:prstGeom prst="ellipse">
              <a:avLst/>
            </a:prstGeom>
            <a:solidFill>
              <a:srgbClr val="97FDFB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64" name="Oval 13"/>
            <p:cNvSpPr/>
            <p:nvPr/>
          </p:nvSpPr>
          <p:spPr>
            <a:xfrm>
              <a:off x="3360" y="1152"/>
              <a:ext cx="288" cy="288"/>
            </a:xfrm>
            <a:prstGeom prst="ellipse">
              <a:avLst/>
            </a:prstGeom>
            <a:solidFill>
              <a:srgbClr val="97FDFB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65" name="Oval 14"/>
            <p:cNvSpPr/>
            <p:nvPr/>
          </p:nvSpPr>
          <p:spPr>
            <a:xfrm>
              <a:off x="3216" y="1728"/>
              <a:ext cx="288" cy="288"/>
            </a:xfrm>
            <a:prstGeom prst="ellipse">
              <a:avLst/>
            </a:prstGeom>
            <a:solidFill>
              <a:srgbClr val="97FDFB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66" name="Oval 15"/>
            <p:cNvSpPr/>
            <p:nvPr/>
          </p:nvSpPr>
          <p:spPr>
            <a:xfrm>
              <a:off x="2112" y="2400"/>
              <a:ext cx="288" cy="288"/>
            </a:xfrm>
            <a:prstGeom prst="ellipse">
              <a:avLst/>
            </a:prstGeom>
            <a:solidFill>
              <a:srgbClr val="97FDFB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sp>
          <p:nvSpPr>
            <p:cNvPr id="23567" name="Freeform 16"/>
            <p:cNvSpPr/>
            <p:nvPr/>
          </p:nvSpPr>
          <p:spPr>
            <a:xfrm>
              <a:off x="1584" y="1336"/>
              <a:ext cx="912" cy="680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92" y="8"/>
                </a:cxn>
                <a:cxn ang="0">
                  <a:pos x="432" y="32"/>
                </a:cxn>
                <a:cxn ang="0">
                  <a:pos x="720" y="3"/>
                </a:cxn>
                <a:cxn ang="0">
                  <a:pos x="912" y="12"/>
                </a:cxn>
              </a:cxnLst>
              <a:pathLst>
                <a:path w="912" h="992">
                  <a:moveTo>
                    <a:pt x="0" y="824"/>
                  </a:moveTo>
                  <a:cubicBezTo>
                    <a:pt x="60" y="524"/>
                    <a:pt x="120" y="224"/>
                    <a:pt x="192" y="248"/>
                  </a:cubicBezTo>
                  <a:cubicBezTo>
                    <a:pt x="264" y="272"/>
                    <a:pt x="344" y="992"/>
                    <a:pt x="432" y="968"/>
                  </a:cubicBezTo>
                  <a:cubicBezTo>
                    <a:pt x="520" y="944"/>
                    <a:pt x="640" y="208"/>
                    <a:pt x="720" y="104"/>
                  </a:cubicBezTo>
                  <a:cubicBezTo>
                    <a:pt x="800" y="0"/>
                    <a:pt x="880" y="296"/>
                    <a:pt x="912" y="344"/>
                  </a:cubicBezTo>
                </a:path>
              </a:pathLst>
            </a:custGeom>
            <a:solidFill>
              <a:srgbClr val="97FDFB"/>
            </a:solidFill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68" name="Freeform 17"/>
            <p:cNvSpPr/>
            <p:nvPr/>
          </p:nvSpPr>
          <p:spPr>
            <a:xfrm>
              <a:off x="2864" y="1200"/>
              <a:ext cx="1216" cy="704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807" y="16"/>
                </a:cxn>
                <a:cxn ang="0">
                  <a:pos x="2316" y="496"/>
                </a:cxn>
                <a:cxn ang="0">
                  <a:pos x="1006" y="688"/>
                </a:cxn>
                <a:cxn ang="0">
                  <a:pos x="807" y="400"/>
                </a:cxn>
                <a:cxn ang="0">
                  <a:pos x="100" y="544"/>
                </a:cxn>
              </a:cxnLst>
              <a:pathLst>
                <a:path w="1120" h="704">
                  <a:moveTo>
                    <a:pt x="0" y="400"/>
                  </a:moveTo>
                  <a:cubicBezTo>
                    <a:pt x="100" y="200"/>
                    <a:pt x="200" y="0"/>
                    <a:pt x="384" y="16"/>
                  </a:cubicBezTo>
                  <a:cubicBezTo>
                    <a:pt x="568" y="32"/>
                    <a:pt x="1088" y="384"/>
                    <a:pt x="1104" y="496"/>
                  </a:cubicBezTo>
                  <a:cubicBezTo>
                    <a:pt x="1120" y="608"/>
                    <a:pt x="600" y="704"/>
                    <a:pt x="480" y="688"/>
                  </a:cubicBezTo>
                  <a:cubicBezTo>
                    <a:pt x="360" y="672"/>
                    <a:pt x="456" y="424"/>
                    <a:pt x="384" y="400"/>
                  </a:cubicBezTo>
                  <a:cubicBezTo>
                    <a:pt x="312" y="376"/>
                    <a:pt x="180" y="460"/>
                    <a:pt x="48" y="544"/>
                  </a:cubicBezTo>
                </a:path>
              </a:pathLst>
            </a:custGeom>
            <a:solidFill>
              <a:srgbClr val="97FDFB"/>
            </a:solidFill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69" name="Freeform 18"/>
            <p:cNvSpPr/>
            <p:nvPr/>
          </p:nvSpPr>
          <p:spPr>
            <a:xfrm>
              <a:off x="2208" y="2016"/>
              <a:ext cx="720" cy="944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288"/>
                </a:cxn>
                <a:cxn ang="0">
                  <a:pos x="0" y="576"/>
                </a:cxn>
                <a:cxn ang="0">
                  <a:pos x="384" y="912"/>
                </a:cxn>
                <a:cxn ang="0">
                  <a:pos x="720" y="768"/>
                </a:cxn>
              </a:cxnLst>
              <a:pathLst>
                <a:path w="720" h="944">
                  <a:moveTo>
                    <a:pt x="384" y="0"/>
                  </a:moveTo>
                  <a:cubicBezTo>
                    <a:pt x="416" y="96"/>
                    <a:pt x="448" y="192"/>
                    <a:pt x="384" y="288"/>
                  </a:cubicBezTo>
                  <a:cubicBezTo>
                    <a:pt x="320" y="384"/>
                    <a:pt x="0" y="472"/>
                    <a:pt x="0" y="576"/>
                  </a:cubicBezTo>
                  <a:cubicBezTo>
                    <a:pt x="0" y="680"/>
                    <a:pt x="264" y="880"/>
                    <a:pt x="384" y="912"/>
                  </a:cubicBezTo>
                  <a:cubicBezTo>
                    <a:pt x="504" y="944"/>
                    <a:pt x="612" y="856"/>
                    <a:pt x="720" y="768"/>
                  </a:cubicBezTo>
                </a:path>
              </a:pathLst>
            </a:custGeom>
            <a:solidFill>
              <a:srgbClr val="97FDFB">
                <a:alpha val="49019"/>
              </a:srgbClr>
            </a:solidFill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570" name="Text Box 19"/>
          <p:cNvSpPr txBox="1"/>
          <p:nvPr/>
        </p:nvSpPr>
        <p:spPr>
          <a:xfrm>
            <a:off x="604838" y="908050"/>
            <a:ext cx="7934325" cy="191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FF00FF"/>
                </a:solidFill>
                <a:latin typeface="Arial" panose="020B0604020202090204" pitchFamily="34" charset="0"/>
                <a:ea typeface="宋体" charset="-122"/>
              </a:rPr>
              <a:t>言多必复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  </a:t>
            </a:r>
            <a:r>
              <a:rPr lang="en-US" altLang="zh-CN" sz="2400" dirty="0">
                <a:latin typeface="Arial" panose="020B0604020202090204" pitchFamily="34" charset="0"/>
                <a:ea typeface="宋体" charset="-122"/>
              </a:rPr>
              <a:t>: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设一个罗嗦老太婆， 脑只有</a:t>
            </a:r>
            <a:r>
              <a:rPr lang="en-US" altLang="zh-CN" sz="2400" dirty="0">
                <a:latin typeface="Arial" panose="020B0604020202090204" pitchFamily="34" charset="0"/>
                <a:ea typeface="宋体" charset="-122"/>
              </a:rPr>
              <a:t>n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个论点，发言：”下面我讲</a:t>
            </a:r>
            <a:r>
              <a:rPr lang="en-US" altLang="zh-CN" sz="2400" dirty="0">
                <a:latin typeface="Arial" panose="020B0604020202090204" pitchFamily="34" charset="0"/>
                <a:ea typeface="宋体" charset="-122"/>
              </a:rPr>
              <a:t>m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个意见”， </a:t>
            </a:r>
            <a:r>
              <a:rPr lang="en-US" altLang="zh-CN" sz="2400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m&gt;n</a:t>
            </a:r>
            <a:r>
              <a:rPr lang="zh-CN" altLang="en-US" sz="2400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时，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至少有一个地方在打圈</a:t>
            </a:r>
            <a:r>
              <a:rPr lang="en-US" altLang="zh-CN" sz="2400" dirty="0">
                <a:latin typeface="Arial" panose="020B0604020202090204" pitchFamily="34" charset="0"/>
                <a:ea typeface="宋体" charset="-122"/>
              </a:rPr>
              <a:t>, (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发言激动时尤其如此），以后遇此，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90204" pitchFamily="34" charset="0"/>
                <a:ea typeface="宋体" charset="-122"/>
              </a:rPr>
              <a:t>可笑谈</a:t>
            </a:r>
            <a:r>
              <a:rPr lang="zh-CN" altLang="en-US" sz="2400" dirty="0">
                <a:latin typeface="Arial" panose="020B0604020202090204" pitchFamily="34" charset="0"/>
                <a:ea typeface="宋体" charset="-122"/>
              </a:rPr>
              <a:t>：泵定理 正在工作。</a:t>
            </a:r>
            <a:endParaRPr lang="zh-CN" altLang="en-US" sz="2400" baseline="-25000" dirty="0">
              <a:latin typeface="Arial" panose="020B0604020202090204" pitchFamily="34" charset="0"/>
              <a:ea typeface="宋体" charset="-122"/>
            </a:endParaRPr>
          </a:p>
          <a:p>
            <a:pPr indent="0"/>
            <a:r>
              <a:rPr lang="zh-CN" altLang="en-US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    正则语言是靠打圈，来描述（有某种规律的）无限集合</a:t>
            </a:r>
            <a:endParaRPr lang="zh-CN" altLang="en-US" sz="2400" dirty="0">
              <a:solidFill>
                <a:schemeClr val="tx2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>
            <p:ph type="title"/>
          </p:nvPr>
        </p:nvSpPr>
        <p:spPr>
          <a:xfrm>
            <a:off x="457200" y="0"/>
            <a:ext cx="8229600" cy="620713"/>
          </a:xfrm>
          <a:solidFill>
            <a:srgbClr val="FFFFFF"/>
          </a:solidFill>
          <a:ln>
            <a:noFill/>
          </a:ln>
        </p:spPr>
        <p:txBody>
          <a:bodyPr anchor="t"/>
          <a:p>
            <a:pPr eaLnBrk="1" hangingPunct="1"/>
            <a:r>
              <a:rPr lang="en-US" altLang="zh-CN" dirty="0">
                <a:ea typeface="宋体" charset="-122"/>
              </a:rPr>
              <a:t>Pumping Lemma (Thm 1.37)  ep78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79683" name="Text Box 3"/>
          <p:cNvSpPr txBox="1"/>
          <p:nvPr/>
        </p:nvSpPr>
        <p:spPr>
          <a:xfrm>
            <a:off x="0" y="668338"/>
            <a:ext cx="9144000" cy="55197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For every regular language L, there is a </a:t>
            </a:r>
            <a:br>
              <a:rPr lang="en-US" altLang="zh-CN" u="sng" dirty="0">
                <a:latin typeface="Arial" panose="020B0604020202090204" pitchFamily="34" charset="0"/>
                <a:ea typeface="宋体" charset="-122"/>
              </a:rPr>
            </a:br>
            <a:r>
              <a:rPr lang="en-US" altLang="zh-CN" u="sng" dirty="0">
                <a:latin typeface="Arial" panose="020B0604020202090204" pitchFamily="34" charset="0"/>
                <a:ea typeface="宋体" charset="-122"/>
              </a:rPr>
              <a:t>pumping length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p, such that for any string </a:t>
            </a:r>
            <a:br>
              <a:rPr lang="en-US" altLang="zh-CN" dirty="0">
                <a:latin typeface="Arial" panose="020B0604020202090204" pitchFamily="34" charset="0"/>
                <a:ea typeface="宋体" charset="-122"/>
              </a:rPr>
            </a:b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s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L and |s| 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</a:rPr>
              <a:t>p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, we can write s=xyz with</a:t>
            </a:r>
            <a:b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</a:br>
            <a:b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</a:b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1) x y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i 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z  L for every i{0,1,2,…}  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中间罗嗦 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(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0 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=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)</a:t>
            </a:r>
            <a:endParaRPr lang="en-US" altLang="zh-CN" sz="2400" dirty="0">
              <a:solidFill>
                <a:schemeClr val="tx2"/>
              </a:solidFill>
              <a:latin typeface="Arial" panose="020B0604020202090204" pitchFamily="34" charset="0"/>
              <a:ea typeface="宋体" charset="-122"/>
              <a:sym typeface="Symbol" pitchFamily="18" charset="2"/>
            </a:endParaRPr>
          </a:p>
          <a:p>
            <a:pPr indent="0"/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2) |y| &gt;0</a:t>
            </a:r>
            <a:b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</a:b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3) |xy| p 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开讲后不久，就打圈</a:t>
            </a:r>
            <a:endParaRPr lang="zh-CN" altLang="en-US" sz="2400" dirty="0">
              <a:solidFill>
                <a:schemeClr val="tx2"/>
              </a:solidFill>
              <a:latin typeface="Arial" panose="020B0604020202090204" pitchFamily="34" charset="0"/>
              <a:ea typeface="宋体" charset="-122"/>
              <a:sym typeface="Symbol" pitchFamily="18" charset="2"/>
            </a:endParaRPr>
          </a:p>
          <a:p>
            <a:pPr indent="0"/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Note that </a:t>
            </a:r>
            <a:endParaRPr lang="en-US" altLang="zh-CN" dirty="0">
              <a:latin typeface="Arial" panose="020B0604020202090204" pitchFamily="34" charset="0"/>
              <a:ea typeface="宋体" charset="-122"/>
            </a:endParaRPr>
          </a:p>
          <a:p>
            <a:pPr indent="0"/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1) implies that </a:t>
            </a:r>
            <a:r>
              <a:rPr lang="en-US" altLang="zh-CN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xz </a:t>
            </a:r>
            <a:r>
              <a:rPr lang="en-US" altLang="zh-CN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 L</a:t>
            </a:r>
            <a:r>
              <a:rPr lang="zh-CN" altLang="en-US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（重要）</a:t>
            </a:r>
            <a:r>
              <a:rPr lang="zh-CN" altLang="en-US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 </a:t>
            </a:r>
            <a:br>
              <a:rPr lang="zh-CN" altLang="en-US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</a:b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2) says that y cannot be the empty string  </a:t>
            </a:r>
            <a:endParaRPr lang="en-US" altLang="zh-CN" dirty="0">
              <a:latin typeface="Arial" panose="020B0604020202090204" pitchFamily="34" charset="0"/>
              <a:ea typeface="宋体" charset="-122"/>
              <a:sym typeface="Symbol" pitchFamily="18" charset="2"/>
            </a:endParaRPr>
          </a:p>
          <a:p>
            <a:pPr indent="0"/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Condition 3) is not always used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   </a:t>
            </a:r>
            <a:endParaRPr lang="en-US" altLang="zh-CN" sz="2400" dirty="0">
              <a:solidFill>
                <a:srgbClr val="FF0000"/>
              </a:solidFill>
              <a:latin typeface="Arial" panose="020B0604020202090204" pitchFamily="34" charset="0"/>
              <a:ea typeface="宋体" charset="-122"/>
              <a:sym typeface="Wingdings" panose="05000000000000000000" pitchFamily="2" charset="2"/>
            </a:endParaRPr>
          </a:p>
          <a:p>
            <a:pPr indent="0"/>
            <a:r>
              <a:rPr lang="en-US" altLang="zh-CN" sz="2400" dirty="0">
                <a:solidFill>
                  <a:srgbClr val="FF0000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经得起泵测试（容忍罗嗦，有容乃正） 是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RL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的必要条件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90204" pitchFamily="34" charset="0"/>
                <a:ea typeface="宋体" charset="-122"/>
                <a:sym typeface="Wingdings" panose="05000000000000000000" pitchFamily="2" charset="2"/>
              </a:rPr>
              <a:t>（但不是充分条件）</a:t>
            </a:r>
            <a:endParaRPr lang="zh-CN" altLang="en-US" sz="2400" dirty="0">
              <a:solidFill>
                <a:srgbClr val="0000FF"/>
              </a:solidFill>
              <a:latin typeface="Arial" panose="020B0604020202090204" pitchFamily="34" charset="0"/>
              <a:ea typeface="宋体" charset="-122"/>
              <a:sym typeface="Wingdings" panose="05000000000000000000" pitchFamily="2" charset="2"/>
            </a:endParaRPr>
          </a:p>
        </p:txBody>
      </p:sp>
      <p:sp>
        <p:nvSpPr>
          <p:cNvPr id="1479684" name="AutoShape 4"/>
          <p:cNvSpPr/>
          <p:nvPr/>
        </p:nvSpPr>
        <p:spPr>
          <a:xfrm>
            <a:off x="6156325" y="3068638"/>
            <a:ext cx="2520950" cy="1008062"/>
          </a:xfrm>
          <a:prstGeom prst="wedgeRoundRectCallout">
            <a:avLst>
              <a:gd name="adj1" fmla="val -214736"/>
              <a:gd name="adj2" fmla="val -72676"/>
              <a:gd name="adj3" fmla="val 16667"/>
            </a:avLst>
          </a:prstGeom>
          <a:solidFill>
            <a:srgbClr val="F4FED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 eaLnBrk="0" hangingPunct="0"/>
            <a:r>
              <a:rPr lang="zh-CN" altLang="en-US" sz="20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长度超过自动机状态数的单词必有一处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y 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打圈（真圈）</a:t>
            </a:r>
            <a:endParaRPr lang="zh-CN" altLang="en-US" sz="2000" dirty="0">
              <a:solidFill>
                <a:schemeClr val="tx2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charRg st="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9683">
                                            <p:txEl>
                                              <p:charRg st="0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charRg st="177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9683">
                                            <p:txEl>
                                              <p:charRg st="177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charRg st="20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79683">
                                            <p:txEl>
                                              <p:charRg st="208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charRg st="219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79683">
                                            <p:txEl>
                                              <p:charRg st="219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charRg st="292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79683">
                                            <p:txEl>
                                              <p:charRg st="292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charRg st="327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79683">
                                            <p:txEl>
                                              <p:charRg st="327" end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83" grpId="0" build="p"/>
      <p:bldP spid="14796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/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rgbClr val="FFFFFF"/>
          </a:solidFill>
          <a:ln>
            <a:noFill/>
          </a:ln>
        </p:spPr>
        <p:txBody>
          <a:bodyPr anchor="t"/>
          <a:p>
            <a:pPr eaLnBrk="1" hangingPunct="1"/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The Pumping Lemma</a:t>
            </a:r>
            <a:endParaRPr lang="en-US" altLang="zh-CN" sz="4000" dirty="0"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/>
          <p:nvPr>
            <p:ph type="title"/>
          </p:nvPr>
        </p:nvSpPr>
        <p:spPr>
          <a:xfrm>
            <a:off x="457200" y="0"/>
            <a:ext cx="8229600" cy="620713"/>
          </a:xfrm>
          <a:solidFill>
            <a:srgbClr val="FFFFFF"/>
          </a:solidFill>
          <a:ln>
            <a:noFill/>
          </a:ln>
        </p:spPr>
        <p:txBody>
          <a:bodyPr anchor="t"/>
          <a:p>
            <a:pPr eaLnBrk="1" hangingPunct="1"/>
            <a:r>
              <a:rPr lang="en-US" altLang="zh-CN" dirty="0">
                <a:ea typeface="宋体" charset="-122"/>
              </a:rPr>
              <a:t>Nonregular Languages §2.4 cp 47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122" name="Text Box 3"/>
          <p:cNvSpPr txBox="1"/>
          <p:nvPr/>
        </p:nvSpPr>
        <p:spPr>
          <a:xfrm>
            <a:off x="250825" y="765175"/>
            <a:ext cx="8893175" cy="5092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dirty="0">
                <a:solidFill>
                  <a:srgbClr val="0000FF"/>
                </a:solidFill>
                <a:latin typeface="Arial" panose="020B0604020202090204" pitchFamily="34" charset="0"/>
                <a:ea typeface="宋体" charset="-122"/>
              </a:rPr>
              <a:t>学，然后知”不足”</a:t>
            </a:r>
            <a:r>
              <a:rPr lang="zh-CN" altLang="en-US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，正则语言表达能力有限</a:t>
            </a:r>
            <a:endParaRPr lang="zh-CN" altLang="en-US" dirty="0">
              <a:solidFill>
                <a:schemeClr val="tx2"/>
              </a:solidFill>
              <a:latin typeface="Arial" panose="020B0604020202090204" pitchFamily="34" charset="0"/>
              <a:ea typeface="宋体" charset="-122"/>
            </a:endParaRPr>
          </a:p>
          <a:p>
            <a:pPr indent="0"/>
            <a:r>
              <a:rPr lang="zh-CN" altLang="en-US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原因：</a:t>
            </a:r>
            <a:r>
              <a:rPr lang="en-US" altLang="zh-CN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FA</a:t>
            </a:r>
            <a:r>
              <a:rPr lang="zh-CN" altLang="en-US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的软硬件资源受限， </a:t>
            </a:r>
            <a:r>
              <a:rPr lang="en-US" altLang="zh-CN" dirty="0">
                <a:solidFill>
                  <a:srgbClr val="CC0099"/>
                </a:solidFill>
                <a:latin typeface="Times New Roman" panose="02020603050405020304" pitchFamily="18" charset="0"/>
                <a:ea typeface="宋体" charset="-122"/>
              </a:rPr>
              <a:t>the memory of a FA is limited by the number of states |Q|,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 </a:t>
            </a:r>
            <a:endParaRPr lang="en-US" altLang="zh-CN" sz="2400" dirty="0">
              <a:solidFill>
                <a:schemeClr val="tx2"/>
              </a:solidFill>
              <a:latin typeface="Arial" panose="020B0604020202090204" pitchFamily="34" charset="0"/>
              <a:ea typeface="宋体" charset="-122"/>
            </a:endParaRPr>
          </a:p>
          <a:p>
            <a:pPr indent="0"/>
            <a:r>
              <a:rPr lang="en-US" altLang="zh-CN" sz="2400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        </a:t>
            </a:r>
            <a:endParaRPr lang="en-US" altLang="zh-CN" sz="2400" dirty="0">
              <a:solidFill>
                <a:schemeClr val="tx2"/>
              </a:solidFill>
              <a:latin typeface="Arial" panose="020B0604020202090204" pitchFamily="34" charset="0"/>
              <a:ea typeface="宋体" charset="-122"/>
            </a:endParaRPr>
          </a:p>
          <a:p>
            <a:pPr indent="0"/>
            <a:r>
              <a:rPr lang="zh-CN" altLang="en-US" dirty="0">
                <a:latin typeface="Arial" panose="020B0604020202090204" pitchFamily="34" charset="0"/>
                <a:ea typeface="宋体" charset="-122"/>
              </a:rPr>
              <a:t>现实世界中 绝大多数语言是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NRL</a:t>
            </a:r>
            <a:r>
              <a:rPr lang="zh-CN" altLang="en-US" dirty="0">
                <a:latin typeface="Arial" panose="020B0604020202090204" pitchFamily="34" charset="0"/>
                <a:ea typeface="宋体" charset="-122"/>
              </a:rPr>
              <a:t>，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Which languages cannot be recognized by finite automata?</a:t>
            </a:r>
            <a:endParaRPr lang="en-US" altLang="zh-CN" dirty="0">
              <a:latin typeface="Arial" panose="020B0604020202090204" pitchFamily="34" charset="0"/>
              <a:ea typeface="宋体" charset="-122"/>
            </a:endParaRPr>
          </a:p>
          <a:p>
            <a:pPr indent="0"/>
            <a:endParaRPr lang="en-US" altLang="zh-CN" dirty="0">
              <a:latin typeface="Arial" panose="020B0604020202090204" pitchFamily="34" charset="0"/>
              <a:ea typeface="宋体" charset="-122"/>
            </a:endParaRPr>
          </a:p>
          <a:p>
            <a:pPr indent="0"/>
            <a:r>
              <a:rPr lang="en-US" altLang="zh-CN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Example: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L={ 0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</a:rPr>
              <a:t>n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1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</a:rPr>
              <a:t>n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| n</a:t>
            </a:r>
            <a:r>
              <a:rPr lang="en-US" altLang="zh-CN" dirty="0">
                <a:latin typeface="Arial" panose="020B0604020202090204" pitchFamily="34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dirty="0">
                <a:latin typeface="Old Style Bold Outline" pitchFamily="82" charset="0"/>
                <a:ea typeface="宋体" charset="-122"/>
              </a:rPr>
              <a:t>N 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}  </a:t>
            </a:r>
            <a:r>
              <a:rPr lang="en-US" altLang="zh-CN" dirty="0">
                <a:solidFill>
                  <a:schemeClr val="tx2"/>
                </a:solidFill>
                <a:latin typeface="Arial" panose="020B0604020202090204" pitchFamily="34" charset="0"/>
                <a:ea typeface="宋体" charset="-122"/>
              </a:rPr>
              <a:t>NRL</a:t>
            </a:r>
            <a:endParaRPr lang="en-US" altLang="zh-CN" dirty="0">
              <a:solidFill>
                <a:schemeClr val="tx2"/>
              </a:solidFill>
              <a:latin typeface="Arial" panose="020B0604020202090204" pitchFamily="34" charset="0"/>
              <a:ea typeface="宋体" charset="-122"/>
            </a:endParaRPr>
          </a:p>
          <a:p>
            <a:pPr indent="0">
              <a:buChar char="•"/>
            </a:pP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‘Playing around’ with FA convinces you that the</a:t>
            </a:r>
            <a:br>
              <a:rPr lang="en-US" altLang="zh-CN" dirty="0">
                <a:latin typeface="Arial" panose="020B0604020202090204" pitchFamily="34" charset="0"/>
                <a:ea typeface="宋体" charset="-122"/>
              </a:rPr>
            </a:b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 ‘finiteness’ of FA </a:t>
            </a:r>
            <a:r>
              <a:rPr lang="en-US" altLang="zh-CN" dirty="0">
                <a:solidFill>
                  <a:srgbClr val="CC0099"/>
                </a:solidFill>
                <a:latin typeface="Arial" panose="020B0604020202090204" pitchFamily="34" charset="0"/>
                <a:ea typeface="宋体" charset="-122"/>
              </a:rPr>
              <a:t>is problematic for “all n</a:t>
            </a:r>
            <a:r>
              <a:rPr lang="en-US" altLang="zh-CN" dirty="0">
                <a:solidFill>
                  <a:srgbClr val="CC0099"/>
                </a:solidFill>
                <a:latin typeface="Arial" panose="020B0604020202090204" pitchFamily="34" charset="0"/>
                <a:ea typeface="宋体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CC0099"/>
                </a:solidFill>
                <a:latin typeface="Old Style Bold Outline" pitchFamily="82" charset="0"/>
                <a:ea typeface="宋体" charset="-122"/>
              </a:rPr>
              <a:t>N</a:t>
            </a:r>
            <a:r>
              <a:rPr lang="en-US" altLang="zh-CN" dirty="0">
                <a:solidFill>
                  <a:srgbClr val="CC0099"/>
                </a:solidFill>
                <a:latin typeface="Arial" panose="020B0604020202090204" pitchFamily="34" charset="0"/>
                <a:ea typeface="宋体" charset="-122"/>
              </a:rPr>
              <a:t>”</a:t>
            </a:r>
            <a:endParaRPr lang="en-US" altLang="zh-CN" dirty="0">
              <a:solidFill>
                <a:srgbClr val="CC0099"/>
              </a:solidFill>
              <a:latin typeface="Arial" panose="020B0604020202090204" pitchFamily="34" charset="0"/>
              <a:ea typeface="宋体" charset="-122"/>
            </a:endParaRPr>
          </a:p>
          <a:p>
            <a:pPr indent="0">
              <a:buChar char="•"/>
            </a:pP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The problem occurs between the 0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</a:rPr>
              <a:t>n</a:t>
            </a:r>
            <a:r>
              <a:rPr lang="en-US" altLang="zh-CN" dirty="0">
                <a:latin typeface="Arial" panose="020B0604020202090204" pitchFamily="34" charset="0"/>
                <a:ea typeface="宋体" charset="-122"/>
              </a:rPr>
              <a:t> and the 1</a:t>
            </a:r>
            <a:r>
              <a:rPr lang="en-US" altLang="zh-CN" baseline="30000" dirty="0">
                <a:latin typeface="Arial" panose="020B0604020202090204" pitchFamily="34" charset="0"/>
                <a:ea typeface="宋体" charset="-122"/>
              </a:rPr>
              <a:t>n</a:t>
            </a:r>
            <a:endParaRPr lang="en-US" altLang="zh-CN" baseline="30000" dirty="0">
              <a:latin typeface="Arial" panose="020B0604020202090204" pitchFamily="34" charset="0"/>
              <a:ea typeface="宋体" charset="-122"/>
            </a:endParaRPr>
          </a:p>
          <a:p>
            <a:pPr indent="0">
              <a:buChar char="•"/>
            </a:pPr>
            <a:endParaRPr lang="en-US" altLang="zh-CN" sz="2400" dirty="0">
              <a:solidFill>
                <a:srgbClr val="CC0099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Box 2"/>
          <p:cNvSpPr txBox="1"/>
          <p:nvPr/>
        </p:nvSpPr>
        <p:spPr>
          <a:xfrm>
            <a:off x="365125" y="177800"/>
            <a:ext cx="6372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Take an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infinite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regular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6858000" y="228600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304800" imgH="368300" progId="Equation.3">
                  <p:embed/>
                </p:oleObj>
              </mc:Choice>
              <mc:Fallback>
                <p:oleObj name="" r:id="rId1" imgW="304800" imgH="3683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0" y="228600"/>
                        <a:ext cx="3032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4"/>
          <p:cNvSpPr txBox="1"/>
          <p:nvPr/>
        </p:nvSpPr>
        <p:spPr>
          <a:xfrm>
            <a:off x="533400" y="2060575"/>
            <a:ext cx="6562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There exists a DFA that accepts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7086600" y="2136775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330200" imgH="393700" progId="Equation.3">
                  <p:embed/>
                </p:oleObj>
              </mc:Choice>
              <mc:Fallback>
                <p:oleObj name="" r:id="rId3" imgW="330200" imgH="393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2136775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Oval 6"/>
          <p:cNvSpPr/>
          <p:nvPr/>
        </p:nvSpPr>
        <p:spPr>
          <a:xfrm>
            <a:off x="990600" y="4117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78" name="Oval 7"/>
          <p:cNvSpPr/>
          <p:nvPr/>
        </p:nvSpPr>
        <p:spPr>
          <a:xfrm>
            <a:off x="2133600" y="3203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79" name="Oval 8"/>
          <p:cNvSpPr/>
          <p:nvPr/>
        </p:nvSpPr>
        <p:spPr>
          <a:xfrm>
            <a:off x="2209800" y="4879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0" name="Oval 9"/>
          <p:cNvSpPr/>
          <p:nvPr/>
        </p:nvSpPr>
        <p:spPr>
          <a:xfrm>
            <a:off x="6019800" y="4879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1" name="Oval 10"/>
          <p:cNvSpPr/>
          <p:nvPr/>
        </p:nvSpPr>
        <p:spPr>
          <a:xfrm>
            <a:off x="5943600" y="480377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2" name="Line 11"/>
          <p:cNvSpPr/>
          <p:nvPr/>
        </p:nvSpPr>
        <p:spPr>
          <a:xfrm>
            <a:off x="457200" y="43465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83" name="Line 12"/>
          <p:cNvSpPr/>
          <p:nvPr/>
        </p:nvSpPr>
        <p:spPr>
          <a:xfrm>
            <a:off x="4419600" y="5184775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84" name="Line 13"/>
          <p:cNvSpPr/>
          <p:nvPr/>
        </p:nvSpPr>
        <p:spPr>
          <a:xfrm flipV="1">
            <a:off x="2667000" y="3584575"/>
            <a:ext cx="12192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85" name="Oval 14"/>
          <p:cNvSpPr/>
          <p:nvPr/>
        </p:nvSpPr>
        <p:spPr>
          <a:xfrm>
            <a:off x="3810000" y="31273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6" name="Oval 15"/>
          <p:cNvSpPr/>
          <p:nvPr/>
        </p:nvSpPr>
        <p:spPr>
          <a:xfrm>
            <a:off x="6019800" y="3203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7" name="Oval 16"/>
          <p:cNvSpPr/>
          <p:nvPr/>
        </p:nvSpPr>
        <p:spPr>
          <a:xfrm>
            <a:off x="5943600" y="312737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8" name="Oval 17"/>
          <p:cNvSpPr/>
          <p:nvPr/>
        </p:nvSpPr>
        <p:spPr>
          <a:xfrm>
            <a:off x="3886200" y="49561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8689" name="Freeform 18"/>
          <p:cNvSpPr/>
          <p:nvPr/>
        </p:nvSpPr>
        <p:spPr>
          <a:xfrm>
            <a:off x="2590800" y="5413375"/>
            <a:ext cx="35814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2256" h="536">
                <a:moveTo>
                  <a:pt x="2256" y="48"/>
                </a:moveTo>
                <a:cubicBezTo>
                  <a:pt x="1988" y="292"/>
                  <a:pt x="1720" y="536"/>
                  <a:pt x="1344" y="528"/>
                </a:cubicBezTo>
                <a:cubicBezTo>
                  <a:pt x="968" y="520"/>
                  <a:pt x="484" y="26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28690" name="Line 19"/>
          <p:cNvSpPr/>
          <p:nvPr/>
        </p:nvSpPr>
        <p:spPr>
          <a:xfrm flipV="1">
            <a:off x="1447800" y="3584575"/>
            <a:ext cx="685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91" name="Line 20"/>
          <p:cNvSpPr/>
          <p:nvPr/>
        </p:nvSpPr>
        <p:spPr>
          <a:xfrm>
            <a:off x="1447800" y="4575175"/>
            <a:ext cx="762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92" name="Line 21"/>
          <p:cNvSpPr/>
          <p:nvPr/>
        </p:nvSpPr>
        <p:spPr>
          <a:xfrm>
            <a:off x="2667000" y="3584575"/>
            <a:ext cx="13716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93" name="Line 22"/>
          <p:cNvSpPr/>
          <p:nvPr/>
        </p:nvSpPr>
        <p:spPr>
          <a:xfrm flipV="1">
            <a:off x="4267200" y="3584575"/>
            <a:ext cx="16764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8694" name="Object 23"/>
          <p:cNvGraphicFramePr>
            <a:graphicFrameLocks noChangeAspect="1"/>
          </p:cNvGraphicFramePr>
          <p:nvPr/>
        </p:nvGraphicFramePr>
        <p:xfrm>
          <a:off x="7835900" y="4257675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393065" imgH="304800" progId="Equation.3">
                  <p:embed/>
                </p:oleObj>
              </mc:Choice>
              <mc:Fallback>
                <p:oleObj name="" r:id="rId5" imgW="393065" imgH="304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35900" y="4257675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4"/>
          <p:cNvSpPr txBox="1"/>
          <p:nvPr/>
        </p:nvSpPr>
        <p:spPr>
          <a:xfrm>
            <a:off x="7467600" y="4575175"/>
            <a:ext cx="13954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states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8696" name="Line 25"/>
          <p:cNvSpPr/>
          <p:nvPr/>
        </p:nvSpPr>
        <p:spPr>
          <a:xfrm>
            <a:off x="4267200" y="3584575"/>
            <a:ext cx="17526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8697" name="Text Box 26"/>
          <p:cNvSpPr txBox="1"/>
          <p:nvPr/>
        </p:nvSpPr>
        <p:spPr>
          <a:xfrm>
            <a:off x="533400" y="838200"/>
            <a:ext cx="76120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(contains an infinite number of strings)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7" name="Object 2"/>
          <p:cNvGraphicFramePr>
            <a:graphicFrameLocks noChangeAspect="1"/>
          </p:cNvGraphicFramePr>
          <p:nvPr/>
        </p:nvGraphicFramePr>
        <p:xfrm>
          <a:off x="5334000" y="115888"/>
          <a:ext cx="1828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1828800" imgH="546100" progId="Equation.3">
                  <p:embed/>
                </p:oleObj>
              </mc:Choice>
              <mc:Fallback>
                <p:oleObj name="" r:id="rId1" imgW="1828800" imgH="5461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0" y="115888"/>
                        <a:ext cx="18288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Text Box 3"/>
          <p:cNvSpPr txBox="1"/>
          <p:nvPr/>
        </p:nvSpPr>
        <p:spPr>
          <a:xfrm>
            <a:off x="6629400" y="762000"/>
            <a:ext cx="2324100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(number of 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states of DFA)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9699" name="Text Box 4"/>
          <p:cNvSpPr txBox="1"/>
          <p:nvPr/>
        </p:nvSpPr>
        <p:spPr>
          <a:xfrm>
            <a:off x="762000" y="1828800"/>
            <a:ext cx="7161213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then, at least one state is repeated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in the walk of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3657600" y="2590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368300" imgH="304800" progId="Equation.3">
                  <p:embed/>
                </p:oleObj>
              </mc:Choice>
              <mc:Fallback>
                <p:oleObj name="" r:id="rId3" imgW="368300" imgH="304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25908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Oval 6"/>
          <p:cNvSpPr/>
          <p:nvPr/>
        </p:nvSpPr>
        <p:spPr>
          <a:xfrm>
            <a:off x="1371600" y="5029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02" name="Oval 7"/>
          <p:cNvSpPr/>
          <p:nvPr/>
        </p:nvSpPr>
        <p:spPr>
          <a:xfrm>
            <a:off x="5105400" y="50165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03" name="Oval 8"/>
          <p:cNvSpPr/>
          <p:nvPr/>
        </p:nvSpPr>
        <p:spPr>
          <a:xfrm>
            <a:off x="8001000" y="5029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04" name="Oval 9"/>
          <p:cNvSpPr/>
          <p:nvPr/>
        </p:nvSpPr>
        <p:spPr>
          <a:xfrm>
            <a:off x="2514600" y="5029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05" name="Line 10"/>
          <p:cNvSpPr/>
          <p:nvPr/>
        </p:nvSpPr>
        <p:spPr>
          <a:xfrm>
            <a:off x="914400" y="5257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06" name="Line 11"/>
          <p:cNvSpPr/>
          <p:nvPr/>
        </p:nvSpPr>
        <p:spPr>
          <a:xfrm>
            <a:off x="1905000" y="5257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07" name="Line 12"/>
          <p:cNvSpPr/>
          <p:nvPr/>
        </p:nvSpPr>
        <p:spPr>
          <a:xfrm>
            <a:off x="3048000" y="5257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08" name="Line 13"/>
          <p:cNvSpPr/>
          <p:nvPr/>
        </p:nvSpPr>
        <p:spPr>
          <a:xfrm>
            <a:off x="4572000" y="52451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09" name="Line 14"/>
          <p:cNvSpPr/>
          <p:nvPr/>
        </p:nvSpPr>
        <p:spPr>
          <a:xfrm>
            <a:off x="5638800" y="52451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10" name="Oval 15"/>
          <p:cNvSpPr/>
          <p:nvPr/>
        </p:nvSpPr>
        <p:spPr>
          <a:xfrm>
            <a:off x="5943600" y="411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11" name="Oval 16"/>
          <p:cNvSpPr/>
          <p:nvPr/>
        </p:nvSpPr>
        <p:spPr>
          <a:xfrm>
            <a:off x="4495800" y="4102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9712" name="Line 17"/>
          <p:cNvSpPr/>
          <p:nvPr/>
        </p:nvSpPr>
        <p:spPr>
          <a:xfrm flipV="1">
            <a:off x="5562600" y="46355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13" name="Line 18"/>
          <p:cNvSpPr/>
          <p:nvPr/>
        </p:nvSpPr>
        <p:spPr>
          <a:xfrm>
            <a:off x="4876800" y="46355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14" name="Freeform 19"/>
          <p:cNvSpPr/>
          <p:nvPr/>
        </p:nvSpPr>
        <p:spPr>
          <a:xfrm>
            <a:off x="4800600" y="3581400"/>
            <a:ext cx="1371600" cy="5207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29715" name="Line 20"/>
          <p:cNvSpPr/>
          <p:nvPr/>
        </p:nvSpPr>
        <p:spPr>
          <a:xfrm>
            <a:off x="7315200" y="5257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29716" name="Object 21"/>
          <p:cNvGraphicFramePr>
            <a:graphicFrameLocks noChangeAspect="1"/>
          </p:cNvGraphicFramePr>
          <p:nvPr/>
        </p:nvGraphicFramePr>
        <p:xfrm>
          <a:off x="52578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266700" imgH="368300" progId="Equation.3">
                  <p:embed/>
                </p:oleObj>
              </mc:Choice>
              <mc:Fallback>
                <p:oleObj name="" r:id="rId5" imgW="266700" imgH="3683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8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2"/>
          <p:cNvSpPr txBox="1"/>
          <p:nvPr/>
        </p:nvSpPr>
        <p:spPr>
          <a:xfrm>
            <a:off x="3657600" y="4876800"/>
            <a:ext cx="793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9718" name="Text Box 23"/>
          <p:cNvSpPr txBox="1"/>
          <p:nvPr/>
        </p:nvSpPr>
        <p:spPr>
          <a:xfrm>
            <a:off x="6400800" y="4876800"/>
            <a:ext cx="793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9719" name="Oval 24"/>
          <p:cNvSpPr/>
          <p:nvPr/>
        </p:nvSpPr>
        <p:spPr>
          <a:xfrm>
            <a:off x="7924800" y="4953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9720" name="Object 25"/>
          <p:cNvGraphicFramePr>
            <a:graphicFrameLocks noChangeAspect="1"/>
          </p:cNvGraphicFramePr>
          <p:nvPr/>
        </p:nvGraphicFramePr>
        <p:xfrm>
          <a:off x="1905000" y="4800600"/>
          <a:ext cx="40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406400" imgH="469900" progId="Equation.3">
                  <p:embed/>
                </p:oleObj>
              </mc:Choice>
              <mc:Fallback>
                <p:oleObj name="" r:id="rId7" imgW="406400" imgH="4699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800600"/>
                        <a:ext cx="406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6"/>
          <p:cNvGraphicFramePr>
            <a:graphicFrameLocks noChangeAspect="1"/>
          </p:cNvGraphicFramePr>
          <p:nvPr/>
        </p:nvGraphicFramePr>
        <p:xfrm>
          <a:off x="3048000" y="48006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69900" imgH="469900" progId="Equation.3">
                  <p:embed/>
                </p:oleObj>
              </mc:Choice>
              <mc:Fallback>
                <p:oleObj name="" r:id="rId9" imgW="469900" imgH="469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0" y="4800600"/>
                        <a:ext cx="469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7"/>
          <p:cNvGraphicFramePr>
            <a:graphicFrameLocks noChangeAspect="1"/>
          </p:cNvGraphicFramePr>
          <p:nvPr/>
        </p:nvGraphicFramePr>
        <p:xfrm>
          <a:off x="7315200" y="4800600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1" imgW="482600" imgH="482600" progId="Equation.3">
                  <p:embed/>
                </p:oleObj>
              </mc:Choice>
              <mc:Fallback>
                <p:oleObj name="" r:id="rId11" imgW="482600" imgH="482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15200" y="4800600"/>
                        <a:ext cx="482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Freeform 28"/>
          <p:cNvSpPr/>
          <p:nvPr/>
        </p:nvSpPr>
        <p:spPr>
          <a:xfrm>
            <a:off x="914400" y="3721100"/>
            <a:ext cx="7010400" cy="1435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416" h="904">
                <a:moveTo>
                  <a:pt x="0" y="776"/>
                </a:moveTo>
                <a:cubicBezTo>
                  <a:pt x="304" y="756"/>
                  <a:pt x="608" y="736"/>
                  <a:pt x="912" y="728"/>
                </a:cubicBezTo>
                <a:cubicBezTo>
                  <a:pt x="1216" y="720"/>
                  <a:pt x="1544" y="712"/>
                  <a:pt x="1824" y="728"/>
                </a:cubicBezTo>
                <a:cubicBezTo>
                  <a:pt x="2104" y="744"/>
                  <a:pt x="2408" y="832"/>
                  <a:pt x="2592" y="824"/>
                </a:cubicBezTo>
                <a:cubicBezTo>
                  <a:pt x="2776" y="816"/>
                  <a:pt x="2824" y="776"/>
                  <a:pt x="2928" y="680"/>
                </a:cubicBezTo>
                <a:cubicBezTo>
                  <a:pt x="3032" y="584"/>
                  <a:pt x="3232" y="360"/>
                  <a:pt x="3216" y="248"/>
                </a:cubicBezTo>
                <a:cubicBezTo>
                  <a:pt x="3200" y="136"/>
                  <a:pt x="2936" y="16"/>
                  <a:pt x="2832" y="8"/>
                </a:cubicBezTo>
                <a:cubicBezTo>
                  <a:pt x="2728" y="0"/>
                  <a:pt x="2616" y="104"/>
                  <a:pt x="2592" y="200"/>
                </a:cubicBezTo>
                <a:cubicBezTo>
                  <a:pt x="2568" y="296"/>
                  <a:pt x="2600" y="472"/>
                  <a:pt x="2688" y="584"/>
                </a:cubicBezTo>
                <a:cubicBezTo>
                  <a:pt x="2776" y="696"/>
                  <a:pt x="2920" y="840"/>
                  <a:pt x="3120" y="872"/>
                </a:cubicBezTo>
                <a:cubicBezTo>
                  <a:pt x="3320" y="904"/>
                  <a:pt x="3672" y="792"/>
                  <a:pt x="3888" y="776"/>
                </a:cubicBezTo>
                <a:cubicBezTo>
                  <a:pt x="4104" y="760"/>
                  <a:pt x="4260" y="768"/>
                  <a:pt x="4416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29724" name="Text Box 29"/>
          <p:cNvSpPr txBox="1"/>
          <p:nvPr/>
        </p:nvSpPr>
        <p:spPr>
          <a:xfrm>
            <a:off x="152400" y="115888"/>
            <a:ext cx="51355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Take string              with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9725" name="Object 30"/>
          <p:cNvGraphicFramePr>
            <a:graphicFrameLocks noChangeAspect="1"/>
          </p:cNvGraphicFramePr>
          <p:nvPr/>
        </p:nvGraphicFramePr>
        <p:xfrm>
          <a:off x="2667000" y="192088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3" imgW="1155065" imgH="406400" progId="Equation.3">
                  <p:embed/>
                </p:oleObj>
              </mc:Choice>
              <mc:Fallback>
                <p:oleObj name="" r:id="rId13" imgW="1155065" imgH="4064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67000" y="192088"/>
                        <a:ext cx="115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31"/>
          <p:cNvGraphicFramePr>
            <a:graphicFrameLocks noChangeAspect="1"/>
          </p:cNvGraphicFramePr>
          <p:nvPr/>
        </p:nvGraphicFramePr>
        <p:xfrm>
          <a:off x="1828800" y="4114800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5" imgW="2451100" imgH="482600" progId="Equation.3">
                  <p:embed/>
                </p:oleObj>
              </mc:Choice>
              <mc:Fallback>
                <p:oleObj name="" r:id="rId15" imgW="2451100" imgH="482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28800" y="4114800"/>
                        <a:ext cx="24511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Text Box 32"/>
          <p:cNvSpPr txBox="1"/>
          <p:nvPr/>
        </p:nvSpPr>
        <p:spPr>
          <a:xfrm>
            <a:off x="1371600" y="3505200"/>
            <a:ext cx="30956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Walk in DFA of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9728" name="Text Box 33"/>
          <p:cNvSpPr txBox="1"/>
          <p:nvPr/>
        </p:nvSpPr>
        <p:spPr>
          <a:xfrm>
            <a:off x="3505200" y="5562600"/>
            <a:ext cx="4505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Repeated state in DFA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2"/>
          <p:cNvSpPr txBox="1"/>
          <p:nvPr/>
        </p:nvSpPr>
        <p:spPr>
          <a:xfrm>
            <a:off x="533400" y="1447800"/>
            <a:ext cx="77327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Take       to be the first state repeated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1828800" y="1600200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292100" imgH="405765" progId="Equation.3">
                  <p:embed/>
                </p:oleObj>
              </mc:Choice>
              <mc:Fallback>
                <p:oleObj name="" r:id="rId1" imgW="292100" imgH="40576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1600200"/>
                        <a:ext cx="2905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Oval 4"/>
          <p:cNvSpPr/>
          <p:nvPr/>
        </p:nvSpPr>
        <p:spPr>
          <a:xfrm>
            <a:off x="547688" y="4659313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24" name="Oval 5"/>
          <p:cNvSpPr/>
          <p:nvPr/>
        </p:nvSpPr>
        <p:spPr>
          <a:xfrm>
            <a:off x="3505200" y="46482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25" name="Oval 6"/>
          <p:cNvSpPr/>
          <p:nvPr/>
        </p:nvSpPr>
        <p:spPr>
          <a:xfrm>
            <a:off x="8137525" y="4633913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26" name="Oval 7"/>
          <p:cNvSpPr/>
          <p:nvPr/>
        </p:nvSpPr>
        <p:spPr>
          <a:xfrm>
            <a:off x="1452563" y="4659313"/>
            <a:ext cx="423862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27" name="Line 8"/>
          <p:cNvSpPr/>
          <p:nvPr/>
        </p:nvSpPr>
        <p:spPr>
          <a:xfrm>
            <a:off x="185738" y="4841875"/>
            <a:ext cx="361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28" name="Line 9"/>
          <p:cNvSpPr/>
          <p:nvPr/>
        </p:nvSpPr>
        <p:spPr>
          <a:xfrm>
            <a:off x="969963" y="48418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29" name="Line 10"/>
          <p:cNvSpPr/>
          <p:nvPr/>
        </p:nvSpPr>
        <p:spPr>
          <a:xfrm>
            <a:off x="1876425" y="48418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30" name="Line 11"/>
          <p:cNvSpPr/>
          <p:nvPr/>
        </p:nvSpPr>
        <p:spPr>
          <a:xfrm>
            <a:off x="3082925" y="48323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31" name="Line 12"/>
          <p:cNvSpPr/>
          <p:nvPr/>
        </p:nvSpPr>
        <p:spPr>
          <a:xfrm>
            <a:off x="3927475" y="48323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32" name="Line 13"/>
          <p:cNvSpPr/>
          <p:nvPr/>
        </p:nvSpPr>
        <p:spPr>
          <a:xfrm>
            <a:off x="7594600" y="48164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0733" name="Object 14"/>
          <p:cNvGraphicFramePr>
            <a:graphicFrameLocks noChangeAspect="1"/>
          </p:cNvGraphicFramePr>
          <p:nvPr/>
        </p:nvGraphicFramePr>
        <p:xfrm>
          <a:off x="36258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266700" imgH="368300" progId="Equation.3">
                  <p:embed/>
                </p:oleObj>
              </mc:Choice>
              <mc:Fallback>
                <p:oleObj name="" r:id="rId3" imgW="266700" imgH="3683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Text Box 15"/>
          <p:cNvSpPr txBox="1"/>
          <p:nvPr/>
        </p:nvSpPr>
        <p:spPr>
          <a:xfrm>
            <a:off x="2471738" y="4460875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0735" name="Oval 16"/>
          <p:cNvSpPr/>
          <p:nvPr/>
        </p:nvSpPr>
        <p:spPr>
          <a:xfrm>
            <a:off x="8077200" y="4572000"/>
            <a:ext cx="542925" cy="5492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0736" name="Object 17"/>
          <p:cNvGraphicFramePr>
            <a:graphicFrameLocks noChangeAspect="1"/>
          </p:cNvGraphicFramePr>
          <p:nvPr/>
        </p:nvGraphicFramePr>
        <p:xfrm>
          <a:off x="7467600" y="2743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368300" imgH="304800" progId="Equation.3">
                  <p:embed/>
                </p:oleObj>
              </mc:Choice>
              <mc:Fallback>
                <p:oleObj name="" r:id="rId5" imgW="368300" imgH="3048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7600" y="27432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 Box 18"/>
          <p:cNvSpPr txBox="1"/>
          <p:nvPr/>
        </p:nvSpPr>
        <p:spPr>
          <a:xfrm>
            <a:off x="539750" y="115888"/>
            <a:ext cx="7270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There could be many states repeated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0738" name="Oval 19"/>
          <p:cNvSpPr/>
          <p:nvPr/>
        </p:nvSpPr>
        <p:spPr>
          <a:xfrm>
            <a:off x="6096000" y="46482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39" name="Line 20"/>
          <p:cNvSpPr/>
          <p:nvPr/>
        </p:nvSpPr>
        <p:spPr>
          <a:xfrm>
            <a:off x="5673725" y="48323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0740" name="Line 21"/>
          <p:cNvSpPr/>
          <p:nvPr/>
        </p:nvSpPr>
        <p:spPr>
          <a:xfrm>
            <a:off x="6518275" y="48323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0741" name="Object 22"/>
          <p:cNvGraphicFramePr>
            <a:graphicFrameLocks noChangeAspect="1"/>
          </p:cNvGraphicFramePr>
          <p:nvPr/>
        </p:nvGraphicFramePr>
        <p:xfrm>
          <a:off x="62166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266700" imgH="368300" progId="Equation.3">
                  <p:embed/>
                </p:oleObj>
              </mc:Choice>
              <mc:Fallback>
                <p:oleObj name="" r:id="rId7" imgW="266700" imgH="3683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66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Text Box 23"/>
          <p:cNvSpPr txBox="1"/>
          <p:nvPr/>
        </p:nvSpPr>
        <p:spPr>
          <a:xfrm>
            <a:off x="4419600" y="44196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0743" name="Text Box 24"/>
          <p:cNvSpPr txBox="1"/>
          <p:nvPr/>
        </p:nvSpPr>
        <p:spPr>
          <a:xfrm>
            <a:off x="7010400" y="44196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0744" name="AutoShape 25"/>
          <p:cNvSpPr/>
          <p:nvPr/>
        </p:nvSpPr>
        <p:spPr>
          <a:xfrm rot="5426482" flipV="1">
            <a:off x="2973388" y="2938463"/>
            <a:ext cx="533400" cy="4819650"/>
          </a:xfrm>
          <a:prstGeom prst="rightBrace">
            <a:avLst>
              <a:gd name="adj1" fmla="val 7525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45" name="Text Box 26"/>
          <p:cNvSpPr txBox="1"/>
          <p:nvPr/>
        </p:nvSpPr>
        <p:spPr>
          <a:xfrm>
            <a:off x="5638800" y="3505200"/>
            <a:ext cx="1882775" cy="1041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Second 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occurrence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0746" name="Text Box 27"/>
          <p:cNvSpPr txBox="1"/>
          <p:nvPr/>
        </p:nvSpPr>
        <p:spPr>
          <a:xfrm>
            <a:off x="3200400" y="3429000"/>
            <a:ext cx="1882775" cy="1041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First 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occurrence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0747" name="Text Box 28"/>
          <p:cNvSpPr txBox="1"/>
          <p:nvPr/>
        </p:nvSpPr>
        <p:spPr>
          <a:xfrm>
            <a:off x="1828800" y="5486400"/>
            <a:ext cx="27892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Unique states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0748" name="Text Box 29"/>
          <p:cNvSpPr txBox="1"/>
          <p:nvPr/>
        </p:nvSpPr>
        <p:spPr>
          <a:xfrm>
            <a:off x="609600" y="2590800"/>
            <a:ext cx="7642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One dimensional projection of walk     :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0749" name="Oval 30"/>
          <p:cNvSpPr/>
          <p:nvPr/>
        </p:nvSpPr>
        <p:spPr>
          <a:xfrm>
            <a:off x="5257800" y="4648200"/>
            <a:ext cx="423863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0750" name="Line 31"/>
          <p:cNvSpPr/>
          <p:nvPr/>
        </p:nvSpPr>
        <p:spPr>
          <a:xfrm>
            <a:off x="5029200" y="48006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graphicFrame>
        <p:nvGraphicFramePr>
          <p:cNvPr id="30751" name="Object 32"/>
          <p:cNvGraphicFramePr>
            <a:graphicFrameLocks noChangeAspect="1"/>
          </p:cNvGraphicFramePr>
          <p:nvPr/>
        </p:nvGraphicFramePr>
        <p:xfrm>
          <a:off x="990600" y="44958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8" imgW="406400" imgH="469900" progId="Equation.3">
                  <p:embed/>
                </p:oleObj>
              </mc:Choice>
              <mc:Fallback>
                <p:oleObj name="" r:id="rId8" imgW="406400" imgH="469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4495800"/>
                        <a:ext cx="330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2" name="Object 33"/>
          <p:cNvGraphicFramePr>
            <a:graphicFrameLocks noChangeAspect="1"/>
          </p:cNvGraphicFramePr>
          <p:nvPr/>
        </p:nvGraphicFramePr>
        <p:xfrm>
          <a:off x="19050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0" imgW="469900" imgH="469900" progId="Equation.3">
                  <p:embed/>
                </p:oleObj>
              </mc:Choice>
              <mc:Fallback>
                <p:oleObj name="" r:id="rId10" imgW="469900" imgH="469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34"/>
          <p:cNvGraphicFramePr>
            <a:graphicFrameLocks noChangeAspect="1"/>
          </p:cNvGraphicFramePr>
          <p:nvPr/>
        </p:nvGraphicFramePr>
        <p:xfrm>
          <a:off x="7620000" y="44196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2" imgW="482600" imgH="482600" progId="Equation.3">
                  <p:embed/>
                </p:oleObj>
              </mc:Choice>
              <mc:Fallback>
                <p:oleObj name="" r:id="rId12" imgW="482600" imgH="482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0" y="4419600"/>
                        <a:ext cx="39052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4" name="Object 35"/>
          <p:cNvGraphicFramePr>
            <a:graphicFrameLocks noChangeAspect="1"/>
          </p:cNvGraphicFramePr>
          <p:nvPr/>
        </p:nvGraphicFramePr>
        <p:xfrm>
          <a:off x="3078163" y="44910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4" imgW="393700" imgH="482600" progId="Equation.3">
                  <p:embed/>
                </p:oleObj>
              </mc:Choice>
              <mc:Fallback>
                <p:oleObj name="" r:id="rId14" imgW="393700" imgH="4826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78163" y="4491038"/>
                        <a:ext cx="319087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5" name="Object 36"/>
          <p:cNvGraphicFramePr>
            <a:graphicFrameLocks noChangeAspect="1"/>
          </p:cNvGraphicFramePr>
          <p:nvPr/>
        </p:nvGraphicFramePr>
        <p:xfrm>
          <a:off x="5715000" y="4343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6" imgW="482600" imgH="558800" progId="Equation.3">
                  <p:embed/>
                </p:oleObj>
              </mc:Choice>
              <mc:Fallback>
                <p:oleObj name="" r:id="rId16" imgW="482600" imgH="558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15000" y="4343400"/>
                        <a:ext cx="3905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6" name="Object 37"/>
          <p:cNvGraphicFramePr>
            <a:graphicFrameLocks noChangeAspect="1"/>
          </p:cNvGraphicFramePr>
          <p:nvPr/>
        </p:nvGraphicFramePr>
        <p:xfrm>
          <a:off x="3829050" y="44196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8" imgW="723900" imgH="482600" progId="Equation.3">
                  <p:embed/>
                </p:oleObj>
              </mc:Choice>
              <mc:Fallback>
                <p:oleObj name="" r:id="rId18" imgW="723900" imgH="482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29050" y="4419600"/>
                        <a:ext cx="5873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7" name="Object 38"/>
          <p:cNvGraphicFramePr>
            <a:graphicFrameLocks noChangeAspect="1"/>
          </p:cNvGraphicFramePr>
          <p:nvPr/>
        </p:nvGraphicFramePr>
        <p:xfrm>
          <a:off x="6477000" y="44196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0" imgW="812165" imgH="558800" progId="Equation.3">
                  <p:embed/>
                </p:oleObj>
              </mc:Choice>
              <mc:Fallback>
                <p:oleObj name="" r:id="rId20" imgW="812165" imgH="558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477000" y="4419600"/>
                        <a:ext cx="65881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Oval 2"/>
          <p:cNvSpPr/>
          <p:nvPr/>
        </p:nvSpPr>
        <p:spPr>
          <a:xfrm>
            <a:off x="547688" y="4329113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46" name="Oval 3"/>
          <p:cNvSpPr/>
          <p:nvPr/>
        </p:nvSpPr>
        <p:spPr>
          <a:xfrm>
            <a:off x="3505200" y="43180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47" name="Oval 4"/>
          <p:cNvSpPr/>
          <p:nvPr/>
        </p:nvSpPr>
        <p:spPr>
          <a:xfrm>
            <a:off x="8137525" y="4303713"/>
            <a:ext cx="422275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48" name="Oval 5"/>
          <p:cNvSpPr/>
          <p:nvPr/>
        </p:nvSpPr>
        <p:spPr>
          <a:xfrm>
            <a:off x="1452563" y="4329113"/>
            <a:ext cx="423862" cy="4270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49" name="Line 6"/>
          <p:cNvSpPr/>
          <p:nvPr/>
        </p:nvSpPr>
        <p:spPr>
          <a:xfrm>
            <a:off x="185738" y="4511675"/>
            <a:ext cx="361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50" name="Line 7"/>
          <p:cNvSpPr/>
          <p:nvPr/>
        </p:nvSpPr>
        <p:spPr>
          <a:xfrm>
            <a:off x="969963" y="45116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51" name="Line 8"/>
          <p:cNvSpPr/>
          <p:nvPr/>
        </p:nvSpPr>
        <p:spPr>
          <a:xfrm>
            <a:off x="1876425" y="45116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52" name="Line 9"/>
          <p:cNvSpPr/>
          <p:nvPr/>
        </p:nvSpPr>
        <p:spPr>
          <a:xfrm>
            <a:off x="3082925" y="45021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53" name="Line 10"/>
          <p:cNvSpPr/>
          <p:nvPr/>
        </p:nvSpPr>
        <p:spPr>
          <a:xfrm>
            <a:off x="3927475" y="45021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54" name="Line 11"/>
          <p:cNvSpPr/>
          <p:nvPr/>
        </p:nvSpPr>
        <p:spPr>
          <a:xfrm>
            <a:off x="7594600" y="4486275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1755" name="Object 12"/>
          <p:cNvGraphicFramePr>
            <a:graphicFrameLocks noChangeAspect="1"/>
          </p:cNvGraphicFramePr>
          <p:nvPr/>
        </p:nvGraphicFramePr>
        <p:xfrm>
          <a:off x="3625850" y="43799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266700" imgH="368300" progId="Equation.3">
                  <p:embed/>
                </p:oleObj>
              </mc:Choice>
              <mc:Fallback>
                <p:oleObj name="" r:id="rId1" imgW="266700" imgH="3683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0" y="4379913"/>
                        <a:ext cx="2095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3"/>
          <p:cNvSpPr txBox="1"/>
          <p:nvPr/>
        </p:nvSpPr>
        <p:spPr>
          <a:xfrm>
            <a:off x="2471738" y="4130675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1757" name="Oval 14"/>
          <p:cNvSpPr/>
          <p:nvPr/>
        </p:nvSpPr>
        <p:spPr>
          <a:xfrm>
            <a:off x="8077200" y="4241800"/>
            <a:ext cx="542925" cy="5492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58" name="Oval 15"/>
          <p:cNvSpPr/>
          <p:nvPr/>
        </p:nvSpPr>
        <p:spPr>
          <a:xfrm>
            <a:off x="6096000" y="4318000"/>
            <a:ext cx="422275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59" name="Line 16"/>
          <p:cNvSpPr/>
          <p:nvPr/>
        </p:nvSpPr>
        <p:spPr>
          <a:xfrm>
            <a:off x="5673725" y="4502150"/>
            <a:ext cx="422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1760" name="Line 17"/>
          <p:cNvSpPr/>
          <p:nvPr/>
        </p:nvSpPr>
        <p:spPr>
          <a:xfrm>
            <a:off x="6518275" y="4502150"/>
            <a:ext cx="48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1761" name="Object 18"/>
          <p:cNvGraphicFramePr>
            <a:graphicFrameLocks noChangeAspect="1"/>
          </p:cNvGraphicFramePr>
          <p:nvPr/>
        </p:nvGraphicFramePr>
        <p:xfrm>
          <a:off x="6216650" y="43799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266700" imgH="368300" progId="Equation.3">
                  <p:embed/>
                </p:oleObj>
              </mc:Choice>
              <mc:Fallback>
                <p:oleObj name="" r:id="rId3" imgW="266700" imgH="3683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16650" y="4379913"/>
                        <a:ext cx="2095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Text Box 19"/>
          <p:cNvSpPr txBox="1"/>
          <p:nvPr/>
        </p:nvSpPr>
        <p:spPr>
          <a:xfrm>
            <a:off x="4419600" y="40894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1763" name="Text Box 20"/>
          <p:cNvSpPr txBox="1"/>
          <p:nvPr/>
        </p:nvSpPr>
        <p:spPr>
          <a:xfrm>
            <a:off x="7010400" y="4089400"/>
            <a:ext cx="720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1764" name="Text Box 21"/>
          <p:cNvSpPr txBox="1"/>
          <p:nvPr/>
        </p:nvSpPr>
        <p:spPr>
          <a:xfrm>
            <a:off x="5638800" y="3175000"/>
            <a:ext cx="1882775" cy="1041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Second 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occurrence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1765" name="Text Box 22"/>
          <p:cNvSpPr txBox="1"/>
          <p:nvPr/>
        </p:nvSpPr>
        <p:spPr>
          <a:xfrm>
            <a:off x="3200400" y="3098800"/>
            <a:ext cx="1882775" cy="1041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First 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occurrence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1766" name="Oval 23"/>
          <p:cNvSpPr/>
          <p:nvPr/>
        </p:nvSpPr>
        <p:spPr>
          <a:xfrm>
            <a:off x="5257800" y="4318000"/>
            <a:ext cx="423863" cy="4270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1767" name="Line 24"/>
          <p:cNvSpPr/>
          <p:nvPr/>
        </p:nvSpPr>
        <p:spPr>
          <a:xfrm>
            <a:off x="5029200" y="44704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graphicFrame>
        <p:nvGraphicFramePr>
          <p:cNvPr id="31768" name="Object 25"/>
          <p:cNvGraphicFramePr>
            <a:graphicFrameLocks noChangeAspect="1"/>
          </p:cNvGraphicFramePr>
          <p:nvPr/>
        </p:nvGraphicFramePr>
        <p:xfrm>
          <a:off x="990600" y="4165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4" imgW="406400" imgH="469900" progId="Equation.3">
                  <p:embed/>
                </p:oleObj>
              </mc:Choice>
              <mc:Fallback>
                <p:oleObj name="" r:id="rId4" imgW="406400" imgH="469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4165600"/>
                        <a:ext cx="330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26"/>
          <p:cNvGraphicFramePr>
            <a:graphicFrameLocks noChangeAspect="1"/>
          </p:cNvGraphicFramePr>
          <p:nvPr/>
        </p:nvGraphicFramePr>
        <p:xfrm>
          <a:off x="1905000" y="4165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6" imgW="469900" imgH="469900" progId="Equation.3">
                  <p:embed/>
                </p:oleObj>
              </mc:Choice>
              <mc:Fallback>
                <p:oleObj name="" r:id="rId6" imgW="469900" imgH="469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41656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7"/>
          <p:cNvGraphicFramePr>
            <a:graphicFrameLocks noChangeAspect="1"/>
          </p:cNvGraphicFramePr>
          <p:nvPr/>
        </p:nvGraphicFramePr>
        <p:xfrm>
          <a:off x="7620000" y="41656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8" imgW="482600" imgH="482600" progId="Equation.3">
                  <p:embed/>
                </p:oleObj>
              </mc:Choice>
              <mc:Fallback>
                <p:oleObj name="" r:id="rId8" imgW="482600" imgH="4826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0" y="4165600"/>
                        <a:ext cx="39052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8"/>
          <p:cNvGraphicFramePr>
            <a:graphicFrameLocks noChangeAspect="1"/>
          </p:cNvGraphicFramePr>
          <p:nvPr/>
        </p:nvGraphicFramePr>
        <p:xfrm>
          <a:off x="3078163" y="41608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0" imgW="393700" imgH="482600" progId="Equation.3">
                  <p:embed/>
                </p:oleObj>
              </mc:Choice>
              <mc:Fallback>
                <p:oleObj name="" r:id="rId10" imgW="393700" imgH="482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8163" y="4160838"/>
                        <a:ext cx="319087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9"/>
          <p:cNvGraphicFramePr>
            <a:graphicFrameLocks noChangeAspect="1"/>
          </p:cNvGraphicFramePr>
          <p:nvPr/>
        </p:nvGraphicFramePr>
        <p:xfrm>
          <a:off x="5715000" y="40132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2" imgW="482600" imgH="558800" progId="Equation.3">
                  <p:embed/>
                </p:oleObj>
              </mc:Choice>
              <mc:Fallback>
                <p:oleObj name="" r:id="rId12" imgW="482600" imgH="558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5000" y="4013200"/>
                        <a:ext cx="3905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30"/>
          <p:cNvGraphicFramePr>
            <a:graphicFrameLocks noChangeAspect="1"/>
          </p:cNvGraphicFramePr>
          <p:nvPr/>
        </p:nvGraphicFramePr>
        <p:xfrm>
          <a:off x="3829050" y="40894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4" imgW="723900" imgH="482600" progId="Equation.3">
                  <p:embed/>
                </p:oleObj>
              </mc:Choice>
              <mc:Fallback>
                <p:oleObj name="" r:id="rId14" imgW="723900" imgH="482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29050" y="4089400"/>
                        <a:ext cx="5873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1"/>
          <p:cNvGraphicFramePr>
            <a:graphicFrameLocks noChangeAspect="1"/>
          </p:cNvGraphicFramePr>
          <p:nvPr/>
        </p:nvGraphicFramePr>
        <p:xfrm>
          <a:off x="6477000" y="40894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6" imgW="812165" imgH="558800" progId="Equation.3">
                  <p:embed/>
                </p:oleObj>
              </mc:Choice>
              <mc:Fallback>
                <p:oleObj name="" r:id="rId16" imgW="812165" imgH="558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77000" y="4089400"/>
                        <a:ext cx="65881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5"/>
          <p:cNvGraphicFramePr>
            <a:graphicFrameLocks noChangeAspect="1"/>
          </p:cNvGraphicFramePr>
          <p:nvPr/>
        </p:nvGraphicFramePr>
        <p:xfrm>
          <a:off x="7467600" y="2717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8" imgW="368300" imgH="304800" progId="Equation.3">
                  <p:embed/>
                </p:oleObj>
              </mc:Choice>
              <mc:Fallback>
                <p:oleObj name="" r:id="rId18" imgW="368300" imgH="304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67600" y="27178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Text Box 36"/>
          <p:cNvSpPr txBox="1"/>
          <p:nvPr/>
        </p:nvSpPr>
        <p:spPr>
          <a:xfrm>
            <a:off x="609600" y="2565400"/>
            <a:ext cx="7642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One dimensional projection of walk     :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1777" name="Object 40"/>
          <p:cNvGraphicFramePr>
            <a:graphicFrameLocks noChangeAspect="1"/>
          </p:cNvGraphicFramePr>
          <p:nvPr/>
        </p:nvGraphicFramePr>
        <p:xfrm>
          <a:off x="3733800" y="1219200"/>
          <a:ext cx="1600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0" imgW="1257300" imgH="330200" progId="Equation.3">
                  <p:embed/>
                </p:oleObj>
              </mc:Choice>
              <mc:Fallback>
                <p:oleObj name="" r:id="rId20" imgW="1257300" imgH="330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33800" y="1219200"/>
                        <a:ext cx="1600200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Text Box 41"/>
          <p:cNvSpPr txBox="1"/>
          <p:nvPr/>
        </p:nvSpPr>
        <p:spPr>
          <a:xfrm>
            <a:off x="593725" y="1092200"/>
            <a:ext cx="2705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We can write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pSp>
        <p:nvGrpSpPr>
          <p:cNvPr id="2363438" name="Group 46"/>
          <p:cNvGrpSpPr/>
          <p:nvPr/>
        </p:nvGrpSpPr>
        <p:grpSpPr>
          <a:xfrm>
            <a:off x="990600" y="4749800"/>
            <a:ext cx="2514600" cy="1096963"/>
            <a:chOff x="624" y="2992"/>
            <a:chExt cx="1584" cy="691"/>
          </a:xfrm>
        </p:grpSpPr>
        <p:sp>
          <p:nvSpPr>
            <p:cNvPr id="31780" name="AutoShape 32"/>
            <p:cNvSpPr/>
            <p:nvPr/>
          </p:nvSpPr>
          <p:spPr>
            <a:xfrm rot="5400000">
              <a:off x="1296" y="2432"/>
              <a:ext cx="288" cy="1536"/>
            </a:xfrm>
            <a:prstGeom prst="rightBrace">
              <a:avLst>
                <a:gd name="adj1" fmla="val 44419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31781" name="Object 37"/>
            <p:cNvGraphicFramePr>
              <a:graphicFrameLocks noChangeAspect="1"/>
            </p:cNvGraphicFramePr>
            <p:nvPr/>
          </p:nvGraphicFramePr>
          <p:xfrm>
            <a:off x="816" y="3392"/>
            <a:ext cx="110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22" imgW="1841500" imgH="482600" progId="Equation.3">
                    <p:embed/>
                  </p:oleObj>
                </mc:Choice>
                <mc:Fallback>
                  <p:oleObj name="" r:id="rId22" imgW="1841500" imgH="4826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16" y="3392"/>
                          <a:ext cx="1104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2" name="Freeform 42"/>
            <p:cNvSpPr/>
            <p:nvPr/>
          </p:nvSpPr>
          <p:spPr>
            <a:xfrm>
              <a:off x="624" y="2992"/>
              <a:ext cx="1536" cy="11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72" y="112"/>
                </a:cxn>
                <a:cxn ang="0">
                  <a:pos x="1248" y="16"/>
                </a:cxn>
                <a:cxn ang="0">
                  <a:pos x="1536" y="16"/>
                </a:cxn>
              </a:cxnLst>
              <a:pathLst>
                <a:path w="1536" h="112">
                  <a:moveTo>
                    <a:pt x="0" y="16"/>
                  </a:moveTo>
                  <a:cubicBezTo>
                    <a:pt x="232" y="64"/>
                    <a:pt x="464" y="112"/>
                    <a:pt x="672" y="112"/>
                  </a:cubicBezTo>
                  <a:cubicBezTo>
                    <a:pt x="880" y="112"/>
                    <a:pt x="1104" y="32"/>
                    <a:pt x="1248" y="16"/>
                  </a:cubicBezTo>
                  <a:cubicBezTo>
                    <a:pt x="1392" y="0"/>
                    <a:pt x="1464" y="8"/>
                    <a:pt x="1536" y="1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363439" name="Group 47"/>
          <p:cNvGrpSpPr/>
          <p:nvPr/>
        </p:nvGrpSpPr>
        <p:grpSpPr>
          <a:xfrm>
            <a:off x="3810000" y="4775200"/>
            <a:ext cx="2209800" cy="1100138"/>
            <a:chOff x="2400" y="3008"/>
            <a:chExt cx="1392" cy="693"/>
          </a:xfrm>
        </p:grpSpPr>
        <p:sp>
          <p:nvSpPr>
            <p:cNvPr id="31784" name="AutoShape 33"/>
            <p:cNvSpPr/>
            <p:nvPr/>
          </p:nvSpPr>
          <p:spPr>
            <a:xfrm rot="5400000">
              <a:off x="3024" y="2528"/>
              <a:ext cx="240" cy="1296"/>
            </a:xfrm>
            <a:prstGeom prst="rightBrace">
              <a:avLst>
                <a:gd name="adj1" fmla="val 45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31785" name="Object 38"/>
            <p:cNvGraphicFramePr>
              <a:graphicFrameLocks noChangeAspect="1"/>
            </p:cNvGraphicFramePr>
            <p:nvPr/>
          </p:nvGraphicFramePr>
          <p:xfrm>
            <a:off x="2400" y="3392"/>
            <a:ext cx="124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4" imgW="2273300" imgH="558800" progId="Equation.3">
                    <p:embed/>
                  </p:oleObj>
                </mc:Choice>
                <mc:Fallback>
                  <p:oleObj name="" r:id="rId24" imgW="2273300" imgH="5588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400" y="3392"/>
                          <a:ext cx="1248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6" name="Freeform 43"/>
            <p:cNvSpPr/>
            <p:nvPr/>
          </p:nvSpPr>
          <p:spPr>
            <a:xfrm>
              <a:off x="2544" y="3008"/>
              <a:ext cx="12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2" y="48"/>
                </a:cxn>
                <a:cxn ang="0">
                  <a:pos x="1248" y="0"/>
                </a:cxn>
              </a:cxnLst>
              <a:pathLst>
                <a:path w="1248" h="48">
                  <a:moveTo>
                    <a:pt x="0" y="0"/>
                  </a:moveTo>
                  <a:cubicBezTo>
                    <a:pt x="232" y="24"/>
                    <a:pt x="464" y="48"/>
                    <a:pt x="672" y="48"/>
                  </a:cubicBezTo>
                  <a:cubicBezTo>
                    <a:pt x="880" y="48"/>
                    <a:pt x="1064" y="24"/>
                    <a:pt x="1248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363440" name="Group 48"/>
          <p:cNvGrpSpPr/>
          <p:nvPr/>
        </p:nvGrpSpPr>
        <p:grpSpPr>
          <a:xfrm>
            <a:off x="6324600" y="4775200"/>
            <a:ext cx="2006600" cy="1095375"/>
            <a:chOff x="3984" y="3008"/>
            <a:chExt cx="1264" cy="690"/>
          </a:xfrm>
        </p:grpSpPr>
        <p:sp>
          <p:nvSpPr>
            <p:cNvPr id="31788" name="AutoShape 34"/>
            <p:cNvSpPr/>
            <p:nvPr/>
          </p:nvSpPr>
          <p:spPr>
            <a:xfrm rot="5400000">
              <a:off x="4488" y="2696"/>
              <a:ext cx="240" cy="960"/>
            </a:xfrm>
            <a:prstGeom prst="rightBrace">
              <a:avLst>
                <a:gd name="adj1" fmla="val 3331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pPr indent="0"/>
              <a:endParaRPr lang="zh-CN" altLang="en-US" dirty="0">
                <a:latin typeface="Times New Roman" panose="02020603050405020304" pitchFamily="18" charset="0"/>
                <a:ea typeface="宋体" charset="-122"/>
              </a:endParaRPr>
            </a:p>
          </p:txBody>
        </p:sp>
        <p:graphicFrame>
          <p:nvGraphicFramePr>
            <p:cNvPr id="31789" name="Object 39"/>
            <p:cNvGraphicFramePr>
              <a:graphicFrameLocks noChangeAspect="1"/>
            </p:cNvGraphicFramePr>
            <p:nvPr/>
          </p:nvGraphicFramePr>
          <p:xfrm>
            <a:off x="3984" y="3392"/>
            <a:ext cx="126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26" imgW="2324100" imgH="558800" progId="Equation.3">
                    <p:embed/>
                  </p:oleObj>
                </mc:Choice>
                <mc:Fallback>
                  <p:oleObj name="" r:id="rId26" imgW="2324100" imgH="5588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984" y="3392"/>
                          <a:ext cx="1264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0" name="Freeform 44"/>
            <p:cNvSpPr/>
            <p:nvPr/>
          </p:nvSpPr>
          <p:spPr>
            <a:xfrm>
              <a:off x="4128" y="3008"/>
              <a:ext cx="912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48"/>
                </a:cxn>
                <a:cxn ang="0">
                  <a:pos x="75" y="0"/>
                </a:cxn>
              </a:cxnLst>
              <a:pathLst>
                <a:path w="1248" h="48">
                  <a:moveTo>
                    <a:pt x="0" y="0"/>
                  </a:moveTo>
                  <a:cubicBezTo>
                    <a:pt x="232" y="24"/>
                    <a:pt x="464" y="48"/>
                    <a:pt x="672" y="48"/>
                  </a:cubicBezTo>
                  <a:cubicBezTo>
                    <a:pt x="880" y="48"/>
                    <a:pt x="1064" y="24"/>
                    <a:pt x="1248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31791" name="Object 45"/>
          <p:cNvGraphicFramePr>
            <a:graphicFrameLocks noChangeAspect="1"/>
          </p:cNvGraphicFramePr>
          <p:nvPr/>
        </p:nvGraphicFramePr>
        <p:xfrm>
          <a:off x="4514850" y="2990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8" imgW="114300" imgH="215900" progId="Equation.3">
                  <p:embed/>
                </p:oleObj>
              </mc:Choice>
              <mc:Fallback>
                <p:oleObj name="" r:id="rId28" imgW="114300" imgH="215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514850" y="29908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63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63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6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6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63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63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6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6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63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63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69" name="Object 2"/>
          <p:cNvGraphicFramePr>
            <a:graphicFrameLocks noChangeAspect="1"/>
          </p:cNvGraphicFramePr>
          <p:nvPr/>
        </p:nvGraphicFramePr>
        <p:xfrm>
          <a:off x="2667000" y="10668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1879600" imgH="419100" progId="Equation.3">
                  <p:embed/>
                </p:oleObj>
              </mc:Choice>
              <mc:Fallback>
                <p:oleObj name="" r:id="rId1" imgW="1879600" imgH="4191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1066800"/>
                        <a:ext cx="1879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Oval 3"/>
          <p:cNvSpPr/>
          <p:nvPr/>
        </p:nvSpPr>
        <p:spPr>
          <a:xfrm>
            <a:off x="533400" y="46847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71" name="Oval 4"/>
          <p:cNvSpPr/>
          <p:nvPr/>
        </p:nvSpPr>
        <p:spPr>
          <a:xfrm>
            <a:off x="3886200" y="46720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72" name="Oval 5"/>
          <p:cNvSpPr/>
          <p:nvPr/>
        </p:nvSpPr>
        <p:spPr>
          <a:xfrm>
            <a:off x="8382000" y="46847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73" name="Oval 6"/>
          <p:cNvSpPr/>
          <p:nvPr/>
        </p:nvSpPr>
        <p:spPr>
          <a:xfrm>
            <a:off x="1676400" y="46847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74" name="Line 7"/>
          <p:cNvSpPr/>
          <p:nvPr/>
        </p:nvSpPr>
        <p:spPr>
          <a:xfrm>
            <a:off x="76200" y="5257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75" name="Line 8"/>
          <p:cNvSpPr/>
          <p:nvPr/>
        </p:nvSpPr>
        <p:spPr>
          <a:xfrm>
            <a:off x="1066800" y="49133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76" name="Line 9"/>
          <p:cNvSpPr/>
          <p:nvPr/>
        </p:nvSpPr>
        <p:spPr>
          <a:xfrm>
            <a:off x="2209800" y="49133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77" name="Line 10"/>
          <p:cNvSpPr/>
          <p:nvPr/>
        </p:nvSpPr>
        <p:spPr>
          <a:xfrm>
            <a:off x="3352800" y="49006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78" name="Line 11"/>
          <p:cNvSpPr/>
          <p:nvPr/>
        </p:nvSpPr>
        <p:spPr>
          <a:xfrm>
            <a:off x="4419600" y="4900613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79" name="Oval 12"/>
          <p:cNvSpPr/>
          <p:nvPr/>
        </p:nvSpPr>
        <p:spPr>
          <a:xfrm>
            <a:off x="4876800" y="38465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80" name="Oval 13"/>
          <p:cNvSpPr/>
          <p:nvPr/>
        </p:nvSpPr>
        <p:spPr>
          <a:xfrm>
            <a:off x="2971800" y="38465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81" name="Line 14"/>
          <p:cNvSpPr/>
          <p:nvPr/>
        </p:nvSpPr>
        <p:spPr>
          <a:xfrm flipV="1">
            <a:off x="4343400" y="4303713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82" name="Line 15"/>
          <p:cNvSpPr/>
          <p:nvPr/>
        </p:nvSpPr>
        <p:spPr>
          <a:xfrm>
            <a:off x="3429000" y="4303713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83" name="Line 16"/>
          <p:cNvSpPr/>
          <p:nvPr/>
        </p:nvSpPr>
        <p:spPr>
          <a:xfrm>
            <a:off x="7696200" y="49133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2784" name="Object 17"/>
          <p:cNvGraphicFramePr>
            <a:graphicFrameLocks noChangeAspect="1"/>
          </p:cNvGraphicFramePr>
          <p:nvPr/>
        </p:nvGraphicFramePr>
        <p:xfrm>
          <a:off x="4038600" y="4748213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266700" imgH="368300" progId="Equation.3">
                  <p:embed/>
                </p:oleObj>
              </mc:Choice>
              <mc:Fallback>
                <p:oleObj name="" r:id="rId3" imgW="266700" imgH="368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4748213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18"/>
          <p:cNvSpPr txBox="1"/>
          <p:nvPr/>
        </p:nvSpPr>
        <p:spPr>
          <a:xfrm>
            <a:off x="2819400" y="45323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2786" name="Text Box 19"/>
          <p:cNvSpPr txBox="1"/>
          <p:nvPr/>
        </p:nvSpPr>
        <p:spPr>
          <a:xfrm>
            <a:off x="4800600" y="45323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2787" name="Oval 20"/>
          <p:cNvSpPr/>
          <p:nvPr/>
        </p:nvSpPr>
        <p:spPr>
          <a:xfrm>
            <a:off x="8305800" y="4608513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88" name="AutoShape 21"/>
          <p:cNvSpPr/>
          <p:nvPr/>
        </p:nvSpPr>
        <p:spPr>
          <a:xfrm rot="5400000">
            <a:off x="2247900" y="4113213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89" name="AutoShape 22"/>
          <p:cNvSpPr/>
          <p:nvPr/>
        </p:nvSpPr>
        <p:spPr>
          <a:xfrm rot="5400000">
            <a:off x="6134100" y="3656013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90" name="AutoShape 23"/>
          <p:cNvSpPr/>
          <p:nvPr/>
        </p:nvSpPr>
        <p:spPr>
          <a:xfrm rot="-5400000">
            <a:off x="4038600" y="1408113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2791" name="Object 24"/>
          <p:cNvGraphicFramePr>
            <a:graphicFrameLocks noChangeAspect="1"/>
          </p:cNvGraphicFramePr>
          <p:nvPr/>
        </p:nvGraphicFramePr>
        <p:xfrm>
          <a:off x="2501900" y="596741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292100" imgH="304800" progId="Equation.3">
                  <p:embed/>
                </p:oleObj>
              </mc:Choice>
              <mc:Fallback>
                <p:oleObj name="" r:id="rId5" imgW="292100" imgH="304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1900" y="5967413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5"/>
          <p:cNvGraphicFramePr>
            <a:graphicFrameLocks noChangeAspect="1"/>
          </p:cNvGraphicFramePr>
          <p:nvPr/>
        </p:nvGraphicFramePr>
        <p:xfrm>
          <a:off x="4114800" y="2017713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317500" imgH="405765" progId="Equation.3">
                  <p:embed/>
                </p:oleObj>
              </mc:Choice>
              <mc:Fallback>
                <p:oleObj name="" r:id="rId7" imgW="317500" imgH="4057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017713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6"/>
          <p:cNvGraphicFramePr>
            <a:graphicFrameLocks noChangeAspect="1"/>
          </p:cNvGraphicFramePr>
          <p:nvPr/>
        </p:nvGraphicFramePr>
        <p:xfrm>
          <a:off x="5937250" y="589121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266700" imgH="279400" progId="Equation.3">
                  <p:embed/>
                </p:oleObj>
              </mc:Choice>
              <mc:Fallback>
                <p:oleObj name="" r:id="rId9" imgW="266700" imgH="279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7250" y="5891213"/>
                        <a:ext cx="2651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Text Box 27"/>
          <p:cNvSpPr txBox="1"/>
          <p:nvPr/>
        </p:nvSpPr>
        <p:spPr>
          <a:xfrm>
            <a:off x="381000" y="990600"/>
            <a:ext cx="17002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In DFA: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2795" name="Oval 28"/>
          <p:cNvSpPr/>
          <p:nvPr/>
        </p:nvSpPr>
        <p:spPr>
          <a:xfrm>
            <a:off x="5715000" y="46085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96" name="Text Box 29"/>
          <p:cNvSpPr txBox="1"/>
          <p:nvPr/>
        </p:nvSpPr>
        <p:spPr>
          <a:xfrm>
            <a:off x="6934200" y="45323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2797" name="Line 30"/>
          <p:cNvSpPr/>
          <p:nvPr/>
        </p:nvSpPr>
        <p:spPr>
          <a:xfrm flipV="1">
            <a:off x="5257800" y="49133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798" name="Oval 31"/>
          <p:cNvSpPr/>
          <p:nvPr/>
        </p:nvSpPr>
        <p:spPr>
          <a:xfrm>
            <a:off x="3124200" y="28559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799" name="Oval 32"/>
          <p:cNvSpPr/>
          <p:nvPr/>
        </p:nvSpPr>
        <p:spPr>
          <a:xfrm>
            <a:off x="4724400" y="28559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2800" name="Line 33"/>
          <p:cNvSpPr/>
          <p:nvPr/>
        </p:nvSpPr>
        <p:spPr>
          <a:xfrm flipV="1">
            <a:off x="6248400" y="49133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801" name="Line 34"/>
          <p:cNvSpPr/>
          <p:nvPr/>
        </p:nvSpPr>
        <p:spPr>
          <a:xfrm flipH="1" flipV="1">
            <a:off x="5029200" y="3389313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802" name="Line 35"/>
          <p:cNvSpPr/>
          <p:nvPr/>
        </p:nvSpPr>
        <p:spPr>
          <a:xfrm flipH="1">
            <a:off x="4419600" y="3084513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803" name="Line 36"/>
          <p:cNvSpPr/>
          <p:nvPr/>
        </p:nvSpPr>
        <p:spPr>
          <a:xfrm flipH="1">
            <a:off x="3657600" y="3084513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804" name="Line 37"/>
          <p:cNvSpPr/>
          <p:nvPr/>
        </p:nvSpPr>
        <p:spPr>
          <a:xfrm flipH="1">
            <a:off x="3276600" y="3389313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2805" name="Text Box 38"/>
          <p:cNvSpPr txBox="1"/>
          <p:nvPr/>
        </p:nvSpPr>
        <p:spPr>
          <a:xfrm>
            <a:off x="3962400" y="27035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2806" name="Object 39"/>
          <p:cNvGraphicFramePr>
            <a:graphicFrameLocks noChangeAspect="1"/>
          </p:cNvGraphicFramePr>
          <p:nvPr/>
        </p:nvGraphicFramePr>
        <p:xfrm>
          <a:off x="1143000" y="4608513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1" imgW="406400" imgH="469900" progId="Equation.3">
                  <p:embed/>
                </p:oleObj>
              </mc:Choice>
              <mc:Fallback>
                <p:oleObj name="" r:id="rId11" imgW="406400" imgH="469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4608513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7" name="Object 40"/>
          <p:cNvGraphicFramePr>
            <a:graphicFrameLocks noChangeAspect="1"/>
          </p:cNvGraphicFramePr>
          <p:nvPr/>
        </p:nvGraphicFramePr>
        <p:xfrm>
          <a:off x="7772400" y="4608513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3" imgW="482600" imgH="482600" progId="Equation.3">
                  <p:embed/>
                </p:oleObj>
              </mc:Choice>
              <mc:Fallback>
                <p:oleObj name="" r:id="rId13" imgW="482600" imgH="4826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2400" y="4608513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8" name="Freeform 41"/>
          <p:cNvSpPr/>
          <p:nvPr/>
        </p:nvSpPr>
        <p:spPr>
          <a:xfrm>
            <a:off x="1143000" y="5065713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32809" name="Freeform 42"/>
          <p:cNvSpPr/>
          <p:nvPr/>
        </p:nvSpPr>
        <p:spPr>
          <a:xfrm>
            <a:off x="4495800" y="5141913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2810" name="Object 43"/>
          <p:cNvGraphicFramePr>
            <a:graphicFrameLocks noChangeAspect="1"/>
          </p:cNvGraphicFramePr>
          <p:nvPr/>
        </p:nvGraphicFramePr>
        <p:xfrm>
          <a:off x="3429000" y="4608513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5" imgW="393700" imgH="482600" progId="Equation.3">
                  <p:embed/>
                </p:oleObj>
              </mc:Choice>
              <mc:Fallback>
                <p:oleObj name="" r:id="rId15" imgW="393700" imgH="4826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9000" y="4608513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1" name="Freeform 44"/>
          <p:cNvSpPr/>
          <p:nvPr/>
        </p:nvSpPr>
        <p:spPr>
          <a:xfrm>
            <a:off x="3530600" y="3236913"/>
            <a:ext cx="1308100" cy="129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2812" name="Object 45"/>
          <p:cNvGraphicFramePr>
            <a:graphicFrameLocks noChangeAspect="1"/>
          </p:cNvGraphicFramePr>
          <p:nvPr/>
        </p:nvGraphicFramePr>
        <p:xfrm>
          <a:off x="4267200" y="4227513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7" imgW="723900" imgH="482600" progId="Equation.3">
                  <p:embed/>
                </p:oleObj>
              </mc:Choice>
              <mc:Fallback>
                <p:oleObj name="" r:id="rId17" imgW="723900" imgH="482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7200" y="4227513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3" name="Object 46"/>
          <p:cNvGraphicFramePr>
            <a:graphicFrameLocks noChangeAspect="1"/>
          </p:cNvGraphicFramePr>
          <p:nvPr/>
        </p:nvGraphicFramePr>
        <p:xfrm>
          <a:off x="3581400" y="4227513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9" imgW="482600" imgH="558800" progId="Equation.3">
                  <p:embed/>
                </p:oleObj>
              </mc:Choice>
              <mc:Fallback>
                <p:oleObj name="" r:id="rId19" imgW="482600" imgH="558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81400" y="4227513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4" name="Object 47"/>
          <p:cNvGraphicFramePr>
            <a:graphicFrameLocks noChangeAspect="1"/>
          </p:cNvGraphicFramePr>
          <p:nvPr/>
        </p:nvGraphicFramePr>
        <p:xfrm>
          <a:off x="4419600" y="4608513"/>
          <a:ext cx="4572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1" imgW="812165" imgH="558800" progId="Equation.3">
                  <p:embed/>
                </p:oleObj>
              </mc:Choice>
              <mc:Fallback>
                <p:oleObj name="" r:id="rId21" imgW="812165" imgH="5588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19600" y="4608513"/>
                        <a:ext cx="457200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5" name="Text Box 48"/>
          <p:cNvSpPr txBox="1"/>
          <p:nvPr/>
        </p:nvSpPr>
        <p:spPr>
          <a:xfrm>
            <a:off x="5105400" y="1484313"/>
            <a:ext cx="3397250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contains only </a:t>
            </a:r>
            <a:endParaRPr lang="en-US" altLang="zh-CN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first occurrence of</a:t>
            </a:r>
            <a:endParaRPr lang="en-US" altLang="zh-CN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2816" name="Object 49"/>
          <p:cNvGraphicFramePr>
            <a:graphicFrameLocks noChangeAspect="1"/>
          </p:cNvGraphicFramePr>
          <p:nvPr/>
        </p:nvGraphicFramePr>
        <p:xfrm>
          <a:off x="8458200" y="2093913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23" imgW="139700" imgH="190500" progId="Equation.3">
                  <p:embed/>
                </p:oleObj>
              </mc:Choice>
              <mc:Fallback>
                <p:oleObj name="" r:id="rId23" imgW="139700" imgH="190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58200" y="2093913"/>
                        <a:ext cx="336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 Box 2"/>
          <p:cNvSpPr txBox="1"/>
          <p:nvPr/>
        </p:nvSpPr>
        <p:spPr>
          <a:xfrm>
            <a:off x="0" y="152400"/>
            <a:ext cx="26273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Observation: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4851400" y="2032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2145665" imgH="546100" progId="Equation.3">
                  <p:embed/>
                </p:oleObj>
              </mc:Choice>
              <mc:Fallback>
                <p:oleObj name="" r:id="rId1" imgW="2145665" imgH="546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51400" y="203200"/>
                        <a:ext cx="2146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4"/>
          <p:cNvSpPr txBox="1"/>
          <p:nvPr/>
        </p:nvSpPr>
        <p:spPr>
          <a:xfrm>
            <a:off x="3352800" y="152400"/>
            <a:ext cx="13731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length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3796" name="Text Box 5"/>
          <p:cNvSpPr txBox="1"/>
          <p:nvPr/>
        </p:nvSpPr>
        <p:spPr>
          <a:xfrm>
            <a:off x="7086600" y="152400"/>
            <a:ext cx="1938338" cy="1747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number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of states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of DFA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3797" name="Text Box 6"/>
          <p:cNvSpPr txBox="1"/>
          <p:nvPr/>
        </p:nvSpPr>
        <p:spPr>
          <a:xfrm>
            <a:off x="5257800" y="4511675"/>
            <a:ext cx="3471863" cy="1747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Since, in       no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state is repeated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0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       </a:t>
            </a: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(except q)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3798" name="Object 7"/>
          <p:cNvGraphicFramePr>
            <a:graphicFrameLocks noChangeAspect="1"/>
          </p:cNvGraphicFramePr>
          <p:nvPr/>
        </p:nvGraphicFramePr>
        <p:xfrm>
          <a:off x="7086600" y="4664075"/>
          <a:ext cx="533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419100" imgH="330200" progId="Equation.3">
                  <p:embed/>
                </p:oleObj>
              </mc:Choice>
              <mc:Fallback>
                <p:oleObj name="" r:id="rId3" imgW="419100" imgH="330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4664075"/>
                        <a:ext cx="533400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8"/>
          <p:cNvSpPr txBox="1"/>
          <p:nvPr/>
        </p:nvSpPr>
        <p:spPr>
          <a:xfrm>
            <a:off x="5867400" y="3292475"/>
            <a:ext cx="28733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Unique States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3800" name="Oval 9"/>
          <p:cNvSpPr/>
          <p:nvPr/>
        </p:nvSpPr>
        <p:spPr>
          <a:xfrm>
            <a:off x="533400" y="45116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01" name="Oval 10"/>
          <p:cNvSpPr/>
          <p:nvPr/>
        </p:nvSpPr>
        <p:spPr>
          <a:xfrm>
            <a:off x="3886200" y="4498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02" name="Oval 11"/>
          <p:cNvSpPr/>
          <p:nvPr/>
        </p:nvSpPr>
        <p:spPr>
          <a:xfrm>
            <a:off x="1676400" y="45116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03" name="Line 12"/>
          <p:cNvSpPr/>
          <p:nvPr/>
        </p:nvSpPr>
        <p:spPr>
          <a:xfrm>
            <a:off x="76200" y="47402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04" name="Line 13"/>
          <p:cNvSpPr/>
          <p:nvPr/>
        </p:nvSpPr>
        <p:spPr>
          <a:xfrm>
            <a:off x="1066800" y="47402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05" name="Line 14"/>
          <p:cNvSpPr/>
          <p:nvPr/>
        </p:nvSpPr>
        <p:spPr>
          <a:xfrm>
            <a:off x="2209800" y="47402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06" name="Line 15"/>
          <p:cNvSpPr/>
          <p:nvPr/>
        </p:nvSpPr>
        <p:spPr>
          <a:xfrm>
            <a:off x="3352800" y="47275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07" name="Oval 16"/>
          <p:cNvSpPr/>
          <p:nvPr/>
        </p:nvSpPr>
        <p:spPr>
          <a:xfrm>
            <a:off x="4876800" y="36734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08" name="Oval 17"/>
          <p:cNvSpPr/>
          <p:nvPr/>
        </p:nvSpPr>
        <p:spPr>
          <a:xfrm>
            <a:off x="2971800" y="36734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09" name="Line 18"/>
          <p:cNvSpPr/>
          <p:nvPr/>
        </p:nvSpPr>
        <p:spPr>
          <a:xfrm flipV="1">
            <a:off x="4343400" y="413067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10" name="Line 19"/>
          <p:cNvSpPr/>
          <p:nvPr/>
        </p:nvSpPr>
        <p:spPr>
          <a:xfrm>
            <a:off x="3429000" y="4130675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3811" name="Object 20"/>
          <p:cNvGraphicFramePr>
            <a:graphicFrameLocks noChangeAspect="1"/>
          </p:cNvGraphicFramePr>
          <p:nvPr/>
        </p:nvGraphicFramePr>
        <p:xfrm>
          <a:off x="4038600" y="4575175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266700" imgH="368300" progId="Equation.3">
                  <p:embed/>
                </p:oleObj>
              </mc:Choice>
              <mc:Fallback>
                <p:oleObj name="" r:id="rId5" imgW="266700" imgH="368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575175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1"/>
          <p:cNvSpPr txBox="1"/>
          <p:nvPr/>
        </p:nvSpPr>
        <p:spPr>
          <a:xfrm>
            <a:off x="2819400" y="43592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3813" name="AutoShape 22"/>
          <p:cNvSpPr/>
          <p:nvPr/>
        </p:nvSpPr>
        <p:spPr>
          <a:xfrm rot="5400000">
            <a:off x="2247900" y="3940175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14" name="AutoShape 23"/>
          <p:cNvSpPr/>
          <p:nvPr/>
        </p:nvSpPr>
        <p:spPr>
          <a:xfrm rot="-5400000">
            <a:off x="4038600" y="1235075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3815" name="Object 24"/>
          <p:cNvGraphicFramePr>
            <a:graphicFrameLocks noChangeAspect="1"/>
          </p:cNvGraphicFramePr>
          <p:nvPr/>
        </p:nvGraphicFramePr>
        <p:xfrm>
          <a:off x="2501900" y="579437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292100" imgH="304800" progId="Equation.3">
                  <p:embed/>
                </p:oleObj>
              </mc:Choice>
              <mc:Fallback>
                <p:oleObj name="" r:id="rId7" imgW="292100" imgH="304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900" y="579437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5"/>
          <p:cNvGraphicFramePr>
            <a:graphicFrameLocks noChangeAspect="1"/>
          </p:cNvGraphicFramePr>
          <p:nvPr/>
        </p:nvGraphicFramePr>
        <p:xfrm>
          <a:off x="4114800" y="184467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317500" imgH="405765" progId="Equation.3">
                  <p:embed/>
                </p:oleObj>
              </mc:Choice>
              <mc:Fallback>
                <p:oleObj name="" r:id="rId9" imgW="317500" imgH="40576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184467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7" name="Oval 26"/>
          <p:cNvSpPr/>
          <p:nvPr/>
        </p:nvSpPr>
        <p:spPr>
          <a:xfrm>
            <a:off x="3124200" y="2682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18" name="Oval 27"/>
          <p:cNvSpPr/>
          <p:nvPr/>
        </p:nvSpPr>
        <p:spPr>
          <a:xfrm>
            <a:off x="4724400" y="2682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3819" name="Line 28"/>
          <p:cNvSpPr/>
          <p:nvPr/>
        </p:nvSpPr>
        <p:spPr>
          <a:xfrm flipH="1" flipV="1">
            <a:off x="5029200" y="32162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20" name="Line 29"/>
          <p:cNvSpPr/>
          <p:nvPr/>
        </p:nvSpPr>
        <p:spPr>
          <a:xfrm flipH="1">
            <a:off x="4419600" y="291147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21" name="Line 30"/>
          <p:cNvSpPr/>
          <p:nvPr/>
        </p:nvSpPr>
        <p:spPr>
          <a:xfrm flipH="1">
            <a:off x="3657600" y="29114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22" name="Line 31"/>
          <p:cNvSpPr/>
          <p:nvPr/>
        </p:nvSpPr>
        <p:spPr>
          <a:xfrm flipH="1">
            <a:off x="3276600" y="32162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3823" name="Text Box 32"/>
          <p:cNvSpPr txBox="1"/>
          <p:nvPr/>
        </p:nvSpPr>
        <p:spPr>
          <a:xfrm>
            <a:off x="3962400" y="25304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3824" name="Object 33"/>
          <p:cNvGraphicFramePr>
            <a:graphicFrameLocks noChangeAspect="1"/>
          </p:cNvGraphicFramePr>
          <p:nvPr/>
        </p:nvGraphicFramePr>
        <p:xfrm>
          <a:off x="1143000" y="44354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06400" imgH="469900" progId="Equation.3">
                  <p:embed/>
                </p:oleObj>
              </mc:Choice>
              <mc:Fallback>
                <p:oleObj name="" r:id="rId11" imgW="4064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44354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Freeform 34"/>
          <p:cNvSpPr/>
          <p:nvPr/>
        </p:nvSpPr>
        <p:spPr>
          <a:xfrm>
            <a:off x="1143000" y="4892675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3826" name="Object 35"/>
          <p:cNvGraphicFramePr>
            <a:graphicFrameLocks noChangeAspect="1"/>
          </p:cNvGraphicFramePr>
          <p:nvPr/>
        </p:nvGraphicFramePr>
        <p:xfrm>
          <a:off x="3429000" y="4435475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3" imgW="393700" imgH="482600" progId="Equation.3">
                  <p:embed/>
                </p:oleObj>
              </mc:Choice>
              <mc:Fallback>
                <p:oleObj name="" r:id="rId13" imgW="393700" imgH="4826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29000" y="4435475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7" name="Freeform 36"/>
          <p:cNvSpPr/>
          <p:nvPr/>
        </p:nvSpPr>
        <p:spPr>
          <a:xfrm>
            <a:off x="3530600" y="3063875"/>
            <a:ext cx="1308100" cy="129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3828" name="Object 37"/>
          <p:cNvGraphicFramePr>
            <a:graphicFrameLocks noChangeAspect="1"/>
          </p:cNvGraphicFramePr>
          <p:nvPr/>
        </p:nvGraphicFramePr>
        <p:xfrm>
          <a:off x="4267200" y="4054475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5" imgW="723900" imgH="482600" progId="Equation.3">
                  <p:embed/>
                </p:oleObj>
              </mc:Choice>
              <mc:Fallback>
                <p:oleObj name="" r:id="rId15" imgW="723900" imgH="4826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67200" y="4054475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38"/>
          <p:cNvGraphicFramePr>
            <a:graphicFrameLocks noChangeAspect="1"/>
          </p:cNvGraphicFramePr>
          <p:nvPr/>
        </p:nvGraphicFramePr>
        <p:xfrm>
          <a:off x="3581400" y="40544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7" imgW="482600" imgH="558800" progId="Equation.3">
                  <p:embed/>
                </p:oleObj>
              </mc:Choice>
              <mc:Fallback>
                <p:oleObj name="" r:id="rId17" imgW="482600" imgH="5588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81400" y="40544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2"/>
          <p:cNvSpPr txBox="1"/>
          <p:nvPr/>
        </p:nvSpPr>
        <p:spPr>
          <a:xfrm>
            <a:off x="0" y="115888"/>
            <a:ext cx="26273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Observation: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4953000" y="192088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434465" imgH="546100" progId="Equation.3">
                  <p:embed/>
                </p:oleObj>
              </mc:Choice>
              <mc:Fallback>
                <p:oleObj name="" r:id="rId1" imgW="1434465" imgH="546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192088"/>
                        <a:ext cx="14351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4"/>
          <p:cNvSpPr txBox="1"/>
          <p:nvPr/>
        </p:nvSpPr>
        <p:spPr>
          <a:xfrm>
            <a:off x="3429000" y="115888"/>
            <a:ext cx="13731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length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4820" name="Text Box 5"/>
          <p:cNvSpPr txBox="1"/>
          <p:nvPr/>
        </p:nvSpPr>
        <p:spPr>
          <a:xfrm>
            <a:off x="457200" y="1143000"/>
            <a:ext cx="85026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Since there is at least one transition in loop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4821" name="Oval 6"/>
          <p:cNvSpPr/>
          <p:nvPr/>
        </p:nvSpPr>
        <p:spPr>
          <a:xfrm>
            <a:off x="3886200" y="50165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4822" name="Oval 7"/>
          <p:cNvSpPr/>
          <p:nvPr/>
        </p:nvSpPr>
        <p:spPr>
          <a:xfrm>
            <a:off x="4876800" y="4191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4823" name="Oval 8"/>
          <p:cNvSpPr/>
          <p:nvPr/>
        </p:nvSpPr>
        <p:spPr>
          <a:xfrm>
            <a:off x="2971800" y="4191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4824" name="Line 9"/>
          <p:cNvSpPr/>
          <p:nvPr/>
        </p:nvSpPr>
        <p:spPr>
          <a:xfrm flipV="1">
            <a:off x="4343400" y="4648200"/>
            <a:ext cx="609600" cy="457200"/>
          </a:xfrm>
          <a:prstGeom prst="line">
            <a:avLst/>
          </a:prstGeom>
          <a:ln w="539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825" name="Line 10"/>
          <p:cNvSpPr/>
          <p:nvPr/>
        </p:nvSpPr>
        <p:spPr>
          <a:xfrm>
            <a:off x="3429000" y="4648200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4826" name="Object 11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266700" imgH="368300" progId="Equation.3">
                  <p:embed/>
                </p:oleObj>
              </mc:Choice>
              <mc:Fallback>
                <p:oleObj name="" r:id="rId3" imgW="266700" imgH="3683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AutoShape 12"/>
          <p:cNvSpPr/>
          <p:nvPr/>
        </p:nvSpPr>
        <p:spPr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4828" name="Object 13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317500" imgH="405765" progId="Equation.3">
                  <p:embed/>
                </p:oleObj>
              </mc:Choice>
              <mc:Fallback>
                <p:oleObj name="" r:id="rId5" imgW="317500" imgH="40576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Oval 14"/>
          <p:cNvSpPr/>
          <p:nvPr/>
        </p:nvSpPr>
        <p:spPr>
          <a:xfrm>
            <a:off x="3124200" y="3200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4830" name="Oval 15"/>
          <p:cNvSpPr/>
          <p:nvPr/>
        </p:nvSpPr>
        <p:spPr>
          <a:xfrm>
            <a:off x="4724400" y="3200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4831" name="Line 16"/>
          <p:cNvSpPr/>
          <p:nvPr/>
        </p:nvSpPr>
        <p:spPr>
          <a:xfrm flipH="1" flipV="1">
            <a:off x="5029200" y="3733800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832" name="Line 17"/>
          <p:cNvSpPr/>
          <p:nvPr/>
        </p:nvSpPr>
        <p:spPr>
          <a:xfrm flipH="1">
            <a:off x="4419600" y="34290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833" name="Line 18"/>
          <p:cNvSpPr/>
          <p:nvPr/>
        </p:nvSpPr>
        <p:spPr>
          <a:xfrm flipH="1">
            <a:off x="3657600" y="34290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834" name="Line 19"/>
          <p:cNvSpPr/>
          <p:nvPr/>
        </p:nvSpPr>
        <p:spPr>
          <a:xfrm flipH="1">
            <a:off x="3276600" y="3733800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835" name="Text Box 20"/>
          <p:cNvSpPr txBox="1"/>
          <p:nvPr/>
        </p:nvSpPr>
        <p:spPr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4836" name="Freeform 21"/>
          <p:cNvSpPr/>
          <p:nvPr/>
        </p:nvSpPr>
        <p:spPr>
          <a:xfrm>
            <a:off x="3530600" y="3581400"/>
            <a:ext cx="1308100" cy="129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4837" name="Object 22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723900" imgH="482600" progId="Equation.3">
                  <p:embed/>
                </p:oleObj>
              </mc:Choice>
              <mc:Fallback>
                <p:oleObj name="" r:id="rId7" imgW="723900" imgH="4826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3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9" imgW="482600" imgH="558800" progId="Equation.3">
                  <p:embed/>
                </p:oleObj>
              </mc:Choice>
              <mc:Fallback>
                <p:oleObj name="" r:id="rId9" imgW="482600" imgH="5588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2"/>
          <p:cNvSpPr txBox="1"/>
          <p:nvPr/>
        </p:nvSpPr>
        <p:spPr>
          <a:xfrm>
            <a:off x="0" y="0"/>
            <a:ext cx="79105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We do not care about the form of string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8101013" y="188913"/>
          <a:ext cx="2651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266700" imgH="279400" progId="Equation.3">
                  <p:embed/>
                </p:oleObj>
              </mc:Choice>
              <mc:Fallback>
                <p:oleObj name="" r:id="rId1" imgW="266700" imgH="279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01013" y="188913"/>
                        <a:ext cx="265112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Oval 4"/>
          <p:cNvSpPr/>
          <p:nvPr/>
        </p:nvSpPr>
        <p:spPr>
          <a:xfrm>
            <a:off x="533400" y="4473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44" name="Oval 5"/>
          <p:cNvSpPr/>
          <p:nvPr/>
        </p:nvSpPr>
        <p:spPr>
          <a:xfrm>
            <a:off x="3886200" y="4460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45" name="Oval 6"/>
          <p:cNvSpPr/>
          <p:nvPr/>
        </p:nvSpPr>
        <p:spPr>
          <a:xfrm>
            <a:off x="8382000" y="4473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46" name="Oval 7"/>
          <p:cNvSpPr/>
          <p:nvPr/>
        </p:nvSpPr>
        <p:spPr>
          <a:xfrm>
            <a:off x="1676400" y="4473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47" name="Line 8"/>
          <p:cNvSpPr/>
          <p:nvPr/>
        </p:nvSpPr>
        <p:spPr>
          <a:xfrm>
            <a:off x="76200" y="5257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48" name="Line 9"/>
          <p:cNvSpPr/>
          <p:nvPr/>
        </p:nvSpPr>
        <p:spPr>
          <a:xfrm>
            <a:off x="1066800" y="47021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49" name="Line 10"/>
          <p:cNvSpPr/>
          <p:nvPr/>
        </p:nvSpPr>
        <p:spPr>
          <a:xfrm>
            <a:off x="2209800" y="47021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50" name="Line 11"/>
          <p:cNvSpPr/>
          <p:nvPr/>
        </p:nvSpPr>
        <p:spPr>
          <a:xfrm>
            <a:off x="3352800" y="46894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51" name="Oval 12"/>
          <p:cNvSpPr/>
          <p:nvPr/>
        </p:nvSpPr>
        <p:spPr>
          <a:xfrm>
            <a:off x="4876800" y="36353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52" name="Oval 13"/>
          <p:cNvSpPr/>
          <p:nvPr/>
        </p:nvSpPr>
        <p:spPr>
          <a:xfrm>
            <a:off x="2971800" y="36353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53" name="Line 14"/>
          <p:cNvSpPr/>
          <p:nvPr/>
        </p:nvSpPr>
        <p:spPr>
          <a:xfrm flipV="1">
            <a:off x="4343400" y="409257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54" name="Line 15"/>
          <p:cNvSpPr/>
          <p:nvPr/>
        </p:nvSpPr>
        <p:spPr>
          <a:xfrm>
            <a:off x="3429000" y="4092575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5855" name="Object 16"/>
          <p:cNvGraphicFramePr>
            <a:graphicFrameLocks noChangeAspect="1"/>
          </p:cNvGraphicFramePr>
          <p:nvPr/>
        </p:nvGraphicFramePr>
        <p:xfrm>
          <a:off x="4038600" y="4537075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3" imgW="266700" imgH="368300" progId="Equation.3">
                  <p:embed/>
                </p:oleObj>
              </mc:Choice>
              <mc:Fallback>
                <p:oleObj name="" r:id="rId3" imgW="266700" imgH="368300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4537075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17"/>
          <p:cNvSpPr txBox="1"/>
          <p:nvPr/>
        </p:nvSpPr>
        <p:spPr>
          <a:xfrm>
            <a:off x="2819400" y="43211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5857" name="Oval 18"/>
          <p:cNvSpPr/>
          <p:nvPr/>
        </p:nvSpPr>
        <p:spPr>
          <a:xfrm>
            <a:off x="8305800" y="439737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58" name="AutoShape 19"/>
          <p:cNvSpPr/>
          <p:nvPr/>
        </p:nvSpPr>
        <p:spPr>
          <a:xfrm rot="5400000">
            <a:off x="2247900" y="3902075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59" name="AutoShape 20"/>
          <p:cNvSpPr/>
          <p:nvPr/>
        </p:nvSpPr>
        <p:spPr>
          <a:xfrm rot="-5400000">
            <a:off x="4038600" y="1196975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5860" name="Object 21"/>
          <p:cNvGraphicFramePr>
            <a:graphicFrameLocks noChangeAspect="1"/>
          </p:cNvGraphicFramePr>
          <p:nvPr/>
        </p:nvGraphicFramePr>
        <p:xfrm>
          <a:off x="2501900" y="575627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5" imgW="292100" imgH="304800" progId="Equation.3">
                  <p:embed/>
                </p:oleObj>
              </mc:Choice>
              <mc:Fallback>
                <p:oleObj name="" r:id="rId5" imgW="292100" imgH="3048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1900" y="575627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2"/>
          <p:cNvGraphicFramePr>
            <a:graphicFrameLocks noChangeAspect="1"/>
          </p:cNvGraphicFramePr>
          <p:nvPr/>
        </p:nvGraphicFramePr>
        <p:xfrm>
          <a:off x="4114800" y="180657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7" imgW="317500" imgH="405765" progId="Equation.3">
                  <p:embed/>
                </p:oleObj>
              </mc:Choice>
              <mc:Fallback>
                <p:oleObj name="" r:id="rId7" imgW="317500" imgH="405765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180657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3"/>
          <p:cNvGraphicFramePr>
            <a:graphicFrameLocks noChangeAspect="1"/>
          </p:cNvGraphicFramePr>
          <p:nvPr/>
        </p:nvGraphicFramePr>
        <p:xfrm>
          <a:off x="6400800" y="3711575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9" imgW="266700" imgH="279400" progId="Equation.3">
                  <p:embed/>
                </p:oleObj>
              </mc:Choice>
              <mc:Fallback>
                <p:oleObj name="" r:id="rId9" imgW="266700" imgH="2794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00800" y="3711575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Oval 24"/>
          <p:cNvSpPr/>
          <p:nvPr/>
        </p:nvSpPr>
        <p:spPr>
          <a:xfrm>
            <a:off x="3124200" y="26447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64" name="Oval 25"/>
          <p:cNvSpPr/>
          <p:nvPr/>
        </p:nvSpPr>
        <p:spPr>
          <a:xfrm>
            <a:off x="4724400" y="26447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65" name="Line 26"/>
          <p:cNvSpPr/>
          <p:nvPr/>
        </p:nvSpPr>
        <p:spPr>
          <a:xfrm flipH="1" flipV="1">
            <a:off x="5029200" y="31781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66" name="Line 27"/>
          <p:cNvSpPr/>
          <p:nvPr/>
        </p:nvSpPr>
        <p:spPr>
          <a:xfrm flipH="1">
            <a:off x="4419600" y="287337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67" name="Line 28"/>
          <p:cNvSpPr/>
          <p:nvPr/>
        </p:nvSpPr>
        <p:spPr>
          <a:xfrm flipH="1">
            <a:off x="3657600" y="28733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68" name="Line 29"/>
          <p:cNvSpPr/>
          <p:nvPr/>
        </p:nvSpPr>
        <p:spPr>
          <a:xfrm flipH="1">
            <a:off x="3276600" y="31781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5869" name="Text Box 30"/>
          <p:cNvSpPr txBox="1"/>
          <p:nvPr/>
        </p:nvSpPr>
        <p:spPr>
          <a:xfrm>
            <a:off x="3962400" y="24923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5870" name="Object 31"/>
          <p:cNvGraphicFramePr>
            <a:graphicFrameLocks noChangeAspect="1"/>
          </p:cNvGraphicFramePr>
          <p:nvPr/>
        </p:nvGraphicFramePr>
        <p:xfrm>
          <a:off x="762000" y="1328738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10" imgW="266700" imgH="279400" progId="Equation.3">
                  <p:embed/>
                </p:oleObj>
              </mc:Choice>
              <mc:Fallback>
                <p:oleObj name="" r:id="rId10" imgW="266700" imgH="279400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328738"/>
                        <a:ext cx="21907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1" name="Text Box 32"/>
          <p:cNvSpPr txBox="1"/>
          <p:nvPr/>
        </p:nvSpPr>
        <p:spPr>
          <a:xfrm>
            <a:off x="1066800" y="1196975"/>
            <a:ext cx="6908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may actually overlap with the paths of        and 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5872" name="Object 33"/>
          <p:cNvGraphicFramePr>
            <a:graphicFrameLocks noChangeAspect="1"/>
          </p:cNvGraphicFramePr>
          <p:nvPr/>
        </p:nvGraphicFramePr>
        <p:xfrm>
          <a:off x="6781800" y="1328738"/>
          <a:ext cx="2174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11" imgW="292100" imgH="304800" progId="Equation.3">
                  <p:embed/>
                </p:oleObj>
              </mc:Choice>
              <mc:Fallback>
                <p:oleObj name="" r:id="rId11" imgW="292100" imgH="30480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1800" y="1328738"/>
                        <a:ext cx="217488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3" name="Object 34"/>
          <p:cNvGraphicFramePr>
            <a:graphicFrameLocks noChangeAspect="1"/>
          </p:cNvGraphicFramePr>
          <p:nvPr/>
        </p:nvGraphicFramePr>
        <p:xfrm>
          <a:off x="7924800" y="1328738"/>
          <a:ext cx="23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2" imgW="317500" imgH="405765" progId="Equation.3">
                  <p:embed/>
                </p:oleObj>
              </mc:Choice>
              <mc:Fallback>
                <p:oleObj name="" r:id="rId12" imgW="317500" imgH="405765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24800" y="1328738"/>
                        <a:ext cx="2365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Freeform 35"/>
          <p:cNvSpPr/>
          <p:nvPr/>
        </p:nvSpPr>
        <p:spPr>
          <a:xfrm>
            <a:off x="901700" y="3076575"/>
            <a:ext cx="7404100" cy="2882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664" h="1816">
                <a:moveTo>
                  <a:pt x="2216" y="1024"/>
                </a:moveTo>
                <a:cubicBezTo>
                  <a:pt x="2364" y="916"/>
                  <a:pt x="2512" y="808"/>
                  <a:pt x="2600" y="688"/>
                </a:cubicBezTo>
                <a:cubicBezTo>
                  <a:pt x="2688" y="568"/>
                  <a:pt x="2728" y="416"/>
                  <a:pt x="2744" y="304"/>
                </a:cubicBezTo>
                <a:cubicBezTo>
                  <a:pt x="2760" y="192"/>
                  <a:pt x="2880" y="0"/>
                  <a:pt x="2696" y="16"/>
                </a:cubicBezTo>
                <a:cubicBezTo>
                  <a:pt x="2512" y="32"/>
                  <a:pt x="1752" y="256"/>
                  <a:pt x="1640" y="400"/>
                </a:cubicBezTo>
                <a:cubicBezTo>
                  <a:pt x="1528" y="544"/>
                  <a:pt x="2216" y="896"/>
                  <a:pt x="2024" y="880"/>
                </a:cubicBezTo>
                <a:cubicBezTo>
                  <a:pt x="1832" y="864"/>
                  <a:pt x="824" y="304"/>
                  <a:pt x="488" y="304"/>
                </a:cubicBezTo>
                <a:cubicBezTo>
                  <a:pt x="152" y="304"/>
                  <a:pt x="0" y="776"/>
                  <a:pt x="8" y="880"/>
                </a:cubicBezTo>
                <a:cubicBezTo>
                  <a:pt x="16" y="984"/>
                  <a:pt x="344" y="920"/>
                  <a:pt x="536" y="928"/>
                </a:cubicBezTo>
                <a:cubicBezTo>
                  <a:pt x="728" y="936"/>
                  <a:pt x="840" y="792"/>
                  <a:pt x="1160" y="928"/>
                </a:cubicBezTo>
                <a:cubicBezTo>
                  <a:pt x="1480" y="1064"/>
                  <a:pt x="2104" y="1816"/>
                  <a:pt x="2456" y="1744"/>
                </a:cubicBezTo>
                <a:cubicBezTo>
                  <a:pt x="2808" y="1672"/>
                  <a:pt x="3016" y="560"/>
                  <a:pt x="3272" y="496"/>
                </a:cubicBezTo>
                <a:cubicBezTo>
                  <a:pt x="3528" y="432"/>
                  <a:pt x="3760" y="1256"/>
                  <a:pt x="3992" y="1360"/>
                </a:cubicBezTo>
                <a:cubicBezTo>
                  <a:pt x="4224" y="1464"/>
                  <a:pt x="4444" y="1292"/>
                  <a:pt x="4664" y="11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35875" name="Oval 36"/>
          <p:cNvSpPr/>
          <p:nvPr/>
        </p:nvSpPr>
        <p:spPr>
          <a:xfrm>
            <a:off x="1447800" y="3330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76" name="Oval 37"/>
          <p:cNvSpPr/>
          <p:nvPr/>
        </p:nvSpPr>
        <p:spPr>
          <a:xfrm>
            <a:off x="5791200" y="35591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77" name="Oval 38"/>
          <p:cNvSpPr/>
          <p:nvPr/>
        </p:nvSpPr>
        <p:spPr>
          <a:xfrm>
            <a:off x="6858000" y="49307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78" name="Oval 39"/>
          <p:cNvSpPr/>
          <p:nvPr/>
        </p:nvSpPr>
        <p:spPr>
          <a:xfrm>
            <a:off x="4419600" y="54641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79" name="Oval 40"/>
          <p:cNvSpPr/>
          <p:nvPr/>
        </p:nvSpPr>
        <p:spPr>
          <a:xfrm>
            <a:off x="5105400" y="4625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80" name="Oval 41"/>
          <p:cNvSpPr/>
          <p:nvPr/>
        </p:nvSpPr>
        <p:spPr>
          <a:xfrm>
            <a:off x="6324600" y="4092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81" name="Oval 42"/>
          <p:cNvSpPr/>
          <p:nvPr/>
        </p:nvSpPr>
        <p:spPr>
          <a:xfrm>
            <a:off x="2209800" y="34829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5882" name="Oval 43"/>
          <p:cNvSpPr/>
          <p:nvPr/>
        </p:nvSpPr>
        <p:spPr>
          <a:xfrm>
            <a:off x="685800" y="3711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68514" name="Text Box 2"/>
          <p:cNvSpPr txBox="1"/>
          <p:nvPr/>
        </p:nvSpPr>
        <p:spPr>
          <a:xfrm>
            <a:off x="3851275" y="0"/>
            <a:ext cx="3268663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string       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is accepted </a:t>
            </a:r>
            <a:endParaRPr lang="en-US" altLang="zh-CN" sz="3200" b="0" dirty="0">
              <a:solidFill>
                <a:srgbClr val="FF00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6443663" y="260350"/>
          <a:ext cx="6461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1" imgW="647700" imgH="419100" progId="Equation.3">
                  <p:embed/>
                </p:oleObj>
              </mc:Choice>
              <mc:Fallback>
                <p:oleObj name="" r:id="rId1" imgW="647700" imgH="4191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3663" y="260350"/>
                        <a:ext cx="64611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4"/>
          <p:cNvSpPr txBox="1"/>
          <p:nvPr/>
        </p:nvSpPr>
        <p:spPr>
          <a:xfrm>
            <a:off x="66675" y="41275"/>
            <a:ext cx="34972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Additional string: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6868" name="Oval 5"/>
          <p:cNvSpPr/>
          <p:nvPr/>
        </p:nvSpPr>
        <p:spPr>
          <a:xfrm>
            <a:off x="533400" y="4587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69" name="Oval 6"/>
          <p:cNvSpPr/>
          <p:nvPr/>
        </p:nvSpPr>
        <p:spPr>
          <a:xfrm>
            <a:off x="3886200" y="45751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70" name="Oval 7"/>
          <p:cNvSpPr/>
          <p:nvPr/>
        </p:nvSpPr>
        <p:spPr>
          <a:xfrm>
            <a:off x="8382000" y="4587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71" name="Oval 8"/>
          <p:cNvSpPr/>
          <p:nvPr/>
        </p:nvSpPr>
        <p:spPr>
          <a:xfrm>
            <a:off x="1676400" y="45878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72" name="Line 9"/>
          <p:cNvSpPr/>
          <p:nvPr/>
        </p:nvSpPr>
        <p:spPr>
          <a:xfrm>
            <a:off x="76200" y="48164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73" name="Line 10"/>
          <p:cNvSpPr/>
          <p:nvPr/>
        </p:nvSpPr>
        <p:spPr>
          <a:xfrm>
            <a:off x="1066800" y="48164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74" name="Line 11"/>
          <p:cNvSpPr/>
          <p:nvPr/>
        </p:nvSpPr>
        <p:spPr>
          <a:xfrm>
            <a:off x="2209800" y="48164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75" name="Line 12"/>
          <p:cNvSpPr/>
          <p:nvPr/>
        </p:nvSpPr>
        <p:spPr>
          <a:xfrm>
            <a:off x="3352800" y="48037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76" name="Line 13"/>
          <p:cNvSpPr/>
          <p:nvPr/>
        </p:nvSpPr>
        <p:spPr>
          <a:xfrm>
            <a:off x="4419600" y="4803775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77" name="Line 14"/>
          <p:cNvSpPr/>
          <p:nvPr/>
        </p:nvSpPr>
        <p:spPr>
          <a:xfrm>
            <a:off x="7696200" y="48164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6878" name="Object 15"/>
          <p:cNvGraphicFramePr>
            <a:graphicFrameLocks noChangeAspect="1"/>
          </p:cNvGraphicFramePr>
          <p:nvPr/>
        </p:nvGraphicFramePr>
        <p:xfrm>
          <a:off x="4038600" y="4651375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3" imgW="266700" imgH="368300" progId="Equation.3">
                  <p:embed/>
                </p:oleObj>
              </mc:Choice>
              <mc:Fallback>
                <p:oleObj name="" r:id="rId3" imgW="266700" imgH="368300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4651375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16"/>
          <p:cNvSpPr txBox="1"/>
          <p:nvPr/>
        </p:nvSpPr>
        <p:spPr>
          <a:xfrm>
            <a:off x="2819400" y="44354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6880" name="Text Box 17"/>
          <p:cNvSpPr txBox="1"/>
          <p:nvPr/>
        </p:nvSpPr>
        <p:spPr>
          <a:xfrm>
            <a:off x="4800600" y="44354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6881" name="Oval 18"/>
          <p:cNvSpPr/>
          <p:nvPr/>
        </p:nvSpPr>
        <p:spPr>
          <a:xfrm>
            <a:off x="8305800" y="451167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82" name="AutoShape 19"/>
          <p:cNvSpPr/>
          <p:nvPr/>
        </p:nvSpPr>
        <p:spPr>
          <a:xfrm rot="5400000">
            <a:off x="2247900" y="4016375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83" name="AutoShape 20"/>
          <p:cNvSpPr/>
          <p:nvPr/>
        </p:nvSpPr>
        <p:spPr>
          <a:xfrm rot="5400000">
            <a:off x="6134100" y="3559175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6884" name="Object 21"/>
          <p:cNvGraphicFramePr>
            <a:graphicFrameLocks noChangeAspect="1"/>
          </p:cNvGraphicFramePr>
          <p:nvPr/>
        </p:nvGraphicFramePr>
        <p:xfrm>
          <a:off x="2501900" y="587057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5" imgW="292100" imgH="304800" progId="Equation.3">
                  <p:embed/>
                </p:oleObj>
              </mc:Choice>
              <mc:Fallback>
                <p:oleObj name="" r:id="rId5" imgW="292100" imgH="3048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1900" y="587057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2"/>
          <p:cNvGraphicFramePr>
            <a:graphicFrameLocks noChangeAspect="1"/>
          </p:cNvGraphicFramePr>
          <p:nvPr/>
        </p:nvGraphicFramePr>
        <p:xfrm>
          <a:off x="5937250" y="5794375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7" imgW="266700" imgH="279400" progId="Equation.3">
                  <p:embed/>
                </p:oleObj>
              </mc:Choice>
              <mc:Fallback>
                <p:oleObj name="" r:id="rId7" imgW="266700" imgH="27940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7250" y="5794375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Oval 23"/>
          <p:cNvSpPr/>
          <p:nvPr/>
        </p:nvSpPr>
        <p:spPr>
          <a:xfrm>
            <a:off x="5715000" y="45116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87" name="Text Box 24"/>
          <p:cNvSpPr txBox="1"/>
          <p:nvPr/>
        </p:nvSpPr>
        <p:spPr>
          <a:xfrm>
            <a:off x="6934200" y="44354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6888" name="Line 25"/>
          <p:cNvSpPr/>
          <p:nvPr/>
        </p:nvSpPr>
        <p:spPr>
          <a:xfrm flipV="1">
            <a:off x="5257800" y="48164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89" name="Line 26"/>
          <p:cNvSpPr/>
          <p:nvPr/>
        </p:nvSpPr>
        <p:spPr>
          <a:xfrm flipV="1">
            <a:off x="6248400" y="48164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90" name="Freeform 27"/>
          <p:cNvSpPr/>
          <p:nvPr/>
        </p:nvSpPr>
        <p:spPr>
          <a:xfrm>
            <a:off x="1143000" y="4968875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36891" name="Freeform 28"/>
          <p:cNvSpPr/>
          <p:nvPr/>
        </p:nvSpPr>
        <p:spPr>
          <a:xfrm>
            <a:off x="4495800" y="5045075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pSp>
        <p:nvGrpSpPr>
          <p:cNvPr id="36892" name="Group 29"/>
          <p:cNvGrpSpPr/>
          <p:nvPr/>
        </p:nvGrpSpPr>
        <p:grpSpPr>
          <a:xfrm>
            <a:off x="2514600" y="2606675"/>
            <a:ext cx="3581400" cy="1676400"/>
            <a:chOff x="1776" y="1968"/>
            <a:chExt cx="2832" cy="1056"/>
          </a:xfrm>
        </p:grpSpPr>
        <p:sp>
          <p:nvSpPr>
            <p:cNvPr id="36893" name="Line 30"/>
            <p:cNvSpPr/>
            <p:nvPr/>
          </p:nvSpPr>
          <p:spPr>
            <a:xfrm>
              <a:off x="1776" y="1968"/>
              <a:ext cx="2688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6894" name="Line 31"/>
            <p:cNvSpPr/>
            <p:nvPr/>
          </p:nvSpPr>
          <p:spPr>
            <a:xfrm flipV="1">
              <a:off x="1776" y="2016"/>
              <a:ext cx="2832" cy="9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</p:grpSp>
      <p:sp>
        <p:nvSpPr>
          <p:cNvPr id="36895" name="Text Box 32"/>
          <p:cNvSpPr txBox="1"/>
          <p:nvPr/>
        </p:nvSpPr>
        <p:spPr>
          <a:xfrm>
            <a:off x="212725" y="1412875"/>
            <a:ext cx="3570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Do not follow loop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6896" name="Oval 33"/>
          <p:cNvSpPr/>
          <p:nvPr/>
        </p:nvSpPr>
        <p:spPr>
          <a:xfrm>
            <a:off x="4876800" y="37496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97" name="Oval 34"/>
          <p:cNvSpPr/>
          <p:nvPr/>
        </p:nvSpPr>
        <p:spPr>
          <a:xfrm>
            <a:off x="2971800" y="37496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898" name="Line 35"/>
          <p:cNvSpPr/>
          <p:nvPr/>
        </p:nvSpPr>
        <p:spPr>
          <a:xfrm flipV="1">
            <a:off x="4343400" y="420687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899" name="Line 36"/>
          <p:cNvSpPr/>
          <p:nvPr/>
        </p:nvSpPr>
        <p:spPr>
          <a:xfrm>
            <a:off x="3429000" y="4206875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900" name="AutoShape 37"/>
          <p:cNvSpPr/>
          <p:nvPr/>
        </p:nvSpPr>
        <p:spPr>
          <a:xfrm rot="-5400000">
            <a:off x="4038600" y="1311275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6901" name="Object 38"/>
          <p:cNvGraphicFramePr>
            <a:graphicFrameLocks noChangeAspect="1"/>
          </p:cNvGraphicFramePr>
          <p:nvPr/>
        </p:nvGraphicFramePr>
        <p:xfrm>
          <a:off x="4114800" y="192087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9" imgW="317500" imgH="405765" progId="Equation.3">
                  <p:embed/>
                </p:oleObj>
              </mc:Choice>
              <mc:Fallback>
                <p:oleObj name="" r:id="rId9" imgW="317500" imgH="405765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192087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2" name="Oval 39"/>
          <p:cNvSpPr/>
          <p:nvPr/>
        </p:nvSpPr>
        <p:spPr>
          <a:xfrm>
            <a:off x="3124200" y="27590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903" name="Oval 40"/>
          <p:cNvSpPr/>
          <p:nvPr/>
        </p:nvSpPr>
        <p:spPr>
          <a:xfrm>
            <a:off x="4724400" y="27590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6904" name="Line 41"/>
          <p:cNvSpPr/>
          <p:nvPr/>
        </p:nvSpPr>
        <p:spPr>
          <a:xfrm flipH="1" flipV="1">
            <a:off x="5029200" y="32924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905" name="Line 42"/>
          <p:cNvSpPr/>
          <p:nvPr/>
        </p:nvSpPr>
        <p:spPr>
          <a:xfrm flipH="1">
            <a:off x="4419600" y="298767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906" name="Line 43"/>
          <p:cNvSpPr/>
          <p:nvPr/>
        </p:nvSpPr>
        <p:spPr>
          <a:xfrm flipH="1">
            <a:off x="3657600" y="29876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907" name="Line 44"/>
          <p:cNvSpPr/>
          <p:nvPr/>
        </p:nvSpPr>
        <p:spPr>
          <a:xfrm flipH="1">
            <a:off x="3276600" y="32924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6908" name="Text Box 45"/>
          <p:cNvSpPr txBox="1"/>
          <p:nvPr/>
        </p:nvSpPr>
        <p:spPr>
          <a:xfrm>
            <a:off x="3962400" y="26066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6909" name="Object 46"/>
          <p:cNvGraphicFramePr>
            <a:graphicFrameLocks noChangeAspect="1"/>
          </p:cNvGraphicFramePr>
          <p:nvPr/>
        </p:nvGraphicFramePr>
        <p:xfrm>
          <a:off x="1143000" y="45116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11" imgW="406400" imgH="469900" progId="Equation.3">
                  <p:embed/>
                </p:oleObj>
              </mc:Choice>
              <mc:Fallback>
                <p:oleObj name="" r:id="rId11" imgW="406400" imgH="469900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45116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0" name="Object 47"/>
          <p:cNvGraphicFramePr>
            <a:graphicFrameLocks noChangeAspect="1"/>
          </p:cNvGraphicFramePr>
          <p:nvPr/>
        </p:nvGraphicFramePr>
        <p:xfrm>
          <a:off x="7772400" y="4511675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13" imgW="482600" imgH="482600" progId="Equation.3">
                  <p:embed/>
                </p:oleObj>
              </mc:Choice>
              <mc:Fallback>
                <p:oleObj name="" r:id="rId13" imgW="482600" imgH="482600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2400" y="4511675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1" name="Object 48"/>
          <p:cNvGraphicFramePr>
            <a:graphicFrameLocks noChangeAspect="1"/>
          </p:cNvGraphicFramePr>
          <p:nvPr/>
        </p:nvGraphicFramePr>
        <p:xfrm>
          <a:off x="3429000" y="4511675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15" imgW="393700" imgH="482600" progId="Equation.3">
                  <p:embed/>
                </p:oleObj>
              </mc:Choice>
              <mc:Fallback>
                <p:oleObj name="" r:id="rId15" imgW="393700" imgH="4826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9000" y="4511675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2" name="Object 49"/>
          <p:cNvGraphicFramePr>
            <a:graphicFrameLocks noChangeAspect="1"/>
          </p:cNvGraphicFramePr>
          <p:nvPr/>
        </p:nvGraphicFramePr>
        <p:xfrm>
          <a:off x="4267200" y="4130675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17" imgW="723900" imgH="482600" progId="Equation.3">
                  <p:embed/>
                </p:oleObj>
              </mc:Choice>
              <mc:Fallback>
                <p:oleObj name="" r:id="rId17" imgW="723900" imgH="4826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7200" y="4130675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3" name="Object 50"/>
          <p:cNvGraphicFramePr>
            <a:graphicFrameLocks noChangeAspect="1"/>
          </p:cNvGraphicFramePr>
          <p:nvPr/>
        </p:nvGraphicFramePr>
        <p:xfrm>
          <a:off x="3581400" y="41306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19" imgW="482600" imgH="558800" progId="Equation.3">
                  <p:embed/>
                </p:oleObj>
              </mc:Choice>
              <mc:Fallback>
                <p:oleObj name="" r:id="rId19" imgW="482600" imgH="5588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81400" y="41306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4" name="Object 51"/>
          <p:cNvGraphicFramePr>
            <a:graphicFrameLocks noChangeAspect="1"/>
          </p:cNvGraphicFramePr>
          <p:nvPr/>
        </p:nvGraphicFramePr>
        <p:xfrm>
          <a:off x="4419600" y="4511675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21" imgW="812165" imgH="558800" progId="Equation.3">
                  <p:embed/>
                </p:oleObj>
              </mc:Choice>
              <mc:Fallback>
                <p:oleObj name="" r:id="rId21" imgW="812165" imgH="5588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19600" y="4511675"/>
                        <a:ext cx="457200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4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8514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8514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68514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68514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69538" name="Text Box 2"/>
          <p:cNvSpPr txBox="1"/>
          <p:nvPr/>
        </p:nvSpPr>
        <p:spPr>
          <a:xfrm>
            <a:off x="4267200" y="188913"/>
            <a:ext cx="3268663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string       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is accepted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6711950" y="322263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1" imgW="1435100" imgH="419100" progId="Equation.3">
                  <p:embed/>
                </p:oleObj>
              </mc:Choice>
              <mc:Fallback>
                <p:oleObj name="" r:id="rId1" imgW="1435100" imgH="4191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11950" y="322263"/>
                        <a:ext cx="1435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Oval 4"/>
          <p:cNvSpPr/>
          <p:nvPr/>
        </p:nvSpPr>
        <p:spPr>
          <a:xfrm>
            <a:off x="533400" y="45958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892" name="Oval 5"/>
          <p:cNvSpPr/>
          <p:nvPr/>
        </p:nvSpPr>
        <p:spPr>
          <a:xfrm>
            <a:off x="3886200" y="45831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893" name="Oval 6"/>
          <p:cNvSpPr/>
          <p:nvPr/>
        </p:nvSpPr>
        <p:spPr>
          <a:xfrm>
            <a:off x="8382000" y="45958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894" name="Oval 7"/>
          <p:cNvSpPr/>
          <p:nvPr/>
        </p:nvSpPr>
        <p:spPr>
          <a:xfrm>
            <a:off x="1676400" y="45958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895" name="Line 8"/>
          <p:cNvSpPr/>
          <p:nvPr/>
        </p:nvSpPr>
        <p:spPr>
          <a:xfrm>
            <a:off x="76200" y="48244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896" name="Line 9"/>
          <p:cNvSpPr/>
          <p:nvPr/>
        </p:nvSpPr>
        <p:spPr>
          <a:xfrm>
            <a:off x="1066800" y="48244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897" name="Line 10"/>
          <p:cNvSpPr/>
          <p:nvPr/>
        </p:nvSpPr>
        <p:spPr>
          <a:xfrm>
            <a:off x="2209800" y="48244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898" name="Line 11"/>
          <p:cNvSpPr/>
          <p:nvPr/>
        </p:nvSpPr>
        <p:spPr>
          <a:xfrm>
            <a:off x="3352800" y="48117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899" name="Line 12"/>
          <p:cNvSpPr/>
          <p:nvPr/>
        </p:nvSpPr>
        <p:spPr>
          <a:xfrm>
            <a:off x="4419600" y="4811713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00" name="Line 13"/>
          <p:cNvSpPr/>
          <p:nvPr/>
        </p:nvSpPr>
        <p:spPr>
          <a:xfrm>
            <a:off x="7696200" y="48244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7901" name="Object 14"/>
          <p:cNvGraphicFramePr>
            <a:graphicFrameLocks noChangeAspect="1"/>
          </p:cNvGraphicFramePr>
          <p:nvPr/>
        </p:nvGraphicFramePr>
        <p:xfrm>
          <a:off x="4038600" y="4659313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266700" imgH="368300" progId="Equation.3">
                  <p:embed/>
                </p:oleObj>
              </mc:Choice>
              <mc:Fallback>
                <p:oleObj name="" r:id="rId3" imgW="266700" imgH="36830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4659313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Text Box 15"/>
          <p:cNvSpPr txBox="1"/>
          <p:nvPr/>
        </p:nvSpPr>
        <p:spPr>
          <a:xfrm>
            <a:off x="2819400" y="44434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7903" name="Text Box 16"/>
          <p:cNvSpPr txBox="1"/>
          <p:nvPr/>
        </p:nvSpPr>
        <p:spPr>
          <a:xfrm>
            <a:off x="4800600" y="44434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7904" name="Oval 17"/>
          <p:cNvSpPr/>
          <p:nvPr/>
        </p:nvSpPr>
        <p:spPr>
          <a:xfrm>
            <a:off x="8305800" y="4519613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05" name="AutoShape 18"/>
          <p:cNvSpPr/>
          <p:nvPr/>
        </p:nvSpPr>
        <p:spPr>
          <a:xfrm rot="5400000">
            <a:off x="2247900" y="4024313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06" name="AutoShape 19"/>
          <p:cNvSpPr/>
          <p:nvPr/>
        </p:nvSpPr>
        <p:spPr>
          <a:xfrm rot="5400000">
            <a:off x="6134100" y="3567113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07" name="Oval 20"/>
          <p:cNvSpPr/>
          <p:nvPr/>
        </p:nvSpPr>
        <p:spPr>
          <a:xfrm>
            <a:off x="5715000" y="45196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08" name="Text Box 21"/>
          <p:cNvSpPr txBox="1"/>
          <p:nvPr/>
        </p:nvSpPr>
        <p:spPr>
          <a:xfrm>
            <a:off x="6934200" y="44434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7909" name="Line 22"/>
          <p:cNvSpPr/>
          <p:nvPr/>
        </p:nvSpPr>
        <p:spPr>
          <a:xfrm flipV="1">
            <a:off x="5257800" y="48244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10" name="Line 23"/>
          <p:cNvSpPr/>
          <p:nvPr/>
        </p:nvSpPr>
        <p:spPr>
          <a:xfrm flipV="1">
            <a:off x="6248400" y="48244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11" name="Freeform 24"/>
          <p:cNvSpPr/>
          <p:nvPr/>
        </p:nvSpPr>
        <p:spPr>
          <a:xfrm>
            <a:off x="1143000" y="4976813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37912" name="Freeform 25"/>
          <p:cNvSpPr/>
          <p:nvPr/>
        </p:nvSpPr>
        <p:spPr>
          <a:xfrm>
            <a:off x="4495800" y="5053013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7913" name="Object 26"/>
          <p:cNvGraphicFramePr>
            <a:graphicFrameLocks noChangeAspect="1"/>
          </p:cNvGraphicFramePr>
          <p:nvPr/>
        </p:nvGraphicFramePr>
        <p:xfrm>
          <a:off x="2501900" y="587851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92100" imgH="304800" progId="Equation.3">
                  <p:embed/>
                </p:oleObj>
              </mc:Choice>
              <mc:Fallback>
                <p:oleObj name="" r:id="rId5" imgW="292100" imgH="304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1900" y="5878513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7"/>
          <p:cNvGraphicFramePr>
            <a:graphicFrameLocks noChangeAspect="1"/>
          </p:cNvGraphicFramePr>
          <p:nvPr/>
        </p:nvGraphicFramePr>
        <p:xfrm>
          <a:off x="5937250" y="580231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266700" imgH="279400" progId="Equation.3">
                  <p:embed/>
                </p:oleObj>
              </mc:Choice>
              <mc:Fallback>
                <p:oleObj name="" r:id="rId7" imgW="266700" imgH="2794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7250" y="5802313"/>
                        <a:ext cx="2651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Text Box 28"/>
          <p:cNvSpPr txBox="1"/>
          <p:nvPr/>
        </p:nvSpPr>
        <p:spPr>
          <a:xfrm>
            <a:off x="228600" y="1700213"/>
            <a:ext cx="2238375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Follow loop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2 times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7916" name="Text Box 29"/>
          <p:cNvSpPr txBox="1"/>
          <p:nvPr/>
        </p:nvSpPr>
        <p:spPr>
          <a:xfrm>
            <a:off x="228600" y="188913"/>
            <a:ext cx="34972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Additional string: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7917" name="Oval 30"/>
          <p:cNvSpPr/>
          <p:nvPr/>
        </p:nvSpPr>
        <p:spPr>
          <a:xfrm>
            <a:off x="4876800" y="37576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18" name="Oval 31"/>
          <p:cNvSpPr/>
          <p:nvPr/>
        </p:nvSpPr>
        <p:spPr>
          <a:xfrm>
            <a:off x="2971800" y="37576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19" name="Line 32"/>
          <p:cNvSpPr/>
          <p:nvPr/>
        </p:nvSpPr>
        <p:spPr>
          <a:xfrm flipV="1">
            <a:off x="4343400" y="4214813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0" name="Line 33"/>
          <p:cNvSpPr/>
          <p:nvPr/>
        </p:nvSpPr>
        <p:spPr>
          <a:xfrm>
            <a:off x="3429000" y="4214813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1" name="AutoShape 34"/>
          <p:cNvSpPr/>
          <p:nvPr/>
        </p:nvSpPr>
        <p:spPr>
          <a:xfrm rot="-5400000">
            <a:off x="4038600" y="1319213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7922" name="Object 35"/>
          <p:cNvGraphicFramePr>
            <a:graphicFrameLocks noChangeAspect="1"/>
          </p:cNvGraphicFramePr>
          <p:nvPr/>
        </p:nvGraphicFramePr>
        <p:xfrm>
          <a:off x="4114800" y="1928813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9" imgW="317500" imgH="405765" progId="Equation.3">
                  <p:embed/>
                </p:oleObj>
              </mc:Choice>
              <mc:Fallback>
                <p:oleObj name="" r:id="rId9" imgW="317500" imgH="405765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1928813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3" name="Oval 36"/>
          <p:cNvSpPr/>
          <p:nvPr/>
        </p:nvSpPr>
        <p:spPr>
          <a:xfrm>
            <a:off x="3124200" y="27670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24" name="Oval 37"/>
          <p:cNvSpPr/>
          <p:nvPr/>
        </p:nvSpPr>
        <p:spPr>
          <a:xfrm>
            <a:off x="4724400" y="2767013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7925" name="Line 38"/>
          <p:cNvSpPr/>
          <p:nvPr/>
        </p:nvSpPr>
        <p:spPr>
          <a:xfrm flipH="1" flipV="1">
            <a:off x="5029200" y="3300413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6" name="Line 39"/>
          <p:cNvSpPr/>
          <p:nvPr/>
        </p:nvSpPr>
        <p:spPr>
          <a:xfrm flipH="1">
            <a:off x="4419600" y="2995613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7" name="Line 40"/>
          <p:cNvSpPr/>
          <p:nvPr/>
        </p:nvSpPr>
        <p:spPr>
          <a:xfrm flipH="1">
            <a:off x="3657600" y="2995613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8" name="Line 41"/>
          <p:cNvSpPr/>
          <p:nvPr/>
        </p:nvSpPr>
        <p:spPr>
          <a:xfrm flipH="1">
            <a:off x="3276600" y="3300413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7929" name="Text Box 42"/>
          <p:cNvSpPr txBox="1"/>
          <p:nvPr/>
        </p:nvSpPr>
        <p:spPr>
          <a:xfrm>
            <a:off x="3962400" y="26146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7930" name="Freeform 43"/>
          <p:cNvSpPr/>
          <p:nvPr/>
        </p:nvSpPr>
        <p:spPr>
          <a:xfrm>
            <a:off x="3530600" y="3160713"/>
            <a:ext cx="1435100" cy="12827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04" h="808">
                <a:moveTo>
                  <a:pt x="512" y="808"/>
                </a:moveTo>
                <a:cubicBezTo>
                  <a:pt x="608" y="744"/>
                  <a:pt x="704" y="680"/>
                  <a:pt x="752" y="568"/>
                </a:cubicBezTo>
                <a:cubicBezTo>
                  <a:pt x="800" y="456"/>
                  <a:pt x="904" y="224"/>
                  <a:pt x="800" y="136"/>
                </a:cubicBezTo>
                <a:cubicBezTo>
                  <a:pt x="696" y="48"/>
                  <a:pt x="256" y="0"/>
                  <a:pt x="128" y="40"/>
                </a:cubicBezTo>
                <a:cubicBezTo>
                  <a:pt x="0" y="80"/>
                  <a:pt x="32" y="280"/>
                  <a:pt x="32" y="376"/>
                </a:cubicBezTo>
                <a:cubicBezTo>
                  <a:pt x="32" y="472"/>
                  <a:pt x="80" y="552"/>
                  <a:pt x="128" y="616"/>
                </a:cubicBezTo>
                <a:cubicBezTo>
                  <a:pt x="176" y="680"/>
                  <a:pt x="232" y="760"/>
                  <a:pt x="320" y="760"/>
                </a:cubicBezTo>
                <a:cubicBezTo>
                  <a:pt x="408" y="760"/>
                  <a:pt x="584" y="704"/>
                  <a:pt x="656" y="616"/>
                </a:cubicBezTo>
                <a:cubicBezTo>
                  <a:pt x="728" y="528"/>
                  <a:pt x="832" y="320"/>
                  <a:pt x="752" y="232"/>
                </a:cubicBezTo>
                <a:cubicBezTo>
                  <a:pt x="672" y="144"/>
                  <a:pt x="280" y="48"/>
                  <a:pt x="176" y="88"/>
                </a:cubicBezTo>
                <a:cubicBezTo>
                  <a:pt x="72" y="128"/>
                  <a:pt x="112" y="376"/>
                  <a:pt x="128" y="472"/>
                </a:cubicBezTo>
                <a:cubicBezTo>
                  <a:pt x="144" y="568"/>
                  <a:pt x="208" y="616"/>
                  <a:pt x="272" y="66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7931" name="Object 44"/>
          <p:cNvGraphicFramePr>
            <a:graphicFrameLocks noChangeAspect="1"/>
          </p:cNvGraphicFramePr>
          <p:nvPr/>
        </p:nvGraphicFramePr>
        <p:xfrm>
          <a:off x="1143000" y="4519613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1" imgW="406400" imgH="469900" progId="Equation.3">
                  <p:embed/>
                </p:oleObj>
              </mc:Choice>
              <mc:Fallback>
                <p:oleObj name="" r:id="rId11" imgW="406400" imgH="4699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4519613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2" name="Object 45"/>
          <p:cNvGraphicFramePr>
            <a:graphicFrameLocks noChangeAspect="1"/>
          </p:cNvGraphicFramePr>
          <p:nvPr/>
        </p:nvGraphicFramePr>
        <p:xfrm>
          <a:off x="7772400" y="4519613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3" imgW="482600" imgH="482600" progId="Equation.3">
                  <p:embed/>
                </p:oleObj>
              </mc:Choice>
              <mc:Fallback>
                <p:oleObj name="" r:id="rId13" imgW="482600" imgH="482600" progId="Equation.3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2400" y="4519613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3" name="Object 46"/>
          <p:cNvGraphicFramePr>
            <a:graphicFrameLocks noChangeAspect="1"/>
          </p:cNvGraphicFramePr>
          <p:nvPr/>
        </p:nvGraphicFramePr>
        <p:xfrm>
          <a:off x="3429000" y="4519613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15" imgW="393700" imgH="482600" progId="Equation.3">
                  <p:embed/>
                </p:oleObj>
              </mc:Choice>
              <mc:Fallback>
                <p:oleObj name="" r:id="rId15" imgW="393700" imgH="482600" progId="Equation.3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9000" y="4519613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4" name="Object 47"/>
          <p:cNvGraphicFramePr>
            <a:graphicFrameLocks noChangeAspect="1"/>
          </p:cNvGraphicFramePr>
          <p:nvPr/>
        </p:nvGraphicFramePr>
        <p:xfrm>
          <a:off x="4267200" y="4138613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7" imgW="723900" imgH="482600" progId="Equation.3">
                  <p:embed/>
                </p:oleObj>
              </mc:Choice>
              <mc:Fallback>
                <p:oleObj name="" r:id="rId17" imgW="723900" imgH="4826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7200" y="4138613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5" name="Object 48"/>
          <p:cNvGraphicFramePr>
            <a:graphicFrameLocks noChangeAspect="1"/>
          </p:cNvGraphicFramePr>
          <p:nvPr/>
        </p:nvGraphicFramePr>
        <p:xfrm>
          <a:off x="3581400" y="4138613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19" imgW="482600" imgH="558800" progId="Equation.3">
                  <p:embed/>
                </p:oleObj>
              </mc:Choice>
              <mc:Fallback>
                <p:oleObj name="" r:id="rId19" imgW="482600" imgH="558800" progId="Equation.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81400" y="4138613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6" name="Object 49"/>
          <p:cNvGraphicFramePr>
            <a:graphicFrameLocks noChangeAspect="1"/>
          </p:cNvGraphicFramePr>
          <p:nvPr/>
        </p:nvGraphicFramePr>
        <p:xfrm>
          <a:off x="4419600" y="4519613"/>
          <a:ext cx="4572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21" imgW="812165" imgH="558800" progId="Equation.3">
                  <p:embed/>
                </p:oleObj>
              </mc:Choice>
              <mc:Fallback>
                <p:oleObj name="" r:id="rId21" imgW="812165" imgH="5588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19600" y="4519613"/>
                        <a:ext cx="457200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8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9538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9538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69538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69538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2"/>
          <p:cNvSpPr txBox="1"/>
          <p:nvPr/>
        </p:nvSpPr>
        <p:spPr>
          <a:xfrm>
            <a:off x="365125" y="254000"/>
            <a:ext cx="6540500" cy="11636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How can we prove that a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is not regular?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6905625" y="333375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330200" imgH="393700" progId="Equation.3">
                  <p:embed/>
                </p:oleObj>
              </mc:Choice>
              <mc:Fallback>
                <p:oleObj name="" r:id="rId1" imgW="330200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05625" y="333375"/>
                        <a:ext cx="33020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4"/>
          <p:cNvSpPr txBox="1"/>
          <p:nvPr/>
        </p:nvSpPr>
        <p:spPr>
          <a:xfrm>
            <a:off x="381000" y="1981200"/>
            <a:ext cx="8113713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Prove that there is no </a:t>
            </a:r>
            <a:r>
              <a:rPr lang="en-US" altLang="zh-CN" sz="3200" b="0" dirty="0">
                <a:solidFill>
                  <a:srgbClr val="339933"/>
                </a:solidFill>
                <a:latin typeface="Comic Sans MS" panose="030F0902030302020204" pitchFamily="66" charset="0"/>
                <a:ea typeface="宋体" charset="-122"/>
              </a:rPr>
              <a:t>DFA or NFA or RE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that accepts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3048000" y="25908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330200" imgH="393700" progId="Equation.3">
                  <p:embed/>
                </p:oleObj>
              </mc:Choice>
              <mc:Fallback>
                <p:oleObj name="" r:id="rId3" imgW="330200" imgH="393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590800"/>
                        <a:ext cx="330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3942" name="Text Box 6"/>
          <p:cNvSpPr txBox="1"/>
          <p:nvPr/>
        </p:nvSpPr>
        <p:spPr>
          <a:xfrm>
            <a:off x="304800" y="3810000"/>
            <a:ext cx="8351838" cy="1225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Difficulty: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this is not easy to prove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              (</a:t>
            </a: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since there is an infinite number of them)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43943" name="Text Box 7"/>
          <p:cNvSpPr txBox="1"/>
          <p:nvPr/>
        </p:nvSpPr>
        <p:spPr>
          <a:xfrm>
            <a:off x="304800" y="5486400"/>
            <a:ext cx="70945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Solution: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use the Pumping Lemma !!!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3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3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3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3942" grpId="0"/>
      <p:bldP spid="23439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0562" name="Text Box 2"/>
          <p:cNvSpPr txBox="1"/>
          <p:nvPr/>
        </p:nvSpPr>
        <p:spPr>
          <a:xfrm>
            <a:off x="4114800" y="44450"/>
            <a:ext cx="3268663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string       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is accepted </a:t>
            </a:r>
            <a:endParaRPr lang="en-US" altLang="zh-CN" sz="3200" b="0" dirty="0">
              <a:solidFill>
                <a:srgbClr val="FF00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6629400" y="196850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1" imgW="1841500" imgH="419100" progId="Equation.3">
                  <p:embed/>
                </p:oleObj>
              </mc:Choice>
              <mc:Fallback>
                <p:oleObj name="" r:id="rId1" imgW="1841500" imgH="419100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29400" y="196850"/>
                        <a:ext cx="1841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Oval 4"/>
          <p:cNvSpPr/>
          <p:nvPr/>
        </p:nvSpPr>
        <p:spPr>
          <a:xfrm>
            <a:off x="533400" y="47402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16" name="Oval 5"/>
          <p:cNvSpPr/>
          <p:nvPr/>
        </p:nvSpPr>
        <p:spPr>
          <a:xfrm>
            <a:off x="3886200" y="47275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17" name="Oval 6"/>
          <p:cNvSpPr/>
          <p:nvPr/>
        </p:nvSpPr>
        <p:spPr>
          <a:xfrm>
            <a:off x="8382000" y="47402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18" name="Oval 7"/>
          <p:cNvSpPr/>
          <p:nvPr/>
        </p:nvSpPr>
        <p:spPr>
          <a:xfrm>
            <a:off x="1676400" y="47402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19" name="Line 8"/>
          <p:cNvSpPr/>
          <p:nvPr/>
        </p:nvSpPr>
        <p:spPr>
          <a:xfrm>
            <a:off x="76200" y="49688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20" name="Line 9"/>
          <p:cNvSpPr/>
          <p:nvPr/>
        </p:nvSpPr>
        <p:spPr>
          <a:xfrm>
            <a:off x="1066800" y="49688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21" name="Line 10"/>
          <p:cNvSpPr/>
          <p:nvPr/>
        </p:nvSpPr>
        <p:spPr>
          <a:xfrm>
            <a:off x="2209800" y="49688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22" name="Line 11"/>
          <p:cNvSpPr/>
          <p:nvPr/>
        </p:nvSpPr>
        <p:spPr>
          <a:xfrm>
            <a:off x="3352800" y="49561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23" name="Line 12"/>
          <p:cNvSpPr/>
          <p:nvPr/>
        </p:nvSpPr>
        <p:spPr>
          <a:xfrm>
            <a:off x="4419600" y="4956175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24" name="Line 13"/>
          <p:cNvSpPr/>
          <p:nvPr/>
        </p:nvSpPr>
        <p:spPr>
          <a:xfrm>
            <a:off x="7696200" y="49688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8925" name="Object 14"/>
          <p:cNvGraphicFramePr>
            <a:graphicFrameLocks noChangeAspect="1"/>
          </p:cNvGraphicFramePr>
          <p:nvPr/>
        </p:nvGraphicFramePr>
        <p:xfrm>
          <a:off x="4038600" y="4803775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3" imgW="266700" imgH="368300" progId="Equation.3">
                  <p:embed/>
                </p:oleObj>
              </mc:Choice>
              <mc:Fallback>
                <p:oleObj name="" r:id="rId3" imgW="266700" imgH="3683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4803775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15"/>
          <p:cNvSpPr txBox="1"/>
          <p:nvPr/>
        </p:nvSpPr>
        <p:spPr>
          <a:xfrm>
            <a:off x="2819400" y="45878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8927" name="Text Box 16"/>
          <p:cNvSpPr txBox="1"/>
          <p:nvPr/>
        </p:nvSpPr>
        <p:spPr>
          <a:xfrm>
            <a:off x="4800600" y="45878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8928" name="Oval 17"/>
          <p:cNvSpPr/>
          <p:nvPr/>
        </p:nvSpPr>
        <p:spPr>
          <a:xfrm>
            <a:off x="8305800" y="466407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29" name="AutoShape 18"/>
          <p:cNvSpPr/>
          <p:nvPr/>
        </p:nvSpPr>
        <p:spPr>
          <a:xfrm rot="5400000">
            <a:off x="2247900" y="4168775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30" name="AutoShape 19"/>
          <p:cNvSpPr/>
          <p:nvPr/>
        </p:nvSpPr>
        <p:spPr>
          <a:xfrm rot="5400000">
            <a:off x="6134100" y="3711575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31" name="Oval 20"/>
          <p:cNvSpPr/>
          <p:nvPr/>
        </p:nvSpPr>
        <p:spPr>
          <a:xfrm>
            <a:off x="5715000" y="46640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32" name="Text Box 21"/>
          <p:cNvSpPr txBox="1"/>
          <p:nvPr/>
        </p:nvSpPr>
        <p:spPr>
          <a:xfrm>
            <a:off x="6934200" y="45878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8933" name="Line 22"/>
          <p:cNvSpPr/>
          <p:nvPr/>
        </p:nvSpPr>
        <p:spPr>
          <a:xfrm flipV="1">
            <a:off x="5257800" y="49688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34" name="Line 23"/>
          <p:cNvSpPr/>
          <p:nvPr/>
        </p:nvSpPr>
        <p:spPr>
          <a:xfrm flipV="1">
            <a:off x="6248400" y="49688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35" name="Freeform 24"/>
          <p:cNvSpPr/>
          <p:nvPr/>
        </p:nvSpPr>
        <p:spPr>
          <a:xfrm>
            <a:off x="1143000" y="5121275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38936" name="Freeform 25"/>
          <p:cNvSpPr/>
          <p:nvPr/>
        </p:nvSpPr>
        <p:spPr>
          <a:xfrm>
            <a:off x="4495800" y="5197475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8937" name="Object 26"/>
          <p:cNvGraphicFramePr>
            <a:graphicFrameLocks noChangeAspect="1"/>
          </p:cNvGraphicFramePr>
          <p:nvPr/>
        </p:nvGraphicFramePr>
        <p:xfrm>
          <a:off x="2501900" y="602297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5" imgW="292100" imgH="304800" progId="Equation.3">
                  <p:embed/>
                </p:oleObj>
              </mc:Choice>
              <mc:Fallback>
                <p:oleObj name="" r:id="rId5" imgW="292100" imgH="3048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1900" y="602297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7"/>
          <p:cNvGraphicFramePr>
            <a:graphicFrameLocks noChangeAspect="1"/>
          </p:cNvGraphicFramePr>
          <p:nvPr/>
        </p:nvGraphicFramePr>
        <p:xfrm>
          <a:off x="5937250" y="5946775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7" imgW="266700" imgH="279400" progId="Equation.3">
                  <p:embed/>
                </p:oleObj>
              </mc:Choice>
              <mc:Fallback>
                <p:oleObj name="" r:id="rId7" imgW="266700" imgH="2794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7250" y="5946775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Text Box 28"/>
          <p:cNvSpPr txBox="1"/>
          <p:nvPr/>
        </p:nvSpPr>
        <p:spPr>
          <a:xfrm>
            <a:off x="228600" y="1844675"/>
            <a:ext cx="2238375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Follow loop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3 times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8940" name="Text Box 29"/>
          <p:cNvSpPr txBox="1"/>
          <p:nvPr/>
        </p:nvSpPr>
        <p:spPr>
          <a:xfrm>
            <a:off x="228600" y="120650"/>
            <a:ext cx="34972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Additional string: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8941" name="Oval 30"/>
          <p:cNvSpPr/>
          <p:nvPr/>
        </p:nvSpPr>
        <p:spPr>
          <a:xfrm>
            <a:off x="4876800" y="39020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42" name="Oval 31"/>
          <p:cNvSpPr/>
          <p:nvPr/>
        </p:nvSpPr>
        <p:spPr>
          <a:xfrm>
            <a:off x="2971800" y="39020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43" name="Line 32"/>
          <p:cNvSpPr/>
          <p:nvPr/>
        </p:nvSpPr>
        <p:spPr>
          <a:xfrm flipV="1">
            <a:off x="4343400" y="435927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44" name="Line 33"/>
          <p:cNvSpPr/>
          <p:nvPr/>
        </p:nvSpPr>
        <p:spPr>
          <a:xfrm>
            <a:off x="3429000" y="4359275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45" name="AutoShape 34"/>
          <p:cNvSpPr/>
          <p:nvPr/>
        </p:nvSpPr>
        <p:spPr>
          <a:xfrm rot="-5400000">
            <a:off x="4038600" y="1463675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8946" name="Object 35"/>
          <p:cNvGraphicFramePr>
            <a:graphicFrameLocks noChangeAspect="1"/>
          </p:cNvGraphicFramePr>
          <p:nvPr/>
        </p:nvGraphicFramePr>
        <p:xfrm>
          <a:off x="4114800" y="207327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9" imgW="317500" imgH="405765" progId="Equation.3">
                  <p:embed/>
                </p:oleObj>
              </mc:Choice>
              <mc:Fallback>
                <p:oleObj name="" r:id="rId9" imgW="317500" imgH="405765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207327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7" name="Oval 36"/>
          <p:cNvSpPr/>
          <p:nvPr/>
        </p:nvSpPr>
        <p:spPr>
          <a:xfrm>
            <a:off x="3124200" y="29114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48" name="Oval 37"/>
          <p:cNvSpPr/>
          <p:nvPr/>
        </p:nvSpPr>
        <p:spPr>
          <a:xfrm>
            <a:off x="4724400" y="291147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8949" name="Line 38"/>
          <p:cNvSpPr/>
          <p:nvPr/>
        </p:nvSpPr>
        <p:spPr>
          <a:xfrm flipH="1" flipV="1">
            <a:off x="5029200" y="34448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50" name="Line 39"/>
          <p:cNvSpPr/>
          <p:nvPr/>
        </p:nvSpPr>
        <p:spPr>
          <a:xfrm flipH="1">
            <a:off x="4419600" y="314007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51" name="Line 40"/>
          <p:cNvSpPr/>
          <p:nvPr/>
        </p:nvSpPr>
        <p:spPr>
          <a:xfrm flipH="1">
            <a:off x="3657600" y="31400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52" name="Line 41"/>
          <p:cNvSpPr/>
          <p:nvPr/>
        </p:nvSpPr>
        <p:spPr>
          <a:xfrm flipH="1">
            <a:off x="3276600" y="344487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53" name="Text Box 42"/>
          <p:cNvSpPr txBox="1"/>
          <p:nvPr/>
        </p:nvSpPr>
        <p:spPr>
          <a:xfrm>
            <a:off x="3962400" y="275907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8954" name="Freeform 43"/>
          <p:cNvSpPr/>
          <p:nvPr/>
        </p:nvSpPr>
        <p:spPr>
          <a:xfrm>
            <a:off x="3479800" y="3203575"/>
            <a:ext cx="1422400" cy="1485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8955" name="Object 44"/>
          <p:cNvGraphicFramePr>
            <a:graphicFrameLocks noChangeAspect="1"/>
          </p:cNvGraphicFramePr>
          <p:nvPr/>
        </p:nvGraphicFramePr>
        <p:xfrm>
          <a:off x="1143000" y="46640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11" imgW="406400" imgH="469900" progId="Equation.3">
                  <p:embed/>
                </p:oleObj>
              </mc:Choice>
              <mc:Fallback>
                <p:oleObj name="" r:id="rId11" imgW="406400" imgH="4699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46640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6" name="Object 45"/>
          <p:cNvGraphicFramePr>
            <a:graphicFrameLocks noChangeAspect="1"/>
          </p:cNvGraphicFramePr>
          <p:nvPr/>
        </p:nvGraphicFramePr>
        <p:xfrm>
          <a:off x="7772400" y="4664075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13" imgW="482600" imgH="482600" progId="Equation.3">
                  <p:embed/>
                </p:oleObj>
              </mc:Choice>
              <mc:Fallback>
                <p:oleObj name="" r:id="rId13" imgW="482600" imgH="4826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2400" y="4664075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7" name="Object 46"/>
          <p:cNvGraphicFramePr>
            <a:graphicFrameLocks noChangeAspect="1"/>
          </p:cNvGraphicFramePr>
          <p:nvPr/>
        </p:nvGraphicFramePr>
        <p:xfrm>
          <a:off x="3429000" y="4664075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15" imgW="393700" imgH="482600" progId="Equation.3">
                  <p:embed/>
                </p:oleObj>
              </mc:Choice>
              <mc:Fallback>
                <p:oleObj name="" r:id="rId15" imgW="39370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9000" y="4664075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8" name="Object 47"/>
          <p:cNvGraphicFramePr>
            <a:graphicFrameLocks noChangeAspect="1"/>
          </p:cNvGraphicFramePr>
          <p:nvPr/>
        </p:nvGraphicFramePr>
        <p:xfrm>
          <a:off x="4267200" y="4283075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17" imgW="723900" imgH="482600" progId="Equation.3">
                  <p:embed/>
                </p:oleObj>
              </mc:Choice>
              <mc:Fallback>
                <p:oleObj name="" r:id="rId17" imgW="723900" imgH="482600" progId="Equation.3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7200" y="4283075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9" name="Object 48"/>
          <p:cNvGraphicFramePr>
            <a:graphicFrameLocks noChangeAspect="1"/>
          </p:cNvGraphicFramePr>
          <p:nvPr/>
        </p:nvGraphicFramePr>
        <p:xfrm>
          <a:off x="3581400" y="42830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9" imgW="482600" imgH="558800" progId="Equation.3">
                  <p:embed/>
                </p:oleObj>
              </mc:Choice>
              <mc:Fallback>
                <p:oleObj name="" r:id="rId19" imgW="482600" imgH="5588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81400" y="428307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0" name="Object 49"/>
          <p:cNvGraphicFramePr>
            <a:graphicFrameLocks noChangeAspect="1"/>
          </p:cNvGraphicFramePr>
          <p:nvPr/>
        </p:nvGraphicFramePr>
        <p:xfrm>
          <a:off x="4419600" y="4664075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21" imgW="812165" imgH="558800" progId="Equation.3">
                  <p:embed/>
                </p:oleObj>
              </mc:Choice>
              <mc:Fallback>
                <p:oleObj name="" r:id="rId21" imgW="812165" imgH="5588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19600" y="4664075"/>
                        <a:ext cx="457200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056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056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7056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7056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1586" name="Text Box 2"/>
          <p:cNvSpPr txBox="1"/>
          <p:nvPr/>
        </p:nvSpPr>
        <p:spPr>
          <a:xfrm>
            <a:off x="3276600" y="195263"/>
            <a:ext cx="3268663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 string       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is accepted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6108700" y="-33337"/>
          <a:ext cx="1257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1" imgW="989965" imgH="609600" progId="Equation.3">
                  <p:embed/>
                </p:oleObj>
              </mc:Choice>
              <mc:Fallback>
                <p:oleObj name="" r:id="rId1" imgW="989965" imgH="6096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08700" y="-33337"/>
                        <a:ext cx="125730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4"/>
          <p:cNvSpPr txBox="1"/>
          <p:nvPr/>
        </p:nvSpPr>
        <p:spPr>
          <a:xfrm>
            <a:off x="228600" y="195263"/>
            <a:ext cx="23114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In General: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5791200" y="881063"/>
          <a:ext cx="2324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3" imgW="2324100" imgH="533400" progId="Equation.3">
                  <p:embed/>
                </p:oleObj>
              </mc:Choice>
              <mc:Fallback>
                <p:oleObj name="" r:id="rId3" imgW="2324100" imgH="5334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881063"/>
                        <a:ext cx="23241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Oval 6"/>
          <p:cNvSpPr/>
          <p:nvPr/>
        </p:nvSpPr>
        <p:spPr>
          <a:xfrm>
            <a:off x="533400" y="46688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42" name="Oval 7"/>
          <p:cNvSpPr/>
          <p:nvPr/>
        </p:nvSpPr>
        <p:spPr>
          <a:xfrm>
            <a:off x="3886200" y="46561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43" name="Oval 8"/>
          <p:cNvSpPr/>
          <p:nvPr/>
        </p:nvSpPr>
        <p:spPr>
          <a:xfrm>
            <a:off x="8382000" y="46688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44" name="Oval 9"/>
          <p:cNvSpPr/>
          <p:nvPr/>
        </p:nvSpPr>
        <p:spPr>
          <a:xfrm>
            <a:off x="1676400" y="46688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45" name="Line 10"/>
          <p:cNvSpPr/>
          <p:nvPr/>
        </p:nvSpPr>
        <p:spPr>
          <a:xfrm>
            <a:off x="76200" y="489743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46" name="Line 11"/>
          <p:cNvSpPr/>
          <p:nvPr/>
        </p:nvSpPr>
        <p:spPr>
          <a:xfrm>
            <a:off x="1066800" y="4897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47" name="Line 12"/>
          <p:cNvSpPr/>
          <p:nvPr/>
        </p:nvSpPr>
        <p:spPr>
          <a:xfrm>
            <a:off x="2209800" y="4897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48" name="Line 13"/>
          <p:cNvSpPr/>
          <p:nvPr/>
        </p:nvSpPr>
        <p:spPr>
          <a:xfrm>
            <a:off x="3352800" y="48847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49" name="Line 14"/>
          <p:cNvSpPr/>
          <p:nvPr/>
        </p:nvSpPr>
        <p:spPr>
          <a:xfrm>
            <a:off x="4419600" y="4884738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50" name="Line 15"/>
          <p:cNvSpPr/>
          <p:nvPr/>
        </p:nvSpPr>
        <p:spPr>
          <a:xfrm>
            <a:off x="7696200" y="4897438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39951" name="Object 16"/>
          <p:cNvGraphicFramePr>
            <a:graphicFrameLocks noChangeAspect="1"/>
          </p:cNvGraphicFramePr>
          <p:nvPr/>
        </p:nvGraphicFramePr>
        <p:xfrm>
          <a:off x="4038600" y="4732338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5" imgW="266700" imgH="368300" progId="Equation.3">
                  <p:embed/>
                </p:oleObj>
              </mc:Choice>
              <mc:Fallback>
                <p:oleObj name="" r:id="rId5" imgW="266700" imgH="3683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732338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17"/>
          <p:cNvSpPr txBox="1"/>
          <p:nvPr/>
        </p:nvSpPr>
        <p:spPr>
          <a:xfrm>
            <a:off x="2819400" y="4516438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9953" name="Text Box 18"/>
          <p:cNvSpPr txBox="1"/>
          <p:nvPr/>
        </p:nvSpPr>
        <p:spPr>
          <a:xfrm>
            <a:off x="4800600" y="4516438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9954" name="Oval 19"/>
          <p:cNvSpPr/>
          <p:nvPr/>
        </p:nvSpPr>
        <p:spPr>
          <a:xfrm>
            <a:off x="8305800" y="4592638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55" name="AutoShape 20"/>
          <p:cNvSpPr/>
          <p:nvPr/>
        </p:nvSpPr>
        <p:spPr>
          <a:xfrm rot="5400000">
            <a:off x="2247900" y="4097338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56" name="AutoShape 21"/>
          <p:cNvSpPr/>
          <p:nvPr/>
        </p:nvSpPr>
        <p:spPr>
          <a:xfrm rot="5400000">
            <a:off x="6134100" y="3640138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57" name="Oval 22"/>
          <p:cNvSpPr/>
          <p:nvPr/>
        </p:nvSpPr>
        <p:spPr>
          <a:xfrm>
            <a:off x="5715000" y="45926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58" name="Text Box 23"/>
          <p:cNvSpPr txBox="1"/>
          <p:nvPr/>
        </p:nvSpPr>
        <p:spPr>
          <a:xfrm>
            <a:off x="6934200" y="4516438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9959" name="Line 24"/>
          <p:cNvSpPr/>
          <p:nvPr/>
        </p:nvSpPr>
        <p:spPr>
          <a:xfrm flipV="1">
            <a:off x="5257800" y="489743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60" name="Line 25"/>
          <p:cNvSpPr/>
          <p:nvPr/>
        </p:nvSpPr>
        <p:spPr>
          <a:xfrm flipV="1">
            <a:off x="6248400" y="4897438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61" name="Freeform 26"/>
          <p:cNvSpPr/>
          <p:nvPr/>
        </p:nvSpPr>
        <p:spPr>
          <a:xfrm>
            <a:off x="1143000" y="5049838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39962" name="Freeform 27"/>
          <p:cNvSpPr/>
          <p:nvPr/>
        </p:nvSpPr>
        <p:spPr>
          <a:xfrm>
            <a:off x="4495800" y="5126038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9963" name="Object 28"/>
          <p:cNvGraphicFramePr>
            <a:graphicFrameLocks noChangeAspect="1"/>
          </p:cNvGraphicFramePr>
          <p:nvPr/>
        </p:nvGraphicFramePr>
        <p:xfrm>
          <a:off x="2501900" y="5951538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7" imgW="292100" imgH="304800" progId="Equation.3">
                  <p:embed/>
                </p:oleObj>
              </mc:Choice>
              <mc:Fallback>
                <p:oleObj name="" r:id="rId7" imgW="292100" imgH="3048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900" y="5951538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9"/>
          <p:cNvGraphicFramePr>
            <a:graphicFrameLocks noChangeAspect="1"/>
          </p:cNvGraphicFramePr>
          <p:nvPr/>
        </p:nvGraphicFramePr>
        <p:xfrm>
          <a:off x="5937250" y="5875338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9" imgW="266700" imgH="279400" progId="Equation.3">
                  <p:embed/>
                </p:oleObj>
              </mc:Choice>
              <mc:Fallback>
                <p:oleObj name="" r:id="rId9" imgW="266700" imgH="2794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7250" y="5875338"/>
                        <a:ext cx="2651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Text Box 30"/>
          <p:cNvSpPr txBox="1"/>
          <p:nvPr/>
        </p:nvSpPr>
        <p:spPr>
          <a:xfrm>
            <a:off x="228600" y="1773238"/>
            <a:ext cx="2238375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Follow loop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 times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39966" name="Object 31"/>
          <p:cNvGraphicFramePr>
            <a:graphicFrameLocks noChangeAspect="1"/>
          </p:cNvGraphicFramePr>
          <p:nvPr/>
        </p:nvGraphicFramePr>
        <p:xfrm>
          <a:off x="304800" y="2306638"/>
          <a:ext cx="234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11" imgW="139700" imgH="317500" progId="Equation.3">
                  <p:embed/>
                </p:oleObj>
              </mc:Choice>
              <mc:Fallback>
                <p:oleObj name="" r:id="rId11" imgW="139700" imgH="3175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" y="2306638"/>
                        <a:ext cx="2349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Oval 32"/>
          <p:cNvSpPr/>
          <p:nvPr/>
        </p:nvSpPr>
        <p:spPr>
          <a:xfrm>
            <a:off x="4876800" y="38306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68" name="Oval 33"/>
          <p:cNvSpPr/>
          <p:nvPr/>
        </p:nvSpPr>
        <p:spPr>
          <a:xfrm>
            <a:off x="2971800" y="38306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69" name="Line 34"/>
          <p:cNvSpPr/>
          <p:nvPr/>
        </p:nvSpPr>
        <p:spPr>
          <a:xfrm flipV="1">
            <a:off x="4343400" y="4287838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0" name="Line 35"/>
          <p:cNvSpPr/>
          <p:nvPr/>
        </p:nvSpPr>
        <p:spPr>
          <a:xfrm>
            <a:off x="3429000" y="4287838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1" name="AutoShape 36"/>
          <p:cNvSpPr/>
          <p:nvPr/>
        </p:nvSpPr>
        <p:spPr>
          <a:xfrm rot="-5400000">
            <a:off x="4038600" y="1392238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39972" name="Object 37"/>
          <p:cNvGraphicFramePr>
            <a:graphicFrameLocks noChangeAspect="1"/>
          </p:cNvGraphicFramePr>
          <p:nvPr/>
        </p:nvGraphicFramePr>
        <p:xfrm>
          <a:off x="4114800" y="2001838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3" imgW="317500" imgH="405765" progId="Equation.3">
                  <p:embed/>
                </p:oleObj>
              </mc:Choice>
              <mc:Fallback>
                <p:oleObj name="" r:id="rId13" imgW="317500" imgH="405765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4800" y="2001838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3" name="Oval 38"/>
          <p:cNvSpPr/>
          <p:nvPr/>
        </p:nvSpPr>
        <p:spPr>
          <a:xfrm>
            <a:off x="3124200" y="28400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74" name="Oval 39"/>
          <p:cNvSpPr/>
          <p:nvPr/>
        </p:nvSpPr>
        <p:spPr>
          <a:xfrm>
            <a:off x="4724400" y="2840038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9975" name="Line 40"/>
          <p:cNvSpPr/>
          <p:nvPr/>
        </p:nvSpPr>
        <p:spPr>
          <a:xfrm flipH="1" flipV="1">
            <a:off x="5029200" y="3373438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6" name="Line 41"/>
          <p:cNvSpPr/>
          <p:nvPr/>
        </p:nvSpPr>
        <p:spPr>
          <a:xfrm flipH="1">
            <a:off x="4419600" y="30686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7" name="Line 42"/>
          <p:cNvSpPr/>
          <p:nvPr/>
        </p:nvSpPr>
        <p:spPr>
          <a:xfrm flipH="1">
            <a:off x="3657600" y="30686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8" name="Line 43"/>
          <p:cNvSpPr/>
          <p:nvPr/>
        </p:nvSpPr>
        <p:spPr>
          <a:xfrm flipH="1">
            <a:off x="3276600" y="3373438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79" name="Text Box 44"/>
          <p:cNvSpPr txBox="1"/>
          <p:nvPr/>
        </p:nvSpPr>
        <p:spPr>
          <a:xfrm>
            <a:off x="3962400" y="2687638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39980" name="Freeform 45"/>
          <p:cNvSpPr/>
          <p:nvPr/>
        </p:nvSpPr>
        <p:spPr>
          <a:xfrm>
            <a:off x="3479800" y="3132138"/>
            <a:ext cx="1422400" cy="1485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9981" name="Object 46"/>
          <p:cNvGraphicFramePr>
            <a:graphicFrameLocks noChangeAspect="1"/>
          </p:cNvGraphicFramePr>
          <p:nvPr/>
        </p:nvGraphicFramePr>
        <p:xfrm>
          <a:off x="1143000" y="4592638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5" imgW="406400" imgH="469900" progId="Equation.3">
                  <p:embed/>
                </p:oleObj>
              </mc:Choice>
              <mc:Fallback>
                <p:oleObj name="" r:id="rId15" imgW="406400" imgH="46990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43000" y="4592638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7"/>
          <p:cNvGraphicFramePr>
            <a:graphicFrameLocks noChangeAspect="1"/>
          </p:cNvGraphicFramePr>
          <p:nvPr/>
        </p:nvGraphicFramePr>
        <p:xfrm>
          <a:off x="7772400" y="4592638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17" imgW="482600" imgH="482600" progId="Equation.3">
                  <p:embed/>
                </p:oleObj>
              </mc:Choice>
              <mc:Fallback>
                <p:oleObj name="" r:id="rId17" imgW="482600" imgH="4826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72400" y="4592638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8"/>
          <p:cNvGraphicFramePr>
            <a:graphicFrameLocks noChangeAspect="1"/>
          </p:cNvGraphicFramePr>
          <p:nvPr/>
        </p:nvGraphicFramePr>
        <p:xfrm>
          <a:off x="3429000" y="4592638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9" imgW="393700" imgH="482600" progId="Equation.3">
                  <p:embed/>
                </p:oleObj>
              </mc:Choice>
              <mc:Fallback>
                <p:oleObj name="" r:id="rId19" imgW="393700" imgH="4826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29000" y="4592638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Object 49"/>
          <p:cNvGraphicFramePr>
            <a:graphicFrameLocks noChangeAspect="1"/>
          </p:cNvGraphicFramePr>
          <p:nvPr/>
        </p:nvGraphicFramePr>
        <p:xfrm>
          <a:off x="4267200" y="4211638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21" imgW="723900" imgH="482600" progId="Equation.3">
                  <p:embed/>
                </p:oleObj>
              </mc:Choice>
              <mc:Fallback>
                <p:oleObj name="" r:id="rId21" imgW="723900" imgH="4826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67200" y="4211638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5" name="Object 50"/>
          <p:cNvGraphicFramePr>
            <a:graphicFrameLocks noChangeAspect="1"/>
          </p:cNvGraphicFramePr>
          <p:nvPr/>
        </p:nvGraphicFramePr>
        <p:xfrm>
          <a:off x="3581400" y="4211638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23" imgW="482600" imgH="558800" progId="Equation.3">
                  <p:embed/>
                </p:oleObj>
              </mc:Choice>
              <mc:Fallback>
                <p:oleObj name="" r:id="rId23" imgW="482600" imgH="5588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81400" y="4211638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6" name="Object 51"/>
          <p:cNvGraphicFramePr>
            <a:graphicFrameLocks noChangeAspect="1"/>
          </p:cNvGraphicFramePr>
          <p:nvPr/>
        </p:nvGraphicFramePr>
        <p:xfrm>
          <a:off x="4419600" y="4592638"/>
          <a:ext cx="4572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25" imgW="812165" imgH="558800" progId="Equation.3">
                  <p:embed/>
                </p:oleObj>
              </mc:Choice>
              <mc:Fallback>
                <p:oleObj name="" r:id="rId25" imgW="812165" imgH="55880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19600" y="4592638"/>
                        <a:ext cx="457200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6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1586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1586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71586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71586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61" name="Object 2"/>
          <p:cNvGraphicFramePr>
            <a:graphicFrameLocks noChangeAspect="1"/>
          </p:cNvGraphicFramePr>
          <p:nvPr/>
        </p:nvGraphicFramePr>
        <p:xfrm>
          <a:off x="3124200" y="3175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1" imgW="685800" imgH="228600" progId="Equation.3">
                  <p:embed/>
                </p:oleObj>
              </mc:Choice>
              <mc:Fallback>
                <p:oleObj name="" r:id="rId1" imgW="685800" imgH="22860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3175"/>
                        <a:ext cx="2286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Text Box 3"/>
          <p:cNvSpPr txBox="1"/>
          <p:nvPr/>
        </p:nvSpPr>
        <p:spPr>
          <a:xfrm>
            <a:off x="228600" y="3175"/>
            <a:ext cx="22955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Therefore: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6477000" y="155575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3" imgW="2324100" imgH="533400" progId="Equation.3">
                  <p:embed/>
                </p:oleObj>
              </mc:Choice>
              <mc:Fallback>
                <p:oleObj name="" r:id="rId3" imgW="2324100" imgH="5334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7000" y="155575"/>
                        <a:ext cx="2324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Line 5"/>
          <p:cNvSpPr/>
          <p:nvPr/>
        </p:nvSpPr>
        <p:spPr>
          <a:xfrm flipV="1">
            <a:off x="5076825" y="692150"/>
            <a:ext cx="76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65" name="Text Box 6"/>
          <p:cNvSpPr txBox="1"/>
          <p:nvPr/>
        </p:nvSpPr>
        <p:spPr>
          <a:xfrm>
            <a:off x="2195513" y="13414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Language accepted by the DFA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0966" name="Oval 7"/>
          <p:cNvSpPr/>
          <p:nvPr/>
        </p:nvSpPr>
        <p:spPr>
          <a:xfrm>
            <a:off x="533400" y="47212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67" name="Oval 8"/>
          <p:cNvSpPr/>
          <p:nvPr/>
        </p:nvSpPr>
        <p:spPr>
          <a:xfrm>
            <a:off x="3886200" y="47085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68" name="Oval 9"/>
          <p:cNvSpPr/>
          <p:nvPr/>
        </p:nvSpPr>
        <p:spPr>
          <a:xfrm>
            <a:off x="8382000" y="47212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69" name="Oval 10"/>
          <p:cNvSpPr/>
          <p:nvPr/>
        </p:nvSpPr>
        <p:spPr>
          <a:xfrm>
            <a:off x="1676400" y="47212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70" name="Line 11"/>
          <p:cNvSpPr/>
          <p:nvPr/>
        </p:nvSpPr>
        <p:spPr>
          <a:xfrm>
            <a:off x="76200" y="49498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71" name="Line 12"/>
          <p:cNvSpPr/>
          <p:nvPr/>
        </p:nvSpPr>
        <p:spPr>
          <a:xfrm>
            <a:off x="1066800" y="494982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72" name="Line 13"/>
          <p:cNvSpPr/>
          <p:nvPr/>
        </p:nvSpPr>
        <p:spPr>
          <a:xfrm>
            <a:off x="2209800" y="494982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73" name="Line 14"/>
          <p:cNvSpPr/>
          <p:nvPr/>
        </p:nvSpPr>
        <p:spPr>
          <a:xfrm>
            <a:off x="3352800" y="493712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74" name="Line 15"/>
          <p:cNvSpPr/>
          <p:nvPr/>
        </p:nvSpPr>
        <p:spPr>
          <a:xfrm>
            <a:off x="4419600" y="4937125"/>
            <a:ext cx="3810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75" name="Line 16"/>
          <p:cNvSpPr/>
          <p:nvPr/>
        </p:nvSpPr>
        <p:spPr>
          <a:xfrm>
            <a:off x="7696200" y="494982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40976" name="Object 17"/>
          <p:cNvGraphicFramePr>
            <a:graphicFrameLocks noChangeAspect="1"/>
          </p:cNvGraphicFramePr>
          <p:nvPr/>
        </p:nvGraphicFramePr>
        <p:xfrm>
          <a:off x="4038600" y="4784725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5" imgW="266700" imgH="368300" progId="Equation.3">
                  <p:embed/>
                </p:oleObj>
              </mc:Choice>
              <mc:Fallback>
                <p:oleObj name="" r:id="rId5" imgW="266700" imgH="3683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784725"/>
                        <a:ext cx="2651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Text Box 18"/>
          <p:cNvSpPr txBox="1"/>
          <p:nvPr/>
        </p:nvSpPr>
        <p:spPr>
          <a:xfrm>
            <a:off x="2819400" y="456882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0978" name="Text Box 19"/>
          <p:cNvSpPr txBox="1"/>
          <p:nvPr/>
        </p:nvSpPr>
        <p:spPr>
          <a:xfrm>
            <a:off x="4800600" y="456882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0979" name="Oval 20"/>
          <p:cNvSpPr/>
          <p:nvPr/>
        </p:nvSpPr>
        <p:spPr>
          <a:xfrm>
            <a:off x="8305800" y="4645025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80" name="AutoShape 21"/>
          <p:cNvSpPr/>
          <p:nvPr/>
        </p:nvSpPr>
        <p:spPr>
          <a:xfrm rot="5400000">
            <a:off x="2247900" y="4149725"/>
            <a:ext cx="457200" cy="2819400"/>
          </a:xfrm>
          <a:prstGeom prst="rightBrace">
            <a:avLst>
              <a:gd name="adj1" fmla="val 513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81" name="AutoShape 22"/>
          <p:cNvSpPr/>
          <p:nvPr/>
        </p:nvSpPr>
        <p:spPr>
          <a:xfrm rot="5400000">
            <a:off x="6134100" y="3692525"/>
            <a:ext cx="381000" cy="3810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82" name="Oval 23"/>
          <p:cNvSpPr/>
          <p:nvPr/>
        </p:nvSpPr>
        <p:spPr>
          <a:xfrm>
            <a:off x="5715000" y="46450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83" name="Text Box 24"/>
          <p:cNvSpPr txBox="1"/>
          <p:nvPr/>
        </p:nvSpPr>
        <p:spPr>
          <a:xfrm>
            <a:off x="6934200" y="456882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0984" name="Line 25"/>
          <p:cNvSpPr/>
          <p:nvPr/>
        </p:nvSpPr>
        <p:spPr>
          <a:xfrm flipV="1">
            <a:off x="5257800" y="49498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85" name="Line 26"/>
          <p:cNvSpPr/>
          <p:nvPr/>
        </p:nvSpPr>
        <p:spPr>
          <a:xfrm flipV="1">
            <a:off x="6248400" y="494982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86" name="Freeform 27"/>
          <p:cNvSpPr/>
          <p:nvPr/>
        </p:nvSpPr>
        <p:spPr>
          <a:xfrm>
            <a:off x="1143000" y="5102225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40987" name="Freeform 28"/>
          <p:cNvSpPr/>
          <p:nvPr/>
        </p:nvSpPr>
        <p:spPr>
          <a:xfrm>
            <a:off x="4495800" y="5178425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0988" name="Object 29"/>
          <p:cNvGraphicFramePr>
            <a:graphicFrameLocks noChangeAspect="1"/>
          </p:cNvGraphicFramePr>
          <p:nvPr/>
        </p:nvGraphicFramePr>
        <p:xfrm>
          <a:off x="2501900" y="600392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7" imgW="292100" imgH="304800" progId="Equation.3">
                  <p:embed/>
                </p:oleObj>
              </mc:Choice>
              <mc:Fallback>
                <p:oleObj name="" r:id="rId7" imgW="292100" imgH="3048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900" y="600392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30"/>
          <p:cNvGraphicFramePr>
            <a:graphicFrameLocks noChangeAspect="1"/>
          </p:cNvGraphicFramePr>
          <p:nvPr/>
        </p:nvGraphicFramePr>
        <p:xfrm>
          <a:off x="5937250" y="5927725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9" imgW="266700" imgH="279400" progId="Equation.3">
                  <p:embed/>
                </p:oleObj>
              </mc:Choice>
              <mc:Fallback>
                <p:oleObj name="" r:id="rId9" imgW="266700" imgH="2794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7250" y="5927725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0" name="Oval 31"/>
          <p:cNvSpPr/>
          <p:nvPr/>
        </p:nvSpPr>
        <p:spPr>
          <a:xfrm>
            <a:off x="4876800" y="38830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91" name="Oval 32"/>
          <p:cNvSpPr/>
          <p:nvPr/>
        </p:nvSpPr>
        <p:spPr>
          <a:xfrm>
            <a:off x="2971800" y="38830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92" name="Line 33"/>
          <p:cNvSpPr/>
          <p:nvPr/>
        </p:nvSpPr>
        <p:spPr>
          <a:xfrm flipV="1">
            <a:off x="4343400" y="434022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93" name="Line 34"/>
          <p:cNvSpPr/>
          <p:nvPr/>
        </p:nvSpPr>
        <p:spPr>
          <a:xfrm>
            <a:off x="3429000" y="4340225"/>
            <a:ext cx="533400" cy="444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94" name="AutoShape 35"/>
          <p:cNvSpPr/>
          <p:nvPr/>
        </p:nvSpPr>
        <p:spPr>
          <a:xfrm rot="-5400000">
            <a:off x="4038600" y="1444625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40995" name="Object 36"/>
          <p:cNvGraphicFramePr>
            <a:graphicFrameLocks noChangeAspect="1"/>
          </p:cNvGraphicFramePr>
          <p:nvPr/>
        </p:nvGraphicFramePr>
        <p:xfrm>
          <a:off x="4114800" y="205422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11" imgW="317500" imgH="405765" progId="Equation.3">
                  <p:embed/>
                </p:oleObj>
              </mc:Choice>
              <mc:Fallback>
                <p:oleObj name="" r:id="rId11" imgW="317500" imgH="405765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205422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6" name="Oval 37"/>
          <p:cNvSpPr/>
          <p:nvPr/>
        </p:nvSpPr>
        <p:spPr>
          <a:xfrm>
            <a:off x="3124200" y="28924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97" name="Oval 38"/>
          <p:cNvSpPr/>
          <p:nvPr/>
        </p:nvSpPr>
        <p:spPr>
          <a:xfrm>
            <a:off x="4724400" y="28924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0998" name="Line 39"/>
          <p:cNvSpPr/>
          <p:nvPr/>
        </p:nvSpPr>
        <p:spPr>
          <a:xfrm flipH="1" flipV="1">
            <a:off x="5029200" y="342582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0999" name="Line 40"/>
          <p:cNvSpPr/>
          <p:nvPr/>
        </p:nvSpPr>
        <p:spPr>
          <a:xfrm flipH="1">
            <a:off x="4419600" y="312102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1000" name="Line 41"/>
          <p:cNvSpPr/>
          <p:nvPr/>
        </p:nvSpPr>
        <p:spPr>
          <a:xfrm flipH="1">
            <a:off x="3657600" y="312102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1001" name="Line 42"/>
          <p:cNvSpPr/>
          <p:nvPr/>
        </p:nvSpPr>
        <p:spPr>
          <a:xfrm flipH="1">
            <a:off x="3276600" y="3425825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1002" name="Text Box 43"/>
          <p:cNvSpPr txBox="1"/>
          <p:nvPr/>
        </p:nvSpPr>
        <p:spPr>
          <a:xfrm>
            <a:off x="3962400" y="2740025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latin typeface="Comic Sans MS" panose="030F0902030302020204" pitchFamily="66" charset="0"/>
                <a:ea typeface="宋体" charset="-122"/>
              </a:rPr>
              <a:t>...</a:t>
            </a:r>
            <a:endParaRPr lang="en-US" altLang="zh-CN" sz="3200" b="0" dirty="0"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1003" name="Object 44"/>
          <p:cNvGraphicFramePr>
            <a:graphicFrameLocks noChangeAspect="1"/>
          </p:cNvGraphicFramePr>
          <p:nvPr/>
        </p:nvGraphicFramePr>
        <p:xfrm>
          <a:off x="1143000" y="464502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13" imgW="406400" imgH="469900" progId="Equation.3">
                  <p:embed/>
                </p:oleObj>
              </mc:Choice>
              <mc:Fallback>
                <p:oleObj name="" r:id="rId13" imgW="406400" imgH="4699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64502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4" name="Object 45"/>
          <p:cNvGraphicFramePr>
            <a:graphicFrameLocks noChangeAspect="1"/>
          </p:cNvGraphicFramePr>
          <p:nvPr/>
        </p:nvGraphicFramePr>
        <p:xfrm>
          <a:off x="7772400" y="4645025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15" imgW="482600" imgH="482600" progId="Equation.3">
                  <p:embed/>
                </p:oleObj>
              </mc:Choice>
              <mc:Fallback>
                <p:oleObj name="" r:id="rId15" imgW="482600" imgH="4826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72400" y="4645025"/>
                        <a:ext cx="3032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5" name="Object 46"/>
          <p:cNvGraphicFramePr>
            <a:graphicFrameLocks noChangeAspect="1"/>
          </p:cNvGraphicFramePr>
          <p:nvPr/>
        </p:nvGraphicFramePr>
        <p:xfrm>
          <a:off x="3429000" y="4645025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17" imgW="393700" imgH="482600" progId="Equation.3">
                  <p:embed/>
                </p:oleObj>
              </mc:Choice>
              <mc:Fallback>
                <p:oleObj name="" r:id="rId17" imgW="393700" imgH="4826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4645025"/>
                        <a:ext cx="249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6" name="Object 47"/>
          <p:cNvGraphicFramePr>
            <a:graphicFrameLocks noChangeAspect="1"/>
          </p:cNvGraphicFramePr>
          <p:nvPr/>
        </p:nvGraphicFramePr>
        <p:xfrm>
          <a:off x="4267200" y="4264025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19" imgW="723900" imgH="482600" progId="Equation.3">
                  <p:embed/>
                </p:oleObj>
              </mc:Choice>
              <mc:Fallback>
                <p:oleObj name="" r:id="rId19" imgW="723900" imgH="4826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7200" y="4264025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7" name="Object 48"/>
          <p:cNvGraphicFramePr>
            <a:graphicFrameLocks noChangeAspect="1"/>
          </p:cNvGraphicFramePr>
          <p:nvPr/>
        </p:nvGraphicFramePr>
        <p:xfrm>
          <a:off x="3581400" y="426402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21" imgW="482600" imgH="558800" progId="Equation.3">
                  <p:embed/>
                </p:oleObj>
              </mc:Choice>
              <mc:Fallback>
                <p:oleObj name="" r:id="rId21" imgW="482600" imgH="558800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81400" y="4264025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8" name="Object 49"/>
          <p:cNvGraphicFramePr>
            <a:graphicFrameLocks noChangeAspect="1"/>
          </p:cNvGraphicFramePr>
          <p:nvPr/>
        </p:nvGraphicFramePr>
        <p:xfrm>
          <a:off x="4419600" y="4645025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23" imgW="812165" imgH="558800" progId="Equation.3">
                  <p:embed/>
                </p:oleObj>
              </mc:Choice>
              <mc:Fallback>
                <p:oleObj name="" r:id="rId23" imgW="812165" imgH="55880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19600" y="4645025"/>
                        <a:ext cx="457200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9" name="Freeform 50"/>
          <p:cNvSpPr/>
          <p:nvPr/>
        </p:nvSpPr>
        <p:spPr>
          <a:xfrm>
            <a:off x="3479800" y="3184525"/>
            <a:ext cx="1422400" cy="1485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 Box 2"/>
          <p:cNvSpPr txBox="1"/>
          <p:nvPr/>
        </p:nvSpPr>
        <p:spPr>
          <a:xfrm>
            <a:off x="1835150" y="692150"/>
            <a:ext cx="59055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In other words, we described: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2373635" name="AutoShape 3"/>
          <p:cNvSpPr>
            <a:spLocks noChangeArrowheads="1"/>
          </p:cNvSpPr>
          <p:nvPr/>
        </p:nvSpPr>
        <p:spPr bwMode="auto">
          <a:xfrm>
            <a:off x="6019800" y="2057400"/>
            <a:ext cx="962025" cy="9144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2373636" name="AutoShape 4"/>
          <p:cNvSpPr>
            <a:spLocks noChangeArrowheads="1"/>
          </p:cNvSpPr>
          <p:nvPr/>
        </p:nvSpPr>
        <p:spPr bwMode="auto">
          <a:xfrm>
            <a:off x="838200" y="3124200"/>
            <a:ext cx="962025" cy="914400"/>
          </a:xfrm>
          <a:prstGeom prst="star5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2373637" name="AutoShape 5"/>
          <p:cNvSpPr>
            <a:spLocks noChangeArrowheads="1"/>
          </p:cNvSpPr>
          <p:nvPr/>
        </p:nvSpPr>
        <p:spPr bwMode="auto">
          <a:xfrm>
            <a:off x="5486400" y="4495800"/>
            <a:ext cx="962025" cy="914400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+mn-cs"/>
            </a:endParaRPr>
          </a:p>
        </p:txBody>
      </p:sp>
      <p:sp>
        <p:nvSpPr>
          <p:cNvPr id="41989" name="AutoShape 6"/>
          <p:cNvSpPr/>
          <p:nvPr/>
        </p:nvSpPr>
        <p:spPr>
          <a:xfrm>
            <a:off x="2971800" y="1828800"/>
            <a:ext cx="914400" cy="914400"/>
          </a:xfrm>
          <a:prstGeom prst="irregularSeal1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1990" name="AutoShape 7"/>
          <p:cNvSpPr/>
          <p:nvPr/>
        </p:nvSpPr>
        <p:spPr>
          <a:xfrm>
            <a:off x="3276600" y="44958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1991" name="AutoShape 8"/>
          <p:cNvSpPr/>
          <p:nvPr/>
        </p:nvSpPr>
        <p:spPr>
          <a:xfrm>
            <a:off x="7543800" y="3505200"/>
            <a:ext cx="914400" cy="914400"/>
          </a:xfrm>
          <a:prstGeom prst="lightningBol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1992" name="Text Box 9"/>
          <p:cNvSpPr txBox="1"/>
          <p:nvPr/>
        </p:nvSpPr>
        <p:spPr>
          <a:xfrm>
            <a:off x="2743200" y="3429000"/>
            <a:ext cx="43592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The Pumping Lemma !!!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/>
          <p:nvPr>
            <p:ph type="title"/>
          </p:nvPr>
        </p:nvSpPr>
        <p:spPr>
          <a:xfrm>
            <a:off x="468313" y="0"/>
            <a:ext cx="8229600" cy="620713"/>
          </a:xfrm>
          <a:solidFill>
            <a:srgbClr val="FFFFFF"/>
          </a:solidFill>
          <a:ln>
            <a:noFill/>
          </a:ln>
        </p:spPr>
        <p:txBody>
          <a:bodyPr anchor="t"/>
          <a:p>
            <a:pPr eaLnBrk="1" hangingPunct="1"/>
            <a:r>
              <a:rPr lang="en-US" altLang="zh-CN" dirty="0">
                <a:latin typeface="Comic Sans MS" panose="030F0902030302020204" pitchFamily="66" charset="0"/>
                <a:ea typeface="宋体" charset="-122"/>
              </a:rPr>
              <a:t>The Pumping Lemma:</a:t>
            </a:r>
            <a:endParaRPr lang="en-US" altLang="zh-CN" dirty="0"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3010" name="Text Box 3"/>
          <p:cNvSpPr txBox="1"/>
          <p:nvPr/>
        </p:nvSpPr>
        <p:spPr>
          <a:xfrm>
            <a:off x="228600" y="914400"/>
            <a:ext cx="66595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Given a infinite regular language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6858000" y="990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" imgW="330200" imgH="393700" progId="Equation.3">
                  <p:embed/>
                </p:oleObj>
              </mc:Choice>
              <mc:Fallback>
                <p:oleObj name="" r:id="rId1" imgW="330200" imgH="3937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0" y="9906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5"/>
          <p:cNvSpPr txBox="1"/>
          <p:nvPr/>
        </p:nvSpPr>
        <p:spPr>
          <a:xfrm>
            <a:off x="228600" y="1770063"/>
            <a:ext cx="62023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there exists an integer         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5257800" y="19224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3" imgW="393065" imgH="304800" progId="Equation.3">
                  <p:embed/>
                </p:oleObj>
              </mc:Choice>
              <mc:Fallback>
                <p:oleObj name="" r:id="rId3" imgW="393065" imgH="3048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192246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7"/>
          <p:cNvSpPr txBox="1"/>
          <p:nvPr/>
        </p:nvSpPr>
        <p:spPr>
          <a:xfrm>
            <a:off x="228600" y="2636838"/>
            <a:ext cx="72929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for any string              with length 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3015" name="Object 8"/>
          <p:cNvGraphicFramePr>
            <a:graphicFrameLocks noChangeAspect="1"/>
          </p:cNvGraphicFramePr>
          <p:nvPr/>
        </p:nvGraphicFramePr>
        <p:xfrm>
          <a:off x="3505200" y="2713038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5" imgW="1155065" imgH="406400" progId="Equation.3">
                  <p:embed/>
                </p:oleObj>
              </mc:Choice>
              <mc:Fallback>
                <p:oleObj name="" r:id="rId5" imgW="1155065" imgH="4064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2713038"/>
                        <a:ext cx="115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9"/>
          <p:cNvGraphicFramePr>
            <a:graphicFrameLocks noChangeAspect="1"/>
          </p:cNvGraphicFramePr>
          <p:nvPr/>
        </p:nvGraphicFramePr>
        <p:xfrm>
          <a:off x="7239000" y="2636838"/>
          <a:ext cx="15494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1548765" imgH="546100" progId="Equation.3">
                  <p:embed/>
                </p:oleObj>
              </mc:Choice>
              <mc:Fallback>
                <p:oleObj name="" r:id="rId7" imgW="1548765" imgH="5461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0" y="2636838"/>
                        <a:ext cx="15494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10"/>
          <p:cNvSpPr txBox="1"/>
          <p:nvPr/>
        </p:nvSpPr>
        <p:spPr>
          <a:xfrm>
            <a:off x="228600" y="3573463"/>
            <a:ext cx="28400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we can write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374667" name="Object 11"/>
          <p:cNvGraphicFramePr>
            <a:graphicFrameLocks noChangeAspect="1"/>
          </p:cNvGraphicFramePr>
          <p:nvPr/>
        </p:nvGraphicFramePr>
        <p:xfrm>
          <a:off x="3352800" y="3725863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9" imgW="1879600" imgH="419100" progId="Equation.3">
                  <p:embed/>
                </p:oleObj>
              </mc:Choice>
              <mc:Fallback>
                <p:oleObj name="" r:id="rId9" imgW="1879600" imgH="4191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2800" y="3725863"/>
                        <a:ext cx="1879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2"/>
          <p:cNvSpPr txBox="1"/>
          <p:nvPr/>
        </p:nvSpPr>
        <p:spPr>
          <a:xfrm>
            <a:off x="228600" y="4508500"/>
            <a:ext cx="48752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with                        and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374669" name="Object 13"/>
          <p:cNvGraphicFramePr>
            <a:graphicFrameLocks noChangeAspect="1"/>
          </p:cNvGraphicFramePr>
          <p:nvPr/>
        </p:nvGraphicFramePr>
        <p:xfrm>
          <a:off x="1981200" y="45085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1" imgW="2145665" imgH="546100" progId="Equation.3">
                  <p:embed/>
                </p:oleObj>
              </mc:Choice>
              <mc:Fallback>
                <p:oleObj name="" r:id="rId11" imgW="2145665" imgH="5461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508500"/>
                        <a:ext cx="2146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4670" name="Object 14"/>
          <p:cNvGraphicFramePr>
            <a:graphicFrameLocks noChangeAspect="1"/>
          </p:cNvGraphicFramePr>
          <p:nvPr/>
        </p:nvGraphicFramePr>
        <p:xfrm>
          <a:off x="5486400" y="4508500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13" imgW="1434465" imgH="546100" progId="Equation.3">
                  <p:embed/>
                </p:oleObj>
              </mc:Choice>
              <mc:Fallback>
                <p:oleObj name="" r:id="rId13" imgW="1434465" imgH="5461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86400" y="4508500"/>
                        <a:ext cx="14351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Text Box 15"/>
          <p:cNvSpPr txBox="1"/>
          <p:nvPr/>
        </p:nvSpPr>
        <p:spPr>
          <a:xfrm>
            <a:off x="228600" y="5453063"/>
            <a:ext cx="23891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  <a:buChar char="•"/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 such that: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374672" name="Object 16"/>
          <p:cNvGraphicFramePr>
            <a:graphicFrameLocks noChangeAspect="1"/>
          </p:cNvGraphicFramePr>
          <p:nvPr/>
        </p:nvGraphicFramePr>
        <p:xfrm>
          <a:off x="3048000" y="5300663"/>
          <a:ext cx="24130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5" imgW="2413000" imgH="723900" progId="Equation.3">
                  <p:embed/>
                </p:oleObj>
              </mc:Choice>
              <mc:Fallback>
                <p:oleObj name="" r:id="rId15" imgW="2413000" imgH="7239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8000" y="5300663"/>
                        <a:ext cx="24130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7"/>
          <p:cNvGraphicFramePr>
            <a:graphicFrameLocks noChangeAspect="1"/>
          </p:cNvGraphicFramePr>
          <p:nvPr/>
        </p:nvGraphicFramePr>
        <p:xfrm>
          <a:off x="6629400" y="5453063"/>
          <a:ext cx="2324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7" imgW="2324100" imgH="533400" progId="Equation.3">
                  <p:embed/>
                </p:oleObj>
              </mc:Choice>
              <mc:Fallback>
                <p:oleObj name="" r:id="rId17" imgW="2324100" imgH="5334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29400" y="5453063"/>
                        <a:ext cx="23241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Text Box 18"/>
          <p:cNvSpPr txBox="1"/>
          <p:nvPr/>
        </p:nvSpPr>
        <p:spPr>
          <a:xfrm>
            <a:off x="5867400" y="1770063"/>
            <a:ext cx="31480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(critical length)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7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7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74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74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74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74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74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74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7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7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74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74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74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74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/>
          <p:nvPr>
            <p:ph type="ctrTitle"/>
          </p:nvPr>
        </p:nvSpPr>
        <p:spPr>
          <a:xfrm>
            <a:off x="755650" y="1844675"/>
            <a:ext cx="7772400" cy="1143000"/>
          </a:xfrm>
          <a:solidFill>
            <a:srgbClr val="FFFFFF"/>
          </a:solidFill>
          <a:ln>
            <a:noFill/>
          </a:ln>
        </p:spPr>
        <p:txBody>
          <a:bodyPr anchor="t"/>
          <a:p>
            <a:pPr eaLnBrk="1" hangingPunct="1"/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Applications </a:t>
            </a: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of</a:t>
            </a: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the Pumping Lemma</a:t>
            </a:r>
            <a:endParaRPr lang="en-US" altLang="zh-CN" sz="4000" dirty="0"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 Box 2"/>
          <p:cNvSpPr txBox="1"/>
          <p:nvPr/>
        </p:nvSpPr>
        <p:spPr>
          <a:xfrm>
            <a:off x="188913" y="33338"/>
            <a:ext cx="8955087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Observation: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Every language of finite size has to be regular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7106" name="Text Box 3"/>
          <p:cNvSpPr txBox="1"/>
          <p:nvPr/>
        </p:nvSpPr>
        <p:spPr>
          <a:xfrm>
            <a:off x="304800" y="4038600"/>
            <a:ext cx="7475538" cy="16017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Therefore, every non-regular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has to be of infinite size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        (contains an infinite number of strings)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7107" name="Text Box 4"/>
          <p:cNvSpPr txBox="1"/>
          <p:nvPr/>
        </p:nvSpPr>
        <p:spPr>
          <a:xfrm>
            <a:off x="1271588" y="1574800"/>
            <a:ext cx="6113462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(we can easily construct an NFA 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that accepts every string in the language)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0" y="636588"/>
            <a:ext cx="22891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Theorem:</a:t>
            </a:r>
            <a:endParaRPr lang="en-US" altLang="zh-CN" sz="36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2286000" y="685800"/>
            <a:ext cx="26447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6148" name="Text Box 4"/>
          <p:cNvSpPr txBox="1"/>
          <p:nvPr/>
        </p:nvSpPr>
        <p:spPr>
          <a:xfrm>
            <a:off x="2362200" y="2514600"/>
            <a:ext cx="27193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not regular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228600" y="4522788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Proof:</a:t>
            </a:r>
            <a:endParaRPr lang="en-US" altLang="zh-CN" sz="36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2286000" y="4572000"/>
            <a:ext cx="470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Use the Pumping Lemma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438400" y="1524000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819400" imgH="558800" progId="Equation.3">
                  <p:embed/>
                </p:oleObj>
              </mc:Choice>
              <mc:Fallback>
                <p:oleObj name="" r:id="rId1" imgW="2819400" imgH="558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524000"/>
                        <a:ext cx="38862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7010400" y="16764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879600" imgH="533400" progId="Equation.3">
                  <p:embed/>
                </p:oleObj>
              </mc:Choice>
              <mc:Fallback>
                <p:oleObj name="" r:id="rId3" imgW="1879600" imgH="533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0400" y="1676400"/>
                        <a:ext cx="18796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1066800" y="2057400"/>
            <a:ext cx="5718175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Assume for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that       is a regular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30200" imgH="393700" progId="Equation.3">
                  <p:embed/>
                </p:oleObj>
              </mc:Choice>
              <mc:Fallback>
                <p:oleObj name="" r:id="rId1" imgW="330200" imgH="393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/>
          <p:nvPr/>
        </p:nvSpPr>
        <p:spPr>
          <a:xfrm>
            <a:off x="990600" y="4572000"/>
            <a:ext cx="6446838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Since        is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infinite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apply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330200" imgH="393700" progId="Equation.3">
                  <p:embed/>
                </p:oleObj>
              </mc:Choice>
              <mc:Fallback>
                <p:oleObj name="" r:id="rId3" imgW="3302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124075" y="908050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819400" imgH="558800" progId="Equation.3">
                  <p:embed/>
                </p:oleObj>
              </mc:Choice>
              <mc:Fallback>
                <p:oleObj name="" r:id="rId5" imgW="2819400" imgH="558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908050"/>
                        <a:ext cx="38862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4"/>
          <p:cNvSpPr txBox="1"/>
          <p:nvPr/>
        </p:nvSpPr>
        <p:spPr>
          <a:xfrm>
            <a:off x="0" y="1143000"/>
            <a:ext cx="6561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Let        be the critical length for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8195" name="Text Box 5"/>
          <p:cNvSpPr txBox="1"/>
          <p:nvPr/>
        </p:nvSpPr>
        <p:spPr>
          <a:xfrm>
            <a:off x="0" y="2667000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Pick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a string       such that: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68300" imgH="304800" progId="Equation.3">
                  <p:embed/>
                </p:oleObj>
              </mc:Choice>
              <mc:Fallback>
                <p:oleObj name="" r:id="rId1" imgW="368300" imgH="304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422400" imgH="520700" progId="Equation.3">
                  <p:embed/>
                </p:oleObj>
              </mc:Choice>
              <mc:Fallback>
                <p:oleObj name="" r:id="rId3" imgW="1422400" imgH="520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1548765" imgH="546100" progId="Equation.3">
                  <p:embed/>
                </p:oleObj>
              </mc:Choice>
              <mc:Fallback>
                <p:oleObj name="" r:id="rId5" imgW="1548765" imgH="546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9"/>
          <p:cNvSpPr txBox="1"/>
          <p:nvPr/>
        </p:nvSpPr>
        <p:spPr>
          <a:xfrm>
            <a:off x="5562600" y="3581400"/>
            <a:ext cx="13731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length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8200" name="Object 10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393065" imgH="304800" progId="Equation.3">
                  <p:embed/>
                </p:oleObj>
              </mc:Choice>
              <mc:Fallback>
                <p:oleObj name="" r:id="rId7" imgW="393065" imgH="304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1"/>
          <p:cNvSpPr txBox="1"/>
          <p:nvPr/>
        </p:nvSpPr>
        <p:spPr>
          <a:xfrm>
            <a:off x="4724400" y="3581400"/>
            <a:ext cx="8429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and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8202" name="Object 12"/>
          <p:cNvGraphicFramePr>
            <a:graphicFrameLocks noChangeAspect="1"/>
          </p:cNvGraphicFramePr>
          <p:nvPr/>
        </p:nvGraphicFramePr>
        <p:xfrm>
          <a:off x="2411413" y="0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2819400" imgH="558800" progId="Equation.3">
                  <p:embed/>
                </p:oleObj>
              </mc:Choice>
              <mc:Fallback>
                <p:oleObj name="" r:id="rId9" imgW="2819400" imgH="558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1413" y="0"/>
                        <a:ext cx="38862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3"/>
          <p:cNvGraphicFramePr>
            <a:graphicFrameLocks noChangeAspect="1"/>
          </p:cNvGraphicFramePr>
          <p:nvPr/>
        </p:nvGraphicFramePr>
        <p:xfrm>
          <a:off x="6629400" y="1143000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127000" imgH="177165" progId="Equation.3">
                  <p:embed/>
                </p:oleObj>
              </mc:Choice>
              <mc:Fallback>
                <p:oleObj name="" r:id="rId11" imgW="127000" imgH="1771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29400" y="1143000"/>
                        <a:ext cx="444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7199" name="Group 15"/>
          <p:cNvGrpSpPr/>
          <p:nvPr/>
        </p:nvGrpSpPr>
        <p:grpSpPr>
          <a:xfrm>
            <a:off x="1547813" y="4581525"/>
            <a:ext cx="5562600" cy="1219200"/>
            <a:chOff x="975" y="2886"/>
            <a:chExt cx="3504" cy="768"/>
          </a:xfrm>
        </p:grpSpPr>
        <p:graphicFrame>
          <p:nvGraphicFramePr>
            <p:cNvPr id="8205" name="Object 2"/>
            <p:cNvGraphicFramePr>
              <a:graphicFrameLocks noChangeAspect="1"/>
            </p:cNvGraphicFramePr>
            <p:nvPr/>
          </p:nvGraphicFramePr>
          <p:xfrm>
            <a:off x="2319" y="3030"/>
            <a:ext cx="20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3187700" imgH="609600" progId="Equation.3">
                    <p:embed/>
                  </p:oleObj>
                </mc:Choice>
                <mc:Fallback>
                  <p:oleObj name="" r:id="rId13" imgW="3187700" imgH="609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19" y="3030"/>
                          <a:ext cx="200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Text Box 3"/>
            <p:cNvSpPr txBox="1"/>
            <p:nvPr/>
          </p:nvSpPr>
          <p:spPr>
            <a:xfrm>
              <a:off x="1033" y="3126"/>
              <a:ext cx="115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altLang="zh-CN" sz="3200" b="0" dirty="0">
                  <a:solidFill>
                    <a:srgbClr val="FF3300"/>
                  </a:solidFill>
                  <a:latin typeface="Comic Sans MS" panose="030F0902030302020204" pitchFamily="66" charset="0"/>
                </a:rPr>
                <a:t> We pick</a:t>
              </a:r>
              <a:endPara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8207" name="Rectangle 14"/>
            <p:cNvSpPr/>
            <p:nvPr/>
          </p:nvSpPr>
          <p:spPr>
            <a:xfrm>
              <a:off x="975" y="2886"/>
              <a:ext cx="3504" cy="76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3"/>
          <p:cNvSpPr/>
          <p:nvPr>
            <p:ph type="ctrTitle"/>
          </p:nvPr>
        </p:nvSpPr>
        <p:spPr>
          <a:xfrm>
            <a:off x="539750" y="3068638"/>
            <a:ext cx="7772400" cy="1143000"/>
          </a:xfrm>
          <a:solidFill>
            <a:srgbClr val="FFFFFF"/>
          </a:solidFill>
          <a:ln>
            <a:noFill/>
          </a:ln>
        </p:spPr>
        <p:txBody>
          <a:bodyPr anchor="t"/>
          <a:p>
            <a:pPr eaLnBrk="1" hangingPunct="1"/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The Pigeonhole Principle</a:t>
            </a:r>
            <a:endParaRPr lang="en-US" altLang="zh-CN" sz="4000" dirty="0">
              <a:latin typeface="Comic Sans MS" panose="030F0902030302020204" pitchFamily="66" charset="0"/>
              <a:ea typeface="宋体" charset="-122"/>
            </a:endParaRPr>
          </a:p>
        </p:txBody>
      </p:sp>
      <p:pic>
        <p:nvPicPr>
          <p:cNvPr id="9218" name="Picture 4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3276600" y="836613"/>
            <a:ext cx="1828800" cy="1447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762000" y="1143000"/>
            <a:ext cx="26828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write: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733800" y="1066800"/>
          <a:ext cx="4800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651000" imgH="241300" progId="Equation.3">
                  <p:embed/>
                </p:oleObj>
              </mc:Choice>
              <mc:Fallback>
                <p:oleObj name="" r:id="rId1" imgW="1651000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3800" y="1066800"/>
                        <a:ext cx="480060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/>
          <p:nvPr/>
        </p:nvSpPr>
        <p:spPr>
          <a:xfrm>
            <a:off x="685800" y="2057400"/>
            <a:ext cx="26352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with lengths: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0" y="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479550" y="4049713"/>
          <a:ext cx="6134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134100" imgH="533400" progId="Equation.3">
                  <p:embed/>
                </p:oleObj>
              </mc:Choice>
              <mc:Fallback>
                <p:oleObj name="" r:id="rId3" imgW="6134100" imgH="533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9550" y="4049713"/>
                        <a:ext cx="613410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AutoShape 10"/>
          <p:cNvSpPr/>
          <p:nvPr/>
        </p:nvSpPr>
        <p:spPr>
          <a:xfrm rot="-5446558">
            <a:off x="3659188" y="2678113"/>
            <a:ext cx="457200" cy="2286000"/>
          </a:xfrm>
          <a:prstGeom prst="righ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4" name="AutoShape 11"/>
          <p:cNvSpPr/>
          <p:nvPr/>
        </p:nvSpPr>
        <p:spPr>
          <a:xfrm rot="-5446558">
            <a:off x="5297488" y="3502025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398233" name="Group 25"/>
          <p:cNvGrpSpPr/>
          <p:nvPr/>
        </p:nvGrpSpPr>
        <p:grpSpPr>
          <a:xfrm>
            <a:off x="2719388" y="4565650"/>
            <a:ext cx="762000" cy="857250"/>
            <a:chOff x="1713" y="2876"/>
            <a:chExt cx="480" cy="540"/>
          </a:xfrm>
        </p:grpSpPr>
        <p:sp>
          <p:nvSpPr>
            <p:cNvPr id="9242" name="AutoShape 7"/>
            <p:cNvSpPr/>
            <p:nvPr/>
          </p:nvSpPr>
          <p:spPr>
            <a:xfrm rot="5353442">
              <a:off x="1809" y="2780"/>
              <a:ext cx="288" cy="480"/>
            </a:xfrm>
            <a:prstGeom prst="rightBrace">
              <a:avLst>
                <a:gd name="adj1" fmla="val 138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3" name="Object 12"/>
            <p:cNvGraphicFramePr>
              <a:graphicFrameLocks noChangeAspect="1"/>
            </p:cNvGraphicFramePr>
            <p:nvPr/>
          </p:nvGraphicFramePr>
          <p:xfrm>
            <a:off x="1826" y="3224"/>
            <a:ext cx="18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292100" imgH="304800" progId="Equation.3">
                    <p:embed/>
                  </p:oleObj>
                </mc:Choice>
                <mc:Fallback>
                  <p:oleObj name="" r:id="rId5" imgW="292100" imgH="304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6" y="3224"/>
                          <a:ext cx="18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8234" name="Group 26"/>
          <p:cNvGrpSpPr/>
          <p:nvPr/>
        </p:nvGrpSpPr>
        <p:grpSpPr>
          <a:xfrm>
            <a:off x="3559175" y="4567238"/>
            <a:ext cx="785813" cy="939800"/>
            <a:chOff x="2242" y="2877"/>
            <a:chExt cx="495" cy="592"/>
          </a:xfrm>
        </p:grpSpPr>
        <p:sp>
          <p:nvSpPr>
            <p:cNvPr id="9240" name="AutoShape 8"/>
            <p:cNvSpPr/>
            <p:nvPr/>
          </p:nvSpPr>
          <p:spPr>
            <a:xfrm rot="5353442">
              <a:off x="2345" y="2773"/>
              <a:ext cx="288" cy="495"/>
            </a:xfrm>
            <a:prstGeom prst="rightBrace">
              <a:avLst>
                <a:gd name="adj1" fmla="val 1432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1" name="Object 13"/>
            <p:cNvGraphicFramePr>
              <a:graphicFrameLocks noChangeAspect="1"/>
            </p:cNvGraphicFramePr>
            <p:nvPr/>
          </p:nvGraphicFramePr>
          <p:xfrm>
            <a:off x="2386" y="3213"/>
            <a:ext cx="19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7" imgW="317500" imgH="405765" progId="Equation.3">
                    <p:embed/>
                  </p:oleObj>
                </mc:Choice>
                <mc:Fallback>
                  <p:oleObj name="" r:id="rId7" imgW="317500" imgH="40576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86" y="3213"/>
                          <a:ext cx="199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8235" name="Group 27"/>
          <p:cNvGrpSpPr/>
          <p:nvPr/>
        </p:nvGrpSpPr>
        <p:grpSpPr>
          <a:xfrm>
            <a:off x="4495800" y="4572000"/>
            <a:ext cx="3049588" cy="887413"/>
            <a:chOff x="2832" y="2880"/>
            <a:chExt cx="1921" cy="559"/>
          </a:xfrm>
        </p:grpSpPr>
        <p:sp>
          <p:nvSpPr>
            <p:cNvPr id="9238" name="AutoShape 9"/>
            <p:cNvSpPr/>
            <p:nvPr/>
          </p:nvSpPr>
          <p:spPr>
            <a:xfrm rot="5353442">
              <a:off x="3648" y="2063"/>
              <a:ext cx="288" cy="1921"/>
            </a:xfrm>
            <a:prstGeom prst="rightBrace">
              <a:avLst>
                <a:gd name="adj1" fmla="val 5558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anchor="ctr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9" name="Object 14"/>
            <p:cNvGraphicFramePr>
              <a:graphicFrameLocks noChangeAspect="1"/>
            </p:cNvGraphicFramePr>
            <p:nvPr/>
          </p:nvGraphicFramePr>
          <p:xfrm>
            <a:off x="3694" y="3264"/>
            <a:ext cx="16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9" imgW="266700" imgH="279400" progId="Equation.3">
                    <p:embed/>
                  </p:oleObj>
                </mc:Choice>
                <mc:Fallback>
                  <p:oleObj name="" r:id="rId9" imgW="266700" imgH="2794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94" y="3264"/>
                          <a:ext cx="167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8" name="Object 15"/>
          <p:cNvGraphicFramePr>
            <a:graphicFrameLocks noChangeAspect="1"/>
          </p:cNvGraphicFramePr>
          <p:nvPr/>
        </p:nvGraphicFramePr>
        <p:xfrm>
          <a:off x="3657600" y="3200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393065" imgH="304800" progId="Equation.3">
                  <p:embed/>
                </p:oleObj>
              </mc:Choice>
              <mc:Fallback>
                <p:oleObj name="" r:id="rId11" imgW="393065" imgH="304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57600" y="32004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6"/>
          <p:cNvGraphicFramePr>
            <a:graphicFrameLocks noChangeAspect="1"/>
          </p:cNvGraphicFramePr>
          <p:nvPr/>
        </p:nvGraphicFramePr>
        <p:xfrm>
          <a:off x="53228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393065" imgH="304800" progId="Equation.3">
                  <p:embed/>
                </p:oleObj>
              </mc:Choice>
              <mc:Fallback>
                <p:oleObj name="" r:id="rId13" imgW="393065" imgH="304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228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AutoShape 17"/>
          <p:cNvSpPr/>
          <p:nvPr/>
        </p:nvSpPr>
        <p:spPr>
          <a:xfrm rot="-5446558">
            <a:off x="6135688" y="3502025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31" name="Object 18"/>
          <p:cNvGraphicFramePr>
            <a:graphicFrameLocks noChangeAspect="1"/>
          </p:cNvGraphicFramePr>
          <p:nvPr/>
        </p:nvGraphicFramePr>
        <p:xfrm>
          <a:off x="61610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5" imgW="393065" imgH="304800" progId="Equation.3">
                  <p:embed/>
                </p:oleObj>
              </mc:Choice>
              <mc:Fallback>
                <p:oleObj name="" r:id="rId15" imgW="393065" imgH="304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610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AutoShape 19"/>
          <p:cNvSpPr/>
          <p:nvPr/>
        </p:nvSpPr>
        <p:spPr>
          <a:xfrm rot="-5446558">
            <a:off x="6997700" y="35179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33" name="Object 20"/>
          <p:cNvGraphicFramePr>
            <a:graphicFrameLocks noChangeAspect="1"/>
          </p:cNvGraphicFramePr>
          <p:nvPr/>
        </p:nvGraphicFramePr>
        <p:xfrm>
          <a:off x="69992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7" imgW="393065" imgH="304800" progId="Equation.3">
                  <p:embed/>
                </p:oleObj>
              </mc:Choice>
              <mc:Fallback>
                <p:oleObj name="" r:id="rId17" imgW="393065" imgH="304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992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21"/>
          <p:cNvGraphicFramePr>
            <a:graphicFrameLocks noChangeAspect="1"/>
          </p:cNvGraphicFramePr>
          <p:nvPr/>
        </p:nvGraphicFramePr>
        <p:xfrm>
          <a:off x="36576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9" imgW="3543300" imgH="546100" progId="Equation.3">
                  <p:embed/>
                </p:oleObj>
              </mc:Choice>
              <mc:Fallback>
                <p:oleObj name="" r:id="rId19" imgW="3543300" imgH="546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76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30" name="Object 22"/>
          <p:cNvGraphicFramePr>
            <a:graphicFrameLocks noChangeAspect="1"/>
          </p:cNvGraphicFramePr>
          <p:nvPr/>
        </p:nvGraphicFramePr>
        <p:xfrm>
          <a:off x="2076450" y="558165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1" imgW="1295400" imgH="241300" progId="Equation.3">
                  <p:embed/>
                </p:oleObj>
              </mc:Choice>
              <mc:Fallback>
                <p:oleObj name="" r:id="rId21" imgW="129540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76450" y="558165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3"/>
          <p:cNvSpPr txBox="1"/>
          <p:nvPr/>
        </p:nvSpPr>
        <p:spPr>
          <a:xfrm>
            <a:off x="323850" y="573405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9237" name="Object 24"/>
          <p:cNvGraphicFramePr>
            <a:graphicFrameLocks noChangeAspect="1"/>
          </p:cNvGraphicFramePr>
          <p:nvPr/>
        </p:nvGraphicFramePr>
        <p:xfrm>
          <a:off x="457200" y="4038600"/>
          <a:ext cx="990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292100" imgH="152400" progId="Equation.3">
                  <p:embed/>
                </p:oleObj>
              </mc:Choice>
              <mc:Fallback>
                <p:oleObj name="" r:id="rId23" imgW="292100" imgH="152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57200" y="4038600"/>
                        <a:ext cx="9906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8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8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8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98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98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0" y="2616200"/>
            <a:ext cx="50784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 Pumping Lemma: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594350" y="25146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413000" imgH="723900" progId="Equation.3">
                  <p:embed/>
                </p:oleObj>
              </mc:Choice>
              <mc:Fallback>
                <p:oleObj name="" r:id="rId1" imgW="2413000" imgH="723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4350" y="2514600"/>
                        <a:ext cx="24130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829300" y="3581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324100" imgH="533400" progId="Equation.3">
                  <p:embed/>
                </p:oleObj>
              </mc:Choice>
              <mc:Fallback>
                <p:oleObj name="" r:id="rId3" imgW="2324100" imgH="533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581400"/>
                        <a:ext cx="2324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/>
          <p:nvPr/>
        </p:nvSpPr>
        <p:spPr>
          <a:xfrm>
            <a:off x="2514600" y="541020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038600" y="52578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5" imgW="2501900" imgH="723900" progId="Equation.3">
                  <p:embed/>
                </p:oleObj>
              </mc:Choice>
              <mc:Fallback>
                <p:oleObj name="" r:id="rId5" imgW="2501900" imgH="7239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52578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52400" y="0"/>
          <a:ext cx="386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7" imgW="3860800" imgH="723900" progId="Equation.3">
                  <p:embed/>
                </p:oleObj>
              </mc:Choice>
              <mc:Fallback>
                <p:oleObj name="" r:id="rId7" imgW="3860800" imgH="723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" y="0"/>
                        <a:ext cx="38608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648200" y="15240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9" imgW="1295400" imgH="241300" progId="Equation.3">
                  <p:embed/>
                </p:oleObj>
              </mc:Choice>
              <mc:Fallback>
                <p:oleObj name="" r:id="rId9" imgW="1295400" imgH="2413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200" y="15240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0" y="1447800"/>
            <a:ext cx="50784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28613" y="3368675"/>
          <a:ext cx="8267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" imgW="8267700" imgH="723900" progId="Equation.3">
                  <p:embed/>
                </p:oleObj>
              </mc:Choice>
              <mc:Fallback>
                <p:oleObj name="" r:id="rId1" imgW="8267700" imgH="7239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3" y="3368675"/>
                        <a:ext cx="8267700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AutoShape 4"/>
          <p:cNvSpPr/>
          <p:nvPr/>
        </p:nvSpPr>
        <p:spPr>
          <a:xfrm rot="5353442">
            <a:off x="2081213" y="3902075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9" name="AutoShape 5"/>
          <p:cNvSpPr/>
          <p:nvPr/>
        </p:nvSpPr>
        <p:spPr>
          <a:xfrm rot="5353442">
            <a:off x="2919413" y="3902075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0" name="AutoShape 6"/>
          <p:cNvSpPr/>
          <p:nvPr/>
        </p:nvSpPr>
        <p:spPr>
          <a:xfrm rot="5353442">
            <a:off x="5891213" y="2757488"/>
            <a:ext cx="457200" cy="3049587"/>
          </a:xfrm>
          <a:prstGeom prst="rightBrace">
            <a:avLst>
              <a:gd name="adj1" fmla="val 5558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1" name="AutoShape 7"/>
          <p:cNvSpPr/>
          <p:nvPr/>
        </p:nvSpPr>
        <p:spPr>
          <a:xfrm rot="-5446558">
            <a:off x="3221038" y="1758950"/>
            <a:ext cx="457200" cy="3201988"/>
          </a:xfrm>
          <a:prstGeom prst="rightBrace">
            <a:avLst>
              <a:gd name="adj1" fmla="val 5836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00264" name="AutoShape 8"/>
          <p:cNvSpPr/>
          <p:nvPr/>
        </p:nvSpPr>
        <p:spPr>
          <a:xfrm rot="-5446558">
            <a:off x="5321300" y="29845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108200" y="460692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292100" imgH="304800" progId="Equation.3">
                  <p:embed/>
                </p:oleObj>
              </mc:Choice>
              <mc:Fallback>
                <p:oleObj name="" r:id="rId3" imgW="292100" imgH="304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8200" y="460692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995613" y="4587875"/>
          <a:ext cx="3063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" imgW="317500" imgH="405765" progId="Equation.3">
                  <p:embed/>
                </p:oleObj>
              </mc:Choice>
              <mc:Fallback>
                <p:oleObj name="" r:id="rId5" imgW="317500" imgH="40576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5613" y="4587875"/>
                        <a:ext cx="306387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5964238" y="4664075"/>
          <a:ext cx="2651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7" imgW="266700" imgH="279400" progId="Equation.3">
                  <p:embed/>
                </p:oleObj>
              </mc:Choice>
              <mc:Fallback>
                <p:oleObj name="" r:id="rId7" imgW="266700" imgH="2794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4238" y="4664075"/>
                        <a:ext cx="265112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0268" name="Object 12"/>
          <p:cNvGraphicFramePr>
            <a:graphicFrameLocks noChangeAspect="1"/>
          </p:cNvGraphicFramePr>
          <p:nvPr/>
        </p:nvGraphicFramePr>
        <p:xfrm>
          <a:off x="2690813" y="2682875"/>
          <a:ext cx="1544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9" imgW="1129665" imgH="431800" progId="Equation.3">
                  <p:embed/>
                </p:oleObj>
              </mc:Choice>
              <mc:Fallback>
                <p:oleObj name="" r:id="rId9" imgW="11296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0813" y="2682875"/>
                        <a:ext cx="15446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0269" name="Object 13"/>
          <p:cNvGraphicFramePr>
            <a:graphicFrameLocks noChangeAspect="1"/>
          </p:cNvGraphicFramePr>
          <p:nvPr/>
        </p:nvGraphicFramePr>
        <p:xfrm>
          <a:off x="53467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1" imgW="393065" imgH="304800" progId="Equation.3">
                  <p:embed/>
                </p:oleObj>
              </mc:Choice>
              <mc:Fallback>
                <p:oleObj name="" r:id="rId11" imgW="393065" imgH="3048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467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270" name="AutoShape 14"/>
          <p:cNvSpPr/>
          <p:nvPr/>
        </p:nvSpPr>
        <p:spPr>
          <a:xfrm rot="-5446558">
            <a:off x="6159500" y="29845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00271" name="Object 15"/>
          <p:cNvGraphicFramePr>
            <a:graphicFrameLocks noChangeAspect="1"/>
          </p:cNvGraphicFramePr>
          <p:nvPr/>
        </p:nvGraphicFramePr>
        <p:xfrm>
          <a:off x="61849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3" imgW="393065" imgH="304800" progId="Equation.3">
                  <p:embed/>
                </p:oleObj>
              </mc:Choice>
              <mc:Fallback>
                <p:oleObj name="" r:id="rId13" imgW="393065" imgH="304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849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272" name="AutoShape 16"/>
          <p:cNvSpPr/>
          <p:nvPr/>
        </p:nvSpPr>
        <p:spPr>
          <a:xfrm rot="-5446558">
            <a:off x="7021513" y="3000375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00273" name="Object 17"/>
          <p:cNvGraphicFramePr>
            <a:graphicFrameLocks noChangeAspect="1"/>
          </p:cNvGraphicFramePr>
          <p:nvPr/>
        </p:nvGraphicFramePr>
        <p:xfrm>
          <a:off x="70231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5" imgW="393065" imgH="304800" progId="Equation.3">
                  <p:embed/>
                </p:oleObj>
              </mc:Choice>
              <mc:Fallback>
                <p:oleObj name="" r:id="rId15" imgW="393065" imgH="304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231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AutoShape 18"/>
          <p:cNvSpPr/>
          <p:nvPr/>
        </p:nvSpPr>
        <p:spPr>
          <a:xfrm rot="5353442">
            <a:off x="3833813" y="3902075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3910013" y="4587875"/>
          <a:ext cx="3063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7" imgW="317500" imgH="405765" progId="Equation.3">
                  <p:embed/>
                </p:oleObj>
              </mc:Choice>
              <mc:Fallback>
                <p:oleObj name="" r:id="rId17" imgW="317500" imgH="40576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0013" y="4587875"/>
                        <a:ext cx="306387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5334000" y="12954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8" imgW="2501900" imgH="723900" progId="Equation.3">
                  <p:embed/>
                </p:oleObj>
              </mc:Choice>
              <mc:Fallback>
                <p:oleObj name="" r:id="rId18" imgW="2501900" imgH="723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34000" y="12954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/>
          <p:nvPr/>
        </p:nvSpPr>
        <p:spPr>
          <a:xfrm>
            <a:off x="1692275" y="5661025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152400" y="0"/>
          <a:ext cx="386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0" imgW="3860800" imgH="723900" progId="Equation.3">
                  <p:embed/>
                </p:oleObj>
              </mc:Choice>
              <mc:Fallback>
                <p:oleObj name="" r:id="rId20" imgW="3860800" imgH="7239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2400" y="0"/>
                        <a:ext cx="38608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3368675" y="5518150"/>
          <a:ext cx="3924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22" imgW="3924300" imgH="723900" progId="Equation.3">
                  <p:embed/>
                </p:oleObj>
              </mc:Choice>
              <mc:Fallback>
                <p:oleObj name="" r:id="rId22" imgW="3924300" imgH="723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68675" y="5518150"/>
                        <a:ext cx="39243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4648200" y="15240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4" imgW="1295400" imgH="241300" progId="Equation.3">
                  <p:embed/>
                </p:oleObj>
              </mc:Choice>
              <mc:Fallback>
                <p:oleObj name="" r:id="rId24" imgW="1295400" imgH="2413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48200" y="15240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00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0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00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0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0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0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0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0264" grpId="0" bldLvl="0" animBg="1"/>
      <p:bldP spid="2400270" grpId="0" bldLvl="0" animBg="1"/>
      <p:bldP spid="2400272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411413" y="0"/>
          <a:ext cx="3924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3924300" imgH="723900" progId="Equation.3">
                  <p:embed/>
                </p:oleObj>
              </mc:Choice>
              <mc:Fallback>
                <p:oleObj name="" r:id="rId1" imgW="3924300" imgH="7239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0"/>
                        <a:ext cx="39243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381250" y="3486150"/>
          <a:ext cx="3924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" imgW="3924300" imgH="723900" progId="Equation.3">
                  <p:embed/>
                </p:oleObj>
              </mc:Choice>
              <mc:Fallback>
                <p:oleObj name="" r:id="rId3" imgW="3924300" imgH="7239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250" y="3486150"/>
                        <a:ext cx="39243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AutoShape 4"/>
          <p:cNvSpPr/>
          <p:nvPr/>
        </p:nvSpPr>
        <p:spPr>
          <a:xfrm>
            <a:off x="4114800" y="2479675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3" name="Text Box 5"/>
          <p:cNvSpPr txBox="1"/>
          <p:nvPr/>
        </p:nvSpPr>
        <p:spPr>
          <a:xfrm>
            <a:off x="517525" y="1465263"/>
            <a:ext cx="13255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BUT:</a:t>
            </a:r>
            <a:endParaRPr lang="en-US" altLang="zh-CN" sz="36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12294" name="Text Box 6"/>
          <p:cNvSpPr txBox="1"/>
          <p:nvPr/>
        </p:nvSpPr>
        <p:spPr>
          <a:xfrm>
            <a:off x="2133600" y="4813300"/>
            <a:ext cx="45942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CONTRADICTION!!!</a:t>
            </a:r>
            <a:endParaRPr lang="en-US" altLang="zh-CN" sz="36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2295" name="Object 8"/>
          <p:cNvGraphicFramePr>
            <a:graphicFrameLocks noChangeAspect="1"/>
          </p:cNvGraphicFramePr>
          <p:nvPr/>
        </p:nvGraphicFramePr>
        <p:xfrm>
          <a:off x="7451725" y="188913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5" imgW="951865" imgH="431800" progId="Equation.3">
                  <p:embed/>
                </p:oleObj>
              </mc:Choice>
              <mc:Fallback>
                <p:oleObj name="" r:id="rId5" imgW="951865" imgH="4318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1725" y="188913"/>
                        <a:ext cx="952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/>
          <p:cNvGraphicFramePr>
            <a:graphicFrameLocks noChangeAspect="1"/>
          </p:cNvGraphicFramePr>
          <p:nvPr/>
        </p:nvGraphicFramePr>
        <p:xfrm>
          <a:off x="2286000" y="1412875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7" imgW="2819400" imgH="558800" progId="Equation.3">
                  <p:embed/>
                </p:oleObj>
              </mc:Choice>
              <mc:Fallback>
                <p:oleObj name="" r:id="rId7" imgW="2819400" imgH="5588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1412875"/>
                        <a:ext cx="38862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2590800" y="825500"/>
            <a:ext cx="6154738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Our assumption that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a regular language is not true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784975" y="863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" imgW="330200" imgH="393700" progId="Equation.3">
                  <p:embed/>
                </p:oleObj>
              </mc:Choice>
              <mc:Fallback>
                <p:oleObj name="" r:id="rId1" imgW="330200" imgH="3937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84975" y="8636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/>
          <p:nvPr/>
        </p:nvSpPr>
        <p:spPr>
          <a:xfrm>
            <a:off x="0" y="4246563"/>
            <a:ext cx="28400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000" dirty="0">
                <a:solidFill>
                  <a:srgbClr val="FF3300"/>
                </a:solidFill>
                <a:latin typeface="Comic Sans MS" panose="030F0902030302020204" pitchFamily="66" charset="0"/>
              </a:rPr>
              <a:t>Conclusion:</a:t>
            </a:r>
            <a:endParaRPr lang="en-US" altLang="zh-CN" sz="40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330200" imgH="393700" progId="Equation.3">
                  <p:embed/>
                </p:oleObj>
              </mc:Choice>
              <mc:Fallback>
                <p:oleObj name="" r:id="rId3" imgW="330200" imgH="3937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/>
          <p:nvPr/>
        </p:nvSpPr>
        <p:spPr>
          <a:xfrm>
            <a:off x="3733800" y="4343400"/>
            <a:ext cx="47767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not a regular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13319" name="Text Box 7"/>
          <p:cNvSpPr txBox="1"/>
          <p:nvPr/>
        </p:nvSpPr>
        <p:spPr>
          <a:xfrm>
            <a:off x="0" y="908050"/>
            <a:ext cx="22955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Therefore: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13320" name="Text Box 8"/>
          <p:cNvSpPr txBox="1"/>
          <p:nvPr/>
        </p:nvSpPr>
        <p:spPr>
          <a:xfrm>
            <a:off x="6084888" y="5805488"/>
            <a:ext cx="247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9933"/>
                </a:solidFill>
                <a:latin typeface="Comic Sans MS" panose="030F0902030302020204" pitchFamily="66" charset="0"/>
              </a:rPr>
              <a:t>END OF PROOF</a:t>
            </a:r>
            <a:endParaRPr lang="en-US" altLang="zh-CN" sz="2400" b="0" dirty="0">
              <a:solidFill>
                <a:srgbClr val="FF9933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0" y="636588"/>
            <a:ext cx="22891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Theorem:</a:t>
            </a:r>
            <a:endParaRPr lang="en-US" altLang="zh-CN" sz="36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2286000" y="685800"/>
            <a:ext cx="26447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2438400" y="2286000"/>
            <a:ext cx="27193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not regular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15365" name="Text Box 5"/>
          <p:cNvSpPr txBox="1"/>
          <p:nvPr/>
        </p:nvSpPr>
        <p:spPr>
          <a:xfrm>
            <a:off x="228600" y="4522788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Proof:</a:t>
            </a:r>
            <a:endParaRPr lang="en-US" altLang="zh-CN" sz="36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2286000" y="4572000"/>
            <a:ext cx="470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Use the Pumping Lemma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346450" y="13716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4737100" imgH="723900" progId="Equation.3">
                  <p:embed/>
                </p:oleObj>
              </mc:Choice>
              <mc:Fallback>
                <p:oleObj name="" r:id="rId1" imgW="4737100" imgH="7239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0" y="1371600"/>
                        <a:ext cx="4737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1066800" y="2057400"/>
            <a:ext cx="5718175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Assume for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that       is a regular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330200" imgH="393700" progId="Equation.3">
                  <p:embed/>
                </p:oleObj>
              </mc:Choice>
              <mc:Fallback>
                <p:oleObj name="" r:id="rId1" imgW="330200" imgH="3937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/>
          <p:nvPr/>
        </p:nvSpPr>
        <p:spPr>
          <a:xfrm>
            <a:off x="990600" y="4572000"/>
            <a:ext cx="6446838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Since        is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infinite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apply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330200" imgH="393700" progId="Equation.3">
                  <p:embed/>
                </p:oleObj>
              </mc:Choice>
              <mc:Fallback>
                <p:oleObj name="" r:id="rId3" imgW="330200" imgH="3937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355850" y="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5" imgW="4737100" imgH="723900" progId="Equation.3">
                  <p:embed/>
                </p:oleObj>
              </mc:Choice>
              <mc:Fallback>
                <p:oleObj name="" r:id="rId5" imgW="4737100" imgH="723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5850" y="0"/>
                        <a:ext cx="4737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4"/>
          <p:cNvSpPr txBox="1"/>
          <p:nvPr/>
        </p:nvSpPr>
        <p:spPr>
          <a:xfrm>
            <a:off x="0" y="1143000"/>
            <a:ext cx="68548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Let        be the critical length of    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17411" name="Text Box 5"/>
          <p:cNvSpPr txBox="1"/>
          <p:nvPr/>
        </p:nvSpPr>
        <p:spPr>
          <a:xfrm>
            <a:off x="0" y="2667000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Pick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a string       such that: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368300" imgH="304800" progId="Equation.3">
                  <p:embed/>
                </p:oleObj>
              </mc:Choice>
              <mc:Fallback>
                <p:oleObj name="" r:id="rId1" imgW="368300" imgH="3048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3" imgW="1422400" imgH="520700" progId="Equation.3">
                  <p:embed/>
                </p:oleObj>
              </mc:Choice>
              <mc:Fallback>
                <p:oleObj name="" r:id="rId3" imgW="1422400" imgH="5207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8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5" imgW="1548765" imgH="546100" progId="Equation.3">
                  <p:embed/>
                </p:oleObj>
              </mc:Choice>
              <mc:Fallback>
                <p:oleObj name="" r:id="rId5" imgW="1548765" imgH="546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9"/>
          <p:cNvSpPr txBox="1"/>
          <p:nvPr/>
        </p:nvSpPr>
        <p:spPr>
          <a:xfrm>
            <a:off x="5562600" y="3581400"/>
            <a:ext cx="13731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length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7416" name="Object 10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7" imgW="393065" imgH="304800" progId="Equation.3">
                  <p:embed/>
                </p:oleObj>
              </mc:Choice>
              <mc:Fallback>
                <p:oleObj name="" r:id="rId7" imgW="393065" imgH="304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1"/>
          <p:cNvGraphicFramePr>
            <a:graphicFrameLocks noChangeAspect="1"/>
          </p:cNvGraphicFramePr>
          <p:nvPr/>
        </p:nvGraphicFramePr>
        <p:xfrm>
          <a:off x="2355850" y="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37100" imgH="723900" progId="Equation.3">
                  <p:embed/>
                </p:oleObj>
              </mc:Choice>
              <mc:Fallback>
                <p:oleObj name="" r:id="rId9" imgW="4737100" imgH="7239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5850" y="0"/>
                        <a:ext cx="4737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2"/>
          <p:cNvSpPr txBox="1"/>
          <p:nvPr/>
        </p:nvSpPr>
        <p:spPr>
          <a:xfrm>
            <a:off x="7391400" y="2667000"/>
            <a:ext cx="8429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and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7419" name="Object 13"/>
          <p:cNvGraphicFramePr>
            <a:graphicFrameLocks noChangeAspect="1"/>
          </p:cNvGraphicFramePr>
          <p:nvPr/>
        </p:nvGraphicFramePr>
        <p:xfrm>
          <a:off x="6400800" y="1143000"/>
          <a:ext cx="434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127000" imgH="177165" progId="Equation.3">
                  <p:embed/>
                </p:oleObj>
              </mc:Choice>
              <mc:Fallback>
                <p:oleObj name="" r:id="rId11" imgW="127000" imgH="17716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0800" y="1143000"/>
                        <a:ext cx="4349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6415" name="Group 15"/>
          <p:cNvGrpSpPr/>
          <p:nvPr/>
        </p:nvGrpSpPr>
        <p:grpSpPr>
          <a:xfrm>
            <a:off x="1600200" y="5013325"/>
            <a:ext cx="5562600" cy="1066800"/>
            <a:chOff x="1008" y="3158"/>
            <a:chExt cx="3504" cy="672"/>
          </a:xfrm>
        </p:grpSpPr>
        <p:graphicFrame>
          <p:nvGraphicFramePr>
            <p:cNvPr id="17421" name="Object 2"/>
            <p:cNvGraphicFramePr>
              <a:graphicFrameLocks noChangeAspect="1"/>
            </p:cNvGraphicFramePr>
            <p:nvPr/>
          </p:nvGraphicFramePr>
          <p:xfrm>
            <a:off x="2496" y="3254"/>
            <a:ext cx="17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3" imgW="2794000" imgH="609600" progId="Equation.3">
                    <p:embed/>
                  </p:oleObj>
                </mc:Choice>
                <mc:Fallback>
                  <p:oleObj name="" r:id="rId13" imgW="2794000" imgH="6096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96" y="3254"/>
                          <a:ext cx="1760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Text Box 3"/>
            <p:cNvSpPr txBox="1"/>
            <p:nvPr/>
          </p:nvSpPr>
          <p:spPr>
            <a:xfrm>
              <a:off x="1210" y="3302"/>
              <a:ext cx="107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altLang="zh-CN" sz="3200" b="0" dirty="0">
                  <a:solidFill>
                    <a:srgbClr val="FF3300"/>
                  </a:solidFill>
                  <a:latin typeface="Comic Sans MS" panose="030F0902030302020204" pitchFamily="66" charset="0"/>
                </a:rPr>
                <a:t>We pick</a:t>
              </a:r>
              <a:endPara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7423" name="Rectangle 14"/>
            <p:cNvSpPr/>
            <p:nvPr/>
          </p:nvSpPr>
          <p:spPr>
            <a:xfrm>
              <a:off x="1008" y="3158"/>
              <a:ext cx="3504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0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0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0" y="1143000"/>
            <a:ext cx="2705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write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895600" y="1066800"/>
          <a:ext cx="5029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511300" imgH="241300" progId="Equation.3">
                  <p:embed/>
                </p:oleObj>
              </mc:Choice>
              <mc:Fallback>
                <p:oleObj name="" r:id="rId1" imgW="1511300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1066800"/>
                        <a:ext cx="502920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/>
          <p:nvPr/>
        </p:nvSpPr>
        <p:spPr>
          <a:xfrm>
            <a:off x="0" y="2057400"/>
            <a:ext cx="26574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With lengths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0" y="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828800" y="3600450"/>
          <a:ext cx="6273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6273800" imgH="533400" progId="Equation.3">
                  <p:embed/>
                </p:oleObj>
              </mc:Choice>
              <mc:Fallback>
                <p:oleObj name="" r:id="rId3" imgW="6273800" imgH="5334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3600450"/>
                        <a:ext cx="627380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/>
          <p:nvPr/>
        </p:nvSpPr>
        <p:spPr>
          <a:xfrm>
            <a:off x="3108325" y="5607050"/>
            <a:ext cx="184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endParaRPr lang="zh-CN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18440" name="AutoShape 8"/>
          <p:cNvSpPr/>
          <p:nvPr/>
        </p:nvSpPr>
        <p:spPr>
          <a:xfrm rot="5353442">
            <a:off x="3276600" y="3981450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41" name="AutoShape 9"/>
          <p:cNvSpPr/>
          <p:nvPr/>
        </p:nvSpPr>
        <p:spPr>
          <a:xfrm rot="5353442">
            <a:off x="4125913" y="3968750"/>
            <a:ext cx="457200" cy="785813"/>
          </a:xfrm>
          <a:prstGeom prst="rightBrace">
            <a:avLst>
              <a:gd name="adj1" fmla="val 143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42" name="AutoShape 10"/>
          <p:cNvSpPr/>
          <p:nvPr/>
        </p:nvSpPr>
        <p:spPr>
          <a:xfrm rot="5353442">
            <a:off x="6208713" y="272415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43" name="AutoShape 11"/>
          <p:cNvSpPr/>
          <p:nvPr/>
        </p:nvSpPr>
        <p:spPr>
          <a:xfrm rot="-5446558">
            <a:off x="4151313" y="2216150"/>
            <a:ext cx="457200" cy="2513013"/>
          </a:xfrm>
          <a:prstGeom prst="rightBrace">
            <a:avLst>
              <a:gd name="adj1" fmla="val 4580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44" name="AutoShape 12"/>
          <p:cNvSpPr/>
          <p:nvPr/>
        </p:nvSpPr>
        <p:spPr>
          <a:xfrm rot="-5446558">
            <a:off x="5903913" y="3027363"/>
            <a:ext cx="381000" cy="760412"/>
          </a:xfrm>
          <a:prstGeom prst="rightBrace">
            <a:avLst>
              <a:gd name="adj1" fmla="val 1663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3378200" y="468471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292100" imgH="304800" progId="Equation.3">
                  <p:embed/>
                </p:oleObj>
              </mc:Choice>
              <mc:Fallback>
                <p:oleObj name="" r:id="rId5" imgW="292100" imgH="304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8200" y="4684713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4191000" y="46672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317500" imgH="405765" progId="Equation.3">
                  <p:embed/>
                </p:oleObj>
              </mc:Choice>
              <mc:Fallback>
                <p:oleObj name="" r:id="rId7" imgW="317500" imgH="40576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466725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6343650" y="474821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9" imgW="266700" imgH="279400" progId="Equation.3">
                  <p:embed/>
                </p:oleObj>
              </mc:Choice>
              <mc:Fallback>
                <p:oleObj name="" r:id="rId9" imgW="266700" imgH="2794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43650" y="4748213"/>
                        <a:ext cx="2651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4203700" y="284321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393065" imgH="304800" progId="Equation.3">
                  <p:embed/>
                </p:oleObj>
              </mc:Choice>
              <mc:Fallback>
                <p:oleObj name="" r:id="rId11" imgW="393065" imgH="3048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03700" y="284321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5943600" y="283845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3" imgW="393065" imgH="304800" progId="Equation.3">
                  <p:embed/>
                </p:oleObj>
              </mc:Choice>
              <mc:Fallback>
                <p:oleObj name="" r:id="rId13" imgW="393065" imgH="304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43600" y="283845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AutoShape 18"/>
          <p:cNvSpPr/>
          <p:nvPr/>
        </p:nvSpPr>
        <p:spPr>
          <a:xfrm rot="-5446558">
            <a:off x="7124700" y="264795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7029450" y="27813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5" imgW="660400" imgH="419100" progId="Equation.3">
                  <p:embed/>
                </p:oleObj>
              </mc:Choice>
              <mc:Fallback>
                <p:oleObj name="" r:id="rId15" imgW="660400" imgH="4191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29450" y="2781300"/>
                        <a:ext cx="660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28956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7" imgW="3543300" imgH="546100" progId="Equation.3">
                  <p:embed/>
                </p:oleObj>
              </mc:Choice>
              <mc:Fallback>
                <p:oleObj name="" r:id="rId17" imgW="3543300" imgH="5461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956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Text Box 21"/>
          <p:cNvSpPr txBox="1"/>
          <p:nvPr/>
        </p:nvSpPr>
        <p:spPr>
          <a:xfrm>
            <a:off x="136525" y="560705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762000" y="3600450"/>
          <a:ext cx="1066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9" imgW="292100" imgH="152400" progId="Equation.3">
                  <p:embed/>
                </p:oleObj>
              </mc:Choice>
              <mc:Fallback>
                <p:oleObj name="" r:id="rId19" imgW="292100" imgH="1524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2000" y="3600450"/>
                        <a:ext cx="10668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1981200" y="550545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1" imgW="1295400" imgH="241300" progId="Equation.3">
                  <p:embed/>
                </p:oleObj>
              </mc:Choice>
              <mc:Fallback>
                <p:oleObj name="" r:id="rId21" imgW="1295400" imgH="2413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1200" y="550545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0" y="2420938"/>
            <a:ext cx="50784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 Pumping Lemma: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594350" y="2205038"/>
          <a:ext cx="24130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2413000" imgH="723900" progId="Equation.3">
                  <p:embed/>
                </p:oleObj>
              </mc:Choice>
              <mc:Fallback>
                <p:oleObj name="" r:id="rId1" imgW="2413000" imgH="723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4350" y="2205038"/>
                        <a:ext cx="24130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5829300" y="3271838"/>
          <a:ext cx="2324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2324100" imgH="533400" progId="Equation.3">
                  <p:embed/>
                </p:oleObj>
              </mc:Choice>
              <mc:Fallback>
                <p:oleObj name="" r:id="rId3" imgW="2324100" imgH="5334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271838"/>
                        <a:ext cx="23241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/>
          <p:nvPr/>
        </p:nvSpPr>
        <p:spPr>
          <a:xfrm>
            <a:off x="1447800" y="533400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04800" y="0"/>
          <a:ext cx="346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3467100" imgH="723900" progId="Equation.3">
                  <p:embed/>
                </p:oleObj>
              </mc:Choice>
              <mc:Fallback>
                <p:oleObj name="" r:id="rId5" imgW="3467100" imgH="723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0"/>
                        <a:ext cx="34671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895600" y="5181600"/>
          <a:ext cx="3695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7" imgW="3695700" imgH="723900" progId="Equation.3">
                  <p:embed/>
                </p:oleObj>
              </mc:Choice>
              <mc:Fallback>
                <p:oleObj name="" r:id="rId7" imgW="3695700" imgH="723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5181600"/>
                        <a:ext cx="36957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648200" y="15240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9" imgW="1295400" imgH="241300" progId="Equation.3">
                  <p:embed/>
                </p:oleObj>
              </mc:Choice>
              <mc:Fallback>
                <p:oleObj name="" r:id="rId9" imgW="1295400" imgH="2413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200" y="15240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AutoShape 3"/>
          <p:cNvSpPr/>
          <p:nvPr/>
        </p:nvSpPr>
        <p:spPr>
          <a:xfrm>
            <a:off x="827088" y="40767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pic>
        <p:nvPicPr>
          <p:cNvPr id="10242" name="Picture 4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295400" y="16002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AutoShape 5"/>
          <p:cNvSpPr/>
          <p:nvPr/>
        </p:nvSpPr>
        <p:spPr>
          <a:xfrm>
            <a:off x="3779838" y="42926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0244" name="AutoShape 6"/>
          <p:cNvSpPr/>
          <p:nvPr/>
        </p:nvSpPr>
        <p:spPr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pic>
        <p:nvPicPr>
          <p:cNvPr id="10245" name="Picture 7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3352800" y="11430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Picture 8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5181600" y="19050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Picture 9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6934200" y="9144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Text Box 10"/>
          <p:cNvSpPr txBox="1"/>
          <p:nvPr/>
        </p:nvSpPr>
        <p:spPr>
          <a:xfrm>
            <a:off x="3733800" y="44450"/>
            <a:ext cx="15795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0249" name="Text Box 11"/>
          <p:cNvSpPr txBox="1"/>
          <p:nvPr/>
        </p:nvSpPr>
        <p:spPr>
          <a:xfrm>
            <a:off x="3492500" y="3429000"/>
            <a:ext cx="2362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pigeonholes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10250" name="Object 12"/>
          <p:cNvGraphicFramePr>
            <a:graphicFrameLocks noChangeAspect="1"/>
          </p:cNvGraphicFramePr>
          <p:nvPr/>
        </p:nvGraphicFramePr>
        <p:xfrm>
          <a:off x="3348038" y="142875"/>
          <a:ext cx="27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79400" imgH="406400" progId="Equation.3">
                  <p:embed/>
                </p:oleObj>
              </mc:Choice>
              <mc:Fallback>
                <p:oleObj name="" r:id="rId2" imgW="279400" imgH="406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8038" y="142875"/>
                        <a:ext cx="279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3"/>
          <p:cNvGraphicFramePr>
            <a:graphicFrameLocks noChangeAspect="1"/>
          </p:cNvGraphicFramePr>
          <p:nvPr/>
        </p:nvGraphicFramePr>
        <p:xfrm>
          <a:off x="3200400" y="3581400"/>
          <a:ext cx="24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241300" imgH="419100" progId="Equation.3">
                  <p:embed/>
                </p:oleObj>
              </mc:Choice>
              <mc:Fallback>
                <p:oleObj name="" r:id="rId4" imgW="2413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0400" y="3581400"/>
                        <a:ext cx="241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0" y="144780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600200" y="3429000"/>
          <a:ext cx="6261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6261100" imgH="546100" progId="Equation.3">
                  <p:embed/>
                </p:oleObj>
              </mc:Choice>
              <mc:Fallback>
                <p:oleObj name="" r:id="rId1" imgW="6261100" imgH="5461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429000"/>
                        <a:ext cx="62611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AutoShape 4"/>
          <p:cNvSpPr/>
          <p:nvPr/>
        </p:nvSpPr>
        <p:spPr>
          <a:xfrm rot="5353442">
            <a:off x="2819400" y="3867150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5" name="AutoShape 5"/>
          <p:cNvSpPr/>
          <p:nvPr/>
        </p:nvSpPr>
        <p:spPr>
          <a:xfrm rot="5353442">
            <a:off x="4914900" y="260985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6" name="AutoShape 6"/>
          <p:cNvSpPr/>
          <p:nvPr/>
        </p:nvSpPr>
        <p:spPr>
          <a:xfrm rot="-5446558">
            <a:off x="3238500" y="2305050"/>
            <a:ext cx="457200" cy="1752600"/>
          </a:xfrm>
          <a:prstGeom prst="rightBrace">
            <a:avLst>
              <a:gd name="adj1" fmla="val 319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7" name="AutoShape 7"/>
          <p:cNvSpPr/>
          <p:nvPr/>
        </p:nvSpPr>
        <p:spPr>
          <a:xfrm rot="-5446558">
            <a:off x="4608513" y="2836863"/>
            <a:ext cx="381000" cy="760412"/>
          </a:xfrm>
          <a:prstGeom prst="rightBrace">
            <a:avLst>
              <a:gd name="adj1" fmla="val 1663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895600" y="455295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" imgW="292100" imgH="304800" progId="Equation.3">
                  <p:embed/>
                </p:oleObj>
              </mc:Choice>
              <mc:Fallback>
                <p:oleObj name="" r:id="rId3" imgW="292100" imgH="304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455295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049838" y="4633913"/>
          <a:ext cx="2651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5" imgW="266700" imgH="279400" progId="Equation.3">
                  <p:embed/>
                </p:oleObj>
              </mc:Choice>
              <mc:Fallback>
                <p:oleObj name="" r:id="rId5" imgW="266700" imgH="2794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9838" y="4633913"/>
                        <a:ext cx="265112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819400" y="249555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1117600" imgH="431800" progId="Equation.3">
                  <p:embed/>
                </p:oleObj>
              </mc:Choice>
              <mc:Fallback>
                <p:oleObj name="" r:id="rId7" imgW="1117600" imgH="4318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2495550"/>
                        <a:ext cx="1117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4648200" y="264795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9" imgW="393065" imgH="304800" progId="Equation.3">
                  <p:embed/>
                </p:oleObj>
              </mc:Choice>
              <mc:Fallback>
                <p:oleObj name="" r:id="rId9" imgW="393065" imgH="3048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200" y="264795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AutoShape 12"/>
          <p:cNvSpPr/>
          <p:nvPr/>
        </p:nvSpPr>
        <p:spPr>
          <a:xfrm rot="-5446558">
            <a:off x="5829300" y="245745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734050" y="25908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660400" imgH="419100" progId="Equation.3">
                  <p:embed/>
                </p:oleObj>
              </mc:Choice>
              <mc:Fallback>
                <p:oleObj name="" r:id="rId11" imgW="660400" imgH="4191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34050" y="2590800"/>
                        <a:ext cx="660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304800" y="0"/>
          <a:ext cx="346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3" imgW="3467100" imgH="723900" progId="Equation.3">
                  <p:embed/>
                </p:oleObj>
              </mc:Choice>
              <mc:Fallback>
                <p:oleObj name="" r:id="rId13" imgW="3467100" imgH="723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0"/>
                        <a:ext cx="34671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5562600" y="152400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5" imgW="1574800" imgH="520700" progId="Equation.3">
                  <p:embed/>
                </p:oleObj>
              </mc:Choice>
              <mc:Fallback>
                <p:oleObj name="" r:id="rId15" imgW="1574800" imgH="5207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62600" y="1524000"/>
                        <a:ext cx="1574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16"/>
          <p:cNvSpPr txBox="1"/>
          <p:nvPr/>
        </p:nvSpPr>
        <p:spPr>
          <a:xfrm>
            <a:off x="1600200" y="5526088"/>
            <a:ext cx="128746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3352800" y="5373688"/>
          <a:ext cx="35179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7" imgW="3517900" imgH="723900" progId="Equation.3">
                  <p:embed/>
                </p:oleObj>
              </mc:Choice>
              <mc:Fallback>
                <p:oleObj name="" r:id="rId17" imgW="3517900" imgH="723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52800" y="5373688"/>
                        <a:ext cx="35179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4648200" y="152400"/>
          <a:ext cx="3733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9" imgW="1295400" imgH="241300" progId="Equation.3">
                  <p:embed/>
                </p:oleObj>
              </mc:Choice>
              <mc:Fallback>
                <p:oleObj name="" r:id="rId19" imgW="1295400" imgH="2413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48200" y="152400"/>
                        <a:ext cx="3733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667000" y="0"/>
          <a:ext cx="3517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517900" imgH="723900" progId="Equation.3">
                  <p:embed/>
                </p:oleObj>
              </mc:Choice>
              <mc:Fallback>
                <p:oleObj name="" r:id="rId1" imgW="3517900" imgH="723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0"/>
                        <a:ext cx="3517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584450" y="4130675"/>
          <a:ext cx="3517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3517900" imgH="723900" progId="Equation.3">
                  <p:embed/>
                </p:oleObj>
              </mc:Choice>
              <mc:Fallback>
                <p:oleObj name="" r:id="rId3" imgW="3517900" imgH="723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4450" y="4130675"/>
                        <a:ext cx="35179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AutoShape 4"/>
          <p:cNvSpPr/>
          <p:nvPr/>
        </p:nvSpPr>
        <p:spPr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9" name="Text Box 5"/>
          <p:cNvSpPr txBox="1"/>
          <p:nvPr/>
        </p:nvSpPr>
        <p:spPr>
          <a:xfrm>
            <a:off x="517525" y="2109788"/>
            <a:ext cx="13255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BUT:</a:t>
            </a:r>
            <a:endParaRPr lang="en-US" altLang="zh-CN" sz="36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21510" name="Text Box 6"/>
          <p:cNvSpPr txBox="1"/>
          <p:nvPr/>
        </p:nvSpPr>
        <p:spPr>
          <a:xfrm>
            <a:off x="2133600" y="5457825"/>
            <a:ext cx="45942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CONTRADICTION!!!</a:t>
            </a:r>
            <a:endParaRPr lang="en-US" altLang="zh-CN" sz="36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355850" y="20574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4737100" imgH="723900" progId="Equation.3">
                  <p:embed/>
                </p:oleObj>
              </mc:Choice>
              <mc:Fallback>
                <p:oleObj name="" r:id="rId5" imgW="4737100" imgH="723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5850" y="2057400"/>
                        <a:ext cx="4737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9"/>
          <p:cNvGraphicFramePr>
            <a:graphicFrameLocks noChangeAspect="1"/>
          </p:cNvGraphicFramePr>
          <p:nvPr/>
        </p:nvGraphicFramePr>
        <p:xfrm>
          <a:off x="7924800" y="1524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951865" imgH="431800" progId="Equation.3">
                  <p:embed/>
                </p:oleObj>
              </mc:Choice>
              <mc:Fallback>
                <p:oleObj name="" r:id="rId7" imgW="951865" imgH="431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24800" y="152400"/>
                        <a:ext cx="952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0" y="636588"/>
            <a:ext cx="22891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Theorem:</a:t>
            </a:r>
            <a:endParaRPr lang="en-US" altLang="zh-CN" sz="36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2286000" y="685800"/>
            <a:ext cx="26447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5410200" y="1600200"/>
            <a:ext cx="27193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not regular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24581" name="Text Box 5"/>
          <p:cNvSpPr txBox="1"/>
          <p:nvPr/>
        </p:nvSpPr>
        <p:spPr>
          <a:xfrm>
            <a:off x="152400" y="4979988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Proof:</a:t>
            </a:r>
            <a:endParaRPr lang="en-US" altLang="zh-CN" sz="36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24582" name="Text Box 6"/>
          <p:cNvSpPr txBox="1"/>
          <p:nvPr/>
        </p:nvSpPr>
        <p:spPr>
          <a:xfrm>
            <a:off x="2209800" y="5029200"/>
            <a:ext cx="470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Use the Pumping Lemma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334000" y="6096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3238500" imgH="723900" progId="Equation.3">
                  <p:embed/>
                </p:oleObj>
              </mc:Choice>
              <mc:Fallback>
                <p:oleObj name="" r:id="rId1" imgW="3238500" imgH="723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0" y="609600"/>
                        <a:ext cx="3238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514600" y="2514600"/>
          <a:ext cx="419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4191000" imgH="546100" progId="Equation.3">
                  <p:embed/>
                </p:oleObj>
              </mc:Choice>
              <mc:Fallback>
                <p:oleObj name="" r:id="rId3" imgW="4191000" imgH="546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514600"/>
                        <a:ext cx="41910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1066800" y="2057400"/>
            <a:ext cx="5718175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Assume for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that       is a regular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330200" imgH="393700" progId="Equation.3">
                  <p:embed/>
                </p:oleObj>
              </mc:Choice>
              <mc:Fallback>
                <p:oleObj name="" r:id="rId1" imgW="330200" imgH="393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/>
          <p:nvPr/>
        </p:nvSpPr>
        <p:spPr>
          <a:xfrm>
            <a:off x="990600" y="4572000"/>
            <a:ext cx="6446838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Since        is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infinite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apply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30200" imgH="393700" progId="Equation.3">
                  <p:embed/>
                </p:oleObj>
              </mc:Choice>
              <mc:Fallback>
                <p:oleObj name="" r:id="rId3" imgW="330200" imgH="393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362200" y="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3238500" imgH="723900" progId="Equation.3">
                  <p:embed/>
                </p:oleObj>
              </mc:Choice>
              <mc:Fallback>
                <p:oleObj name="" r:id="rId5" imgW="3238500" imgH="723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238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197350" y="4953000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1524000" imgH="609600" progId="Equation.3">
                  <p:embed/>
                </p:oleObj>
              </mc:Choice>
              <mc:Fallback>
                <p:oleObj name="" r:id="rId1" imgW="1524000" imgH="609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7350" y="4953000"/>
                        <a:ext cx="1524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/>
          <p:nvPr/>
        </p:nvSpPr>
        <p:spPr>
          <a:xfrm>
            <a:off x="2308225" y="5105400"/>
            <a:ext cx="17113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We pick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0" y="1143000"/>
            <a:ext cx="63658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Let        be the critical length of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0" y="2667000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Pick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a string       such that: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368300" imgH="304800" progId="Equation.3">
                  <p:embed/>
                </p:oleObj>
              </mc:Choice>
              <mc:Fallback>
                <p:oleObj name="" r:id="rId3" imgW="368300" imgH="304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1422400" imgH="520700" progId="Equation.3">
                  <p:embed/>
                </p:oleObj>
              </mc:Choice>
              <mc:Fallback>
                <p:oleObj name="" r:id="rId5" imgW="1422400" imgH="5207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1548765" imgH="546100" progId="Equation.3">
                  <p:embed/>
                </p:oleObj>
              </mc:Choice>
              <mc:Fallback>
                <p:oleObj name="" r:id="rId7" imgW="1548765" imgH="5461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/>
          <p:nvPr/>
        </p:nvSpPr>
        <p:spPr>
          <a:xfrm>
            <a:off x="5562600" y="3581400"/>
            <a:ext cx="13731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length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393065" imgH="304800" progId="Equation.3">
                  <p:embed/>
                </p:oleObj>
              </mc:Choice>
              <mc:Fallback>
                <p:oleObj name="" r:id="rId9" imgW="393065" imgH="304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2362200" y="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1" imgW="3238500" imgH="723900" progId="Equation.3">
                  <p:embed/>
                </p:oleObj>
              </mc:Choice>
              <mc:Fallback>
                <p:oleObj name="" r:id="rId11" imgW="3238500" imgH="723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238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6400800" y="1066800"/>
          <a:ext cx="5540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3" imgW="127000" imgH="177165" progId="Equation.3">
                  <p:embed/>
                </p:oleObj>
              </mc:Choice>
              <mc:Fallback>
                <p:oleObj name="" r:id="rId13" imgW="127000" imgH="17716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0800" y="1066800"/>
                        <a:ext cx="554038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3"/>
          <p:cNvSpPr/>
          <p:nvPr/>
        </p:nvSpPr>
        <p:spPr>
          <a:xfrm>
            <a:off x="1835150" y="4724400"/>
            <a:ext cx="4419600" cy="1295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3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0" y="1066800"/>
            <a:ext cx="2705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We can write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895600" y="990600"/>
          <a:ext cx="34290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129665" imgH="241300" progId="Equation.3">
                  <p:embed/>
                </p:oleObj>
              </mc:Choice>
              <mc:Fallback>
                <p:oleObj name="" r:id="rId1" imgW="1129665" imgH="241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990600"/>
                        <a:ext cx="3429000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/>
          <p:nvPr/>
        </p:nvSpPr>
        <p:spPr>
          <a:xfrm>
            <a:off x="0" y="2057400"/>
            <a:ext cx="26574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With lengths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27653" name="Text Box 5"/>
          <p:cNvSpPr txBox="1"/>
          <p:nvPr/>
        </p:nvSpPr>
        <p:spPr>
          <a:xfrm>
            <a:off x="0" y="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914400" y="3733800"/>
          <a:ext cx="6794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6794500" imgH="711200" progId="Equation.3">
                  <p:embed/>
                </p:oleObj>
              </mc:Choice>
              <mc:Fallback>
                <p:oleObj name="" r:id="rId3" imgW="6794500" imgH="711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67945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7"/>
          <p:cNvSpPr txBox="1"/>
          <p:nvPr/>
        </p:nvSpPr>
        <p:spPr>
          <a:xfrm>
            <a:off x="4767263" y="5541963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endParaRPr lang="zh-CN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27656" name="AutoShape 8"/>
          <p:cNvSpPr/>
          <p:nvPr/>
        </p:nvSpPr>
        <p:spPr>
          <a:xfrm rot="5353442">
            <a:off x="3581400" y="4267200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7" name="AutoShape 9"/>
          <p:cNvSpPr/>
          <p:nvPr/>
        </p:nvSpPr>
        <p:spPr>
          <a:xfrm rot="5353442">
            <a:off x="4430713" y="4254500"/>
            <a:ext cx="457200" cy="785813"/>
          </a:xfrm>
          <a:prstGeom prst="rightBrace">
            <a:avLst>
              <a:gd name="adj1" fmla="val 143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8" name="AutoShape 10"/>
          <p:cNvSpPr/>
          <p:nvPr/>
        </p:nvSpPr>
        <p:spPr>
          <a:xfrm rot="5353442">
            <a:off x="6132513" y="3387725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9" name="AutoShape 11"/>
          <p:cNvSpPr/>
          <p:nvPr/>
        </p:nvSpPr>
        <p:spPr>
          <a:xfrm rot="-5446558">
            <a:off x="4379913" y="2493963"/>
            <a:ext cx="457200" cy="2513012"/>
          </a:xfrm>
          <a:prstGeom prst="rightBrace">
            <a:avLst>
              <a:gd name="adj1" fmla="val 4580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60" name="AutoShape 12"/>
          <p:cNvSpPr/>
          <p:nvPr/>
        </p:nvSpPr>
        <p:spPr>
          <a:xfrm rot="-5446558">
            <a:off x="6667500" y="30099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3657600" y="49530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292100" imgH="304800" progId="Equation.3">
                  <p:embed/>
                </p:oleObj>
              </mc:Choice>
              <mc:Fallback>
                <p:oleObj name="" r:id="rId5" imgW="292100" imgH="304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495300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4495800" y="49530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317500" imgH="405765" progId="Equation.3">
                  <p:embed/>
                </p:oleObj>
              </mc:Choice>
              <mc:Fallback>
                <p:oleObj name="" r:id="rId7" imgW="317500" imgH="4057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5800" y="49530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6267450" y="503396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266700" imgH="279400" progId="Equation.3">
                  <p:embed/>
                </p:oleObj>
              </mc:Choice>
              <mc:Fallback>
                <p:oleObj name="" r:id="rId9" imgW="266700" imgH="2794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67450" y="5033963"/>
                        <a:ext cx="2651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4343400" y="3124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393065" imgH="304800" progId="Equation.3">
                  <p:embed/>
                </p:oleObj>
              </mc:Choice>
              <mc:Fallback>
                <p:oleObj name="" r:id="rId11" imgW="393065" imgH="304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3400" y="31242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6248400" y="30480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3" imgW="1155700" imgH="419100" progId="Equation.3">
                  <p:embed/>
                </p:oleObj>
              </mc:Choice>
              <mc:Fallback>
                <p:oleObj name="" r:id="rId13" imgW="1155700" imgH="4191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8400" y="3048000"/>
                        <a:ext cx="1155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29718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3543300" imgH="546100" progId="Equation.3">
                  <p:embed/>
                </p:oleObj>
              </mc:Choice>
              <mc:Fallback>
                <p:oleObj name="" r:id="rId15" imgW="3543300" imgH="546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718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3716338" y="5364163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7" imgW="3644900" imgH="723900" progId="Equation.3">
                  <p:embed/>
                </p:oleObj>
              </mc:Choice>
              <mc:Fallback>
                <p:oleObj name="" r:id="rId17" imgW="3644900" imgH="7239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16338" y="5364163"/>
                        <a:ext cx="3644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Text Box 20"/>
          <p:cNvSpPr txBox="1"/>
          <p:nvPr/>
        </p:nvSpPr>
        <p:spPr>
          <a:xfrm>
            <a:off x="2268538" y="5516563"/>
            <a:ext cx="12874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0" y="3962400"/>
          <a:ext cx="914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9" imgW="292100" imgH="152400" progId="Equation.3">
                  <p:embed/>
                </p:oleObj>
              </mc:Choice>
              <mc:Fallback>
                <p:oleObj name="" r:id="rId19" imgW="292100" imgH="1524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0" y="3962400"/>
                        <a:ext cx="914400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bldLvl="0" animBg="1"/>
      <p:bldP spid="27657" grpId="0" bldLvl="0" animBg="1"/>
      <p:bldP spid="27658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0" y="2616200"/>
            <a:ext cx="50784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 Pumping Lemma: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594350" y="25146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2413000" imgH="723900" progId="Equation.3">
                  <p:embed/>
                </p:oleObj>
              </mc:Choice>
              <mc:Fallback>
                <p:oleObj name="" r:id="rId1" imgW="2413000" imgH="723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4350" y="2514600"/>
                        <a:ext cx="24130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829300" y="3581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2324100" imgH="533400" progId="Equation.3">
                  <p:embed/>
                </p:oleObj>
              </mc:Choice>
              <mc:Fallback>
                <p:oleObj name="" r:id="rId3" imgW="2324100" imgH="5334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581400"/>
                        <a:ext cx="2324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/>
          <p:nvPr/>
        </p:nvSpPr>
        <p:spPr>
          <a:xfrm>
            <a:off x="2209800" y="525780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609600" y="0"/>
          <a:ext cx="219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2197100" imgH="723900" progId="Equation.3">
                  <p:embed/>
                </p:oleObj>
              </mc:Choice>
              <mc:Fallback>
                <p:oleObj name="" r:id="rId5" imgW="2197100" imgH="7239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0"/>
                        <a:ext cx="21971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733800" y="51816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501900" imgH="723900" progId="Equation.3">
                  <p:embed/>
                </p:oleObj>
              </mc:Choice>
              <mc:Fallback>
                <p:oleObj name="" r:id="rId7" imgW="2501900" imgH="7239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724400" y="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3644900" imgH="723900" progId="Equation.3">
                  <p:embed/>
                </p:oleObj>
              </mc:Choice>
              <mc:Fallback>
                <p:oleObj name="" r:id="rId9" imgW="3644900" imgH="723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0"/>
                        <a:ext cx="3644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0" y="144780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From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57200" y="3505200"/>
          <a:ext cx="7810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7810500" imgH="723900" progId="Equation.3">
                  <p:embed/>
                </p:oleObj>
              </mc:Choice>
              <mc:Fallback>
                <p:oleObj name="" r:id="rId1" imgW="7810500" imgH="723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3505200"/>
                        <a:ext cx="78105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AutoShape 4"/>
          <p:cNvSpPr/>
          <p:nvPr/>
        </p:nvSpPr>
        <p:spPr>
          <a:xfrm rot="5353442">
            <a:off x="2209800" y="4038600"/>
            <a:ext cx="457200" cy="762000"/>
          </a:xfrm>
          <a:prstGeom prst="rightBrace">
            <a:avLst>
              <a:gd name="adj1" fmla="val 13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1" name="AutoShape 5"/>
          <p:cNvSpPr/>
          <p:nvPr/>
        </p:nvSpPr>
        <p:spPr>
          <a:xfrm rot="5353442">
            <a:off x="3059113" y="4025900"/>
            <a:ext cx="457200" cy="785813"/>
          </a:xfrm>
          <a:prstGeom prst="rightBrace">
            <a:avLst>
              <a:gd name="adj1" fmla="val 143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2" name="AutoShape 6"/>
          <p:cNvSpPr/>
          <p:nvPr/>
        </p:nvSpPr>
        <p:spPr>
          <a:xfrm rot="5353442">
            <a:off x="5676900" y="3162300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3" name="AutoShape 7"/>
          <p:cNvSpPr/>
          <p:nvPr/>
        </p:nvSpPr>
        <p:spPr>
          <a:xfrm rot="-5446558">
            <a:off x="3503613" y="1822450"/>
            <a:ext cx="457200" cy="3352800"/>
          </a:xfrm>
          <a:prstGeom prst="rightBrace">
            <a:avLst>
              <a:gd name="adj1" fmla="val 61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4" name="AutoShape 8"/>
          <p:cNvSpPr/>
          <p:nvPr/>
        </p:nvSpPr>
        <p:spPr>
          <a:xfrm rot="-5446558">
            <a:off x="6134100" y="27813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286000" y="47244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292100" imgH="304800" progId="Equation.3">
                  <p:embed/>
                </p:oleObj>
              </mc:Choice>
              <mc:Fallback>
                <p:oleObj name="" r:id="rId3" imgW="292100" imgH="304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3124200" y="4724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317500" imgH="405765" progId="Equation.3">
                  <p:embed/>
                </p:oleObj>
              </mc:Choice>
              <mc:Fallback>
                <p:oleObj name="" r:id="rId5" imgW="317500" imgH="40576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47244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5811838" y="4808538"/>
          <a:ext cx="2651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7" imgW="266700" imgH="279400" progId="Equation.3">
                  <p:embed/>
                </p:oleObj>
              </mc:Choice>
              <mc:Fallback>
                <p:oleObj name="" r:id="rId7" imgW="266700" imgH="2794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1838" y="4808538"/>
                        <a:ext cx="265112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3124200" y="28194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1129665" imgH="431800" progId="Equation.3">
                  <p:embed/>
                </p:oleObj>
              </mc:Choice>
              <mc:Fallback>
                <p:oleObj name="" r:id="rId9" imgW="1129665" imgH="4318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2819400"/>
                        <a:ext cx="113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5715000" y="28194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1155700" imgH="419100" progId="Equation.3">
                  <p:embed/>
                </p:oleObj>
              </mc:Choice>
              <mc:Fallback>
                <p:oleObj name="" r:id="rId11" imgW="1155700" imgH="4191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15000" y="2819400"/>
                        <a:ext cx="1155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/>
          <p:cNvSpPr txBox="1"/>
          <p:nvPr/>
        </p:nvSpPr>
        <p:spPr>
          <a:xfrm>
            <a:off x="2195513" y="5445125"/>
            <a:ext cx="128746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609600" y="0"/>
          <a:ext cx="219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3" imgW="2197100" imgH="723900" progId="Equation.3">
                  <p:embed/>
                </p:oleObj>
              </mc:Choice>
              <mc:Fallback>
                <p:oleObj name="" r:id="rId13" imgW="2197100" imgH="723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" y="0"/>
                        <a:ext cx="21971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4724400" y="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5" imgW="3644900" imgH="723900" progId="Equation.3">
                  <p:embed/>
                </p:oleObj>
              </mc:Choice>
              <mc:Fallback>
                <p:oleObj name="" r:id="rId15" imgW="3644900" imgH="723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4400" y="0"/>
                        <a:ext cx="3644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5334000" y="12954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7" imgW="2501900" imgH="723900" progId="Equation.3">
                  <p:embed/>
                </p:oleObj>
              </mc:Choice>
              <mc:Fallback>
                <p:oleObj name="" r:id="rId17" imgW="2501900" imgH="723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4000" y="12954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AutoShape 18"/>
          <p:cNvSpPr/>
          <p:nvPr/>
        </p:nvSpPr>
        <p:spPr>
          <a:xfrm rot="5353442">
            <a:off x="3897313" y="4025900"/>
            <a:ext cx="457200" cy="785813"/>
          </a:xfrm>
          <a:prstGeom prst="rightBrace">
            <a:avLst>
              <a:gd name="adj1" fmla="val 143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3962400" y="4724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9" imgW="317500" imgH="405765" progId="Equation.3">
                  <p:embed/>
                </p:oleObj>
              </mc:Choice>
              <mc:Fallback>
                <p:oleObj name="" r:id="rId19" imgW="317500" imgH="4057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47244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4024313" y="5368925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0" imgW="2273300" imgH="723900" progId="Equation.3">
                  <p:embed/>
                </p:oleObj>
              </mc:Choice>
              <mc:Fallback>
                <p:oleObj name="" r:id="rId20" imgW="2273300" imgH="7239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24313" y="5368925"/>
                        <a:ext cx="22733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965450" y="0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2273300" imgH="723900" progId="Equation.3">
                  <p:embed/>
                </p:oleObj>
              </mc:Choice>
              <mc:Fallback>
                <p:oleObj name="" r:id="rId1" imgW="2273300" imgH="7239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5450" y="0"/>
                        <a:ext cx="22733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AutoShape 3"/>
          <p:cNvSpPr/>
          <p:nvPr/>
        </p:nvSpPr>
        <p:spPr>
          <a:xfrm>
            <a:off x="4038600" y="2667000"/>
            <a:ext cx="485775" cy="1066800"/>
          </a:xfrm>
          <a:prstGeom prst="downArrow">
            <a:avLst>
              <a:gd name="adj1" fmla="val 50000"/>
              <a:gd name="adj2" fmla="val 5490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352800" y="5257800"/>
          <a:ext cx="196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1968500" imgH="533400" progId="Equation.3">
                  <p:embed/>
                </p:oleObj>
              </mc:Choice>
              <mc:Fallback>
                <p:oleObj name="" r:id="rId3" imgW="1968500" imgH="5334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5257800"/>
                        <a:ext cx="19685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743200" y="16002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3238500" imgH="723900" progId="Equation.3">
                  <p:embed/>
                </p:oleObj>
              </mc:Choice>
              <mc:Fallback>
                <p:oleObj name="" r:id="rId5" imgW="3238500" imgH="723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1600200"/>
                        <a:ext cx="3238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/>
          <p:nvPr/>
        </p:nvSpPr>
        <p:spPr>
          <a:xfrm>
            <a:off x="838200" y="1676400"/>
            <a:ext cx="13477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Since: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7086600" y="228600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803400" imgH="546100" progId="Equation.3">
                  <p:embed/>
                </p:oleObj>
              </mc:Choice>
              <mc:Fallback>
                <p:oleObj name="" r:id="rId7" imgW="1803400" imgH="546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6600" y="228600"/>
                        <a:ext cx="1803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/>
          <p:nvPr/>
        </p:nvSpPr>
        <p:spPr>
          <a:xfrm>
            <a:off x="1600200" y="4343400"/>
            <a:ext cx="62452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There must exist      such that: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5181600" y="449580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355600" imgH="405765" progId="Equation.3">
                  <p:embed/>
                </p:oleObj>
              </mc:Choice>
              <mc:Fallback>
                <p:oleObj name="" r:id="rId9" imgW="355600" imgH="4057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1600" y="4495800"/>
                        <a:ext cx="35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0" y="0"/>
            <a:ext cx="19494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</a:rPr>
              <a:t>However: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038600" y="0"/>
          <a:ext cx="22606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2260600" imgH="3568700" progId="Equation.3">
                  <p:embed/>
                </p:oleObj>
              </mc:Choice>
              <mc:Fallback>
                <p:oleObj name="" r:id="rId1" imgW="2260600" imgH="3568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0"/>
                        <a:ext cx="2260600" cy="356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819400" y="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054100" imgH="431800" progId="Equation.3">
                  <p:embed/>
                </p:oleObj>
              </mc:Choice>
              <mc:Fallback>
                <p:oleObj name="" r:id="rId3" imgW="1054100" imgH="431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0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/>
          <p:nvPr/>
        </p:nvSpPr>
        <p:spPr>
          <a:xfrm>
            <a:off x="6705600" y="0"/>
            <a:ext cx="800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for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987800" y="2305050"/>
          <a:ext cx="25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254000" imgH="571500" progId="Equation.3">
                  <p:embed/>
                </p:oleObj>
              </mc:Choice>
              <mc:Fallback>
                <p:oleObj name="" r:id="rId5" imgW="254000" imgH="571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7800" y="2305050"/>
                        <a:ext cx="254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7772400" y="7620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1054100" imgH="419100" progId="Equation.3">
                  <p:embed/>
                </p:oleObj>
              </mc:Choice>
              <mc:Fallback>
                <p:oleObj name="" r:id="rId7" imgW="1054100" imgH="4191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2400" y="76200"/>
                        <a:ext cx="1054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203575" y="4221163"/>
          <a:ext cx="299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2997200" imgH="533400" progId="Equation.3">
                  <p:embed/>
                </p:oleObj>
              </mc:Choice>
              <mc:Fallback>
                <p:oleObj name="" r:id="rId9" imgW="2997200" imgH="533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3575" y="4221163"/>
                        <a:ext cx="2997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AutoShape 9"/>
          <p:cNvSpPr/>
          <p:nvPr/>
        </p:nvSpPr>
        <p:spPr>
          <a:xfrm>
            <a:off x="4211638" y="3500438"/>
            <a:ext cx="485775" cy="533400"/>
          </a:xfrm>
          <a:prstGeom prst="downArrow">
            <a:avLst>
              <a:gd name="adj1" fmla="val 50000"/>
              <a:gd name="adj2" fmla="val 274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4" name="AutoShape 10"/>
          <p:cNvSpPr/>
          <p:nvPr/>
        </p:nvSpPr>
        <p:spPr>
          <a:xfrm>
            <a:off x="4211638" y="4797425"/>
            <a:ext cx="485775" cy="533400"/>
          </a:xfrm>
          <a:prstGeom prst="downArrow">
            <a:avLst>
              <a:gd name="adj1" fmla="val 50000"/>
              <a:gd name="adj2" fmla="val 274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3276600" y="5661025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1981200" imgH="533400" progId="Equation.3">
                  <p:embed/>
                </p:oleObj>
              </mc:Choice>
              <mc:Fallback>
                <p:oleObj name="" r:id="rId11" imgW="1981200" imgH="533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76600" y="5661025"/>
                        <a:ext cx="1981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2"/>
          <p:cNvSpPr txBox="1"/>
          <p:nvPr/>
        </p:nvSpPr>
        <p:spPr>
          <a:xfrm>
            <a:off x="5867400" y="5661025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for any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7524750" y="573405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355600" imgH="405765" progId="Equation.3">
                  <p:embed/>
                </p:oleObj>
              </mc:Choice>
              <mc:Fallback>
                <p:oleObj name="" r:id="rId13" imgW="355600" imgH="40576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24750" y="5734050"/>
                        <a:ext cx="35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AutoShape 3"/>
          <p:cNvSpPr/>
          <p:nvPr/>
        </p:nvSpPr>
        <p:spPr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pic>
        <p:nvPicPr>
          <p:cNvPr id="11266" name="Picture 4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914400" y="47244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AutoShape 5"/>
          <p:cNvSpPr/>
          <p:nvPr/>
        </p:nvSpPr>
        <p:spPr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1268" name="AutoShape 6"/>
          <p:cNvSpPr/>
          <p:nvPr/>
        </p:nvSpPr>
        <p:spPr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pic>
        <p:nvPicPr>
          <p:cNvPr id="11269" name="Picture 7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3886200" y="47244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8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7086600" y="49530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9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6553200" y="4267200"/>
            <a:ext cx="13716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2" name="Line 10"/>
          <p:cNvSpPr/>
          <p:nvPr/>
        </p:nvSpPr>
        <p:spPr>
          <a:xfrm>
            <a:off x="5867400" y="2590800"/>
            <a:ext cx="144780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1273" name="Text Box 11"/>
          <p:cNvSpPr txBox="1"/>
          <p:nvPr/>
        </p:nvSpPr>
        <p:spPr>
          <a:xfrm>
            <a:off x="3429000" y="1371600"/>
            <a:ext cx="5448300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A pigeonhole must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contain at least two pigeons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987675" y="0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2273300" imgH="723900" progId="Equation.3">
                  <p:embed/>
                </p:oleObj>
              </mc:Choice>
              <mc:Fallback>
                <p:oleObj name="" r:id="rId1" imgW="2273300" imgH="723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0"/>
                        <a:ext cx="22733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206750" y="4130675"/>
          <a:ext cx="2273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2273300" imgH="723900" progId="Equation.3">
                  <p:embed/>
                </p:oleObj>
              </mc:Choice>
              <mc:Fallback>
                <p:oleObj name="" r:id="rId3" imgW="2273300" imgH="723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6750" y="4130675"/>
                        <a:ext cx="22733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AutoShape 4"/>
          <p:cNvSpPr/>
          <p:nvPr/>
        </p:nvSpPr>
        <p:spPr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73" name="Text Box 5"/>
          <p:cNvSpPr txBox="1"/>
          <p:nvPr/>
        </p:nvSpPr>
        <p:spPr>
          <a:xfrm>
            <a:off x="517525" y="2109788"/>
            <a:ext cx="13255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</a:rPr>
              <a:t>BUT:</a:t>
            </a:r>
            <a:endParaRPr lang="en-US" altLang="zh-CN" sz="36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32774" name="Text Box 6"/>
          <p:cNvSpPr txBox="1"/>
          <p:nvPr/>
        </p:nvSpPr>
        <p:spPr>
          <a:xfrm>
            <a:off x="2133600" y="5457825"/>
            <a:ext cx="45942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600" b="0" dirty="0">
                <a:solidFill>
                  <a:srgbClr val="FF3300"/>
                </a:solidFill>
                <a:latin typeface="Comic Sans MS" panose="030F0902030302020204" pitchFamily="66" charset="0"/>
              </a:rPr>
              <a:t>CONTRADICTION!!!</a:t>
            </a:r>
            <a:endParaRPr lang="en-US" altLang="zh-CN" sz="3600" b="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286000" y="19812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3238500" imgH="723900" progId="Equation.3">
                  <p:embed/>
                </p:oleObj>
              </mc:Choice>
              <mc:Fallback>
                <p:oleObj name="" r:id="rId5" imgW="3238500" imgH="723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3238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9"/>
          <p:cNvGraphicFramePr>
            <a:graphicFrameLocks noChangeAspect="1"/>
          </p:cNvGraphicFramePr>
          <p:nvPr/>
        </p:nvGraphicFramePr>
        <p:xfrm>
          <a:off x="7092950" y="0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1803400" imgH="546100" progId="Equation.3">
                  <p:embed/>
                </p:oleObj>
              </mc:Choice>
              <mc:Fallback>
                <p:oleObj name="" r:id="rId7" imgW="1803400" imgH="5461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2950" y="0"/>
                        <a:ext cx="1803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2555875" y="836613"/>
            <a:ext cx="6154738" cy="1163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Our assumption that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a regular language is not true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6804025" y="836613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330200" imgH="393700" progId="Equation.3">
                  <p:embed/>
                </p:oleObj>
              </mc:Choice>
              <mc:Fallback>
                <p:oleObj name="" r:id="rId1" imgW="330200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04025" y="836613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/>
          <p:nvPr/>
        </p:nvSpPr>
        <p:spPr>
          <a:xfrm>
            <a:off x="0" y="4246563"/>
            <a:ext cx="28400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000" dirty="0">
                <a:solidFill>
                  <a:srgbClr val="FF3300"/>
                </a:solidFill>
                <a:latin typeface="Comic Sans MS" panose="030F0902030302020204" pitchFamily="66" charset="0"/>
              </a:rPr>
              <a:t>Conclusion:</a:t>
            </a:r>
            <a:endParaRPr lang="en-US" altLang="zh-CN" sz="4000" dirty="0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330200" imgH="393700" progId="Equation.3">
                  <p:embed/>
                </p:oleObj>
              </mc:Choice>
              <mc:Fallback>
                <p:oleObj name="" r:id="rId3" imgW="330200" imgH="3937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/>
          <p:nvPr/>
        </p:nvSpPr>
        <p:spPr>
          <a:xfrm>
            <a:off x="3733800" y="4343400"/>
            <a:ext cx="47767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is not a regular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33799" name="Text Box 7"/>
          <p:cNvSpPr txBox="1"/>
          <p:nvPr/>
        </p:nvSpPr>
        <p:spPr>
          <a:xfrm>
            <a:off x="0" y="836613"/>
            <a:ext cx="22955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</a:rPr>
              <a:t>Therefore: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33800" name="Text Box 8"/>
          <p:cNvSpPr txBox="1"/>
          <p:nvPr/>
        </p:nvSpPr>
        <p:spPr>
          <a:xfrm>
            <a:off x="6019800" y="6019800"/>
            <a:ext cx="247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9933"/>
                </a:solidFill>
                <a:latin typeface="Comic Sans MS" panose="030F0902030302020204" pitchFamily="66" charset="0"/>
              </a:rPr>
              <a:t>END OF PROOF</a:t>
            </a:r>
            <a:endParaRPr lang="en-US" altLang="zh-CN" sz="2400" b="0" dirty="0">
              <a:solidFill>
                <a:srgbClr val="FF9933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ext Box 2"/>
          <p:cNvSpPr txBox="1"/>
          <p:nvPr/>
        </p:nvSpPr>
        <p:spPr>
          <a:xfrm>
            <a:off x="76200" y="76200"/>
            <a:ext cx="8305800" cy="1163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339933"/>
                </a:solidFill>
                <a:latin typeface="Comic Sans MS" panose="030F0902030302020204" pitchFamily="66" charset="0"/>
                <a:ea typeface="宋体" charset="-122"/>
              </a:rPr>
              <a:t>Suppose you want to prove that</a:t>
            </a:r>
            <a:endParaRPr lang="en-US" altLang="zh-CN" sz="3200" b="0" dirty="0">
              <a:solidFill>
                <a:srgbClr val="339933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339933"/>
                </a:solidFill>
                <a:latin typeface="Comic Sans MS" panose="030F0902030302020204" pitchFamily="66" charset="0"/>
                <a:ea typeface="宋体" charset="-122"/>
              </a:rPr>
              <a:t>An infinite language      is not regular</a:t>
            </a:r>
            <a:endParaRPr lang="en-US" altLang="zh-CN" sz="3200" b="0" dirty="0">
              <a:solidFill>
                <a:srgbClr val="339933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8130" name="Text Box 3"/>
          <p:cNvSpPr txBox="1"/>
          <p:nvPr/>
        </p:nvSpPr>
        <p:spPr>
          <a:xfrm>
            <a:off x="838200" y="1828800"/>
            <a:ext cx="7289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1. Assume the opposite:       is regular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8131" name="Text Box 4"/>
          <p:cNvSpPr txBox="1"/>
          <p:nvPr/>
        </p:nvSpPr>
        <p:spPr>
          <a:xfrm>
            <a:off x="762000" y="2895600"/>
            <a:ext cx="74231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2. The pumping lemma should hold for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8132" name="Text Box 5"/>
          <p:cNvSpPr txBox="1"/>
          <p:nvPr/>
        </p:nvSpPr>
        <p:spPr>
          <a:xfrm>
            <a:off x="762000" y="3886200"/>
            <a:ext cx="7356475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3. Use the pumping lemma to obtain a 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    contradiction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8133" name="Object 6"/>
          <p:cNvGraphicFramePr>
            <a:graphicFrameLocks noChangeAspect="1"/>
          </p:cNvGraphicFramePr>
          <p:nvPr/>
        </p:nvGraphicFramePr>
        <p:xfrm>
          <a:off x="4114800" y="6858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" imgW="279400" imgH="330200" progId="Equation.3">
                  <p:embed/>
                </p:oleObj>
              </mc:Choice>
              <mc:Fallback>
                <p:oleObj name="" r:id="rId1" imgW="279400" imgH="3302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685800"/>
                        <a:ext cx="3873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7"/>
          <p:cNvGraphicFramePr>
            <a:graphicFrameLocks noChangeAspect="1"/>
          </p:cNvGraphicFramePr>
          <p:nvPr/>
        </p:nvGraphicFramePr>
        <p:xfrm>
          <a:off x="5638800" y="17526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3" imgW="279400" imgH="330200" progId="Equation.3">
                  <p:embed/>
                </p:oleObj>
              </mc:Choice>
              <mc:Fallback>
                <p:oleObj name="" r:id="rId3" imgW="279400" imgH="3302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1752600"/>
                        <a:ext cx="3873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8"/>
          <p:cNvGraphicFramePr>
            <a:graphicFrameLocks noChangeAspect="1"/>
          </p:cNvGraphicFramePr>
          <p:nvPr/>
        </p:nvGraphicFramePr>
        <p:xfrm>
          <a:off x="8229600" y="28956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4" imgW="279400" imgH="330200" progId="Equation.3">
                  <p:embed/>
                </p:oleObj>
              </mc:Choice>
              <mc:Fallback>
                <p:oleObj name="" r:id="rId4" imgW="279400" imgH="3302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29600" y="2895600"/>
                        <a:ext cx="3873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9"/>
          <p:cNvSpPr txBox="1"/>
          <p:nvPr/>
        </p:nvSpPr>
        <p:spPr>
          <a:xfrm>
            <a:off x="685800" y="5486400"/>
            <a:ext cx="61483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4. Therefore,      is not regular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8137" name="Object 10"/>
          <p:cNvGraphicFramePr>
            <a:graphicFrameLocks noChangeAspect="1"/>
          </p:cNvGraphicFramePr>
          <p:nvPr/>
        </p:nvGraphicFramePr>
        <p:xfrm>
          <a:off x="3521075" y="54610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5" imgW="279400" imgH="330200" progId="Equation.3">
                  <p:embed/>
                </p:oleObj>
              </mc:Choice>
              <mc:Fallback>
                <p:oleObj name="" r:id="rId5" imgW="279400" imgH="3302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1075" y="5461000"/>
                        <a:ext cx="3873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Text Box 2"/>
          <p:cNvSpPr txBox="1"/>
          <p:nvPr/>
        </p:nvSpPr>
        <p:spPr>
          <a:xfrm>
            <a:off x="-76200" y="152400"/>
            <a:ext cx="91154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Explanation of Step 3: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</a:t>
            </a:r>
            <a:r>
              <a:rPr lang="en-US" altLang="zh-CN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How to get a contradiction</a:t>
            </a:r>
            <a:endParaRPr lang="en-US" altLang="zh-CN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49154" name="Text Box 3"/>
          <p:cNvSpPr txBox="1"/>
          <p:nvPr/>
        </p:nvSpPr>
        <p:spPr>
          <a:xfrm>
            <a:off x="152400" y="1828800"/>
            <a:ext cx="8961438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95300" indent="-49530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2. </a:t>
            </a:r>
            <a:r>
              <a:rPr lang="en-US" altLang="zh-CN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Choose</a:t>
            </a: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a particular string              which satisfies </a:t>
            </a:r>
            <a:endParaRPr lang="en-US" altLang="zh-CN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marL="495300" indent="-49530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the length condition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5105400" y="182880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" imgW="393065" imgH="177800" progId="Equation.3">
                  <p:embed/>
                </p:oleObj>
              </mc:Choice>
              <mc:Fallback>
                <p:oleObj name="" r:id="rId1" imgW="393065" imgH="1778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1828800"/>
                        <a:ext cx="12192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5"/>
          <p:cNvSpPr txBox="1"/>
          <p:nvPr/>
        </p:nvSpPr>
        <p:spPr>
          <a:xfrm>
            <a:off x="228600" y="3124200"/>
            <a:ext cx="18462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3. Write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9157" name="Object 6"/>
          <p:cNvGraphicFramePr>
            <a:graphicFrameLocks noChangeAspect="1"/>
          </p:cNvGraphicFramePr>
          <p:nvPr/>
        </p:nvGraphicFramePr>
        <p:xfrm>
          <a:off x="1828800" y="3276600"/>
          <a:ext cx="1676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3" imgW="508000" imgH="165100" progId="Equation.3">
                  <p:embed/>
                </p:oleObj>
              </mc:Choice>
              <mc:Fallback>
                <p:oleObj name="" r:id="rId3" imgW="508000" imgH="1651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3276600"/>
                        <a:ext cx="1676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7"/>
          <p:cNvSpPr txBox="1"/>
          <p:nvPr/>
        </p:nvSpPr>
        <p:spPr>
          <a:xfrm>
            <a:off x="152400" y="3962400"/>
            <a:ext cx="2324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4.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Show that</a:t>
            </a:r>
            <a:endParaRPr lang="en-US" altLang="zh-CN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9159" name="Object 8"/>
          <p:cNvGraphicFramePr>
            <a:graphicFrameLocks noChangeAspect="1"/>
          </p:cNvGraphicFramePr>
          <p:nvPr/>
        </p:nvGraphicFramePr>
        <p:xfrm>
          <a:off x="2819400" y="3886200"/>
          <a:ext cx="2657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5" imgW="838200" imgH="228600" progId="Equation.3">
                  <p:embed/>
                </p:oleObj>
              </mc:Choice>
              <mc:Fallback>
                <p:oleObj name="" r:id="rId5" imgW="838200" imgH="2286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886200"/>
                        <a:ext cx="2657475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9"/>
          <p:cNvSpPr txBox="1"/>
          <p:nvPr/>
        </p:nvSpPr>
        <p:spPr>
          <a:xfrm>
            <a:off x="6019800" y="3962400"/>
            <a:ext cx="1784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for some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9161" name="Object 10"/>
          <p:cNvGraphicFramePr>
            <a:graphicFrameLocks noChangeAspect="1"/>
          </p:cNvGraphicFramePr>
          <p:nvPr/>
        </p:nvGraphicFramePr>
        <p:xfrm>
          <a:off x="7848600" y="3962400"/>
          <a:ext cx="838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7" imgW="292100" imgH="177800" progId="Equation.3">
                  <p:embed/>
                </p:oleObj>
              </mc:Choice>
              <mc:Fallback>
                <p:oleObj name="" r:id="rId7" imgW="292100" imgH="1778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48600" y="3962400"/>
                        <a:ext cx="838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1"/>
          <p:cNvSpPr txBox="1"/>
          <p:nvPr/>
        </p:nvSpPr>
        <p:spPr>
          <a:xfrm>
            <a:off x="152400" y="4953000"/>
            <a:ext cx="6823075" cy="1103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5. This gives a contradiction, since from</a:t>
            </a:r>
            <a:endParaRPr lang="en-US" altLang="zh-CN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    pumping lemma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9163" name="Object 12"/>
          <p:cNvGraphicFramePr>
            <a:graphicFrameLocks noChangeAspect="1"/>
          </p:cNvGraphicFramePr>
          <p:nvPr/>
        </p:nvGraphicFramePr>
        <p:xfrm>
          <a:off x="3978275" y="5413375"/>
          <a:ext cx="2657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9" imgW="838200" imgH="228600" progId="Equation.3">
                  <p:embed/>
                </p:oleObj>
              </mc:Choice>
              <mc:Fallback>
                <p:oleObj name="" r:id="rId9" imgW="838200" imgH="2286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78275" y="5413375"/>
                        <a:ext cx="2657475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3"/>
          <p:cNvGraphicFramePr>
            <a:graphicFrameLocks noChangeAspect="1"/>
          </p:cNvGraphicFramePr>
          <p:nvPr/>
        </p:nvGraphicFramePr>
        <p:xfrm>
          <a:off x="4038600" y="2362200"/>
          <a:ext cx="129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11" imgW="546100" imgH="228600" progId="Equation.3">
                  <p:embed/>
                </p:oleObj>
              </mc:Choice>
              <mc:Fallback>
                <p:oleObj name="" r:id="rId11" imgW="546100" imgH="2286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2362200"/>
                        <a:ext cx="12954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4"/>
          <p:cNvSpPr txBox="1"/>
          <p:nvPr/>
        </p:nvSpPr>
        <p:spPr>
          <a:xfrm>
            <a:off x="228600" y="941388"/>
            <a:ext cx="63103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1.  Let        be the critical length for</a:t>
            </a:r>
            <a:r>
              <a:rPr lang="en-US" altLang="zh-CN" sz="24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24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9166" name="Object 15"/>
          <p:cNvGraphicFramePr>
            <a:graphicFrameLocks noChangeAspect="1"/>
          </p:cNvGraphicFramePr>
          <p:nvPr/>
        </p:nvGraphicFramePr>
        <p:xfrm>
          <a:off x="1524000" y="990600"/>
          <a:ext cx="463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13" imgW="165100" imgH="152400" progId="Equation.3">
                  <p:embed/>
                </p:oleObj>
              </mc:Choice>
              <mc:Fallback>
                <p:oleObj name="" r:id="rId13" imgW="165100" imgH="1524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0" y="990600"/>
                        <a:ext cx="4635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6"/>
          <p:cNvGraphicFramePr>
            <a:graphicFrameLocks noChangeAspect="1"/>
          </p:cNvGraphicFramePr>
          <p:nvPr/>
        </p:nvGraphicFramePr>
        <p:xfrm>
          <a:off x="6477000" y="914400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15" imgW="127000" imgH="177165" progId="Equation.3">
                  <p:embed/>
                </p:oleObj>
              </mc:Choice>
              <mc:Fallback>
                <p:oleObj name="" r:id="rId15" imgW="127000" imgH="177165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77000" y="914400"/>
                        <a:ext cx="39052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Text Box 2"/>
          <p:cNvSpPr txBox="1"/>
          <p:nvPr/>
        </p:nvSpPr>
        <p:spPr>
          <a:xfrm>
            <a:off x="365125" y="635000"/>
            <a:ext cx="12588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Note: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50178" name="Text Box 3"/>
          <p:cNvSpPr txBox="1"/>
          <p:nvPr/>
        </p:nvSpPr>
        <p:spPr>
          <a:xfrm>
            <a:off x="2057400" y="685800"/>
            <a:ext cx="4935538" cy="1747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It suffices to show that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0000"/>
                </a:solidFill>
                <a:latin typeface="Comic Sans MS" panose="030F0902030302020204" pitchFamily="66" charset="0"/>
                <a:ea typeface="宋体" charset="-122"/>
              </a:rPr>
              <a:t>only one string</a:t>
            </a:r>
            <a:endParaRPr lang="en-US" altLang="zh-CN" sz="3200" b="0" dirty="0">
              <a:solidFill>
                <a:srgbClr val="FF0000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gives a contradiction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5029200" y="1219200"/>
          <a:ext cx="129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1" imgW="393065" imgH="177800" progId="Equation.3">
                  <p:embed/>
                </p:oleObj>
              </mc:Choice>
              <mc:Fallback>
                <p:oleObj name="" r:id="rId1" imgW="393065" imgH="1778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29200" y="1219200"/>
                        <a:ext cx="12954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5"/>
          <p:cNvSpPr txBox="1"/>
          <p:nvPr/>
        </p:nvSpPr>
        <p:spPr>
          <a:xfrm>
            <a:off x="1965325" y="3683000"/>
            <a:ext cx="4772025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You don’t need to obtain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contradiction for every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0181" name="Object 6"/>
          <p:cNvGraphicFramePr>
            <a:graphicFrameLocks noChangeAspect="1"/>
          </p:cNvGraphicFramePr>
          <p:nvPr/>
        </p:nvGraphicFramePr>
        <p:xfrm>
          <a:off x="6629400" y="426720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3" imgW="393065" imgH="177800" progId="Equation.3">
                  <p:embed/>
                </p:oleObj>
              </mc:Choice>
              <mc:Fallback>
                <p:oleObj name="" r:id="rId3" imgW="393065" imgH="1778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29400" y="4267200"/>
                        <a:ext cx="12192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Text Box 2"/>
          <p:cNvSpPr txBox="1"/>
          <p:nvPr/>
        </p:nvSpPr>
        <p:spPr>
          <a:xfrm>
            <a:off x="1066800" y="2057400"/>
            <a:ext cx="5718175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Assume for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contradiction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that       is a regular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1" imgW="330200" imgH="393700" progId="Equation.3">
                  <p:embed/>
                </p:oleObj>
              </mc:Choice>
              <mc:Fallback>
                <p:oleObj name="" r:id="rId1" imgW="330200" imgH="3937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4"/>
          <p:cNvSpPr txBox="1"/>
          <p:nvPr/>
        </p:nvSpPr>
        <p:spPr>
          <a:xfrm>
            <a:off x="990600" y="4572000"/>
            <a:ext cx="6446838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Since        is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infinite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we can apply the 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Pumping Lemma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2228" name="Object 5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330200" imgH="393700" progId="Equation.3">
                  <p:embed/>
                </p:oleObj>
              </mc:Choice>
              <mc:Fallback>
                <p:oleObj name="" r:id="rId3" imgW="330200" imgH="3937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6"/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5" imgW="3505200" imgH="711200" progId="Equation.3">
                  <p:embed/>
                </p:oleObj>
              </mc:Choice>
              <mc:Fallback>
                <p:oleObj name="" r:id="rId5" imgW="3505200" imgH="7112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0"/>
                        <a:ext cx="35052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2"/>
          <p:cNvSpPr txBox="1"/>
          <p:nvPr/>
        </p:nvSpPr>
        <p:spPr>
          <a:xfrm>
            <a:off x="0" y="1143000"/>
            <a:ext cx="6561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Let        be the critical length for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53250" name="Text Box 3"/>
          <p:cNvSpPr txBox="1"/>
          <p:nvPr/>
        </p:nvSpPr>
        <p:spPr>
          <a:xfrm>
            <a:off x="0" y="2667000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Pick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a string       such that: 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1" imgW="368300" imgH="304800" progId="Equation.3">
                  <p:embed/>
                </p:oleObj>
              </mc:Choice>
              <mc:Fallback>
                <p:oleObj name="" r:id="rId1" imgW="368300" imgH="3048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3" imgW="1422400" imgH="520700" progId="Equation.3">
                  <p:embed/>
                </p:oleObj>
              </mc:Choice>
              <mc:Fallback>
                <p:oleObj name="" r:id="rId3" imgW="1422400" imgH="5207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6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5" imgW="1548765" imgH="546100" progId="Equation.3">
                  <p:embed/>
                </p:oleObj>
              </mc:Choice>
              <mc:Fallback>
                <p:oleObj name="" r:id="rId5" imgW="1548765" imgH="5461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7"/>
          <p:cNvSpPr txBox="1"/>
          <p:nvPr/>
        </p:nvSpPr>
        <p:spPr>
          <a:xfrm>
            <a:off x="4953000" y="3581400"/>
            <a:ext cx="21542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and length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114800" y="5181600"/>
          <a:ext cx="2019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2019300" imgH="609600" progId="Equation.3">
                  <p:embed/>
                </p:oleObj>
              </mc:Choice>
              <mc:Fallback>
                <p:oleObj name="" r:id="rId7" imgW="2019300" imgH="6096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5181600"/>
                        <a:ext cx="20193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/>
          <p:nvPr/>
        </p:nvSpPr>
        <p:spPr>
          <a:xfrm>
            <a:off x="2225675" y="5334000"/>
            <a:ext cx="1711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We pick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3257" name="Object 10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9" imgW="393065" imgH="304800" progId="Equation.3">
                  <p:embed/>
                </p:oleObj>
              </mc:Choice>
              <mc:Fallback>
                <p:oleObj name="" r:id="rId9" imgW="393065" imgH="3048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1"/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11" imgW="3505200" imgH="711200" progId="Equation.3">
                  <p:embed/>
                </p:oleObj>
              </mc:Choice>
              <mc:Fallback>
                <p:oleObj name="" r:id="rId11" imgW="3505200" imgH="7112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0"/>
                        <a:ext cx="35052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2"/>
          <p:cNvGraphicFramePr>
            <a:graphicFrameLocks noChangeAspect="1"/>
          </p:cNvGraphicFramePr>
          <p:nvPr/>
        </p:nvGraphicFramePr>
        <p:xfrm>
          <a:off x="6705600" y="11430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13" imgW="127000" imgH="177165" progId="Equation.3">
                  <p:embed/>
                </p:oleObj>
              </mc:Choice>
              <mc:Fallback>
                <p:oleObj name="" r:id="rId13" imgW="127000" imgH="177165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5600" y="1143000"/>
                        <a:ext cx="381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Rectangle 13"/>
          <p:cNvSpPr/>
          <p:nvPr/>
        </p:nvSpPr>
        <p:spPr>
          <a:xfrm>
            <a:off x="1981200" y="5029200"/>
            <a:ext cx="46482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  <p:bldP spid="4609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Text Box 2"/>
          <p:cNvSpPr txBox="1"/>
          <p:nvPr/>
        </p:nvSpPr>
        <p:spPr>
          <a:xfrm>
            <a:off x="990600" y="1981200"/>
            <a:ext cx="25130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with lengths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54274" name="Text Box 3"/>
          <p:cNvSpPr txBox="1"/>
          <p:nvPr/>
        </p:nvSpPr>
        <p:spPr>
          <a:xfrm>
            <a:off x="152400" y="15240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 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37338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" imgW="3543300" imgH="546100" progId="Equation.3">
                  <p:embed/>
                </p:oleObj>
              </mc:Choice>
              <mc:Fallback>
                <p:oleObj name="" r:id="rId1" imgW="3543300" imgH="5461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38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831850" y="3609975"/>
          <a:ext cx="669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3" imgW="6692900" imgH="723900" progId="Equation.3">
                  <p:embed/>
                </p:oleObj>
              </mc:Choice>
              <mc:Fallback>
                <p:oleObj name="" r:id="rId3" imgW="6692900" imgH="7239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" y="3609975"/>
                        <a:ext cx="66929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6"/>
          <p:cNvSpPr txBox="1"/>
          <p:nvPr/>
        </p:nvSpPr>
        <p:spPr>
          <a:xfrm>
            <a:off x="3711575" y="58499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endParaRPr lang="zh-CN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2384903" name="Object 7"/>
          <p:cNvGraphicFramePr>
            <a:graphicFrameLocks noChangeAspect="1"/>
          </p:cNvGraphicFramePr>
          <p:nvPr/>
        </p:nvGraphicFramePr>
        <p:xfrm>
          <a:off x="3194050" y="5591175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5" imgW="1295400" imgH="241300" progId="Equation.3">
                  <p:embed/>
                </p:oleObj>
              </mc:Choice>
              <mc:Fallback>
                <p:oleObj name="" r:id="rId5" imgW="1295400" imgH="2413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4050" y="5591175"/>
                        <a:ext cx="3810000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4904" name="AutoShape 8"/>
          <p:cNvSpPr/>
          <p:nvPr/>
        </p:nvSpPr>
        <p:spPr>
          <a:xfrm rot="5353442">
            <a:off x="4222750" y="4105275"/>
            <a:ext cx="457200" cy="838200"/>
          </a:xfrm>
          <a:prstGeom prst="rightBrace">
            <a:avLst>
              <a:gd name="adj1" fmla="val 15269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4905" name="AutoShape 9"/>
          <p:cNvSpPr/>
          <p:nvPr/>
        </p:nvSpPr>
        <p:spPr>
          <a:xfrm rot="5353442">
            <a:off x="5099050" y="4143375"/>
            <a:ext cx="457200" cy="762000"/>
          </a:xfrm>
          <a:prstGeom prst="rightBrace">
            <a:avLst>
              <a:gd name="adj1" fmla="val 13881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4906" name="AutoShape 10"/>
          <p:cNvSpPr/>
          <p:nvPr/>
        </p:nvSpPr>
        <p:spPr>
          <a:xfrm rot="5353442">
            <a:off x="6392863" y="3684588"/>
            <a:ext cx="457200" cy="1676400"/>
          </a:xfrm>
          <a:prstGeom prst="rightBrace">
            <a:avLst>
              <a:gd name="adj1" fmla="val 30538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4907" name="AutoShape 11"/>
          <p:cNvSpPr/>
          <p:nvPr/>
        </p:nvSpPr>
        <p:spPr>
          <a:xfrm rot="-5446558">
            <a:off x="5135563" y="2349500"/>
            <a:ext cx="457200" cy="2514600"/>
          </a:xfrm>
          <a:prstGeom prst="rightBrace">
            <a:avLst>
              <a:gd name="adj1" fmla="val 45807"/>
              <a:gd name="adj2" fmla="val 50000"/>
            </a:avLst>
          </a:prstGeom>
          <a:noFill/>
          <a:ln w="9525" cap="flat" cmpd="sng">
            <a:solidFill>
              <a:srgbClr val="339966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4908" name="AutoShape 12"/>
          <p:cNvSpPr/>
          <p:nvPr/>
        </p:nvSpPr>
        <p:spPr>
          <a:xfrm rot="-5446558">
            <a:off x="6927850" y="3228975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 cap="flat" cmpd="sng">
            <a:solidFill>
              <a:srgbClr val="339966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2384909" name="Object 13"/>
          <p:cNvGraphicFramePr>
            <a:graphicFrameLocks noChangeAspect="1"/>
          </p:cNvGraphicFramePr>
          <p:nvPr/>
        </p:nvGraphicFramePr>
        <p:xfrm>
          <a:off x="4337050" y="482917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7" imgW="292100" imgH="304800" progId="Equation.3">
                  <p:embed/>
                </p:oleObj>
              </mc:Choice>
              <mc:Fallback>
                <p:oleObj name="" r:id="rId7" imgW="292100" imgH="3048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7050" y="4829175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4910" name="Object 14"/>
          <p:cNvGraphicFramePr>
            <a:graphicFrameLocks noChangeAspect="1"/>
          </p:cNvGraphicFramePr>
          <p:nvPr/>
        </p:nvGraphicFramePr>
        <p:xfrm>
          <a:off x="5175250" y="4829175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9" imgW="317500" imgH="405765" progId="Equation.3">
                  <p:embed/>
                </p:oleObj>
              </mc:Choice>
              <mc:Fallback>
                <p:oleObj name="" r:id="rId9" imgW="317500" imgH="405765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5250" y="4829175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4911" name="Object 15"/>
          <p:cNvGraphicFramePr>
            <a:graphicFrameLocks noChangeAspect="1"/>
          </p:cNvGraphicFramePr>
          <p:nvPr/>
        </p:nvGraphicFramePr>
        <p:xfrm>
          <a:off x="6470650" y="4829175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11" imgW="266700" imgH="279400" progId="Equation.3">
                  <p:embed/>
                </p:oleObj>
              </mc:Choice>
              <mc:Fallback>
                <p:oleObj name="" r:id="rId11" imgW="266700" imgH="2794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70650" y="4829175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4912" name="Object 16"/>
          <p:cNvGraphicFramePr>
            <a:graphicFrameLocks noChangeAspect="1"/>
          </p:cNvGraphicFramePr>
          <p:nvPr/>
        </p:nvGraphicFramePr>
        <p:xfrm>
          <a:off x="5175250" y="2924175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3" imgW="393065" imgH="304800" progId="Equation.3">
                  <p:embed/>
                </p:oleObj>
              </mc:Choice>
              <mc:Fallback>
                <p:oleObj name="" r:id="rId13" imgW="393065" imgH="3048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75250" y="2924175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4913" name="Object 17"/>
          <p:cNvGraphicFramePr>
            <a:graphicFrameLocks noChangeAspect="1"/>
          </p:cNvGraphicFramePr>
          <p:nvPr/>
        </p:nvGraphicFramePr>
        <p:xfrm>
          <a:off x="6929438" y="29257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15" imgW="393065" imgH="304800" progId="Equation.3">
                  <p:embed/>
                </p:oleObj>
              </mc:Choice>
              <mc:Fallback>
                <p:oleObj name="" r:id="rId15" imgW="393065" imgH="3048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29438" y="2925763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Text Box 18"/>
          <p:cNvSpPr txBox="1"/>
          <p:nvPr/>
        </p:nvSpPr>
        <p:spPr>
          <a:xfrm>
            <a:off x="1050925" y="1016000"/>
            <a:ext cx="25606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we can write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4290" name="Object 19"/>
          <p:cNvGraphicFramePr>
            <a:graphicFrameLocks noChangeAspect="1"/>
          </p:cNvGraphicFramePr>
          <p:nvPr/>
        </p:nvGraphicFramePr>
        <p:xfrm>
          <a:off x="3810000" y="990600"/>
          <a:ext cx="3733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6" imgW="1282700" imgH="241300" progId="Equation.3">
                  <p:embed/>
                </p:oleObj>
              </mc:Choice>
              <mc:Fallback>
                <p:oleObj name="" r:id="rId16" imgW="1282700" imgH="2413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0" y="990600"/>
                        <a:ext cx="3733800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Text Box 20"/>
          <p:cNvSpPr txBox="1"/>
          <p:nvPr/>
        </p:nvSpPr>
        <p:spPr>
          <a:xfrm>
            <a:off x="1822450" y="5667375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4292" name="Object 21"/>
          <p:cNvGraphicFramePr>
            <a:graphicFrameLocks noChangeAspect="1"/>
          </p:cNvGraphicFramePr>
          <p:nvPr/>
        </p:nvGraphicFramePr>
        <p:xfrm>
          <a:off x="146050" y="3838575"/>
          <a:ext cx="762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8" imgW="292100" imgH="152400" progId="Equation.3">
                  <p:embed/>
                </p:oleObj>
              </mc:Choice>
              <mc:Fallback>
                <p:oleObj name="" r:id="rId18" imgW="292100" imgH="1524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6050" y="3838575"/>
                        <a:ext cx="7620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4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4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84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84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4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4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4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4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84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84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84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84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84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84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4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4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84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84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84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84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8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8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84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84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4904" grpId="0" animBg="1"/>
      <p:bldP spid="2384905" grpId="0" animBg="1"/>
      <p:bldP spid="2384906" grpId="0" animBg="1"/>
      <p:bldP spid="2384907" grpId="0" animBg="1"/>
      <p:bldP spid="238490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ext Box 2"/>
          <p:cNvSpPr txBox="1"/>
          <p:nvPr/>
        </p:nvSpPr>
        <p:spPr>
          <a:xfrm>
            <a:off x="0" y="2209800"/>
            <a:ext cx="50784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 Pumping Lemma:</a:t>
            </a:r>
            <a:endParaRPr lang="en-US" altLang="zh-CN" sz="32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5298" name="Object 3"/>
          <p:cNvGraphicFramePr>
            <a:graphicFrameLocks noChangeAspect="1"/>
          </p:cNvGraphicFramePr>
          <p:nvPr/>
        </p:nvGraphicFramePr>
        <p:xfrm>
          <a:off x="5562600" y="20574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413000" imgH="723900" progId="Equation.3">
                  <p:embed/>
                </p:oleObj>
              </mc:Choice>
              <mc:Fallback>
                <p:oleObj name="" r:id="rId1" imgW="2413000" imgH="7239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2600" y="2057400"/>
                        <a:ext cx="24130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5562600" y="3200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2324100" imgH="533400" progId="Equation.3">
                  <p:embed/>
                </p:oleObj>
              </mc:Choice>
              <mc:Fallback>
                <p:oleObj name="" r:id="rId3" imgW="2324100" imgH="5334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3200400"/>
                        <a:ext cx="2324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5"/>
          <p:cNvSpPr txBox="1"/>
          <p:nvPr/>
        </p:nvSpPr>
        <p:spPr>
          <a:xfrm>
            <a:off x="2057400" y="4648200"/>
            <a:ext cx="12874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5301" name="Object 6"/>
          <p:cNvGraphicFramePr>
            <a:graphicFrameLocks noChangeAspect="1"/>
          </p:cNvGraphicFramePr>
          <p:nvPr/>
        </p:nvGraphicFramePr>
        <p:xfrm>
          <a:off x="533400" y="0"/>
          <a:ext cx="269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5" imgW="2692400" imgH="723900" progId="Equation.3">
                  <p:embed/>
                </p:oleObj>
              </mc:Choice>
              <mc:Fallback>
                <p:oleObj name="" r:id="rId5" imgW="2692400" imgH="7239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0"/>
                        <a:ext cx="26924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7"/>
          <p:cNvGraphicFramePr>
            <a:graphicFrameLocks noChangeAspect="1"/>
          </p:cNvGraphicFramePr>
          <p:nvPr/>
        </p:nvGraphicFramePr>
        <p:xfrm>
          <a:off x="3581400" y="44958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7" imgW="2501900" imgH="723900" progId="Equation.3">
                  <p:embed/>
                </p:oleObj>
              </mc:Choice>
              <mc:Fallback>
                <p:oleObj name="" r:id="rId7" imgW="2501900" imgH="7239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1400" y="44958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8"/>
          <p:cNvGraphicFramePr>
            <a:graphicFrameLocks noChangeAspect="1"/>
          </p:cNvGraphicFramePr>
          <p:nvPr/>
        </p:nvGraphicFramePr>
        <p:xfrm>
          <a:off x="4572000" y="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9" imgW="1295400" imgH="241300" progId="Equation.3">
                  <p:embed/>
                </p:oleObj>
              </mc:Choice>
              <mc:Fallback>
                <p:oleObj name="" r:id="rId9" imgW="1295400" imgH="2413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0"/>
                        <a:ext cx="3810000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Text Box 2"/>
          <p:cNvSpPr txBox="1"/>
          <p:nvPr/>
        </p:nvSpPr>
        <p:spPr>
          <a:xfrm>
            <a:off x="152400" y="1524000"/>
            <a:ext cx="52006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From the</a:t>
            </a:r>
            <a:r>
              <a:rPr lang="en-US" altLang="zh-CN" sz="32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 Pumping Lemma:</a:t>
            </a: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6322" name="Object 3"/>
          <p:cNvGraphicFramePr>
            <a:graphicFrameLocks noChangeAspect="1"/>
          </p:cNvGraphicFramePr>
          <p:nvPr/>
        </p:nvGraphicFramePr>
        <p:xfrm>
          <a:off x="1066800" y="3429000"/>
          <a:ext cx="6908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" imgW="6908800" imgH="723900" progId="Equation.3">
                  <p:embed/>
                </p:oleObj>
              </mc:Choice>
              <mc:Fallback>
                <p:oleObj name="" r:id="rId1" imgW="6908800" imgH="7239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3429000"/>
                        <a:ext cx="69088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Text Box 4"/>
          <p:cNvSpPr txBox="1"/>
          <p:nvPr/>
        </p:nvSpPr>
        <p:spPr>
          <a:xfrm>
            <a:off x="3565525" y="5927725"/>
            <a:ext cx="1841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endParaRPr lang="zh-CN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56324" name="AutoShape 5"/>
          <p:cNvSpPr/>
          <p:nvPr/>
        </p:nvSpPr>
        <p:spPr>
          <a:xfrm rot="5353442">
            <a:off x="2933700" y="3924300"/>
            <a:ext cx="457200" cy="838200"/>
          </a:xfrm>
          <a:prstGeom prst="rightBrace">
            <a:avLst>
              <a:gd name="adj1" fmla="val 15269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6325" name="AutoShape 6"/>
          <p:cNvSpPr/>
          <p:nvPr/>
        </p:nvSpPr>
        <p:spPr>
          <a:xfrm rot="5353442">
            <a:off x="3810000" y="3962400"/>
            <a:ext cx="457200" cy="762000"/>
          </a:xfrm>
          <a:prstGeom prst="rightBrace">
            <a:avLst>
              <a:gd name="adj1" fmla="val 13881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6326" name="AutoShape 7"/>
          <p:cNvSpPr/>
          <p:nvPr/>
        </p:nvSpPr>
        <p:spPr>
          <a:xfrm rot="5353442">
            <a:off x="5942013" y="3502025"/>
            <a:ext cx="457200" cy="1676400"/>
          </a:xfrm>
          <a:prstGeom prst="rightBrace">
            <a:avLst>
              <a:gd name="adj1" fmla="val 30538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6952" name="AutoShape 8"/>
          <p:cNvSpPr/>
          <p:nvPr/>
        </p:nvSpPr>
        <p:spPr>
          <a:xfrm rot="-5446558">
            <a:off x="4229100" y="1638300"/>
            <a:ext cx="457200" cy="3429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 cap="flat" cmpd="sng">
            <a:solidFill>
              <a:srgbClr val="339966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386953" name="AutoShape 9"/>
          <p:cNvSpPr/>
          <p:nvPr/>
        </p:nvSpPr>
        <p:spPr>
          <a:xfrm rot="-5446558">
            <a:off x="6400800" y="30480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 cap="flat" cmpd="sng">
            <a:solidFill>
              <a:srgbClr val="339966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56329" name="Object 10"/>
          <p:cNvGraphicFramePr>
            <a:graphicFrameLocks noChangeAspect="1"/>
          </p:cNvGraphicFramePr>
          <p:nvPr/>
        </p:nvGraphicFramePr>
        <p:xfrm>
          <a:off x="2971800" y="4648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3" imgW="292100" imgH="304800" progId="Equation.3">
                  <p:embed/>
                </p:oleObj>
              </mc:Choice>
              <mc:Fallback>
                <p:oleObj name="" r:id="rId3" imgW="292100" imgH="3048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464820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1"/>
          <p:cNvGraphicFramePr>
            <a:graphicFrameLocks noChangeAspect="1"/>
          </p:cNvGraphicFramePr>
          <p:nvPr/>
        </p:nvGraphicFramePr>
        <p:xfrm>
          <a:off x="3886200" y="4648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5" imgW="317500" imgH="405765" progId="Equation.3">
                  <p:embed/>
                </p:oleObj>
              </mc:Choice>
              <mc:Fallback>
                <p:oleObj name="" r:id="rId5" imgW="317500" imgH="405765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6200" y="46482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2"/>
          <p:cNvGraphicFramePr>
            <a:graphicFrameLocks noChangeAspect="1"/>
          </p:cNvGraphicFramePr>
          <p:nvPr/>
        </p:nvGraphicFramePr>
        <p:xfrm>
          <a:off x="6096000" y="46482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266700" imgH="279400" progId="Equation.3">
                  <p:embed/>
                </p:oleObj>
              </mc:Choice>
              <mc:Fallback>
                <p:oleObj name="" r:id="rId7" imgW="266700" imgH="2794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4648200"/>
                        <a:ext cx="2651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957" name="Object 13"/>
          <p:cNvGraphicFramePr>
            <a:graphicFrameLocks noChangeAspect="1"/>
          </p:cNvGraphicFramePr>
          <p:nvPr/>
        </p:nvGraphicFramePr>
        <p:xfrm>
          <a:off x="3886200" y="26670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9" imgW="1129665" imgH="431800" progId="Equation.3">
                  <p:embed/>
                </p:oleObj>
              </mc:Choice>
              <mc:Fallback>
                <p:oleObj name="" r:id="rId9" imgW="1129665" imgH="4318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6200" y="2667000"/>
                        <a:ext cx="113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958" name="Object 14"/>
          <p:cNvGraphicFramePr>
            <a:graphicFrameLocks noChangeAspect="1"/>
          </p:cNvGraphicFramePr>
          <p:nvPr/>
        </p:nvGraphicFramePr>
        <p:xfrm>
          <a:off x="6477000" y="2743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1" imgW="393065" imgH="304800" progId="Equation.3">
                  <p:embed/>
                </p:oleObj>
              </mc:Choice>
              <mc:Fallback>
                <p:oleObj name="" r:id="rId11" imgW="393065" imgH="3048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77000" y="27432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5"/>
          <p:cNvSpPr txBox="1"/>
          <p:nvPr/>
        </p:nvSpPr>
        <p:spPr>
          <a:xfrm>
            <a:off x="1600200" y="5668963"/>
            <a:ext cx="12874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Thus:</a:t>
            </a:r>
            <a:endParaRPr lang="en-US" altLang="zh-CN" sz="320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6335" name="Object 16"/>
          <p:cNvGraphicFramePr>
            <a:graphicFrameLocks noChangeAspect="1"/>
          </p:cNvGraphicFramePr>
          <p:nvPr/>
        </p:nvGraphicFramePr>
        <p:xfrm>
          <a:off x="5486400" y="13716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3" imgW="2501900" imgH="723900" progId="Equation.3">
                  <p:embed/>
                </p:oleObj>
              </mc:Choice>
              <mc:Fallback>
                <p:oleObj name="" r:id="rId13" imgW="2501900" imgH="7239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86400" y="1371600"/>
                        <a:ext cx="25019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7"/>
          <p:cNvGraphicFramePr>
            <a:graphicFrameLocks noChangeAspect="1"/>
          </p:cNvGraphicFramePr>
          <p:nvPr/>
        </p:nvGraphicFramePr>
        <p:xfrm>
          <a:off x="1066800" y="0"/>
          <a:ext cx="269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5" imgW="2692400" imgH="723900" progId="Equation.3">
                  <p:embed/>
                </p:oleObj>
              </mc:Choice>
              <mc:Fallback>
                <p:oleObj name="" r:id="rId15" imgW="2692400" imgH="7239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66800" y="0"/>
                        <a:ext cx="26924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AutoShape 18"/>
          <p:cNvSpPr/>
          <p:nvPr/>
        </p:nvSpPr>
        <p:spPr>
          <a:xfrm rot="5353442">
            <a:off x="4648200" y="3962400"/>
            <a:ext cx="457200" cy="762000"/>
          </a:xfrm>
          <a:prstGeom prst="rightBrace">
            <a:avLst>
              <a:gd name="adj1" fmla="val 13881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56338" name="Object 19"/>
          <p:cNvGraphicFramePr>
            <a:graphicFrameLocks noChangeAspect="1"/>
          </p:cNvGraphicFramePr>
          <p:nvPr/>
        </p:nvGraphicFramePr>
        <p:xfrm>
          <a:off x="4724400" y="4648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7" imgW="317500" imgH="405765" progId="Equation.3">
                  <p:embed/>
                </p:oleObj>
              </mc:Choice>
              <mc:Fallback>
                <p:oleObj name="" r:id="rId17" imgW="317500" imgH="405765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4648200"/>
                        <a:ext cx="3159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964" name="Object 20"/>
          <p:cNvGraphicFramePr>
            <a:graphicFrameLocks noChangeAspect="1"/>
          </p:cNvGraphicFramePr>
          <p:nvPr/>
        </p:nvGraphicFramePr>
        <p:xfrm>
          <a:off x="3124200" y="5516563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18" imgW="2476500" imgH="609600" progId="Equation.3">
                  <p:embed/>
                </p:oleObj>
              </mc:Choice>
              <mc:Fallback>
                <p:oleObj name="" r:id="rId18" imgW="2476500" imgH="6096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24200" y="5516563"/>
                        <a:ext cx="2476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1"/>
          <p:cNvGraphicFramePr>
            <a:graphicFrameLocks noChangeAspect="1"/>
          </p:cNvGraphicFramePr>
          <p:nvPr/>
        </p:nvGraphicFramePr>
        <p:xfrm>
          <a:off x="4572000" y="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20" imgW="1295400" imgH="241300" progId="Equation.3">
                  <p:embed/>
                </p:oleObj>
              </mc:Choice>
              <mc:Fallback>
                <p:oleObj name="" r:id="rId20" imgW="1295400" imgH="2413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72000" y="0"/>
                        <a:ext cx="3810000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6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6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86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86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6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6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6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6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86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86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952" grpId="0" animBg="1"/>
      <p:bldP spid="23869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Picture 3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685800" y="23622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4" name="Picture 4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2209800" y="23622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Picture 5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3733800" y="23622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6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7010400" y="23622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Text Box 7"/>
          <p:cNvSpPr txBox="1"/>
          <p:nvPr/>
        </p:nvSpPr>
        <p:spPr>
          <a:xfrm>
            <a:off x="5410200" y="2286000"/>
            <a:ext cx="130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...........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3318" name="AutoShape 8"/>
          <p:cNvSpPr/>
          <p:nvPr/>
        </p:nvSpPr>
        <p:spPr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3319" name="AutoShape 9"/>
          <p:cNvSpPr/>
          <p:nvPr/>
        </p:nvSpPr>
        <p:spPr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3320" name="AutoShape 10"/>
          <p:cNvSpPr/>
          <p:nvPr/>
        </p:nvSpPr>
        <p:spPr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3321" name="Text Box 11"/>
          <p:cNvSpPr txBox="1"/>
          <p:nvPr/>
        </p:nvSpPr>
        <p:spPr>
          <a:xfrm>
            <a:off x="4419600" y="5105400"/>
            <a:ext cx="130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...........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3322" name="Text Box 12"/>
          <p:cNvSpPr txBox="1"/>
          <p:nvPr/>
        </p:nvSpPr>
        <p:spPr>
          <a:xfrm>
            <a:off x="3733800" y="1066800"/>
            <a:ext cx="15795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3323" name="Text Box 13"/>
          <p:cNvSpPr txBox="1"/>
          <p:nvPr/>
        </p:nvSpPr>
        <p:spPr>
          <a:xfrm>
            <a:off x="3352800" y="3962400"/>
            <a:ext cx="2362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pigeonholes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13324" name="Object 14"/>
          <p:cNvGraphicFramePr>
            <a:graphicFrameLocks noChangeAspect="1"/>
          </p:cNvGraphicFramePr>
          <p:nvPr/>
        </p:nvGraphicFramePr>
        <p:xfrm>
          <a:off x="3352800" y="1219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292100" imgH="304800" progId="Equation.3">
                  <p:embed/>
                </p:oleObj>
              </mc:Choice>
              <mc:Fallback>
                <p:oleObj name="" r:id="rId2" imgW="292100" imgH="304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2800" y="121920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5"/>
          <p:cNvGraphicFramePr>
            <a:graphicFrameLocks noChangeAspect="1"/>
          </p:cNvGraphicFramePr>
          <p:nvPr/>
        </p:nvGraphicFramePr>
        <p:xfrm>
          <a:off x="2882900" y="41783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4" imgW="393065" imgH="304800" progId="Equation.3">
                  <p:embed/>
                </p:oleObj>
              </mc:Choice>
              <mc:Fallback>
                <p:oleObj name="" r:id="rId4" imgW="393065" imgH="304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2900" y="41783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6"/>
          <p:cNvGraphicFramePr>
            <a:graphicFrameLocks noChangeAspect="1"/>
          </p:cNvGraphicFramePr>
          <p:nvPr/>
        </p:nvGraphicFramePr>
        <p:xfrm>
          <a:off x="6648450" y="4102100"/>
          <a:ext cx="1155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6" imgW="1155065" imgH="317500" progId="Equation.3">
                  <p:embed/>
                </p:oleObj>
              </mc:Choice>
              <mc:Fallback>
                <p:oleObj name="" r:id="rId6" imgW="1155065" imgH="317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48450" y="4102100"/>
                        <a:ext cx="11557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345" name="Object 2"/>
          <p:cNvGraphicFramePr>
            <a:graphicFrameLocks noChangeAspect="1"/>
          </p:cNvGraphicFramePr>
          <p:nvPr/>
        </p:nvGraphicFramePr>
        <p:xfrm>
          <a:off x="2286000" y="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1" imgW="2476500" imgH="609600" progId="Equation.3">
                  <p:embed/>
                </p:oleObj>
              </mc:Choice>
              <mc:Fallback>
                <p:oleObj name="" r:id="rId1" imgW="2476500" imgH="6096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0"/>
                        <a:ext cx="2476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" name="Object 3"/>
          <p:cNvGraphicFramePr>
            <a:graphicFrameLocks noChangeAspect="1"/>
          </p:cNvGraphicFramePr>
          <p:nvPr/>
        </p:nvGraphicFramePr>
        <p:xfrm>
          <a:off x="2349500" y="203200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3" imgW="3505200" imgH="711200" progId="Equation.3">
                  <p:embed/>
                </p:oleObj>
              </mc:Choice>
              <mc:Fallback>
                <p:oleObj name="" r:id="rId3" imgW="3505200" imgH="7112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0" y="2032000"/>
                        <a:ext cx="35052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Text Box 4"/>
          <p:cNvSpPr txBox="1"/>
          <p:nvPr/>
        </p:nvSpPr>
        <p:spPr>
          <a:xfrm>
            <a:off x="517525" y="2109788"/>
            <a:ext cx="13255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BUT:</a:t>
            </a:r>
            <a:endParaRPr lang="en-US" altLang="zh-CN" sz="360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7348" name="Object 5"/>
          <p:cNvGraphicFramePr>
            <a:graphicFrameLocks noChangeAspect="1"/>
          </p:cNvGraphicFramePr>
          <p:nvPr/>
        </p:nvGraphicFramePr>
        <p:xfrm>
          <a:off x="3105150" y="4165600"/>
          <a:ext cx="247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5" imgW="2476500" imgH="647700" progId="Equation.3">
                  <p:embed/>
                </p:oleObj>
              </mc:Choice>
              <mc:Fallback>
                <p:oleObj name="" r:id="rId5" imgW="2476500" imgH="6477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5150" y="4165600"/>
                        <a:ext cx="24765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6"/>
          <p:cNvSpPr txBox="1"/>
          <p:nvPr/>
        </p:nvSpPr>
        <p:spPr>
          <a:xfrm>
            <a:off x="2133600" y="5457825"/>
            <a:ext cx="45942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600" b="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CONTRADICTION!!!</a:t>
            </a:r>
            <a:endParaRPr lang="en-US" altLang="zh-CN" sz="3600" b="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57350" name="AutoShape 7"/>
          <p:cNvSpPr/>
          <p:nvPr/>
        </p:nvSpPr>
        <p:spPr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graphicFrame>
        <p:nvGraphicFramePr>
          <p:cNvPr id="57351" name="Object 8"/>
          <p:cNvGraphicFramePr>
            <a:graphicFrameLocks noChangeAspect="1"/>
          </p:cNvGraphicFramePr>
          <p:nvPr/>
        </p:nvGraphicFramePr>
        <p:xfrm>
          <a:off x="6400800" y="152400"/>
          <a:ext cx="111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7" imgW="1116965" imgH="546100" progId="Equation.3">
                  <p:embed/>
                </p:oleObj>
              </mc:Choice>
              <mc:Fallback>
                <p:oleObj name="" r:id="rId7" imgW="1116965" imgH="5461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0800" y="152400"/>
                        <a:ext cx="11176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Text Box 2"/>
          <p:cNvSpPr txBox="1"/>
          <p:nvPr/>
        </p:nvSpPr>
        <p:spPr>
          <a:xfrm>
            <a:off x="2590800" y="896938"/>
            <a:ext cx="6154738" cy="1163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Our assumption that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is a regular language is not true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8370" name="Object 3"/>
          <p:cNvGraphicFramePr>
            <a:graphicFrameLocks noChangeAspect="1"/>
          </p:cNvGraphicFramePr>
          <p:nvPr/>
        </p:nvGraphicFramePr>
        <p:xfrm>
          <a:off x="6784975" y="935038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" imgW="330200" imgH="393700" progId="Equation.3">
                  <p:embed/>
                </p:oleObj>
              </mc:Choice>
              <mc:Fallback>
                <p:oleObj name="" r:id="rId1" imgW="330200" imgH="3937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84975" y="935038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4"/>
          <p:cNvSpPr txBox="1"/>
          <p:nvPr/>
        </p:nvSpPr>
        <p:spPr>
          <a:xfrm>
            <a:off x="0" y="4246563"/>
            <a:ext cx="28400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4000" dirty="0">
                <a:solidFill>
                  <a:srgbClr val="FF3300"/>
                </a:solidFill>
                <a:latin typeface="Comic Sans MS" panose="030F0902030302020204" pitchFamily="66" charset="0"/>
                <a:ea typeface="宋体" charset="-122"/>
              </a:rPr>
              <a:t>Conclusion:</a:t>
            </a:r>
            <a:endParaRPr lang="en-US" altLang="zh-CN" sz="4000" dirty="0">
              <a:solidFill>
                <a:srgbClr val="FF3300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58372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3" imgW="330200" imgH="393700" progId="Equation.3">
                  <p:embed/>
                </p:oleObj>
              </mc:Choice>
              <mc:Fallback>
                <p:oleObj name="" r:id="rId3" imgW="330200" imgH="3937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/>
          <p:cNvSpPr txBox="1"/>
          <p:nvPr/>
        </p:nvSpPr>
        <p:spPr>
          <a:xfrm>
            <a:off x="3733800" y="4343400"/>
            <a:ext cx="47767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is not a regular language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58374" name="Text Box 7"/>
          <p:cNvSpPr txBox="1"/>
          <p:nvPr/>
        </p:nvSpPr>
        <p:spPr>
          <a:xfrm>
            <a:off x="0" y="896938"/>
            <a:ext cx="22955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Therefore: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58375" name="Text Box 8"/>
          <p:cNvSpPr txBox="1"/>
          <p:nvPr/>
        </p:nvSpPr>
        <p:spPr>
          <a:xfrm>
            <a:off x="5795963" y="5734050"/>
            <a:ext cx="247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2400" b="0" dirty="0">
                <a:solidFill>
                  <a:srgbClr val="FF9933"/>
                </a:solidFill>
                <a:latin typeface="Comic Sans MS" panose="030F0902030302020204" pitchFamily="66" charset="0"/>
                <a:ea typeface="宋体" charset="-122"/>
              </a:rPr>
              <a:t>END OF PROOF</a:t>
            </a:r>
            <a:endParaRPr lang="en-US" altLang="zh-CN" sz="2400" b="0" dirty="0">
              <a:solidFill>
                <a:srgbClr val="FF9933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/>
          <p:nvPr>
            <p:ph type="title"/>
          </p:nvPr>
        </p:nvSpPr>
        <p:spPr>
          <a:xfrm>
            <a:off x="468313" y="0"/>
            <a:ext cx="8229600" cy="620713"/>
          </a:xfrm>
          <a:solidFill>
            <a:srgbClr val="FFFFFF"/>
          </a:solidFill>
          <a:ln>
            <a:noFill/>
          </a:ln>
        </p:spPr>
        <p:txBody>
          <a:bodyPr anchor="t"/>
          <a:p>
            <a:pPr eaLnBrk="1" hangingPunct="1"/>
            <a:r>
              <a:rPr lang="en-US" altLang="zh-CN" dirty="0">
                <a:latin typeface="Comic Sans MS" panose="030F0902030302020204" pitchFamily="66" charset="0"/>
                <a:ea typeface="宋体" charset="-122"/>
              </a:rPr>
              <a:t>The Pigeonhole Principle</a:t>
            </a:r>
            <a:endParaRPr lang="en-US" altLang="zh-CN" dirty="0">
              <a:latin typeface="Comic Sans MS" panose="030F0902030302020204" pitchFamily="66" charset="0"/>
              <a:ea typeface="宋体" charset="-122"/>
            </a:endParaRPr>
          </a:p>
        </p:txBody>
      </p:sp>
      <p:pic>
        <p:nvPicPr>
          <p:cNvPr id="14338" name="Picture 4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57200" y="52578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Picture 5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2514600" y="52578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6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6477000" y="54102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7" descr="pigeon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6172200" y="4953000"/>
            <a:ext cx="91440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AutoShape 8"/>
          <p:cNvSpPr/>
          <p:nvPr/>
        </p:nvSpPr>
        <p:spPr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4343" name="AutoShape 9"/>
          <p:cNvSpPr/>
          <p:nvPr/>
        </p:nvSpPr>
        <p:spPr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4344" name="AutoShape 10"/>
          <p:cNvSpPr/>
          <p:nvPr/>
        </p:nvSpPr>
        <p:spPr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>
            <a:spAutoFit/>
          </a:bodyPr>
          <a:p>
            <a:pPr indent="0"/>
            <a:endParaRPr lang="zh-CN" altLang="en-US" dirty="0"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4345" name="Text Box 11"/>
          <p:cNvSpPr txBox="1"/>
          <p:nvPr/>
        </p:nvSpPr>
        <p:spPr>
          <a:xfrm>
            <a:off x="4419600" y="5105400"/>
            <a:ext cx="130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...........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4346" name="Text Box 12"/>
          <p:cNvSpPr txBox="1"/>
          <p:nvPr/>
        </p:nvSpPr>
        <p:spPr>
          <a:xfrm>
            <a:off x="762000" y="1143000"/>
            <a:ext cx="15795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sp>
        <p:nvSpPr>
          <p:cNvPr id="14347" name="Text Box 13"/>
          <p:cNvSpPr txBox="1"/>
          <p:nvPr/>
        </p:nvSpPr>
        <p:spPr>
          <a:xfrm>
            <a:off x="762000" y="1981200"/>
            <a:ext cx="2362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pigeonholes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  <p:graphicFrame>
        <p:nvGraphicFramePr>
          <p:cNvPr id="14348" name="Object 14"/>
          <p:cNvGraphicFramePr>
            <a:graphicFrameLocks noChangeAspect="1"/>
          </p:cNvGraphicFramePr>
          <p:nvPr/>
        </p:nvGraphicFramePr>
        <p:xfrm>
          <a:off x="304800" y="1371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292100" imgH="304800" progId="Equation.3">
                  <p:embed/>
                </p:oleObj>
              </mc:Choice>
              <mc:Fallback>
                <p:oleObj name="" r:id="rId2" imgW="292100" imgH="304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1371600"/>
                        <a:ext cx="290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5"/>
          <p:cNvGraphicFramePr>
            <a:graphicFrameLocks noChangeAspect="1"/>
          </p:cNvGraphicFramePr>
          <p:nvPr/>
        </p:nvGraphicFramePr>
        <p:xfrm>
          <a:off x="292100" y="21971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4" imgW="393065" imgH="304800" progId="Equation.3">
                  <p:embed/>
                </p:oleObj>
              </mc:Choice>
              <mc:Fallback>
                <p:oleObj name="" r:id="rId4" imgW="393065" imgH="304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100" y="219710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6"/>
          <p:cNvGraphicFramePr>
            <a:graphicFrameLocks noChangeAspect="1"/>
          </p:cNvGraphicFramePr>
          <p:nvPr/>
        </p:nvGraphicFramePr>
        <p:xfrm>
          <a:off x="1143000" y="2895600"/>
          <a:ext cx="1155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6" imgW="1155065" imgH="317500" progId="Equation.3">
                  <p:embed/>
                </p:oleObj>
              </mc:Choice>
              <mc:Fallback>
                <p:oleObj name="" r:id="rId6" imgW="1155065" imgH="317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2895600"/>
                        <a:ext cx="11557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Line 17"/>
          <p:cNvSpPr/>
          <p:nvPr/>
        </p:nvSpPr>
        <p:spPr>
          <a:xfrm>
            <a:off x="6172200" y="3581400"/>
            <a:ext cx="7620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4352" name="Text Box 18"/>
          <p:cNvSpPr txBox="1"/>
          <p:nvPr/>
        </p:nvSpPr>
        <p:spPr>
          <a:xfrm>
            <a:off x="3886200" y="2286000"/>
            <a:ext cx="4589463" cy="1163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There is a pigeonhole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  <a:p>
            <a:pPr indent="0" eaLnBrk="0" hangingPunct="0"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omic Sans MS" panose="030F0902030302020204" pitchFamily="66" charset="0"/>
                <a:ea typeface="宋体" charset="-122"/>
              </a:rPr>
              <a:t> with at least 2 pigeons</a:t>
            </a:r>
            <a:endParaRPr lang="en-US" altLang="zh-CN" sz="3200" b="0" dirty="0">
              <a:solidFill>
                <a:schemeClr val="accent2"/>
              </a:solidFill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/>
          <p:nvPr>
            <p:ph type="ctrTitle"/>
          </p:nvPr>
        </p:nvSpPr>
        <p:spPr>
          <a:xfrm>
            <a:off x="684213" y="1916113"/>
            <a:ext cx="7772400" cy="1143000"/>
          </a:xfrm>
          <a:solidFill>
            <a:srgbClr val="FFFFFF"/>
          </a:solidFill>
          <a:ln>
            <a:noFill/>
          </a:ln>
        </p:spPr>
        <p:txBody>
          <a:bodyPr anchor="t"/>
          <a:p>
            <a:pPr eaLnBrk="1" hangingPunct="1"/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The Pigeonhole Principle</a:t>
            </a: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and </a:t>
            </a: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br>
              <a:rPr lang="en-US" altLang="zh-CN" sz="4000" dirty="0">
                <a:latin typeface="Comic Sans MS" panose="030F0902030302020204" pitchFamily="66" charset="0"/>
                <a:ea typeface="宋体" charset="-122"/>
              </a:rPr>
            </a:br>
            <a:r>
              <a:rPr lang="en-US" altLang="zh-CN" sz="4000" dirty="0">
                <a:latin typeface="Comic Sans MS" panose="030F0902030302020204" pitchFamily="66" charset="0"/>
                <a:ea typeface="宋体" charset="-122"/>
              </a:rPr>
              <a:t>DFAs</a:t>
            </a:r>
            <a:endParaRPr lang="en-US" altLang="zh-CN" sz="4000" dirty="0">
              <a:latin typeface="Comic Sans MS" panose="030F0902030302020204" pitchFamily="66" charset="0"/>
              <a:ea typeface="宋体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模板1">
  <a:themeElements>
    <a:clrScheme name="模板1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8000"/>
      </a:hlink>
      <a:folHlink>
        <a:srgbClr val="B2B2B2"/>
      </a:folHlink>
    </a:clrScheme>
    <a:fontScheme name="模板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charset="-122"/>
          </a:defRPr>
        </a:defPPr>
      </a:lstStyle>
    </a:lnDef>
  </a:objectDefaults>
  <a:extraClrSchemeLst>
    <a:extraClrScheme>
      <a:clrScheme name="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8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E:\Documents and Settings\Administrator\Application Data\Microsoft\Templates\模板1.pot</Template>
  <TotalTime>0</TotalTime>
  <Words>6564</Words>
  <Application>WPS 演示</Application>
  <PresentationFormat>全屏显示(4:3)</PresentationFormat>
  <Paragraphs>647</Paragraphs>
  <Slides>71</Slides>
  <Notes>5</Notes>
  <HiddenSlides>1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468</vt:i4>
      </vt:variant>
      <vt:variant>
        <vt:lpstr>幻灯片标题</vt:lpstr>
      </vt:variant>
      <vt:variant>
        <vt:i4>71</vt:i4>
      </vt:variant>
    </vt:vector>
  </HeadingPairs>
  <TitlesOfParts>
    <vt:vector size="562" baseType="lpstr">
      <vt:lpstr>Arial</vt:lpstr>
      <vt:lpstr>方正书宋_GBK</vt:lpstr>
      <vt:lpstr>Wingdings</vt:lpstr>
      <vt:lpstr>Times New Roman</vt:lpstr>
      <vt:lpstr>宋体</vt:lpstr>
      <vt:lpstr>黑体</vt:lpstr>
      <vt:lpstr>华文行楷</vt:lpstr>
      <vt:lpstr>Comic Sans MS</vt:lpstr>
      <vt:lpstr>Symbol</vt:lpstr>
      <vt:lpstr>Old Style Bold Outline</vt:lpstr>
      <vt:lpstr>Helvetica</vt:lpstr>
      <vt:lpstr>汉仪中黑KW</vt:lpstr>
      <vt:lpstr>汉仪书宋二KW</vt:lpstr>
      <vt:lpstr>行楷-简</vt:lpstr>
      <vt:lpstr>微软雅黑</vt:lpstr>
      <vt:lpstr>汉仪旗黑</vt:lpstr>
      <vt:lpstr>宋体</vt:lpstr>
      <vt:lpstr>Arial Unicode MS</vt:lpstr>
      <vt:lpstr>Kingsoft Sign</vt:lpstr>
      <vt:lpstr>苹方-简</vt:lpstr>
      <vt:lpstr>Times New Roman Regular</vt:lpstr>
      <vt:lpstr>华文仿宋</vt:lpstr>
      <vt:lpstr>模板1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浙江科技学院计算机基础教研室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电子教案</dc:title>
  <dc:creator>罗朝盛</dc:creator>
  <cp:lastModifiedBy>jifengrui</cp:lastModifiedBy>
  <cp:revision>885</cp:revision>
  <dcterms:created xsi:type="dcterms:W3CDTF">2021-11-03T11:01:17Z</dcterms:created>
  <dcterms:modified xsi:type="dcterms:W3CDTF">2021-11-03T11:01:17Z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