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1056" r:id="rId2"/>
    <p:sldId id="1057" r:id="rId3"/>
    <p:sldId id="1059" r:id="rId4"/>
    <p:sldId id="1060" r:id="rId5"/>
    <p:sldId id="1061" r:id="rId6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FFCCFF"/>
    <a:srgbClr val="000066"/>
    <a:srgbClr val="3333FF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31" autoAdjust="0"/>
    <p:restoredTop sz="86854" autoAdjust="0"/>
  </p:normalViewPr>
  <p:slideViewPr>
    <p:cSldViewPr>
      <p:cViewPr varScale="1">
        <p:scale>
          <a:sx n="75" d="100"/>
          <a:sy n="75" d="100"/>
        </p:scale>
        <p:origin x="516" y="27"/>
      </p:cViewPr>
      <p:guideLst>
        <p:guide orient="horz" pos="111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7C22A3-F1F5-E24B-9C92-880DA1AF10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0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0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2C39F29-430D-BD48-9F44-96FFD85C73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7E0E7A82-B83F-4189-B0F7-C600C4EBF7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9F0EF85F-6819-44D2-9658-5AF8FAE7C7D5}" type="slidenum">
              <a:rPr lang="en-US" altLang="zh-CN"/>
              <a:pPr>
                <a:spcBef>
                  <a:spcPct val="20000"/>
                </a:spcBef>
              </a:pPr>
              <a:t>1</a:t>
            </a:fld>
            <a:endParaRPr lang="en-US" altLang="zh-CN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0DCFDD1E-7445-4F94-A558-B7E54E683F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BA8D9A7B-FBCA-47FB-A4A9-31D15A68E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438CA430-0D4D-4874-AE61-348AA24ABE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D818D3BC-1E6B-4A05-8C54-FD8BA27AE64F}" type="slidenum">
              <a:rPr lang="en-US" altLang="zh-CN"/>
              <a:pPr>
                <a:spcBef>
                  <a:spcPct val="20000"/>
                </a:spcBef>
              </a:pPr>
              <a:t>2</a:t>
            </a:fld>
            <a:endParaRPr lang="en-US" altLang="zh-CN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F1ADABEB-2607-445C-9E27-CF9EC3CB56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4101B3F5-93CE-4DD3-BBE5-EB0DCB259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B0B86148-3B8F-4ABD-A27F-A6919DFFD4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1CA378C7-0E10-469D-90D5-A7F120FED451}" type="slidenum">
              <a:rPr lang="en-US" altLang="zh-CN"/>
              <a:pPr>
                <a:spcBef>
                  <a:spcPct val="20000"/>
                </a:spcBef>
              </a:pPr>
              <a:t>3</a:t>
            </a:fld>
            <a:endParaRPr lang="en-US" altLang="zh-CN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381C31E5-93EC-42BD-AA46-D21ADBF76E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BA43443D-BA70-4DFA-BC6A-52D345427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52C3D808-82E6-45B5-A070-B62104FAAA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C9B19BE0-C522-4D81-B0B3-EFB28E3B80B7}" type="slidenum">
              <a:rPr lang="en-US" altLang="zh-CN"/>
              <a:pPr>
                <a:spcBef>
                  <a:spcPct val="20000"/>
                </a:spcBef>
              </a:pPr>
              <a:t>4</a:t>
            </a:fld>
            <a:endParaRPr lang="en-US" altLang="zh-CN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35EC4B98-85CF-48A4-8B0C-5E54485519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FE26952F-8E33-4252-AD63-710F3752D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8CB36BFA-9A9E-42CA-82C8-CEC4D1E5B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9013F57C-AAF7-4ADA-B176-0B8AED1153A2}" type="slidenum">
              <a:rPr lang="en-US" altLang="zh-CN"/>
              <a:pPr>
                <a:spcBef>
                  <a:spcPct val="20000"/>
                </a:spcBef>
              </a:pPr>
              <a:t>5</a:t>
            </a:fld>
            <a:endParaRPr lang="en-US" altLang="zh-CN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9EFCB304-8354-4108-B907-60269C2727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5460C457-4BCE-4D07-8CFA-1F63A42D1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3717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4077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884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6386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479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278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1829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3609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64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37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172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808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3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7620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7" name="Text Box 24"/>
          <p:cNvSpPr txBox="1">
            <a:spLocks noChangeArrowheads="1"/>
          </p:cNvSpPr>
          <p:nvPr/>
        </p:nvSpPr>
        <p:spPr bwMode="auto">
          <a:xfrm>
            <a:off x="0" y="6400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defRPr/>
            </a:pPr>
            <a:endParaRPr kumimoji="0" lang="zh-CN" altLang="zh-CN" sz="2400"/>
          </a:p>
        </p:txBody>
      </p:sp>
      <p:sp>
        <p:nvSpPr>
          <p:cNvPr id="1028" name="Text Box 25"/>
          <p:cNvSpPr txBox="1">
            <a:spLocks noChangeArrowheads="1"/>
          </p:cNvSpPr>
          <p:nvPr/>
        </p:nvSpPr>
        <p:spPr bwMode="auto">
          <a:xfrm>
            <a:off x="0" y="6400800"/>
            <a:ext cx="9906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r">
              <a:defRPr/>
            </a:pPr>
            <a:r>
              <a:rPr kumimoji="0" lang="en-US" altLang="zh-CN" sz="2400" b="1">
                <a:solidFill>
                  <a:schemeClr val="accent1"/>
                </a:solidFill>
              </a:rPr>
              <a:t>☆☆</a:t>
            </a:r>
          </a:p>
        </p:txBody>
      </p:sp>
      <p:sp>
        <p:nvSpPr>
          <p:cNvPr id="1029" name="Text Box 26"/>
          <p:cNvSpPr txBox="1">
            <a:spLocks noChangeArrowheads="1"/>
          </p:cNvSpPr>
          <p:nvPr/>
        </p:nvSpPr>
        <p:spPr bwMode="auto">
          <a:xfrm>
            <a:off x="990600" y="6400800"/>
            <a:ext cx="81534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r>
              <a:rPr kumimoji="0" lang="zh-CN" altLang="en-US" sz="2400">
                <a:latin typeface="华文行楷" charset="-122"/>
                <a:ea typeface="华文行楷" charset="-122"/>
              </a:rPr>
              <a:t>第</a:t>
            </a:r>
            <a:r>
              <a:rPr kumimoji="0" lang="en-US" altLang="zh-CN" sz="2400">
                <a:latin typeface="华文行楷" charset="-122"/>
                <a:ea typeface="华文行楷" charset="-122"/>
              </a:rPr>
              <a:t>3</a:t>
            </a:r>
            <a:r>
              <a:rPr kumimoji="0" lang="zh-CN" altLang="en-US" sz="2400">
                <a:latin typeface="华文行楷" charset="-122"/>
                <a:ea typeface="华文行楷" charset="-122"/>
              </a:rPr>
              <a:t>章  图灵机 </a:t>
            </a:r>
          </a:p>
        </p:txBody>
      </p:sp>
      <p:pic>
        <p:nvPicPr>
          <p:cNvPr id="1030" name="Picture 27" descr="0055_GIF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467475"/>
            <a:ext cx="5270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8" descr="0056_GIF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3" y="6464300"/>
            <a:ext cx="504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29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3" name="Line 30"/>
          <p:cNvSpPr>
            <a:spLocks noChangeShapeType="1"/>
          </p:cNvSpPr>
          <p:nvPr/>
        </p:nvSpPr>
        <p:spPr bwMode="auto">
          <a:xfrm>
            <a:off x="990600" y="6400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" name="Line 31"/>
          <p:cNvSpPr>
            <a:spLocks noChangeShapeType="1"/>
          </p:cNvSpPr>
          <p:nvPr/>
        </p:nvSpPr>
        <p:spPr bwMode="auto">
          <a:xfrm>
            <a:off x="7010400" y="640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" name="Line 32"/>
          <p:cNvSpPr>
            <a:spLocks noChangeShapeType="1"/>
          </p:cNvSpPr>
          <p:nvPr/>
        </p:nvSpPr>
        <p:spPr bwMode="auto">
          <a:xfrm>
            <a:off x="8188325" y="640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6" name="AutoShape 33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7446963" y="6511925"/>
            <a:ext cx="304800" cy="304800"/>
          </a:xfrm>
          <a:prstGeom prst="flowChartSummingJunction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7" name="Text Box 34"/>
          <p:cNvSpPr txBox="1">
            <a:spLocks noChangeArrowheads="1"/>
          </p:cNvSpPr>
          <p:nvPr/>
        </p:nvSpPr>
        <p:spPr bwMode="auto">
          <a:xfrm>
            <a:off x="8458200" y="6400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5061DFB-9F56-8B46-AE43-8D44133253D2}" type="slidenum">
              <a:rPr kumimoji="0" lang="en-US" altLang="zh-CN" sz="2400" i="1" smtClean="0">
                <a:solidFill>
                  <a:srgbClr val="0000FF"/>
                </a:solidFill>
              </a:rPr>
              <a:pPr>
                <a:defRPr/>
              </a:pPr>
              <a:t>‹#›</a:t>
            </a:fld>
            <a:endParaRPr kumimoji="0" lang="en-US" altLang="zh-CN" sz="2400" i="1">
              <a:solidFill>
                <a:srgbClr val="0000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v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charset="2"/>
        <a:buChar char="§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extLst>
              <a:ext uri="{FF2B5EF4-FFF2-40B4-BE49-F238E27FC236}">
                <a16:creationId xmlns:a16="http://schemas.microsoft.com/office/drawing/2014/main" id="{51BE29AE-7F4A-45B2-9241-8DE400A97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363"/>
            <a:ext cx="7562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图灵机－</a:t>
            </a:r>
            <a:r>
              <a:rPr lang="en-US" altLang="zh-CN" sz="3200" b="1"/>
              <a:t>The Halting Problem  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9406CF72-67FC-4837-A96F-CF28568CB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836613"/>
            <a:ext cx="8424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Unsolvable Problems</a:t>
            </a:r>
            <a:r>
              <a:rPr lang="en-US" altLang="zh-CN" sz="2400"/>
              <a:t> </a:t>
            </a: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1DBAA88B-9A95-4E8C-AA4F-49D034F4D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12875"/>
            <a:ext cx="89646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30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r>
              <a:rPr lang="en-US" altLang="zh-CN" sz="2400"/>
              <a:t>The Halting Problem</a:t>
            </a:r>
            <a:r>
              <a:rPr lang="zh-CN" altLang="en-US" sz="2400"/>
              <a:t>是最简单的不可解决的问题</a:t>
            </a:r>
            <a:r>
              <a:rPr lang="en-US" altLang="zh-CN" sz="2400"/>
              <a:t>.  You will note that the interesting problems involve loops. </a:t>
            </a:r>
          </a:p>
          <a:p>
            <a:pPr eaLnBrk="1" hangingPunct="1"/>
            <a:r>
              <a:rPr lang="zh-CN" altLang="en-US" sz="2400"/>
              <a:t>以下是 </a:t>
            </a:r>
            <a:r>
              <a:rPr lang="en-US" altLang="zh-CN" sz="2400"/>
              <a:t>Javascript </a:t>
            </a:r>
            <a:r>
              <a:rPr lang="zh-CN" altLang="en-US" sz="2400"/>
              <a:t>程序段落 </a:t>
            </a:r>
            <a:r>
              <a:rPr lang="en-US" altLang="zh-CN" sz="2400"/>
              <a:t>(algorithm): </a:t>
            </a:r>
          </a:p>
        </p:txBody>
      </p:sp>
      <p:graphicFrame>
        <p:nvGraphicFramePr>
          <p:cNvPr id="1618949" name="Group 5">
            <a:extLst>
              <a:ext uri="{FF2B5EF4-FFF2-40B4-BE49-F238E27FC236}">
                <a16:creationId xmlns:a16="http://schemas.microsoft.com/office/drawing/2014/main" id="{6507C8DC-4047-4B3A-984B-75014F5A2979}"/>
              </a:ext>
            </a:extLst>
          </p:cNvPr>
          <p:cNvGraphicFramePr>
            <a:graphicFrameLocks noGrp="1"/>
          </p:cNvGraphicFramePr>
          <p:nvPr/>
        </p:nvGraphicFramePr>
        <p:xfrm>
          <a:off x="0" y="2781300"/>
          <a:ext cx="9144000" cy="2651416"/>
        </p:xfrm>
        <a:graphic>
          <a:graphicData uri="http://schemas.openxmlformats.org/drawingml/2006/table">
            <a:tbl>
              <a:tblPr/>
              <a:tblGrid>
                <a:gridCol w="514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for(quarts=0; quarts&lt;10; quarts++){</a:t>
                      </a:r>
                      <a:b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宋体" charset="-122"/>
                          <a:cs typeface="Courier New" pitchFamily="49" charset="0"/>
                        </a:rPr>
                        <a:t>  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liters = quarts/1.05671;</a:t>
                      </a:r>
                      <a:b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/>
                          <a:ea typeface="宋体" charset="-122"/>
                          <a:cs typeface="Courier New" pitchFamily="49" charset="0"/>
                        </a:rPr>
                        <a:t>  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alert( quarts+" "+liters);</a:t>
                      </a:r>
                      <a:b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}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T="45634" marB="4563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green = ON</a:t>
                      </a:r>
                      <a:b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red = amber = OFF</a:t>
                      </a:r>
                      <a:b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while(true){</a:t>
                      </a:r>
                      <a:b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/>
                          <a:ea typeface="宋体" charset="-122"/>
                          <a:cs typeface="Courier New" pitchFamily="49" charset="0"/>
                        </a:rPr>
                        <a:t>  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amber = ON; green = OFF;</a:t>
                      </a:r>
                      <a:b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/>
                          <a:ea typeface="宋体" charset="-122"/>
                          <a:cs typeface="Courier New" pitchFamily="49" charset="0"/>
                        </a:rPr>
                        <a:t>  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wait 10 seconds;</a:t>
                      </a:r>
                      <a:b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/>
                          <a:ea typeface="宋体" charset="-122"/>
                          <a:cs typeface="Courier New" pitchFamily="49" charset="0"/>
                        </a:rPr>
                        <a:t>  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red = ON;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/>
                          <a:ea typeface="宋体" charset="-122"/>
                          <a:cs typeface="Courier New" pitchFamily="49" charset="0"/>
                        </a:rPr>
                        <a:t> 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amber = OFF;</a:t>
                      </a:r>
                      <a:b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/>
                          <a:ea typeface="宋体" charset="-122"/>
                          <a:cs typeface="Courier New" pitchFamily="49" charset="0"/>
                        </a:rPr>
                        <a:t>  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wait 40 seconds;</a:t>
                      </a:r>
                      <a:b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/>
                          <a:ea typeface="宋体" charset="-122"/>
                          <a:cs typeface="Courier New" pitchFamily="49" charset="0"/>
                        </a:rPr>
                        <a:t>  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green = ON; red = OFF;</a:t>
                      </a:r>
                      <a:b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}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T="45634" marB="4563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limit = prompt("Max Value","");</a:t>
                      </a:r>
                      <a:b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for(quarts=1;quarts&lt;limit;quarts++){</a:t>
                      </a:r>
                      <a:b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/>
                          <a:ea typeface="宋体" charset="-122"/>
                          <a:cs typeface="Courier New" pitchFamily="49" charset="0"/>
                        </a:rPr>
                        <a:t>  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liters = quarts/1.05671;</a:t>
                      </a:r>
                      <a:b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/>
                          <a:ea typeface="宋体" charset="-122"/>
                          <a:cs typeface="Courier New" pitchFamily="49" charset="0"/>
                        </a:rPr>
                        <a:t>  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alert( quarts+" "+liters);</a:t>
                      </a:r>
                      <a:b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}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T="45634" marB="4563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8959" name="Text Box 15" descr="3">
            <a:extLst>
              <a:ext uri="{FF2B5EF4-FFF2-40B4-BE49-F238E27FC236}">
                <a16:creationId xmlns:a16="http://schemas.microsoft.com/office/drawing/2014/main" id="{EB6572AA-1D59-4B15-B9FB-7FF6463B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54463"/>
            <a:ext cx="8820150" cy="22828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>
              <a:buFontTx/>
              <a:buAutoNum type="arabicPeriod"/>
            </a:pPr>
            <a:r>
              <a:rPr lang="en-US" altLang="zh-CN" sz="2400"/>
              <a:t>The first program clearly is a one that will terminate after printing in an alert 10 lines of output. </a:t>
            </a:r>
          </a:p>
          <a:p>
            <a:pPr eaLnBrk="1" hangingPunct="1">
              <a:buFontTx/>
              <a:buAutoNum type="arabicPeriod"/>
            </a:pPr>
            <a:r>
              <a:rPr lang="en-US" altLang="zh-CN" sz="2400"/>
              <a:t>The second program alerts as many times as indicated by the input. </a:t>
            </a:r>
          </a:p>
          <a:p>
            <a:pPr eaLnBrk="1" hangingPunct="1">
              <a:buFontTx/>
              <a:buAutoNum type="arabicPeriod"/>
            </a:pPr>
            <a:r>
              <a:rPr lang="en-US" altLang="zh-CN" sz="2400"/>
              <a:t>The last program runs forever.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9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>
            <a:extLst>
              <a:ext uri="{FF2B5EF4-FFF2-40B4-BE49-F238E27FC236}">
                <a16:creationId xmlns:a16="http://schemas.microsoft.com/office/drawing/2014/main" id="{899D55E8-D36F-400F-947D-122BDD400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363"/>
            <a:ext cx="7562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图灵机－</a:t>
            </a:r>
            <a:r>
              <a:rPr lang="en-US" altLang="zh-CN" sz="3200" b="1"/>
              <a:t>The Halting Problem  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C97A40DA-B4E4-4271-8289-E2BF603BC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836613"/>
            <a:ext cx="8424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The Halting Problem</a:t>
            </a:r>
            <a:r>
              <a:rPr lang="en-US" altLang="zh-CN" sz="2400"/>
              <a:t> </a:t>
            </a:r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id="{5758569C-F769-492E-8D24-7947792B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12875"/>
            <a:ext cx="89646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30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r>
              <a:rPr lang="zh-CN" altLang="en-US" sz="2400"/>
              <a:t>算法可能包含无限循环，有限循环。算法实现的工作量通常依靠输入的数据。算法可能包括各种数据循环，嵌套循环或者顺序循环。</a:t>
            </a:r>
            <a:r>
              <a:rPr lang="en-US" altLang="zh-CN" sz="2400"/>
              <a:t>The </a:t>
            </a:r>
            <a:r>
              <a:rPr lang="en-US" altLang="zh-CN" sz="2400" b="1"/>
              <a:t>Halting problem</a:t>
            </a:r>
            <a:r>
              <a:rPr lang="en-US" altLang="zh-CN" sz="2400"/>
              <a:t> asks the question. </a:t>
            </a:r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96DB8A12-8075-4360-9F51-1F6F3F9FA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08275"/>
            <a:ext cx="8569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solidFill>
                  <a:srgbClr val="CC0099"/>
                </a:solidFill>
              </a:rPr>
              <a:t>Given a program and an input to the program, determine if the program will eventually stop when it is given that input.</a:t>
            </a:r>
            <a:r>
              <a:rPr lang="en-US" altLang="zh-CN" sz="2400">
                <a:solidFill>
                  <a:srgbClr val="CC0099"/>
                </a:solidFill>
              </a:rPr>
              <a:t> </a:t>
            </a:r>
          </a:p>
        </p:txBody>
      </p:sp>
      <p:sp>
        <p:nvSpPr>
          <p:cNvPr id="1620998" name="Text Box 6">
            <a:extLst>
              <a:ext uri="{FF2B5EF4-FFF2-40B4-BE49-F238E27FC236}">
                <a16:creationId xmlns:a16="http://schemas.microsoft.com/office/drawing/2014/main" id="{F7C780F2-78D3-4481-9EAB-122C87A9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4613" y="3716338"/>
            <a:ext cx="8715376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5113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u="sng">
                <a:solidFill>
                  <a:schemeClr val="accent2"/>
                </a:solidFill>
              </a:rPr>
              <a:t>Trial solution</a:t>
            </a:r>
            <a:r>
              <a:rPr lang="en-US" altLang="zh-CN" sz="2400" b="1">
                <a:solidFill>
                  <a:schemeClr val="accent2"/>
                </a:solidFill>
              </a:rPr>
              <a:t> 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zh-CN" sz="2400"/>
              <a:t>Just run the program with the given input. If the program stops, we know the program stops.  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zh-CN" sz="2400"/>
              <a:t>But if the program doesn't stop in a reasonable amount of time, we cannot conclude that it won't stop.  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zh-CN" sz="2400"/>
              <a:t>Maybe we didn't wait long enough.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0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0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20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20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20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20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20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20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0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0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20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20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>
            <a:extLst>
              <a:ext uri="{FF2B5EF4-FFF2-40B4-BE49-F238E27FC236}">
                <a16:creationId xmlns:a16="http://schemas.microsoft.com/office/drawing/2014/main" id="{9B64EB57-7544-422D-A39B-237C629F3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363"/>
            <a:ext cx="7562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图灵机－</a:t>
            </a:r>
            <a:r>
              <a:rPr lang="en-US" altLang="zh-CN" sz="3200" b="1"/>
              <a:t>The Halting Problem  </a:t>
            </a:r>
          </a:p>
        </p:txBody>
      </p:sp>
      <p:sp>
        <p:nvSpPr>
          <p:cNvPr id="1625091" name="Text Box 3">
            <a:extLst>
              <a:ext uri="{FF2B5EF4-FFF2-40B4-BE49-F238E27FC236}">
                <a16:creationId xmlns:a16="http://schemas.microsoft.com/office/drawing/2014/main" id="{BF40A922-C3EB-4642-A6FC-3FEDBE2EB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89646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30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H</a:t>
            </a:r>
            <a:r>
              <a:rPr lang="zh-CN" altLang="en-US" sz="2400" b="1"/>
              <a:t>能够修改为以</a:t>
            </a:r>
            <a:r>
              <a:rPr lang="en-US" altLang="zh-CN" sz="2400" b="1"/>
              <a:t>P</a:t>
            </a:r>
            <a:r>
              <a:rPr lang="zh-CN" altLang="en-US" sz="2400" b="1"/>
              <a:t>作为输入 </a:t>
            </a:r>
            <a:r>
              <a:rPr lang="en-US" altLang="zh-CN" sz="2400" b="1"/>
              <a:t>(the program and its input) </a:t>
            </a:r>
            <a:r>
              <a:rPr lang="zh-CN" altLang="en-US" sz="2400" b="1"/>
              <a:t>，而且</a:t>
            </a:r>
            <a:r>
              <a:rPr lang="en-US" altLang="zh-CN" sz="2400" b="1"/>
              <a:t>H</a:t>
            </a:r>
            <a:r>
              <a:rPr lang="zh-CN" altLang="en-US" sz="2400" b="1"/>
              <a:t>应该能够判断是否</a:t>
            </a:r>
            <a:r>
              <a:rPr lang="en-US" altLang="zh-CN" sz="2400" b="1"/>
              <a:t>P</a:t>
            </a:r>
            <a:r>
              <a:rPr lang="zh-CN" altLang="en-US" sz="2400" b="1"/>
              <a:t>在以</a:t>
            </a:r>
            <a:r>
              <a:rPr lang="en-US" altLang="zh-CN" sz="2400" b="1"/>
              <a:t>P</a:t>
            </a:r>
            <a:r>
              <a:rPr lang="zh-CN" altLang="en-US" sz="2400" b="1"/>
              <a:t>作为输入的时候停止下来。</a:t>
            </a:r>
          </a:p>
          <a:p>
            <a:pPr eaLnBrk="1" hangingPunct="1"/>
            <a:r>
              <a:rPr lang="en-US" altLang="zh-CN" sz="2400"/>
              <a:t>K</a:t>
            </a:r>
            <a:r>
              <a:rPr lang="zh-CN" altLang="en-US" sz="2400"/>
              <a:t>：一个新的简单算法，</a:t>
            </a:r>
            <a:r>
              <a:rPr lang="en-US" altLang="zh-CN" sz="2400"/>
              <a:t>takes H's output as its input and does the following </a:t>
            </a:r>
          </a:p>
          <a:p>
            <a:pPr eaLnBrk="1" hangingPunct="1">
              <a:buFontTx/>
              <a:buAutoNum type="arabicPeriod"/>
            </a:pPr>
            <a:r>
              <a:rPr lang="en-US" altLang="zh-CN" sz="2400"/>
              <a:t>if H outputs "</a:t>
            </a:r>
            <a:r>
              <a:rPr lang="en-US" altLang="zh-CN" sz="2400" b="1" i="1"/>
              <a:t>loop</a:t>
            </a:r>
            <a:r>
              <a:rPr lang="en-US" altLang="zh-CN" sz="2400"/>
              <a:t>" then K halts, </a:t>
            </a:r>
          </a:p>
          <a:p>
            <a:pPr eaLnBrk="1" hangingPunct="1">
              <a:buFontTx/>
              <a:buAutoNum type="arabicPeriod"/>
            </a:pPr>
            <a:r>
              <a:rPr lang="en-US" altLang="zh-CN" sz="2400"/>
              <a:t>otherwise H's output of "</a:t>
            </a:r>
            <a:r>
              <a:rPr lang="en-US" altLang="zh-CN" sz="2400" b="1" i="1"/>
              <a:t>halt</a:t>
            </a:r>
            <a:r>
              <a:rPr lang="en-US" altLang="zh-CN" sz="2400"/>
              <a:t>" causes K to loop forever. </a:t>
            </a:r>
          </a:p>
          <a:p>
            <a:pPr eaLnBrk="1" hangingPunct="1"/>
            <a:r>
              <a:rPr lang="en-US" altLang="zh-CN" sz="2400"/>
              <a:t>That is, K will do the </a:t>
            </a:r>
            <a:r>
              <a:rPr lang="en-US" altLang="zh-CN" sz="2400" b="1"/>
              <a:t>opposite</a:t>
            </a:r>
            <a:r>
              <a:rPr lang="en-US" altLang="zh-CN" sz="2400"/>
              <a:t> of H's output. </a:t>
            </a:r>
          </a:p>
        </p:txBody>
      </p:sp>
      <p:sp>
        <p:nvSpPr>
          <p:cNvPr id="1625092" name="Text Box 4">
            <a:extLst>
              <a:ext uri="{FF2B5EF4-FFF2-40B4-BE49-F238E27FC236}">
                <a16:creationId xmlns:a16="http://schemas.microsoft.com/office/drawing/2014/main" id="{3F99B2FB-5FA7-4066-9D6B-73E8FA3B2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716338"/>
            <a:ext cx="8569325" cy="195580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mpd="dbl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/>
              <a:t>function K() </a:t>
            </a:r>
          </a:p>
          <a:p>
            <a:pPr eaLnBrk="1" hangingPunct="1"/>
            <a:r>
              <a:rPr lang="en-US" altLang="zh-CN" sz="2400" b="1" i="1"/>
              <a:t>{ </a:t>
            </a:r>
          </a:p>
          <a:p>
            <a:pPr eaLnBrk="1" hangingPunct="1"/>
            <a:r>
              <a:rPr lang="en-US" altLang="zh-CN" sz="2400" b="1" i="1"/>
              <a:t>	if (H()=="loop"){ return “halt"; } </a:t>
            </a:r>
          </a:p>
          <a:p>
            <a:pPr eaLnBrk="1" hangingPunct="1"/>
            <a:r>
              <a:rPr lang="en-US" altLang="zh-CN" sz="2400" b="1" i="1"/>
              <a:t>	else if (H()==“halt”) { while(true); //loop forever } </a:t>
            </a:r>
          </a:p>
          <a:p>
            <a:pPr eaLnBrk="1" hangingPunct="1"/>
            <a:r>
              <a:rPr lang="en-US" altLang="zh-CN" sz="2400" b="1" i="1"/>
              <a:t>}</a:t>
            </a:r>
            <a:r>
              <a:rPr lang="en-US" altLang="zh-CN" sz="2400"/>
              <a:t> </a:t>
            </a:r>
          </a:p>
        </p:txBody>
      </p:sp>
      <p:pic>
        <p:nvPicPr>
          <p:cNvPr id="1625093" name="Picture 5" descr="halter2.gif (2128 bytes)">
            <a:extLst>
              <a:ext uri="{FF2B5EF4-FFF2-40B4-BE49-F238E27FC236}">
                <a16:creationId xmlns:a16="http://schemas.microsoft.com/office/drawing/2014/main" id="{5BF9283D-C1B5-4972-8505-42210949A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78"/>
          <a:stretch>
            <a:fillRect/>
          </a:stretch>
        </p:blipFill>
        <p:spPr bwMode="auto">
          <a:xfrm>
            <a:off x="107950" y="3517900"/>
            <a:ext cx="2665413" cy="134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625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2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2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2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2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2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2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2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2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2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2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2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2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2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2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2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2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2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25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25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50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>
            <a:extLst>
              <a:ext uri="{FF2B5EF4-FFF2-40B4-BE49-F238E27FC236}">
                <a16:creationId xmlns:a16="http://schemas.microsoft.com/office/drawing/2014/main" id="{8702B092-D4CA-44F4-858F-1115F40A5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363"/>
            <a:ext cx="7562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图灵机－</a:t>
            </a:r>
            <a:r>
              <a:rPr lang="en-US" altLang="zh-CN" sz="3200" b="1"/>
              <a:t>The Halting Problem  </a:t>
            </a: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2A719136-D4C1-4F2C-99B3-513C066B1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8964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30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Since K is a program, let us use K as the input to K.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B3ABAAFB-2D71-4539-BEA5-894489DE0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12875"/>
            <a:ext cx="4787900" cy="30511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mpd="dbl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/>
              <a:t>If H says that K halts then K itself would loop (that's how we constructed it).</a:t>
            </a:r>
            <a:br>
              <a:rPr lang="en-US" altLang="zh-CN" sz="2400" b="1" i="1"/>
            </a:br>
            <a:r>
              <a:rPr lang="en-US" altLang="zh-CN" sz="2400" b="1" i="1"/>
              <a:t>If H says that K loops then K will halt.</a:t>
            </a:r>
          </a:p>
          <a:p>
            <a:pPr eaLnBrk="1" hangingPunct="1"/>
            <a:r>
              <a:rPr lang="en-US" altLang="zh-CN" sz="2400" b="1" i="1"/>
              <a:t>In either case H gives the wrong answer for K. Thus H cannot work in all cases. </a:t>
            </a:r>
          </a:p>
        </p:txBody>
      </p:sp>
      <p:pic>
        <p:nvPicPr>
          <p:cNvPr id="106501" name="Picture 5" descr="halter3.gif (2972 bytes)">
            <a:extLst>
              <a:ext uri="{FF2B5EF4-FFF2-40B4-BE49-F238E27FC236}">
                <a16:creationId xmlns:a16="http://schemas.microsoft.com/office/drawing/2014/main" id="{34ACAFEA-037D-4D35-B73B-06C4F1768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557338"/>
            <a:ext cx="42481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2" name="Text Box 6">
            <a:extLst>
              <a:ext uri="{FF2B5EF4-FFF2-40B4-BE49-F238E27FC236}">
                <a16:creationId xmlns:a16="http://schemas.microsoft.com/office/drawing/2014/main" id="{752AF0A7-B062-429E-88BD-245DAFF66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868863"/>
            <a:ext cx="4465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/>
          </a:p>
        </p:txBody>
      </p:sp>
      <p:sp>
        <p:nvSpPr>
          <p:cNvPr id="106503" name="Text Box 7">
            <a:extLst>
              <a:ext uri="{FF2B5EF4-FFF2-40B4-BE49-F238E27FC236}">
                <a16:creationId xmlns:a16="http://schemas.microsoft.com/office/drawing/2014/main" id="{E9DAB857-86D7-400A-A168-79FB0DA7E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37063"/>
            <a:ext cx="84248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如果</a:t>
            </a:r>
            <a:r>
              <a:rPr lang="en-US" altLang="zh-CN" sz="2400" b="1"/>
              <a:t>K </a:t>
            </a:r>
            <a:r>
              <a:rPr lang="zh-CN" altLang="en-US" sz="2400" b="1"/>
              <a:t>不停机无限循环</a:t>
            </a:r>
            <a:r>
              <a:rPr lang="en-US" altLang="zh-CN" sz="2400" b="1"/>
              <a:t>, </a:t>
            </a:r>
            <a:r>
              <a:rPr lang="zh-CN" altLang="en-US" sz="2400" b="1"/>
              <a:t>那么它就停机</a:t>
            </a:r>
            <a:r>
              <a:rPr lang="en-US" altLang="zh-CN" sz="2400" b="1"/>
              <a:t>, </a:t>
            </a:r>
            <a:r>
              <a:rPr lang="zh-CN" altLang="en-US" sz="2400" b="1"/>
              <a:t>输出</a:t>
            </a:r>
            <a:r>
              <a:rPr lang="en-US" altLang="zh-CN" sz="2400" b="1"/>
              <a:t>"halt"; </a:t>
            </a:r>
          </a:p>
          <a:p>
            <a:pPr eaLnBrk="1" hangingPunct="1"/>
            <a:r>
              <a:rPr lang="zh-CN" altLang="en-US" sz="2400" b="1"/>
              <a:t>如果 </a:t>
            </a:r>
            <a:r>
              <a:rPr lang="en-US" altLang="zh-CN" sz="2400" b="1"/>
              <a:t>K</a:t>
            </a:r>
            <a:r>
              <a:rPr lang="zh-CN" altLang="en-US" sz="2400" b="1"/>
              <a:t>停机</a:t>
            </a:r>
            <a:r>
              <a:rPr lang="en-US" altLang="zh-CN" sz="2400" b="1"/>
              <a:t>, </a:t>
            </a:r>
            <a:r>
              <a:rPr lang="zh-CN" altLang="en-US" sz="2400" b="1"/>
              <a:t>那么它就无限循环</a:t>
            </a:r>
            <a:r>
              <a:rPr lang="en-US" altLang="zh-CN" sz="2400" b="1"/>
              <a:t>, </a:t>
            </a:r>
            <a:r>
              <a:rPr lang="zh-CN" altLang="en-US" sz="2400" b="1"/>
              <a:t>不停机</a:t>
            </a:r>
            <a:r>
              <a:rPr lang="en-US" altLang="zh-CN" sz="2400" b="1"/>
              <a:t>; </a:t>
            </a:r>
          </a:p>
          <a:p>
            <a:pPr eaLnBrk="1" hangingPunct="1"/>
            <a:r>
              <a:rPr lang="en-US" altLang="zh-CN" sz="2400" b="1"/>
              <a:t>     </a:t>
            </a:r>
            <a:r>
              <a:rPr lang="zh-CN" altLang="en-US" sz="2400" b="1"/>
              <a:t>这样无论如何我们都将得到一个矛盾</a:t>
            </a:r>
            <a:r>
              <a:rPr lang="en-US" altLang="zh-CN" sz="2400" b="1"/>
              <a:t>, </a:t>
            </a:r>
            <a:r>
              <a:rPr lang="zh-CN" altLang="en-US" sz="2400" b="1"/>
              <a:t>所以假设前提不成立</a:t>
            </a:r>
            <a:r>
              <a:rPr lang="en-US" altLang="zh-CN" sz="2400" b="1"/>
              <a:t>, </a:t>
            </a:r>
            <a:r>
              <a:rPr lang="zh-CN" altLang="en-US" sz="2400" b="1"/>
              <a:t>即不存在这样的 </a:t>
            </a:r>
            <a:r>
              <a:rPr lang="en-US" altLang="zh-CN" sz="2400" b="1"/>
              <a:t>H. </a:t>
            </a:r>
            <a:r>
              <a:rPr lang="zh-CN" altLang="en-US" sz="2400" b="1"/>
              <a:t>或者说</a:t>
            </a:r>
            <a:r>
              <a:rPr lang="en-US" altLang="zh-CN" sz="2400" b="1"/>
              <a:t>, </a:t>
            </a:r>
            <a:r>
              <a:rPr lang="zh-CN" altLang="en-US" sz="2400" b="1"/>
              <a:t>图灵机停机问题是不可判定的</a:t>
            </a:r>
            <a:r>
              <a:rPr lang="en-US" altLang="zh-CN" sz="2400" b="1"/>
              <a:t>(undecidable).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>
            <a:extLst>
              <a:ext uri="{FF2B5EF4-FFF2-40B4-BE49-F238E27FC236}">
                <a16:creationId xmlns:a16="http://schemas.microsoft.com/office/drawing/2014/main" id="{390F334F-A50E-4AA9-A9BE-DBDFEFD65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363"/>
            <a:ext cx="6267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图灵机－停机问题 </a:t>
            </a:r>
          </a:p>
        </p:txBody>
      </p:sp>
      <p:sp>
        <p:nvSpPr>
          <p:cNvPr id="1629187" name="Text Box 3">
            <a:extLst>
              <a:ext uri="{FF2B5EF4-FFF2-40B4-BE49-F238E27FC236}">
                <a16:creationId xmlns:a16="http://schemas.microsoft.com/office/drawing/2014/main" id="{F1CB6782-FD5D-48BB-8C03-09A4B65E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150"/>
            <a:ext cx="84248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r>
              <a:rPr lang="zh-TW" altLang="en-US" sz="2400" b="1">
                <a:ea typeface="PMingLiU" panose="02020500000000000000" pitchFamily="18" charset="-120"/>
              </a:rPr>
              <a:t>在現實生活執行電腦時，人們最怕的是電腦進入執行狀態後，一直沒有結果至最後到達</a:t>
            </a:r>
            <a:r>
              <a:rPr lang="en-US" altLang="zh-TW" sz="2400" b="1">
                <a:ea typeface="PMingLiU" panose="02020500000000000000" pitchFamily="18" charset="-120"/>
              </a:rPr>
              <a:t>Halting</a:t>
            </a:r>
            <a:r>
              <a:rPr lang="zh-TW" altLang="en-US" sz="2400" b="1">
                <a:ea typeface="PMingLiU" panose="02020500000000000000" pitchFamily="18" charset="-120"/>
              </a:rPr>
              <a:t>狀態，稱之為停機問題。</a:t>
            </a:r>
            <a:r>
              <a:rPr lang="zh-CN" altLang="en-US" sz="2400"/>
              <a:t> 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sz="2400" b="1"/>
              <a:t>中止问题</a:t>
            </a:r>
            <a:r>
              <a:rPr lang="en-US" altLang="zh-CN" sz="2400" b="1"/>
              <a:t>(Halting Problem) </a:t>
            </a:r>
            <a:r>
              <a:rPr lang="zh-CN" altLang="en-US" sz="2400" b="1"/>
              <a:t>是“没法”判断可解的，因为它涉及了“自我参考”，就如集合论里的“罗素悖论”一样。</a:t>
            </a:r>
            <a:r>
              <a:rPr lang="zh-CN" altLang="en-US" sz="2400"/>
              <a:t> </a:t>
            </a:r>
          </a:p>
        </p:txBody>
      </p:sp>
      <p:pic>
        <p:nvPicPr>
          <p:cNvPr id="108548" name="Picture 4">
            <a:extLst>
              <a:ext uri="{FF2B5EF4-FFF2-40B4-BE49-F238E27FC236}">
                <a16:creationId xmlns:a16="http://schemas.microsoft.com/office/drawing/2014/main" id="{733A0A8E-6AD9-4780-B0B4-C4238A6D8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2636838"/>
            <a:ext cx="82804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9" name="Picture 5">
            <a:extLst>
              <a:ext uri="{FF2B5EF4-FFF2-40B4-BE49-F238E27FC236}">
                <a16:creationId xmlns:a16="http://schemas.microsoft.com/office/drawing/2014/main" id="{A65FA7D3-B80F-42C5-8731-83ACBC596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716338"/>
            <a:ext cx="8353425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9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9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9187" grpId="0" autoUpdateAnimBg="0"/>
    </p:bldLst>
  </p:timing>
</p:sld>
</file>

<file path=ppt/theme/theme1.xml><?xml version="1.0" encoding="utf-8"?>
<a:theme xmlns:a="http://schemas.openxmlformats.org/drawingml/2006/main" name="模板1">
  <a:themeElements>
    <a:clrScheme name="模板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板1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lnDef>
  </a:objectDefaults>
  <a:extraClrSchemeLst>
    <a:extraClrScheme>
      <a:clrScheme name="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E:\Documents and Settings\Administrator\Application Data\Microsoft\Templates\模板1.pot</Template>
  <TotalTime>29911</TotalTime>
  <Words>668</Words>
  <Application>Microsoft Office PowerPoint</Application>
  <PresentationFormat>全屏显示(4:3)</PresentationFormat>
  <Paragraphs>46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华文行楷</vt:lpstr>
      <vt:lpstr>Courier New</vt:lpstr>
      <vt:lpstr>Times New Roman</vt:lpstr>
      <vt:lpstr>Wingdings</vt:lpstr>
      <vt:lpstr>模板1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浙江科技学院计算机基础教研室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电子教案</dc:title>
  <dc:creator>罗朝盛</dc:creator>
  <cp:lastModifiedBy>Duan Shihong</cp:lastModifiedBy>
  <cp:revision>734</cp:revision>
  <dcterms:created xsi:type="dcterms:W3CDTF">2000-04-06T15:29:48Z</dcterms:created>
  <dcterms:modified xsi:type="dcterms:W3CDTF">2021-11-15T10:45:05Z</dcterms:modified>
</cp:coreProperties>
</file>