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notesSlides/notesSlide12.xml" ContentType="application/vnd.openxmlformats-officedocument.presentationml.notesSlide+xml"/>
  <Override PartName="/ppt/tags/tag29.xml" ContentType="application/vnd.openxmlformats-officedocument.presentationml.tags+xml"/>
  <Override PartName="/ppt/notesSlides/notesSlide13.xml" ContentType="application/vnd.openxmlformats-officedocument.presentationml.notesSlide+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8.xml" ContentType="application/vnd.openxmlformats-officedocument.presentationml.tags+xml"/>
  <Override PartName="/ppt/notesSlides/notesSlide27.xml" ContentType="application/vnd.openxmlformats-officedocument.presentationml.notesSlide+xml"/>
  <Override PartName="/ppt/theme/themeOverride3.xml" ContentType="application/vnd.openxmlformats-officedocument.themeOverride+xml"/>
  <Override PartName="/ppt/tags/tag39.xml" ContentType="application/vnd.openxmlformats-officedocument.presentationml.tags+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handoutMasterIdLst>
    <p:handoutMasterId r:id="rId50"/>
  </p:handoutMasterIdLst>
  <p:sldIdLst>
    <p:sldId id="256" r:id="rId2"/>
    <p:sldId id="269" r:id="rId3"/>
    <p:sldId id="290" r:id="rId4"/>
    <p:sldId id="279" r:id="rId5"/>
    <p:sldId id="289" r:id="rId6"/>
    <p:sldId id="282" r:id="rId7"/>
    <p:sldId id="287" r:id="rId8"/>
    <p:sldId id="291" r:id="rId9"/>
    <p:sldId id="292" r:id="rId10"/>
    <p:sldId id="302" r:id="rId11"/>
    <p:sldId id="303" r:id="rId12"/>
    <p:sldId id="293" r:id="rId13"/>
    <p:sldId id="286" r:id="rId14"/>
    <p:sldId id="294" r:id="rId15"/>
    <p:sldId id="295" r:id="rId16"/>
    <p:sldId id="297" r:id="rId17"/>
    <p:sldId id="296" r:id="rId18"/>
    <p:sldId id="298" r:id="rId19"/>
    <p:sldId id="299" r:id="rId20"/>
    <p:sldId id="300" r:id="rId21"/>
    <p:sldId id="301"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21" r:id="rId36"/>
    <p:sldId id="317" r:id="rId37"/>
    <p:sldId id="318" r:id="rId38"/>
    <p:sldId id="319" r:id="rId39"/>
    <p:sldId id="320" r:id="rId40"/>
    <p:sldId id="322" r:id="rId41"/>
    <p:sldId id="323" r:id="rId42"/>
    <p:sldId id="324" r:id="rId43"/>
    <p:sldId id="325" r:id="rId44"/>
    <p:sldId id="326" r:id="rId45"/>
    <p:sldId id="327" r:id="rId46"/>
    <p:sldId id="328" r:id="rId47"/>
    <p:sldId id="261" r:id="rId48"/>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73DF"/>
    <a:srgbClr val="49033C"/>
    <a:srgbClr val="4A42DA"/>
    <a:srgbClr val="C7450B"/>
    <a:srgbClr val="E24E0C"/>
    <a:srgbClr val="263183"/>
    <a:srgbClr val="4A41DA"/>
    <a:srgbClr val="6973EE"/>
    <a:srgbClr val="505BE8"/>
    <a:srgbClr val="A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5" autoAdjust="0"/>
    <p:restoredTop sz="75935" autoAdjust="0"/>
  </p:normalViewPr>
  <p:slideViewPr>
    <p:cSldViewPr snapToGrid="0">
      <p:cViewPr varScale="1">
        <p:scale>
          <a:sx n="65" d="100"/>
          <a:sy n="65" d="100"/>
        </p:scale>
        <p:origin x="834" y="81"/>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an Shihong" userId="0e40ecc899efa77d" providerId="LiveId" clId="{C77B90D9-5DF1-4896-B9E8-4A2B8491B5DC}"/>
    <pc:docChg chg="modSld">
      <pc:chgData name="Duan Shihong" userId="0e40ecc899efa77d" providerId="LiveId" clId="{C77B90D9-5DF1-4896-B9E8-4A2B8491B5DC}" dt="2021-11-01T09:37:04.677" v="16"/>
      <pc:docMkLst>
        <pc:docMk/>
      </pc:docMkLst>
      <pc:sldChg chg="modTransition">
        <pc:chgData name="Duan Shihong" userId="0e40ecc899efa77d" providerId="LiveId" clId="{C77B90D9-5DF1-4896-B9E8-4A2B8491B5DC}" dt="2021-11-01T09:37:04.676" v="14"/>
        <pc:sldMkLst>
          <pc:docMk/>
          <pc:sldMk cId="2271741893" sldId="256"/>
        </pc:sldMkLst>
      </pc:sldChg>
      <pc:sldChg chg="modNotesTx">
        <pc:chgData name="Duan Shihong" userId="0e40ecc899efa77d" providerId="LiveId" clId="{C77B90D9-5DF1-4896-B9E8-4A2B8491B5DC}" dt="2021-11-01T02:41:50.228" v="8"/>
        <pc:sldMkLst>
          <pc:docMk/>
          <pc:sldMk cId="3120102843" sldId="292"/>
        </pc:sldMkLst>
      </pc:sldChg>
      <pc:sldChg chg="modNotesTx">
        <pc:chgData name="Duan Shihong" userId="0e40ecc899efa77d" providerId="LiveId" clId="{C77B90D9-5DF1-4896-B9E8-4A2B8491B5DC}" dt="2021-11-01T02:44:06.364" v="12"/>
        <pc:sldMkLst>
          <pc:docMk/>
          <pc:sldMk cId="3491931345" sldId="302"/>
        </pc:sldMkLst>
      </pc:sldChg>
      <pc:sldChg chg="modTransition">
        <pc:chgData name="Duan Shihong" userId="0e40ecc899efa77d" providerId="LiveId" clId="{C77B90D9-5DF1-4896-B9E8-4A2B8491B5DC}" dt="2021-11-01T09:37:04.677" v="16"/>
        <pc:sldMkLst>
          <pc:docMk/>
          <pc:sldMk cId="780665674"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2021/11/1</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量子力学在数据安全领域也有极高的研究价值，例如</a:t>
            </a:r>
            <a:r>
              <a:rPr lang="en-US" altLang="zh-CN" dirty="0"/>
              <a:t>RSA</a:t>
            </a:r>
            <a:r>
              <a:rPr lang="zh-CN" altLang="en-US" dirty="0"/>
              <a:t>加密算法被广泛应用于现在的计算机通信中，其核心是通过提高破解的计算成本来增强安全性。要破解一个现在常用的</a:t>
            </a:r>
            <a:r>
              <a:rPr lang="en-US" altLang="zh-CN" dirty="0"/>
              <a:t>RSA</a:t>
            </a:r>
            <a:r>
              <a:rPr lang="zh-CN" altLang="en-US" dirty="0"/>
              <a:t>密码系统，用当前最快的计算机也需要花费</a:t>
            </a:r>
            <a:r>
              <a:rPr lang="en-US" altLang="zh-CN" dirty="0"/>
              <a:t>60</a:t>
            </a:r>
            <a:r>
              <a:rPr lang="zh-CN" altLang="en-US" dirty="0"/>
              <a:t>万年的时间。</a:t>
            </a:r>
            <a:r>
              <a:rPr lang="en-US" altLang="zh-CN" dirty="0"/>
              <a:t>1994</a:t>
            </a:r>
            <a:r>
              <a:rPr lang="zh-CN" altLang="en-US" dirty="0"/>
              <a:t>年</a:t>
            </a:r>
            <a:r>
              <a:rPr lang="en-US" altLang="zh-CN" dirty="0"/>
              <a:t>Peter Shor</a:t>
            </a:r>
            <a:r>
              <a:rPr lang="zh-CN" altLang="en-US" dirty="0"/>
              <a:t>提出了</a:t>
            </a:r>
            <a:r>
              <a:rPr lang="en-US" altLang="zh-CN" dirty="0"/>
              <a:t>Shor</a:t>
            </a:r>
            <a:r>
              <a:rPr lang="zh-CN" altLang="en-US" dirty="0"/>
              <a:t>算法，用这个方法量子计算机只需要三个小时即可破解如今的</a:t>
            </a:r>
            <a:r>
              <a:rPr lang="en-US" altLang="zh-CN" dirty="0"/>
              <a:t>RSA</a:t>
            </a:r>
            <a:r>
              <a:rPr lang="zh-CN" altLang="en-US" dirty="0"/>
              <a:t>密码系统。为了应对量子计算机对通信安全的威胁，科学家们提出了同样的基于量子力学性质实现的安全通信方式，量子秘钥分发</a:t>
            </a:r>
            <a:r>
              <a:rPr lang="en-US" altLang="zh-CN" dirty="0"/>
              <a:t>quantum key distribution</a:t>
            </a:r>
            <a:r>
              <a:rPr lang="zh-CN" altLang="en-US" dirty="0"/>
              <a:t>（</a:t>
            </a:r>
            <a:r>
              <a:rPr lang="en-US" altLang="zh-CN" dirty="0"/>
              <a:t>QKD</a:t>
            </a:r>
            <a:r>
              <a:rPr lang="zh-CN" altLang="en-US" dirty="0"/>
              <a:t>）。这种加密方式的安全性来源于量子力学定律而非计算复杂性。无论使用多么强大的计算机都无法破解</a:t>
            </a:r>
            <a:r>
              <a:rPr lang="en-US" altLang="zh-CN" dirty="0"/>
              <a:t>QKD</a:t>
            </a:r>
            <a:r>
              <a:rPr lang="zh-CN" altLang="en-US" dirty="0"/>
              <a:t>系统。所以有了</a:t>
            </a:r>
            <a:r>
              <a:rPr lang="en-US" altLang="zh-CN" dirty="0"/>
              <a:t>QKD</a:t>
            </a:r>
            <a:r>
              <a:rPr lang="zh-CN" altLang="en-US" dirty="0"/>
              <a:t>即使可以破解</a:t>
            </a:r>
            <a:r>
              <a:rPr lang="en-US" altLang="zh-CN" dirty="0"/>
              <a:t>RSA</a:t>
            </a:r>
            <a:r>
              <a:rPr lang="zh-CN" altLang="en-US" dirty="0"/>
              <a:t>的量子计算机问世也没关系了。（可以之后了解一下</a:t>
            </a:r>
            <a:r>
              <a:rPr lang="en-US" altLang="zh-CN" dirty="0"/>
              <a:t>BB84</a:t>
            </a:r>
            <a:r>
              <a:rPr lang="zh-CN" altLang="en-US" dirty="0"/>
              <a:t>协议如何产生量子密钥的）时至今日</a:t>
            </a:r>
            <a:r>
              <a:rPr lang="en-US" altLang="zh-CN" dirty="0"/>
              <a:t>QKD</a:t>
            </a:r>
            <a:r>
              <a:rPr lang="zh-CN" altLang="en-US" dirty="0"/>
              <a:t>经过了几十年的发展，科学家们提出了许多不同的</a:t>
            </a:r>
            <a:r>
              <a:rPr lang="en-US" altLang="zh-CN" dirty="0"/>
              <a:t>QKD</a:t>
            </a:r>
            <a:r>
              <a:rPr lang="zh-CN" altLang="en-US" dirty="0"/>
              <a:t>协议，通信距离和安全性有了巨大的飞跃，正朝着商用化 实用化的目标不断前行 。虽然量子计算机如今还处于起步阶段，但全球各主要国家企业早已纷纷加码布局量子计算</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773886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物理学家认为，在探测器对光子进行观察时，不可避免地搅扰了光子的运动，致使干涉图样被洗掉。我们想要知道光子究竟是通过了哪个缝隙除了在狭缝处放置探测器外，我们还可以用间接的方式去获取这个信息。</a:t>
            </a:r>
            <a:r>
              <a:rPr lang="en-US" altLang="zh-CN" dirty="0"/>
              <a:t>1982</a:t>
            </a:r>
            <a:r>
              <a:rPr lang="zh-CN" altLang="en-US" dirty="0"/>
              <a:t>年物理学家史库里与德鲁提出了量子擦除实验思想，后来科学家恩格勒等人给出了实验结果</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24</a:t>
            </a:fld>
            <a:endParaRPr lang="zh-CN" altLang="en-US"/>
          </a:p>
        </p:txBody>
      </p:sp>
    </p:spTree>
    <p:extLst>
      <p:ext uri="{BB962C8B-B14F-4D97-AF65-F5344CB8AC3E}">
        <p14:creationId xmlns:p14="http://schemas.microsoft.com/office/powerpoint/2010/main" val="1483015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量子擦除实验总体分为三个阶段。第一个阶段，让光子枪打出一束光子让光子经过非线性</a:t>
            </a:r>
            <a:r>
              <a:rPr lang="en-US" altLang="zh-CN" dirty="0"/>
              <a:t>BBO</a:t>
            </a:r>
            <a:r>
              <a:rPr lang="zh-CN" altLang="en-US" dirty="0"/>
              <a:t>（偏硼酸钡晶体），</a:t>
            </a:r>
            <a:r>
              <a:rPr lang="en-US" altLang="zh-CN" dirty="0"/>
              <a:t>BBO</a:t>
            </a:r>
            <a:r>
              <a:rPr lang="zh-CN" altLang="en-US" dirty="0"/>
              <a:t>的作用是产生相互纠缠的光子对。根据量子纠缠理论，一旦两个光子形成纠缠态，只要对其中一个光子进行偏振性测量，发现是向上偏振，那么另一个不用测量就知道一定是向下偏振。两个光子沿着两条线路行驶，线路</a:t>
            </a:r>
            <a:r>
              <a:rPr lang="en-US" altLang="zh-CN" dirty="0"/>
              <a:t>1</a:t>
            </a:r>
            <a:r>
              <a:rPr lang="zh-CN" altLang="en-US" dirty="0"/>
              <a:t>光子到达探测器</a:t>
            </a:r>
            <a:r>
              <a:rPr lang="en-US" altLang="zh-CN" dirty="0"/>
              <a:t>A</a:t>
            </a:r>
            <a:r>
              <a:rPr lang="zh-CN" altLang="en-US" dirty="0"/>
              <a:t>，线路</a:t>
            </a:r>
            <a:r>
              <a:rPr lang="en-US" altLang="zh-CN" dirty="0"/>
              <a:t>2</a:t>
            </a:r>
            <a:r>
              <a:rPr lang="zh-CN" altLang="en-US" dirty="0"/>
              <a:t>光子经过双缝到达探测器</a:t>
            </a:r>
            <a:r>
              <a:rPr lang="en-US" altLang="zh-CN" dirty="0"/>
              <a:t>B</a:t>
            </a:r>
            <a:r>
              <a:rPr lang="zh-CN" altLang="en-US" dirty="0"/>
              <a:t>，探测器</a:t>
            </a:r>
            <a:r>
              <a:rPr lang="en-US" altLang="zh-CN" dirty="0"/>
              <a:t>B</a:t>
            </a:r>
            <a:r>
              <a:rPr lang="zh-CN" altLang="en-US" dirty="0"/>
              <a:t>可以检测是否得到干涉条纹。实验结果探测器</a:t>
            </a:r>
            <a:r>
              <a:rPr lang="en-US" altLang="zh-CN" dirty="0"/>
              <a:t>B</a:t>
            </a:r>
            <a:r>
              <a:rPr lang="zh-CN" altLang="en-US" dirty="0"/>
              <a:t>确实得到了干涉条纹；</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25</a:t>
            </a:fld>
            <a:endParaRPr lang="zh-CN" altLang="en-US"/>
          </a:p>
        </p:txBody>
      </p:sp>
    </p:spTree>
    <p:extLst>
      <p:ext uri="{BB962C8B-B14F-4D97-AF65-F5344CB8AC3E}">
        <p14:creationId xmlns:p14="http://schemas.microsoft.com/office/powerpoint/2010/main" val="2024109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第二个实验我们在双缝前放置两个</a:t>
            </a:r>
            <a:r>
              <a:rPr lang="en-US" altLang="zh-CN" dirty="0"/>
              <a:t>1/4</a:t>
            </a:r>
            <a:r>
              <a:rPr lang="zh-CN" altLang="en-US" dirty="0"/>
              <a:t>玻片，一个光子经过这一玻片时根据这一光子是向上偏振还是向下偏振玻片会使这个光子变成顺时针或者逆时针偏振。我们分析第一个实验，假设线路</a:t>
            </a:r>
            <a:r>
              <a:rPr lang="en-US" altLang="zh-CN" dirty="0"/>
              <a:t>1</a:t>
            </a:r>
            <a:r>
              <a:rPr lang="zh-CN" altLang="en-US" dirty="0"/>
              <a:t>的光子探测器</a:t>
            </a:r>
            <a:r>
              <a:rPr lang="en-US" altLang="zh-CN" dirty="0"/>
              <a:t>A</a:t>
            </a:r>
            <a:r>
              <a:rPr lang="zh-CN" altLang="en-US" dirty="0"/>
              <a:t>测得偏振是向上，根据纠缠特性经过线路</a:t>
            </a:r>
            <a:r>
              <a:rPr lang="en-US" altLang="zh-CN" dirty="0"/>
              <a:t>2</a:t>
            </a:r>
            <a:r>
              <a:rPr lang="zh-CN" altLang="en-US" dirty="0"/>
              <a:t>的光子一定向下偏振。但是我们并不知道线路</a:t>
            </a:r>
            <a:r>
              <a:rPr lang="en-US" altLang="zh-CN" dirty="0"/>
              <a:t>2</a:t>
            </a:r>
            <a:r>
              <a:rPr lang="zh-CN" altLang="en-US" dirty="0"/>
              <a:t>的光子经过了哪个狭缝，于是在狭缝前放置了</a:t>
            </a:r>
            <a:r>
              <a:rPr lang="en-US" altLang="zh-CN" dirty="0"/>
              <a:t>1/4</a:t>
            </a:r>
            <a:r>
              <a:rPr lang="zh-CN" altLang="en-US" dirty="0"/>
              <a:t>玻片甲和乙。偏振向下的光子如果经过甲会变成逆时针偏振，经过乙则变成顺时针偏振。所以我们在探测器</a:t>
            </a:r>
            <a:r>
              <a:rPr lang="en-US" altLang="zh-CN" dirty="0"/>
              <a:t>B</a:t>
            </a:r>
            <a:r>
              <a:rPr lang="zh-CN" altLang="en-US" dirty="0"/>
              <a:t>处测量光子是逆时针还是顺时针就可以判断光子经过了哪个狭缝。</a:t>
            </a:r>
            <a:r>
              <a:rPr lang="en-US" altLang="zh-CN" dirty="0"/>
              <a:t>1/4</a:t>
            </a:r>
            <a:r>
              <a:rPr lang="zh-CN" altLang="en-US" dirty="0"/>
              <a:t>玻片相当于对光子做了标记。神奇的一幕出现了</a:t>
            </a:r>
            <a:r>
              <a:rPr lang="en-US" altLang="zh-CN" dirty="0"/>
              <a:t>——</a:t>
            </a:r>
            <a:r>
              <a:rPr lang="zh-CN" altLang="en-US" dirty="0"/>
              <a:t>干涉条纹消失了！</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26</a:t>
            </a:fld>
            <a:endParaRPr lang="zh-CN" altLang="en-US"/>
          </a:p>
        </p:txBody>
      </p:sp>
    </p:spTree>
    <p:extLst>
      <p:ext uri="{BB962C8B-B14F-4D97-AF65-F5344CB8AC3E}">
        <p14:creationId xmlns:p14="http://schemas.microsoft.com/office/powerpoint/2010/main" val="1025785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第三个实验我们继续改进实验，线路</a:t>
            </a:r>
            <a:r>
              <a:rPr lang="en-US" altLang="zh-CN" dirty="0"/>
              <a:t>2</a:t>
            </a:r>
            <a:r>
              <a:rPr lang="zh-CN" altLang="en-US" dirty="0"/>
              <a:t>不作改变，在线路</a:t>
            </a:r>
            <a:r>
              <a:rPr lang="en-US" altLang="zh-CN" dirty="0"/>
              <a:t>1</a:t>
            </a:r>
            <a:r>
              <a:rPr lang="zh-CN" altLang="en-US" dirty="0"/>
              <a:t>光子到达探测器</a:t>
            </a:r>
            <a:r>
              <a:rPr lang="en-US" altLang="zh-CN" dirty="0"/>
              <a:t>A</a:t>
            </a:r>
            <a:r>
              <a:rPr lang="zh-CN" altLang="en-US" dirty="0"/>
              <a:t>之前加入一个起偏器，起偏器的作用是可以使得光子的偏振既不是向上也不是向下，而是斜向，那根据纠缠理论线路</a:t>
            </a:r>
            <a:r>
              <a:rPr lang="en-US" altLang="zh-CN" dirty="0"/>
              <a:t>2</a:t>
            </a:r>
            <a:r>
              <a:rPr lang="zh-CN" altLang="en-US" dirty="0"/>
              <a:t>的光子偏振方向也会改变。当甲乙两个玻片收到的光子偏振是斜着的时候它会使光子的偏振有可能顺时针或逆时针旋转，这样再探测器</a:t>
            </a:r>
            <a:r>
              <a:rPr lang="en-US" altLang="zh-CN" dirty="0"/>
              <a:t>B</a:t>
            </a:r>
            <a:r>
              <a:rPr lang="zh-CN" altLang="en-US" dirty="0"/>
              <a:t>处我们无法根据偏振来判断光子是穿过了哪个缝隙。也就是说我们擦除了线路</a:t>
            </a:r>
            <a:r>
              <a:rPr lang="en-US" altLang="zh-CN" dirty="0"/>
              <a:t>2</a:t>
            </a:r>
            <a:r>
              <a:rPr lang="zh-CN" altLang="en-US" dirty="0"/>
              <a:t>对光子做的标记。此时神奇的一幕再次出现，干涉条纹又回来了！通过以上实验可以看出，一旦我们侦知光子经过了哪个缝隙，干涉条纹消失，光表现为粒子。反之，如果我们不能得知光子的路径时，干涉条纹出现，光表现为波</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27</a:t>
            </a:fld>
            <a:endParaRPr lang="zh-CN" altLang="en-US"/>
          </a:p>
        </p:txBody>
      </p:sp>
    </p:spTree>
    <p:extLst>
      <p:ext uri="{BB962C8B-B14F-4D97-AF65-F5344CB8AC3E}">
        <p14:creationId xmlns:p14="http://schemas.microsoft.com/office/powerpoint/2010/main" val="3910007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我们现在的行为能影响过去吗？</a:t>
            </a:r>
            <a:r>
              <a:rPr lang="en-US" altLang="zh-CN" dirty="0"/>
              <a:t>1979</a:t>
            </a:r>
            <a:r>
              <a:rPr lang="zh-CN" altLang="en-US" dirty="0"/>
              <a:t>年爱因斯坦的同事约翰</a:t>
            </a:r>
            <a:r>
              <a:rPr lang="en-US" altLang="zh-CN" dirty="0"/>
              <a:t>·</a:t>
            </a:r>
            <a:r>
              <a:rPr lang="zh-CN" altLang="en-US" dirty="0"/>
              <a:t>惠勒提出了一个非常吃惊的构想，也就是所谓的延迟实验。在惠勒的构想提出五年后，马里兰大学的卡洛尔</a:t>
            </a:r>
            <a:r>
              <a:rPr lang="en-US" altLang="zh-CN" dirty="0"/>
              <a:t>·</a:t>
            </a:r>
            <a:r>
              <a:rPr lang="zh-CN" altLang="en-US" dirty="0"/>
              <a:t>阿雷和其同事便证实了该思维实验。该实验结果被解读为“我们现在的行为可以影响过去”。实验过程是这样的：激光脉冲源发射一个光子，光子到达半反半透镜</a:t>
            </a:r>
            <a:r>
              <a:rPr lang="en-US" altLang="zh-CN" dirty="0"/>
              <a:t>1</a:t>
            </a:r>
            <a:r>
              <a:rPr lang="zh-CN" altLang="en-US" dirty="0"/>
              <a:t>后有</a:t>
            </a:r>
            <a:r>
              <a:rPr lang="en-US" altLang="zh-CN" dirty="0"/>
              <a:t>50%</a:t>
            </a:r>
            <a:r>
              <a:rPr lang="zh-CN" altLang="en-US" dirty="0"/>
              <a:t>的可能会被反射到上方，在经过上方的全反镜反射之后被探测器</a:t>
            </a:r>
            <a:r>
              <a:rPr lang="en-US" altLang="zh-CN" dirty="0"/>
              <a:t>D2</a:t>
            </a:r>
            <a:r>
              <a:rPr lang="zh-CN" altLang="en-US" dirty="0"/>
              <a:t>吸收，也有</a:t>
            </a:r>
            <a:r>
              <a:rPr lang="en-US" altLang="zh-CN" dirty="0"/>
              <a:t>50%</a:t>
            </a:r>
            <a:r>
              <a:rPr lang="zh-CN" altLang="en-US" dirty="0"/>
              <a:t>的可能不发生反射直接穿过透镜</a:t>
            </a:r>
            <a:r>
              <a:rPr lang="en-US" altLang="zh-CN" dirty="0"/>
              <a:t>1</a:t>
            </a:r>
            <a:r>
              <a:rPr lang="zh-CN" altLang="en-US" dirty="0"/>
              <a:t>，经过下方的全反镜反射后被探测器</a:t>
            </a:r>
            <a:r>
              <a:rPr lang="en-US" altLang="zh-CN" dirty="0"/>
              <a:t>D1</a:t>
            </a:r>
            <a:r>
              <a:rPr lang="zh-CN" altLang="en-US" dirty="0"/>
              <a:t>吸收。这样我们就知道光子通过了哪条线路。但是我们可以在两条线路的交汇处再插入一个半透镜</a:t>
            </a:r>
            <a:r>
              <a:rPr lang="en-US" altLang="zh-CN" dirty="0"/>
              <a:t>2</a:t>
            </a:r>
            <a:r>
              <a:rPr lang="zh-CN" altLang="en-US" dirty="0"/>
              <a:t>，如果光子是沿着两条线路到达半透镜</a:t>
            </a:r>
            <a:r>
              <a:rPr lang="en-US" altLang="zh-CN" dirty="0"/>
              <a:t>2</a:t>
            </a:r>
            <a:r>
              <a:rPr lang="zh-CN" altLang="en-US" dirty="0"/>
              <a:t>那么光子就会在透镜</a:t>
            </a:r>
            <a:r>
              <a:rPr lang="en-US" altLang="zh-CN" dirty="0"/>
              <a:t>2</a:t>
            </a:r>
            <a:r>
              <a:rPr lang="zh-CN" altLang="en-US" dirty="0"/>
              <a:t>处发生自我干涉。根据波动理论通过调整透镜</a:t>
            </a:r>
            <a:r>
              <a:rPr lang="en-US" altLang="zh-CN" dirty="0"/>
              <a:t>2</a:t>
            </a:r>
            <a:r>
              <a:rPr lang="zh-CN" altLang="en-US" dirty="0"/>
              <a:t>的位置在探测器</a:t>
            </a:r>
            <a:r>
              <a:rPr lang="en-US" altLang="zh-CN" dirty="0"/>
              <a:t>D2</a:t>
            </a:r>
            <a:r>
              <a:rPr lang="zh-CN" altLang="en-US" dirty="0"/>
              <a:t>处使两束光总是反相位叠加从而</a:t>
            </a:r>
            <a:r>
              <a:rPr lang="en-US" altLang="zh-CN" dirty="0"/>
              <a:t>D2</a:t>
            </a:r>
            <a:r>
              <a:rPr lang="zh-CN" altLang="en-US" dirty="0"/>
              <a:t>永远不亮；在探测器</a:t>
            </a:r>
            <a:r>
              <a:rPr lang="en-US" altLang="zh-CN" dirty="0"/>
              <a:t>D1</a:t>
            </a:r>
            <a:r>
              <a:rPr lang="zh-CN" altLang="en-US" dirty="0"/>
              <a:t>处使这两束光总是同相位叠加，探测器</a:t>
            </a:r>
            <a:r>
              <a:rPr lang="en-US" altLang="zh-CN" dirty="0"/>
              <a:t>D1</a:t>
            </a:r>
            <a:r>
              <a:rPr lang="zh-CN" altLang="en-US" dirty="0"/>
              <a:t>会常亮并且亮度增强。</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28</a:t>
            </a:fld>
            <a:endParaRPr lang="zh-CN" altLang="en-US"/>
          </a:p>
        </p:txBody>
      </p:sp>
    </p:spTree>
    <p:extLst>
      <p:ext uri="{BB962C8B-B14F-4D97-AF65-F5344CB8AC3E}">
        <p14:creationId xmlns:p14="http://schemas.microsoft.com/office/powerpoint/2010/main" val="3885744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第一次实验我们取消半透镜</a:t>
            </a:r>
            <a:r>
              <a:rPr lang="en-US" altLang="zh-CN" dirty="0"/>
              <a:t>2</a:t>
            </a:r>
            <a:r>
              <a:rPr lang="zh-CN" altLang="en-US" dirty="0"/>
              <a:t>，多次实验结果显示</a:t>
            </a:r>
            <a:r>
              <a:rPr lang="en-US" altLang="zh-CN" dirty="0"/>
              <a:t>D1</a:t>
            </a:r>
            <a:r>
              <a:rPr lang="zh-CN" altLang="en-US" dirty="0"/>
              <a:t>和</a:t>
            </a:r>
            <a:r>
              <a:rPr lang="en-US" altLang="zh-CN" dirty="0"/>
              <a:t>D2</a:t>
            </a:r>
            <a:r>
              <a:rPr lang="zh-CN" altLang="en-US" dirty="0"/>
              <a:t>只有一个探测器会亮，这说明光子要么通过了线路</a:t>
            </a:r>
            <a:r>
              <a:rPr lang="en-US" altLang="zh-CN" dirty="0"/>
              <a:t>1</a:t>
            </a:r>
            <a:r>
              <a:rPr lang="zh-CN" altLang="en-US" dirty="0"/>
              <a:t>，要么通过了线路</a:t>
            </a:r>
            <a:r>
              <a:rPr lang="en-US" altLang="zh-CN" dirty="0"/>
              <a:t>2</a:t>
            </a:r>
            <a:r>
              <a:rPr lang="zh-CN" altLang="en-US" dirty="0"/>
              <a:t>，不会同时走两条线路。第二次实验我们加入半透镜</a:t>
            </a:r>
            <a:r>
              <a:rPr lang="en-US" altLang="zh-CN" dirty="0"/>
              <a:t>2</a:t>
            </a:r>
            <a:r>
              <a:rPr lang="zh-CN" altLang="en-US" dirty="0"/>
              <a:t>，实验结果显示</a:t>
            </a:r>
            <a:r>
              <a:rPr lang="en-US" altLang="zh-CN" dirty="0"/>
              <a:t>D1</a:t>
            </a:r>
            <a:r>
              <a:rPr lang="zh-CN" altLang="en-US" dirty="0"/>
              <a:t>一直亮，</a:t>
            </a:r>
            <a:r>
              <a:rPr lang="en-US" altLang="zh-CN" dirty="0"/>
              <a:t>D2</a:t>
            </a:r>
            <a:r>
              <a:rPr lang="zh-CN" altLang="en-US" dirty="0"/>
              <a:t>永远不亮，这说明光子在半透镜</a:t>
            </a:r>
            <a:r>
              <a:rPr lang="en-US" altLang="zh-CN" dirty="0"/>
              <a:t>2</a:t>
            </a:r>
            <a:r>
              <a:rPr lang="zh-CN" altLang="en-US" dirty="0"/>
              <a:t>处发生了干涉，从而说明光子在到达半透镜</a:t>
            </a:r>
            <a:r>
              <a:rPr lang="en-US" altLang="zh-CN" dirty="0"/>
              <a:t>1</a:t>
            </a:r>
            <a:r>
              <a:rPr lang="zh-CN" altLang="en-US" dirty="0"/>
              <a:t>后同时走了两条线路。根据量子力学哥本哈根诠释，光子处于通过线路</a:t>
            </a:r>
            <a:r>
              <a:rPr lang="en-US" altLang="zh-CN" dirty="0"/>
              <a:t>1</a:t>
            </a:r>
            <a:r>
              <a:rPr lang="zh-CN" altLang="en-US" dirty="0"/>
              <a:t>和线路</a:t>
            </a:r>
            <a:r>
              <a:rPr lang="en-US" altLang="zh-CN" dirty="0"/>
              <a:t>2</a:t>
            </a:r>
            <a:r>
              <a:rPr lang="zh-CN" altLang="en-US" dirty="0"/>
              <a:t>的叠加态。到目前为止这一切都是常规试验。</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29</a:t>
            </a:fld>
            <a:endParaRPr lang="zh-CN" altLang="en-US"/>
          </a:p>
        </p:txBody>
      </p:sp>
    </p:spTree>
    <p:extLst>
      <p:ext uri="{BB962C8B-B14F-4D97-AF65-F5344CB8AC3E}">
        <p14:creationId xmlns:p14="http://schemas.microsoft.com/office/powerpoint/2010/main" val="916502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但是接下来发生的事情就很可怕了。如果我们再光子通过半透镜</a:t>
            </a:r>
            <a:r>
              <a:rPr lang="en-US" altLang="zh-CN" dirty="0"/>
              <a:t>1</a:t>
            </a:r>
            <a:r>
              <a:rPr lang="zh-CN" altLang="en-US" dirty="0"/>
              <a:t>后等它选择了线路之后再插入半透镜</a:t>
            </a:r>
            <a:r>
              <a:rPr lang="en-US" altLang="zh-CN" dirty="0"/>
              <a:t>2</a:t>
            </a:r>
            <a:r>
              <a:rPr lang="zh-CN" altLang="en-US" dirty="0"/>
              <a:t>会发生什么呢？按照第一次实验的结果我们会认为光子在通过透镜</a:t>
            </a:r>
            <a:r>
              <a:rPr lang="en-US" altLang="zh-CN" dirty="0"/>
              <a:t>1</a:t>
            </a:r>
            <a:r>
              <a:rPr lang="zh-CN" altLang="en-US" dirty="0"/>
              <a:t>时就已经选择了要走哪条线路，在透镜</a:t>
            </a:r>
            <a:r>
              <a:rPr lang="en-US" altLang="zh-CN" dirty="0"/>
              <a:t>2</a:t>
            </a:r>
            <a:r>
              <a:rPr lang="zh-CN" altLang="en-US" dirty="0"/>
              <a:t>处就不会发生自我干涉。可实验结果显示探测器</a:t>
            </a:r>
            <a:r>
              <a:rPr lang="en-US" altLang="zh-CN" dirty="0"/>
              <a:t>D1</a:t>
            </a:r>
            <a:r>
              <a:rPr lang="zh-CN" altLang="en-US" dirty="0"/>
              <a:t>会一直亮，</a:t>
            </a:r>
            <a:r>
              <a:rPr lang="en-US" altLang="zh-CN" dirty="0"/>
              <a:t>D2</a:t>
            </a:r>
            <a:r>
              <a:rPr lang="zh-CN" altLang="en-US" dirty="0"/>
              <a:t>永远不会亮。这说明光子还是同时走了两条线路。现在的问题是我们在光子通过透镜</a:t>
            </a:r>
            <a:r>
              <a:rPr lang="en-US" altLang="zh-CN" dirty="0"/>
              <a:t>1</a:t>
            </a:r>
            <a:r>
              <a:rPr lang="zh-CN" altLang="en-US" dirty="0"/>
              <a:t>后加的透镜</a:t>
            </a:r>
            <a:r>
              <a:rPr lang="en-US" altLang="zh-CN" dirty="0"/>
              <a:t>2</a:t>
            </a:r>
            <a:r>
              <a:rPr lang="zh-CN" altLang="en-US" dirty="0"/>
              <a:t>，也就是说光子已经选择了一条线路。我们加入透镜</a:t>
            </a:r>
            <a:r>
              <a:rPr lang="en-US" altLang="zh-CN" dirty="0"/>
              <a:t>2</a:t>
            </a:r>
            <a:r>
              <a:rPr lang="zh-CN" altLang="en-US" dirty="0"/>
              <a:t>后光子又改变了自己之前的选择，这就说明了我们现在的选择（观测行为）改变了光子过去的选择，也就是说我们可以在事情已经发生之后再来决定它应该怎么发生。关于这个问题，惠勒引用波尔的一句话来说“任何一种基本的量子现象只在其被记录之后才是一种现象”。宏观世界人们所遵从的因果律可能在微观世界是不大一样的，至少在微观世界量子层面上过去，现在和未来可能并没有那么大的界限</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30</a:t>
            </a:fld>
            <a:endParaRPr lang="zh-CN" altLang="en-US"/>
          </a:p>
        </p:txBody>
      </p:sp>
    </p:spTree>
    <p:extLst>
      <p:ext uri="{BB962C8B-B14F-4D97-AF65-F5344CB8AC3E}">
        <p14:creationId xmlns:p14="http://schemas.microsoft.com/office/powerpoint/2010/main" val="43564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想过未来可以影响过去吗？在延迟选择量子擦除实验中，确实发生了这种现象。简单的来讲就是“</a:t>
            </a:r>
            <a:r>
              <a:rPr lang="en-US" altLang="zh-CN" dirty="0"/>
              <a:t>8</a:t>
            </a:r>
            <a:r>
              <a:rPr lang="zh-CN" altLang="en-US" dirty="0"/>
              <a:t>纳秒之后的行为看上去好像决定了</a:t>
            </a:r>
            <a:r>
              <a:rPr lang="en-US" altLang="zh-CN" dirty="0"/>
              <a:t>8</a:t>
            </a:r>
            <a:r>
              <a:rPr lang="zh-CN" altLang="en-US" dirty="0"/>
              <a:t>纳秒之前的行为”。实验过程是这样的：光源发射一个光子，经过双缝再到达</a:t>
            </a:r>
            <a:r>
              <a:rPr lang="en-US" altLang="zh-CN" dirty="0"/>
              <a:t>BBO</a:t>
            </a:r>
            <a:r>
              <a:rPr lang="zh-CN" altLang="en-US" dirty="0"/>
              <a:t>非线性晶体发射出两个能量减半并处于纠缠态的光子。这两个光子分别射向两个不同的方向，上面的光子射向探测器</a:t>
            </a:r>
            <a:r>
              <a:rPr lang="en-US" altLang="zh-CN" dirty="0"/>
              <a:t>D0</a:t>
            </a:r>
            <a:r>
              <a:rPr lang="zh-CN" altLang="en-US" dirty="0"/>
              <a:t>，用于进行干涉实验，我们把这个光子称为“信号光子”。下面的光子经过一系列的反射到达下面的探测器，我们将下面的光子称为“标记光子”。因为信号光子和标记光子的来源相同，所以我们知道标记光子的来源就能知道信号光子是穿过了哪条缝隙。特别强调的是信号光子到达</a:t>
            </a:r>
            <a:r>
              <a:rPr lang="en-US" altLang="zh-CN" dirty="0"/>
              <a:t>D0</a:t>
            </a:r>
            <a:r>
              <a:rPr lang="zh-CN" altLang="en-US" dirty="0"/>
              <a:t>的距离比标记光子到达其他探测器的距离近大约</a:t>
            </a:r>
            <a:r>
              <a:rPr lang="en-US" altLang="zh-CN" dirty="0"/>
              <a:t>2.5</a:t>
            </a:r>
            <a:r>
              <a:rPr lang="zh-CN" altLang="en-US" dirty="0"/>
              <a:t>米。也就是说信号光子比标记光子早</a:t>
            </a:r>
            <a:r>
              <a:rPr lang="en-US" altLang="zh-CN" dirty="0"/>
              <a:t>8</a:t>
            </a:r>
            <a:r>
              <a:rPr lang="zh-CN" altLang="en-US" dirty="0"/>
              <a:t>纳秒到达探测器。</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31</a:t>
            </a:fld>
            <a:endParaRPr lang="zh-CN" altLang="en-US"/>
          </a:p>
        </p:txBody>
      </p:sp>
    </p:spTree>
    <p:extLst>
      <p:ext uri="{BB962C8B-B14F-4D97-AF65-F5344CB8AC3E}">
        <p14:creationId xmlns:p14="http://schemas.microsoft.com/office/powerpoint/2010/main" val="2871563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实验第一个阶段，光源一个一个发射光子，结果要么</a:t>
            </a:r>
            <a:r>
              <a:rPr lang="en-US" altLang="zh-CN" dirty="0"/>
              <a:t>D1</a:t>
            </a:r>
            <a:r>
              <a:rPr lang="zh-CN" altLang="en-US" dirty="0"/>
              <a:t>亮要么</a:t>
            </a:r>
            <a:r>
              <a:rPr lang="en-US" altLang="zh-CN" dirty="0"/>
              <a:t>D2</a:t>
            </a:r>
            <a:r>
              <a:rPr lang="zh-CN" altLang="en-US" dirty="0"/>
              <a:t>亮，这说明光子要么穿过了</a:t>
            </a:r>
            <a:r>
              <a:rPr lang="en-US" altLang="zh-CN" dirty="0"/>
              <a:t>A</a:t>
            </a:r>
            <a:r>
              <a:rPr lang="zh-CN" altLang="en-US" dirty="0"/>
              <a:t>缝经全反镜</a:t>
            </a:r>
            <a:r>
              <a:rPr lang="en-US" altLang="zh-CN" dirty="0"/>
              <a:t>Mb</a:t>
            </a:r>
            <a:r>
              <a:rPr lang="zh-CN" altLang="en-US" dirty="0"/>
              <a:t>反射后到达了</a:t>
            </a:r>
            <a:r>
              <a:rPr lang="en-US" altLang="zh-CN" dirty="0"/>
              <a:t>D1</a:t>
            </a:r>
            <a:r>
              <a:rPr lang="zh-CN" altLang="en-US" dirty="0"/>
              <a:t>，要么穿过</a:t>
            </a:r>
            <a:r>
              <a:rPr lang="en-US" altLang="zh-CN" dirty="0"/>
              <a:t>B</a:t>
            </a:r>
            <a:r>
              <a:rPr lang="zh-CN" altLang="en-US" dirty="0"/>
              <a:t>缝经全反镜</a:t>
            </a:r>
            <a:r>
              <a:rPr lang="en-US" altLang="zh-CN" dirty="0"/>
              <a:t>Ma</a:t>
            </a:r>
            <a:r>
              <a:rPr lang="zh-CN" altLang="en-US" dirty="0"/>
              <a:t>反射后到达了</a:t>
            </a:r>
            <a:r>
              <a:rPr lang="en-US" altLang="zh-CN" dirty="0"/>
              <a:t>D2</a:t>
            </a:r>
            <a:r>
              <a:rPr lang="zh-CN" altLang="en-US" dirty="0"/>
              <a:t>。即可以通过观察探测器</a:t>
            </a:r>
            <a:r>
              <a:rPr lang="en-US" altLang="zh-CN" dirty="0"/>
              <a:t>D1</a:t>
            </a:r>
            <a:r>
              <a:rPr lang="zh-CN" altLang="en-US" dirty="0"/>
              <a:t>和</a:t>
            </a:r>
            <a:r>
              <a:rPr lang="en-US" altLang="zh-CN" dirty="0"/>
              <a:t>D2</a:t>
            </a:r>
            <a:r>
              <a:rPr lang="zh-CN" altLang="en-US" dirty="0"/>
              <a:t>知道光子来源于哪条缝隙。通过上述实验我们可以得知光子的路径信息，这时候</a:t>
            </a:r>
            <a:r>
              <a:rPr lang="en-US" altLang="zh-CN" dirty="0"/>
              <a:t>D0</a:t>
            </a:r>
            <a:r>
              <a:rPr lang="zh-CN" altLang="en-US" dirty="0"/>
              <a:t>探测器不会形成干涉条纹，光表现为粒子。</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32</a:t>
            </a:fld>
            <a:endParaRPr lang="zh-CN" altLang="en-US"/>
          </a:p>
        </p:txBody>
      </p:sp>
    </p:spTree>
    <p:extLst>
      <p:ext uri="{BB962C8B-B14F-4D97-AF65-F5344CB8AC3E}">
        <p14:creationId xmlns:p14="http://schemas.microsoft.com/office/powerpoint/2010/main" val="3142205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实验第二个阶段我们在蓝色和红色交汇处插入一个半透镜，那么不管光子从</a:t>
            </a:r>
            <a:r>
              <a:rPr lang="en-US" altLang="zh-CN" dirty="0"/>
              <a:t>A</a:t>
            </a:r>
            <a:r>
              <a:rPr lang="zh-CN" altLang="en-US" dirty="0"/>
              <a:t>缝还是</a:t>
            </a:r>
            <a:r>
              <a:rPr lang="en-US" altLang="zh-CN" dirty="0"/>
              <a:t>B</a:t>
            </a:r>
            <a:r>
              <a:rPr lang="zh-CN" altLang="en-US" dirty="0"/>
              <a:t>缝射出，标记光子最终可能到达</a:t>
            </a:r>
            <a:r>
              <a:rPr lang="en-US" altLang="zh-CN" dirty="0"/>
              <a:t>D1</a:t>
            </a:r>
            <a:r>
              <a:rPr lang="zh-CN" altLang="en-US" dirty="0"/>
              <a:t>或</a:t>
            </a:r>
            <a:r>
              <a:rPr lang="en-US" altLang="zh-CN" dirty="0"/>
              <a:t>D2</a:t>
            </a:r>
            <a:r>
              <a:rPr lang="zh-CN" altLang="en-US" dirty="0"/>
              <a:t>。这时候</a:t>
            </a:r>
            <a:r>
              <a:rPr lang="en-US" altLang="zh-CN" dirty="0"/>
              <a:t>D0</a:t>
            </a:r>
            <a:r>
              <a:rPr lang="zh-CN" altLang="en-US" dirty="0"/>
              <a:t>探测器形成了干涉条纹，也就是说当我们无法得知光子的路径信息时，光表现出了波的性质。按照上述实验，</a:t>
            </a:r>
            <a:r>
              <a:rPr lang="en-US" altLang="zh-CN" dirty="0"/>
              <a:t>D0</a:t>
            </a:r>
            <a:r>
              <a:rPr lang="zh-CN" altLang="en-US" dirty="0"/>
              <a:t>探测器是否形成干涉条纹，取决于我们是否在标记光子的路径上加半透镜。现在问题是信号光子到达</a:t>
            </a:r>
            <a:r>
              <a:rPr lang="en-US" altLang="zh-CN" dirty="0"/>
              <a:t>D0</a:t>
            </a:r>
            <a:r>
              <a:rPr lang="zh-CN" altLang="en-US" dirty="0"/>
              <a:t>时标记光子还未到达我们放置半透镜的位置，那么光子是如何知道我们在后面是否放置了半透镜并且提前做出了是否形成干涉条纹的预判？是光子提前预测了未来还是未来的行为改变了之前的结果呢？这里要强调的是在</a:t>
            </a:r>
            <a:r>
              <a:rPr lang="en-US" altLang="zh-CN" dirty="0"/>
              <a:t>D0</a:t>
            </a:r>
            <a:r>
              <a:rPr lang="zh-CN" altLang="en-US" dirty="0"/>
              <a:t>探测器屏幕上我们是无法直接观察到干涉条纹的，我们需要对到达</a:t>
            </a:r>
            <a:r>
              <a:rPr lang="en-US" altLang="zh-CN" dirty="0"/>
              <a:t>D0</a:t>
            </a:r>
            <a:r>
              <a:rPr lang="zh-CN" altLang="en-US" dirty="0"/>
              <a:t>的光子进行分类标记，到达</a:t>
            </a:r>
            <a:r>
              <a:rPr lang="en-US" altLang="zh-CN" dirty="0"/>
              <a:t>D1</a:t>
            </a:r>
            <a:r>
              <a:rPr lang="zh-CN" altLang="en-US" dirty="0"/>
              <a:t>的标记光子对应的信号光子用红色表示，到达</a:t>
            </a:r>
            <a:r>
              <a:rPr lang="en-US" altLang="zh-CN" dirty="0"/>
              <a:t>D2</a:t>
            </a:r>
            <a:r>
              <a:rPr lang="zh-CN" altLang="en-US" dirty="0"/>
              <a:t>的标记光子对应的信号光子用蓝色表示。不是直接在屏幕上显示出干涉条纹，而是当我们把屏幕上的光子进行标记之后对应于</a:t>
            </a:r>
            <a:r>
              <a:rPr lang="en-US" altLang="zh-CN" dirty="0"/>
              <a:t>D1</a:t>
            </a:r>
            <a:r>
              <a:rPr lang="zh-CN" altLang="en-US" dirty="0"/>
              <a:t>和</a:t>
            </a:r>
            <a:r>
              <a:rPr lang="en-US" altLang="zh-CN" dirty="0"/>
              <a:t>D2</a:t>
            </a:r>
            <a:r>
              <a:rPr lang="zh-CN" altLang="en-US" dirty="0"/>
              <a:t>标记光子的信号光子才能形成干涉条纹。</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33</a:t>
            </a:fld>
            <a:endParaRPr lang="zh-CN" altLang="en-US"/>
          </a:p>
        </p:txBody>
      </p:sp>
    </p:spTree>
    <p:extLst>
      <p:ext uri="{BB962C8B-B14F-4D97-AF65-F5344CB8AC3E}">
        <p14:creationId xmlns:p14="http://schemas.microsoft.com/office/powerpoint/2010/main" val="420090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假如桌子上有一个杯子，我希望知道杯子的确切位置。杯子的位置有两种可能</a:t>
            </a:r>
            <a:r>
              <a:rPr lang="en-US" altLang="zh-CN" dirty="0"/>
              <a:t>A/B</a:t>
            </a:r>
            <a:r>
              <a:rPr lang="zh-CN" altLang="en-US" dirty="0"/>
              <a:t>。经过观察发现杯子在</a:t>
            </a:r>
            <a:r>
              <a:rPr lang="en-US" altLang="zh-CN" dirty="0"/>
              <a:t>A</a:t>
            </a:r>
            <a:r>
              <a:rPr lang="zh-CN" altLang="en-US" dirty="0"/>
              <a:t>处。那么观察之前杯子在哪个位置？这样一个简单的问题在量子力学科学家眼里引起了极大地争议。他们认为在观察之前杯子哪里都不在，杯子处于位置</a:t>
            </a:r>
            <a:r>
              <a:rPr lang="en-US" altLang="zh-CN" dirty="0"/>
              <a:t>A/B</a:t>
            </a:r>
            <a:r>
              <a:rPr lang="zh-CN" altLang="en-US" dirty="0"/>
              <a:t>的叠加态，观察的瞬间其位置随机坍缩。这就是量子力学的核心思想，叠加态原理。量子力学哥本哈根派的波尔认为，在微观世界里，没有测量前每个粒子的特征都处于叠加态。比如电子的自旋特性，他的旋转方向总是处于向上和向下的叠加态，直到去测量旋转方向的瞬间，他会坍缩为向上或者向下</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583333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如果我们把到达</a:t>
            </a:r>
            <a:r>
              <a:rPr lang="en-US" altLang="zh-CN" dirty="0"/>
              <a:t>D1D2</a:t>
            </a:r>
            <a:r>
              <a:rPr lang="zh-CN" altLang="en-US" dirty="0"/>
              <a:t>的光路延长至一光年，理论上来说我们有一年的时间来决定我们是否在</a:t>
            </a:r>
            <a:r>
              <a:rPr lang="en-US" altLang="zh-CN" dirty="0"/>
              <a:t>D1</a:t>
            </a:r>
            <a:r>
              <a:rPr lang="zh-CN" altLang="en-US" dirty="0"/>
              <a:t>和</a:t>
            </a:r>
            <a:r>
              <a:rPr lang="en-US" altLang="zh-CN" dirty="0"/>
              <a:t>D2</a:t>
            </a:r>
            <a:r>
              <a:rPr lang="zh-CN" altLang="en-US" dirty="0"/>
              <a:t>之间加入半透镜。那岂不是我们可以在一年之后决定现在的</a:t>
            </a:r>
            <a:r>
              <a:rPr lang="en-US" altLang="zh-CN" dirty="0"/>
              <a:t>D0</a:t>
            </a:r>
            <a:r>
              <a:rPr lang="zh-CN" altLang="en-US" dirty="0"/>
              <a:t>探测器是否形成干涉条纹。唯一的解释就是</a:t>
            </a:r>
            <a:r>
              <a:rPr lang="en-US" altLang="zh-CN" dirty="0"/>
              <a:t>D0</a:t>
            </a:r>
            <a:r>
              <a:rPr lang="zh-CN" altLang="en-US" dirty="0"/>
              <a:t>探测器处于发生和没发生干涉的叠加态。虽然信号光子早早地落在了</a:t>
            </a:r>
            <a:r>
              <a:rPr lang="en-US" altLang="zh-CN" dirty="0"/>
              <a:t>D0</a:t>
            </a:r>
            <a:r>
              <a:rPr lang="zh-CN" altLang="en-US" dirty="0"/>
              <a:t>上，但是我们不知道它时怎么落的。因为只有</a:t>
            </a:r>
            <a:r>
              <a:rPr lang="en-US" altLang="zh-CN" dirty="0"/>
              <a:t>D1D2</a:t>
            </a:r>
            <a:r>
              <a:rPr lang="zh-CN" altLang="en-US" dirty="0"/>
              <a:t>被探测之后和</a:t>
            </a:r>
            <a:r>
              <a:rPr lang="en-US" altLang="zh-CN" dirty="0"/>
              <a:t>D0</a:t>
            </a:r>
            <a:r>
              <a:rPr lang="zh-CN" altLang="en-US" dirty="0"/>
              <a:t>的数据相结合才能得知</a:t>
            </a:r>
            <a:r>
              <a:rPr lang="en-US" altLang="zh-CN" dirty="0"/>
              <a:t>D0</a:t>
            </a:r>
            <a:r>
              <a:rPr lang="zh-CN" altLang="en-US" dirty="0"/>
              <a:t>是否发生了干涉。但是上面问题的回答并未从本质上阐述产生的原因。借用实验作者的一句话来讲，“未来只是在帮助我们讲过去的故事”。</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34</a:t>
            </a:fld>
            <a:endParaRPr lang="zh-CN" altLang="en-US"/>
          </a:p>
        </p:txBody>
      </p:sp>
    </p:spTree>
    <p:extLst>
      <p:ext uri="{BB962C8B-B14F-4D97-AF65-F5344CB8AC3E}">
        <p14:creationId xmlns:p14="http://schemas.microsoft.com/office/powerpoint/2010/main" val="1537485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量子门和相应的伪代码</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39</a:t>
            </a:fld>
            <a:endParaRPr lang="zh-CN" altLang="en-US"/>
          </a:p>
        </p:txBody>
      </p:sp>
    </p:spTree>
    <p:extLst>
      <p:ext uri="{BB962C8B-B14F-4D97-AF65-F5344CB8AC3E}">
        <p14:creationId xmlns:p14="http://schemas.microsoft.com/office/powerpoint/2010/main" val="1919419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让我们考虑一个移动机器人，它在平面上移动，假设机器人的内部状态对应于它在平面上的方向。注意集合</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的元素形成了一组作用于状态集</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的乘法，“前进”“后退”和“静止”不改变机器人的状态但改变机器人的位置从而改变获得的</a:t>
            </a:r>
            <a:r>
              <a:rPr lang="el-GR" altLang="zh-CN" sz="1200" b="0" i="0" kern="1200" dirty="0">
                <a:solidFill>
                  <a:schemeClr val="tx1"/>
                </a:solidFill>
                <a:effectLst/>
                <a:latin typeface="+mn-lt"/>
                <a:ea typeface="+mn-ea"/>
                <a:cs typeface="+mn-cs"/>
              </a:rPr>
              <a:t>ε</a:t>
            </a:r>
            <a:r>
              <a:rPr lang="el-GR" altLang="zh-CN" dirty="0"/>
              <a:t> </a:t>
            </a:r>
            <a:r>
              <a:rPr lang="zh-CN" altLang="en-US" dirty="0"/>
              <a:t>值</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40</a:t>
            </a:fld>
            <a:endParaRPr lang="zh-CN" altLang="en-US"/>
          </a:p>
        </p:txBody>
      </p:sp>
    </p:spTree>
    <p:extLst>
      <p:ext uri="{BB962C8B-B14F-4D97-AF65-F5344CB8AC3E}">
        <p14:creationId xmlns:p14="http://schemas.microsoft.com/office/powerpoint/2010/main" val="1483186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41</a:t>
            </a:fld>
            <a:endParaRPr lang="zh-CN" altLang="en-US"/>
          </a:p>
        </p:txBody>
      </p:sp>
    </p:spTree>
    <p:extLst>
      <p:ext uri="{BB962C8B-B14F-4D97-AF65-F5344CB8AC3E}">
        <p14:creationId xmlns:p14="http://schemas.microsoft.com/office/powerpoint/2010/main" val="2405269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让我们特别考虑机器人的状态和动作。如果对环境没有影响，那么状态之间的关系可以表示为</a:t>
            </a:r>
            <a:r>
              <a:rPr lang="en-US" altLang="zh-CN"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42</a:t>
            </a:fld>
            <a:endParaRPr lang="zh-CN" altLang="en-US"/>
          </a:p>
        </p:txBody>
      </p:sp>
    </p:spTree>
    <p:extLst>
      <p:ext uri="{BB962C8B-B14F-4D97-AF65-F5344CB8AC3E}">
        <p14:creationId xmlns:p14="http://schemas.microsoft.com/office/powerpoint/2010/main" val="1494902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现在让我们考虑一下环境的影响。回想一下，量子比特的量子态等价地由状态向量和密度矩阵定义。</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由于密度矩阵的非对角元素可以为任意值，让我们使用这些值来指定与环境变量</a:t>
            </a:r>
            <a:r>
              <a:rPr lang="en-US" altLang="zh-CN" sz="1200" b="0" i="0" kern="1200" dirty="0">
                <a:solidFill>
                  <a:schemeClr val="tx1"/>
                </a:solidFill>
                <a:effectLst/>
                <a:latin typeface="+mn-lt"/>
                <a:ea typeface="+mn-ea"/>
                <a:cs typeface="+mn-cs"/>
              </a:rPr>
              <a:t>ε</a:t>
            </a:r>
            <a:r>
              <a:rPr lang="zh-CN" altLang="en-US" sz="1200" b="0" i="0" kern="1200" dirty="0">
                <a:solidFill>
                  <a:schemeClr val="tx1"/>
                </a:solidFill>
                <a:effectLst/>
                <a:latin typeface="+mn-lt"/>
                <a:ea typeface="+mn-ea"/>
                <a:cs typeface="+mn-cs"/>
              </a:rPr>
              <a:t>的关系。</a:t>
            </a:r>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43</a:t>
            </a:fld>
            <a:endParaRPr lang="zh-CN" altLang="en-US"/>
          </a:p>
        </p:txBody>
      </p:sp>
    </p:spTree>
    <p:extLst>
      <p:ext uri="{BB962C8B-B14F-4D97-AF65-F5344CB8AC3E}">
        <p14:creationId xmlns:p14="http://schemas.microsoft.com/office/powerpoint/2010/main" val="3636515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论文写错了结果吧。。。归一化出错，状态转移概率也出错</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44</a:t>
            </a:fld>
            <a:endParaRPr lang="zh-CN" altLang="en-US"/>
          </a:p>
        </p:txBody>
      </p:sp>
    </p:spTree>
    <p:extLst>
      <p:ext uri="{BB962C8B-B14F-4D97-AF65-F5344CB8AC3E}">
        <p14:creationId xmlns:p14="http://schemas.microsoft.com/office/powerpoint/2010/main" val="2102670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46</a:t>
            </a:fld>
            <a:endParaRPr lang="zh-CN" altLang="en-US"/>
          </a:p>
        </p:txBody>
      </p:sp>
    </p:spTree>
    <p:extLst>
      <p:ext uri="{BB962C8B-B14F-4D97-AF65-F5344CB8AC3E}">
        <p14:creationId xmlns:p14="http://schemas.microsoft.com/office/powerpoint/2010/main" val="3177227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47</a:t>
            </a:fld>
            <a:endParaRPr lang="zh-CN" altLang="en-US"/>
          </a:p>
        </p:txBody>
      </p:sp>
    </p:spTree>
    <p:extLst>
      <p:ext uri="{BB962C8B-B14F-4D97-AF65-F5344CB8AC3E}">
        <p14:creationId xmlns:p14="http://schemas.microsoft.com/office/powerpoint/2010/main" val="266734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波尔认为，现实的本质是充满不确定性的。但爱因斯坦不同意这种不确定性描述，他认为电子的旋转方向是确定的，无论是测量还是观察，都不会影响电子的旋转方向，测量只是获取了这个信息而已。难道这个宇宙的真实性，真的取决于我们是否睁开双眼？面对爱因斯坦的质疑波尔无动于衷。</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100117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1935</a:t>
            </a:r>
            <a:r>
              <a:rPr lang="zh-CN" altLang="en-US" dirty="0"/>
              <a:t>年，爱因斯坦终于发现了量子理论的致命弱点即纠缠理论。纠缠理论是根据量子理论方程式做出的理论性推测。根据纠缠理论，如果两个粒子的特性类似且距离够近，他们就会发生纠缠。就算将两个粒子分开，将他们送往相反的方向，他们仍然保持着纠缠，紧密联系。假设有一对纠缠的粒子，当其中一个向上旋转时，另一个就一定是向下旋转，反之亦然。这种纠缠状态，完全是超越时间和空间的。爱因斯坦承认纠缠粒子的存在，但他认为可以用一种更简单的解释来说明这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Microsoft Yahei" panose="020B0503020204020204" pitchFamily="34" charset="-122"/>
                <a:ea typeface="Microsoft Yahei" panose="020B0503020204020204" pitchFamily="34" charset="-122"/>
              </a:rPr>
              <a:t>量子力学中的所谓纠缠是这样一种现象：两个处于纠缠态的粒子可以保持一种特殊的关联状态，两个粒子的状态原本都未知，但只要测量其中一个粒子，就能立即知道另外一个粒子的状态，哪怕它们之间相隔遥远的距离。过去的大半个世纪里，这种现象背后的本质一直深深困惑着科学家们。</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Microsoft Yahei" panose="020B0503020204020204" pitchFamily="34" charset="-122"/>
                <a:ea typeface="Microsoft Yahei" panose="020B0503020204020204" pitchFamily="34" charset="-122"/>
              </a:rPr>
              <a:t>以玻尔为代表的哥本哈根学派认为，对于微观的量子世界，所谓的“实在”只有和观测手段连起来讲才有意义；但爱因斯坦等科学家无法接受这种观点，他们认为量子力学是不完备的，测量结果一定受到了某种“隐变量”的预先决定，只是我们没能探测到它。</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Microsoft Yahei" panose="020B0503020204020204" pitchFamily="34" charset="-122"/>
                <a:ea typeface="Microsoft Yahei" panose="020B0503020204020204" pitchFamily="34" charset="-122"/>
              </a:rPr>
              <a:t>以玻尔为代表的哥本哈根学派认为，对于微观的量子世界，所谓的“实在”只有和观测手段连起来讲才有意义；但爱因斯坦等科学家无法接受这种观点，他们认为量子力学是不完备的，测量结果一定受到了某种“隐变量”的预先决定，只是我们没能探测到它。</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236777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爱因斯坦承认纠缠着粒子的存在，但他认为可以用一种更简单的解释来说明这种联系，而不是通过什么神秘的远程连接。相反，他认为纠缠粒子更像是一对手套，试想有人分开两只手套分别放进箱子里，然后把一个箱子送往南极。当打开箱子发现里面是一只左手手套时，那南极箱子里一定是一只右手手套。很明显，爱因斯坦用同样的方式来看待纠缠粒子。无论粒子处于何种情况下，他们的状态在他们分开的那一刻就已经确定。你可能会问“那你怎么知道的？”他会回答“去测他”。波尔认为“但正是这测量的行为确定了状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4D5156"/>
                </a:solidFill>
                <a:effectLst/>
                <a:latin typeface="arial" panose="020B0604020202020204" pitchFamily="34" charset="0"/>
              </a:rPr>
              <a:t>时空的最小</a:t>
            </a:r>
            <a:r>
              <a:rPr lang="zh-CN" altLang="en-US" b="0" i="0" dirty="0">
                <a:solidFill>
                  <a:srgbClr val="EA4335"/>
                </a:solidFill>
                <a:effectLst/>
                <a:latin typeface="arial" panose="020B0604020202020204" pitchFamily="34" charset="0"/>
              </a:rPr>
              <a:t>尺度</a:t>
            </a:r>
            <a:r>
              <a:rPr lang="zh-CN" altLang="en-US" b="0" i="0" dirty="0">
                <a:solidFill>
                  <a:srgbClr val="4D5156"/>
                </a:solidFill>
                <a:effectLst/>
                <a:latin typeface="arial" panose="020B0604020202020204" pitchFamily="34" charset="0"/>
              </a:rPr>
              <a:t>就是</a:t>
            </a:r>
            <a:r>
              <a:rPr lang="zh-CN" altLang="en-US" b="0" i="0" dirty="0">
                <a:solidFill>
                  <a:srgbClr val="EA4335"/>
                </a:solidFill>
                <a:effectLst/>
                <a:latin typeface="arial" panose="020B0604020202020204" pitchFamily="34" charset="0"/>
              </a:rPr>
              <a:t>普朗克</a:t>
            </a:r>
            <a:r>
              <a:rPr lang="zh-CN" altLang="en-US" b="0" i="0" dirty="0">
                <a:solidFill>
                  <a:srgbClr val="4D5156"/>
                </a:solidFill>
                <a:effectLst/>
                <a:latin typeface="arial" panose="020B0604020202020204" pitchFamily="34" charset="0"/>
              </a:rPr>
              <a:t>长度和</a:t>
            </a:r>
            <a:r>
              <a:rPr lang="zh-CN" altLang="en-US" b="0" i="0" dirty="0">
                <a:solidFill>
                  <a:srgbClr val="EA4335"/>
                </a:solidFill>
                <a:effectLst/>
                <a:latin typeface="arial" panose="020B0604020202020204" pitchFamily="34" charset="0"/>
              </a:rPr>
              <a:t>普朗克</a:t>
            </a:r>
            <a:r>
              <a:rPr lang="zh-CN" altLang="en-US" b="0" i="0" dirty="0">
                <a:solidFill>
                  <a:srgbClr val="4D5156"/>
                </a:solidFill>
                <a:effectLst/>
                <a:latin typeface="arial" panose="020B0604020202020204" pitchFamily="34" charset="0"/>
              </a:rPr>
              <a:t>时间</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42274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没人知道如何解决这个问题，这个问题被归为哲学问题而不是科学问题。直到</a:t>
            </a:r>
            <a:r>
              <a:rPr lang="en-US" altLang="zh-CN" dirty="0"/>
              <a:t>1955</a:t>
            </a:r>
            <a:r>
              <a:rPr lang="zh-CN" altLang="en-US" dirty="0"/>
              <a:t>年爱因斯坦去世他还是认为量子力学没有完整的解释世界的真相。后来物理学界通过贝尔不等式实验给出了最终的检验结果。量子纠缠现象确实存在。量子纠缠成了一种存粹发生于微观世界的现象，源于量子系统的不确定性，即当几个粒子彼此相互作用后粒子们所拥有的特性可能纠缠在一起成为一个整体。各个粒子的性质再也无法被单独描述，只能描述整体系统的性质。为什么会这样？没人能回答这个问题。唯一能阐述清楚的超弦理论却涉及高维空间而无法验证。基于高维空间的概念，弦论把量子纠缠解释为粒子在高维空间的三维投影，即纠缠的粒子处于高维空间中本来就只有一个，只是投影到了不同的三维空间位置而已。而这种高维空间只存在于普朗克尺度之下</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075800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十世纪科学家一直在纠结一个问题，光究竟是波还是粒子？于是科学家们决定做一个实验即双缝干涉实验。双缝就是在一块隔板上开两条缝，用一个发射光子的机枪对着双缝扫射，从缝中漏出去的光子打到缝后面的屏上，就会留下一个光斑。实验之前科学家做出了如下推测。第一种可能，如果光子是纯粒子，那么光子就像机关枪发射的子弹一样笔直地从缝中穿过，屏幕上留下的一定是两道杠，因为其他角度的光子都被板挡住了。第二种可能如果光是纯波，那么屏幕上会留下斑马线般的一道道条纹。根据波动理论，波穿过双缝时会形成两个波源，两个波各自震荡干涉，波峰与波峰之间强度叠加，波峰与波谷之间正反抵消，最终屏幕上会出现一道道复杂唯美的斑马线。总之两道杠，光是粒子；斑马线，光是波。</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21</a:t>
            </a:fld>
            <a:endParaRPr lang="zh-CN" altLang="en-US"/>
          </a:p>
        </p:txBody>
      </p:sp>
    </p:spTree>
    <p:extLst>
      <p:ext uri="{BB962C8B-B14F-4D97-AF65-F5344CB8AC3E}">
        <p14:creationId xmlns:p14="http://schemas.microsoft.com/office/powerpoint/2010/main" val="3595326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次实验，把光子发射机对准双缝发射，结果是标准的斑马线。光看似是一种波，可以发生干涉。可坚持光是粒子的科学家继续第二次实验。把光子枪切换到点射模式，保证每次只发射一个光子，一开始光子数量较少时，屏幕上的光点看上去一片杂乱无章，随着积少成多，渐渐显现出了斑马线条纹。然而，单个光子要么是穿过左缝，要么穿过右缝。穿过一条缝的光子到底和谁在干涉呢？难道光子穿过缝隙时自己分成了两半然后自己跟自己干涉吗？又或是一个光子同时穿过了两个缝隙？事情好像越来越复杂了，于是科学家决定做第三个实验，在双缝前加装两个探测器，探测器可以记录光子究竟是穿过了哪个缝隙，同样还是点射模式发射光子。通过探测器发现，光子确实是从左缝或右缝单一通过，也就是说光子并没有一分为二。然而就在科学家纳闷单光子穿越缝隙和谁在干涉时，诡异的事情发生了</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76355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屏幕上的条纹不知道什么时候悄悄地变成了两道杠。科学家又重复了多次实验，不加装探测器结果总是斑马线，光是波；加装探测器结果变成了两道杠，光是粒子。难道实验结果取决于我们是否用探测器观察了它？实验进行到这里，光是粒子还是波已经不重要了，重要的是光的性质取决于你是否观察了它。难道它知道你是否在观察它？后来科学家建立了量子力学理论。根据量子力学的第一定律即叠加态原理，光子处于粒子和波的叠加状态。同时根据哥本哈根诠释，当光子在穿过缝隙时处于左缝和右缝的叠加态。当你去观察光子时波函数坍缩，坍缩为波或粒子，是穿过了左缝还是右缝的确定值。需要指出的是，光是波还是粒子取决于你以何种方式去测量他。当你用测量粒子的方式去测量它时，它表现为粒子；当你用测量波的方式去测量它时，它表现为波。为什么会这样，没人能回答这个问题。</a:t>
            </a:r>
          </a:p>
        </p:txBody>
      </p:sp>
      <p:sp>
        <p:nvSpPr>
          <p:cNvPr id="4" name="灯片编号占位符 3"/>
          <p:cNvSpPr>
            <a:spLocks noGrp="1"/>
          </p:cNvSpPr>
          <p:nvPr>
            <p:ph type="sldNum" sz="quarter" idx="10"/>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754400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196" name="iŝḻiḍe">
            <a:extLst>
              <a:ext uri="{FF2B5EF4-FFF2-40B4-BE49-F238E27FC236}">
                <a16:creationId xmlns:a16="http://schemas.microsoft.com/office/drawing/2014/main" id="{965C6E71-3A35-4320-AF63-894A3928550F}"/>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iśḷîḋè">
            <a:extLst>
              <a:ext uri="{FF2B5EF4-FFF2-40B4-BE49-F238E27FC236}">
                <a16:creationId xmlns:a16="http://schemas.microsoft.com/office/drawing/2014/main" id="{3F7C98E3-BA98-4529-894E-F8EDFED84691}"/>
              </a:ext>
            </a:extLst>
          </p:cNvPr>
          <p:cNvSpPr/>
          <p:nvPr userDrawn="1"/>
        </p:nvSpPr>
        <p:spPr>
          <a:xfrm>
            <a:off x="8159523" y="0"/>
            <a:ext cx="3789277"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0" name="îṧlîďê">
            <a:extLst>
              <a:ext uri="{FF2B5EF4-FFF2-40B4-BE49-F238E27FC236}">
                <a16:creationId xmlns:a16="http://schemas.microsoft.com/office/drawing/2014/main" id="{03A8097C-38EA-43F6-969A-0BA0766FA310}"/>
              </a:ext>
            </a:extLst>
          </p:cNvPr>
          <p:cNvSpPr/>
          <p:nvPr userDrawn="1"/>
        </p:nvSpPr>
        <p:spPr>
          <a:xfrm>
            <a:off x="7125467" y="0"/>
            <a:ext cx="3789277"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1" name="ïṧḻïḋè">
            <a:extLst>
              <a:ext uri="{FF2B5EF4-FFF2-40B4-BE49-F238E27FC236}">
                <a16:creationId xmlns:a16="http://schemas.microsoft.com/office/drawing/2014/main" id="{0D96A5A3-7363-439E-A8C3-1BCB6C97CFC0}"/>
              </a:ext>
            </a:extLst>
          </p:cNvPr>
          <p:cNvSpPr/>
          <p:nvPr userDrawn="1"/>
        </p:nvSpPr>
        <p:spPr>
          <a:xfrm>
            <a:off x="6091411" y="0"/>
            <a:ext cx="3789277"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2" name="ïŝḻîḑè">
            <a:extLst>
              <a:ext uri="{FF2B5EF4-FFF2-40B4-BE49-F238E27FC236}">
                <a16:creationId xmlns:a16="http://schemas.microsoft.com/office/drawing/2014/main" id="{F2F929E6-6FA7-407C-81C1-21D4F5B26789}"/>
              </a:ext>
            </a:extLst>
          </p:cNvPr>
          <p:cNvSpPr/>
          <p:nvPr userDrawn="1"/>
        </p:nvSpPr>
        <p:spPr>
          <a:xfrm>
            <a:off x="10451074" y="1944914"/>
            <a:ext cx="927337" cy="1001486"/>
          </a:xfrm>
          <a:custGeom>
            <a:avLst/>
            <a:gdLst>
              <a:gd name="connsiteX0" fmla="*/ 362277 w 686455"/>
              <a:gd name="connsiteY0" fmla="*/ 0 h 1001486"/>
              <a:gd name="connsiteX1" fmla="*/ 686455 w 686455"/>
              <a:gd name="connsiteY1" fmla="*/ 0 h 1001486"/>
              <a:gd name="connsiteX2" fmla="*/ 324178 w 686455"/>
              <a:gd name="connsiteY2" fmla="*/ 1001486 h 1001486"/>
              <a:gd name="connsiteX3" fmla="*/ 0 w 686455"/>
              <a:gd name="connsiteY3" fmla="*/ 1001486 h 1001486"/>
            </a:gdLst>
            <a:ahLst/>
            <a:cxnLst>
              <a:cxn ang="0">
                <a:pos x="connsiteX0" y="connsiteY0"/>
              </a:cxn>
              <a:cxn ang="0">
                <a:pos x="connsiteX1" y="connsiteY1"/>
              </a:cxn>
              <a:cxn ang="0">
                <a:pos x="connsiteX2" y="connsiteY2"/>
              </a:cxn>
              <a:cxn ang="0">
                <a:pos x="connsiteX3" y="connsiteY3"/>
              </a:cxn>
            </a:cxnLst>
            <a:rect l="l" t="t" r="r" b="b"/>
            <a:pathLst>
              <a:path w="686455" h="1001486">
                <a:moveTo>
                  <a:pt x="362277" y="0"/>
                </a:moveTo>
                <a:lnTo>
                  <a:pt x="686455" y="0"/>
                </a:lnTo>
                <a:lnTo>
                  <a:pt x="324178" y="1001486"/>
                </a:lnTo>
                <a:lnTo>
                  <a:pt x="0" y="100148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iṧļídè">
            <a:extLst>
              <a:ext uri="{FF2B5EF4-FFF2-40B4-BE49-F238E27FC236}">
                <a16:creationId xmlns:a16="http://schemas.microsoft.com/office/drawing/2014/main" id="{4DFB245C-0055-49ED-8E03-5BF27F554A1E}"/>
              </a:ext>
            </a:extLst>
          </p:cNvPr>
          <p:cNvSpPr/>
          <p:nvPr userDrawn="1"/>
        </p:nvSpPr>
        <p:spPr>
          <a:xfrm>
            <a:off x="957943" y="538843"/>
            <a:ext cx="10276114" cy="5780314"/>
          </a:xfrm>
          <a:prstGeom prst="roundRect">
            <a:avLst>
              <a:gd name="adj" fmla="val 6587"/>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ïŝlídé">
            <a:extLst>
              <a:ext uri="{FF2B5EF4-FFF2-40B4-BE49-F238E27FC236}">
                <a16:creationId xmlns:a16="http://schemas.microsoft.com/office/drawing/2014/main" id="{57BBF5D5-2B3C-4E73-A9E3-6B726B2C8EFA}"/>
              </a:ext>
            </a:extLst>
          </p:cNvPr>
          <p:cNvSpPr/>
          <p:nvPr userDrawn="1"/>
        </p:nvSpPr>
        <p:spPr>
          <a:xfrm>
            <a:off x="0" y="1"/>
            <a:ext cx="1952875" cy="3996253"/>
          </a:xfrm>
          <a:custGeom>
            <a:avLst/>
            <a:gdLst>
              <a:gd name="connsiteX0" fmla="*/ 1514941 w 1952875"/>
              <a:gd name="connsiteY0" fmla="*/ 0 h 3996253"/>
              <a:gd name="connsiteX1" fmla="*/ 1952875 w 1952875"/>
              <a:gd name="connsiteY1" fmla="*/ 0 h 3996253"/>
              <a:gd name="connsiteX2" fmla="*/ 0 w 1952875"/>
              <a:gd name="connsiteY2" fmla="*/ 3996253 h 3996253"/>
              <a:gd name="connsiteX3" fmla="*/ 0 w 1952875"/>
              <a:gd name="connsiteY3" fmla="*/ 3100090 h 3996253"/>
            </a:gdLst>
            <a:ahLst/>
            <a:cxnLst>
              <a:cxn ang="0">
                <a:pos x="connsiteX0" y="connsiteY0"/>
              </a:cxn>
              <a:cxn ang="0">
                <a:pos x="connsiteX1" y="connsiteY1"/>
              </a:cxn>
              <a:cxn ang="0">
                <a:pos x="connsiteX2" y="connsiteY2"/>
              </a:cxn>
              <a:cxn ang="0">
                <a:pos x="connsiteX3" y="connsiteY3"/>
              </a:cxn>
            </a:cxnLst>
            <a:rect l="l" t="t" r="r" b="b"/>
            <a:pathLst>
              <a:path w="1952875" h="3996253">
                <a:moveTo>
                  <a:pt x="1514941" y="0"/>
                </a:moveTo>
                <a:lnTo>
                  <a:pt x="1952875" y="0"/>
                </a:lnTo>
                <a:lnTo>
                  <a:pt x="0" y="3996253"/>
                </a:lnTo>
                <a:lnTo>
                  <a:pt x="0" y="310009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5" name="îŝlíḋé">
            <a:extLst>
              <a:ext uri="{FF2B5EF4-FFF2-40B4-BE49-F238E27FC236}">
                <a16:creationId xmlns:a16="http://schemas.microsoft.com/office/drawing/2014/main" id="{CA0D931B-F81E-4F23-9A55-C983EF0723B8}"/>
              </a:ext>
            </a:extLst>
          </p:cNvPr>
          <p:cNvSpPr/>
          <p:nvPr userDrawn="1"/>
        </p:nvSpPr>
        <p:spPr>
          <a:xfrm>
            <a:off x="475188" y="409888"/>
            <a:ext cx="927337" cy="1001486"/>
          </a:xfrm>
          <a:custGeom>
            <a:avLst/>
            <a:gdLst>
              <a:gd name="connsiteX0" fmla="*/ 362277 w 686455"/>
              <a:gd name="connsiteY0" fmla="*/ 0 h 1001486"/>
              <a:gd name="connsiteX1" fmla="*/ 686455 w 686455"/>
              <a:gd name="connsiteY1" fmla="*/ 0 h 1001486"/>
              <a:gd name="connsiteX2" fmla="*/ 324178 w 686455"/>
              <a:gd name="connsiteY2" fmla="*/ 1001486 h 1001486"/>
              <a:gd name="connsiteX3" fmla="*/ 0 w 686455"/>
              <a:gd name="connsiteY3" fmla="*/ 1001486 h 1001486"/>
            </a:gdLst>
            <a:ahLst/>
            <a:cxnLst>
              <a:cxn ang="0">
                <a:pos x="connsiteX0" y="connsiteY0"/>
              </a:cxn>
              <a:cxn ang="0">
                <a:pos x="connsiteX1" y="connsiteY1"/>
              </a:cxn>
              <a:cxn ang="0">
                <a:pos x="connsiteX2" y="connsiteY2"/>
              </a:cxn>
              <a:cxn ang="0">
                <a:pos x="connsiteX3" y="connsiteY3"/>
              </a:cxn>
            </a:cxnLst>
            <a:rect l="l" t="t" r="r" b="b"/>
            <a:pathLst>
              <a:path w="686455" h="1001486">
                <a:moveTo>
                  <a:pt x="362277" y="0"/>
                </a:moveTo>
                <a:lnTo>
                  <a:pt x="686455" y="0"/>
                </a:lnTo>
                <a:lnTo>
                  <a:pt x="324178" y="1001486"/>
                </a:lnTo>
                <a:lnTo>
                  <a:pt x="0" y="100148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2361909" y="1998127"/>
            <a:ext cx="7539502" cy="558799"/>
          </a:xfrm>
        </p:spPr>
        <p:txBody>
          <a:bodyPr vert="horz" lIns="91440" tIns="45720" rIns="91440" bIns="45720" rtlCol="0" anchor="t">
            <a:normAutofit/>
          </a:bodyPr>
          <a:lstStyle>
            <a:lvl1pPr marL="0" indent="0">
              <a:buFont typeface="Arial" panose="020B0604020202020204" pitchFamily="34" charset="0"/>
              <a:buNone/>
              <a:defRPr kumimoji="0" lang="en-US" sz="1600" b="1" i="0" u="none" strike="noStrike" cap="none" spc="3000" normalizeH="0" baseline="0" dirty="0">
                <a:ln>
                  <a:noFill/>
                </a:ln>
                <a:solidFill>
                  <a:schemeClr val="accent3"/>
                </a:solidFill>
                <a:effectLst/>
                <a:uLnTx/>
                <a:uFillTx/>
                <a:latin typeface="Arial"/>
                <a:ea typeface="微软雅黑"/>
              </a:defRPr>
            </a:lvl1pPr>
          </a:lstStyle>
          <a:p>
            <a:pPr marL="342900" marR="0" lvl="0" indent="-342900" algn="ctr" fontAlgn="auto">
              <a:spcAft>
                <a:spcPts val="0"/>
              </a:spcAft>
              <a:buClrTx/>
              <a:buSzTx/>
              <a:tabLst/>
            </a:pPr>
            <a:r>
              <a:rPr lang="en-US" dirty="0"/>
              <a:t>CLICK TO EDIT MASTER SUBTITLE STYLE</a:t>
            </a:r>
          </a:p>
        </p:txBody>
      </p:sp>
      <p:sp>
        <p:nvSpPr>
          <p:cNvPr id="9802" name="标题 9801"/>
          <p:cNvSpPr>
            <a:spLocks noGrp="1"/>
          </p:cNvSpPr>
          <p:nvPr userDrawn="1">
            <p:ph type="ctrTitle" hasCustomPrompt="1"/>
          </p:nvPr>
        </p:nvSpPr>
        <p:spPr>
          <a:xfrm>
            <a:off x="991647" y="2720158"/>
            <a:ext cx="10276114" cy="1405050"/>
          </a:xfrm>
        </p:spPr>
        <p:txBody>
          <a:bodyPr vert="horz" lIns="91440" tIns="45720" rIns="91440" bIns="45720" rtlCol="0" anchor="b" anchorCtr="0">
            <a:normAutofit/>
          </a:bodyPr>
          <a:lstStyle>
            <a:lvl1pPr algn="ctr">
              <a:defRPr kumimoji="0" lang="zh-CN" altLang="en-US" sz="4800" b="0" i="0" u="none" strike="noStrike" cap="none" spc="0" normalizeH="0" baseline="0" dirty="0">
                <a:ln>
                  <a:noFill/>
                </a:ln>
                <a:solidFill>
                  <a:schemeClr val="accent1"/>
                </a:solidFill>
                <a:effectLst/>
                <a:uLnTx/>
                <a:uFillTx/>
                <a:latin typeface="Arial Black" panose="020B0A04020102020204" pitchFamily="34" charset="0"/>
                <a:ea typeface="微软雅黑"/>
              </a:defRPr>
            </a:lvl1pPr>
          </a:lstStyle>
          <a:p>
            <a:pPr marL="0" marR="0" lvl="0" indent="0" algn="ctr" fontAlgn="auto">
              <a:spcAft>
                <a:spcPts val="0"/>
              </a:spcAft>
              <a:buClrTx/>
              <a:buSzTx/>
              <a:buFontTx/>
              <a:tabLst/>
            </a:pPr>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3159196" y="5104179"/>
            <a:ext cx="5873609" cy="296271"/>
          </a:xfrm>
        </p:spPr>
        <p:txBody>
          <a:bodyPr vert="horz" lIns="91440" tIns="45720" rIns="91440" bIns="45720" rtlCol="0" anchor="ctr">
            <a:noAutofit/>
          </a:bodyPr>
          <a:lstStyle>
            <a:lvl1pPr marL="0" indent="0" algn="ctr">
              <a:buNone/>
              <a:defRPr kumimoji="0" lang="en-US" altLang="zh-CN" sz="1400" b="0" i="0" u="none" strike="noStrike" cap="none" spc="0" normalizeH="0" baseline="0" dirty="0">
                <a:ln>
                  <a:noFill/>
                </a:ln>
                <a:solidFill>
                  <a:schemeClr val="accent5">
                    <a:lumMod val="60000"/>
                    <a:lumOff val="40000"/>
                  </a:schemeClr>
                </a:solidFill>
                <a:effectLst/>
                <a:uLnTx/>
                <a:uFillTx/>
                <a:latin typeface="Arial"/>
                <a:ea typeface="微软雅黑"/>
              </a:defRPr>
            </a:lvl1pPr>
          </a:lstStyle>
          <a:p>
            <a:pPr marL="228589" marR="0" lvl="0" indent="-228589" algn="ctr" fontAlgn="auto">
              <a:spcAft>
                <a:spcPts val="0"/>
              </a:spcAft>
              <a:buClrTx/>
              <a:buSzTx/>
              <a:tabLst/>
            </a:pPr>
            <a:r>
              <a:rPr lang="en-US" altLang="zh-CN" dirty="0"/>
              <a:t>Signature</a:t>
            </a:r>
          </a:p>
        </p:txBody>
      </p:sp>
      <p:sp>
        <p:nvSpPr>
          <p:cNvPr id="13" name="文本占位符 12"/>
          <p:cNvSpPr>
            <a:spLocks noGrp="1"/>
          </p:cNvSpPr>
          <p:nvPr userDrawn="1">
            <p:ph type="body" sz="quarter" idx="11" hasCustomPrompt="1"/>
          </p:nvPr>
        </p:nvSpPr>
        <p:spPr>
          <a:xfrm>
            <a:off x="3159196" y="5400450"/>
            <a:ext cx="5873609" cy="296271"/>
          </a:xfrm>
        </p:spPr>
        <p:txBody>
          <a:bodyPr vert="horz" lIns="91440" tIns="45720" rIns="91440" bIns="45720" rtlCol="0" anchor="ctr">
            <a:noAutofit/>
          </a:bodyPr>
          <a:lstStyle>
            <a:lvl1pPr marL="0" indent="0" algn="ctr">
              <a:buNone/>
              <a:defRPr kumimoji="0" lang="zh-CN" altLang="en-US" sz="1400" b="0" i="0" u="none" strike="noStrike" cap="none" spc="0" normalizeH="0" baseline="0" dirty="0">
                <a:ln>
                  <a:noFill/>
                </a:ln>
                <a:solidFill>
                  <a:schemeClr val="accent5">
                    <a:lumMod val="60000"/>
                    <a:lumOff val="40000"/>
                  </a:schemeClr>
                </a:solidFill>
                <a:effectLst/>
                <a:uLnTx/>
                <a:uFillTx/>
                <a:latin typeface="Arial"/>
                <a:ea typeface="微软雅黑"/>
              </a:defRPr>
            </a:lvl1pPr>
          </a:lstStyle>
          <a:p>
            <a:pPr marL="228589" marR="0" lvl="0" indent="-228589" algn="ctr" fontAlgn="auto">
              <a:spcAft>
                <a:spcPts val="0"/>
              </a:spcAft>
              <a:buClrTx/>
              <a:buSzTx/>
              <a:tabLst/>
            </a:pPr>
            <a:r>
              <a:rPr lang="en-US" altLang="zh-CN" dirty="0"/>
              <a:t>Date</a:t>
            </a:r>
            <a:endParaRPr lang="zh-CN" altLang="en-US" dirty="0"/>
          </a:p>
        </p:txBody>
      </p:sp>
      <p:grpSp>
        <p:nvGrpSpPr>
          <p:cNvPr id="197" name="组合 196">
            <a:extLst>
              <a:ext uri="{FF2B5EF4-FFF2-40B4-BE49-F238E27FC236}">
                <a16:creationId xmlns:a16="http://schemas.microsoft.com/office/drawing/2014/main" id="{15ACF8F9-44FD-4091-989D-A806F18DB88F}"/>
              </a:ext>
            </a:extLst>
          </p:cNvPr>
          <p:cNvGrpSpPr/>
          <p:nvPr userDrawn="1"/>
        </p:nvGrpSpPr>
        <p:grpSpPr>
          <a:xfrm>
            <a:off x="2281411" y="2423886"/>
            <a:ext cx="7620000" cy="1959429"/>
            <a:chOff x="2281411" y="2423886"/>
            <a:chExt cx="7620000" cy="1959429"/>
          </a:xfrm>
        </p:grpSpPr>
        <p:cxnSp>
          <p:nvCxnSpPr>
            <p:cNvPr id="198" name="直接连接符 197">
              <a:extLst>
                <a:ext uri="{FF2B5EF4-FFF2-40B4-BE49-F238E27FC236}">
                  <a16:creationId xmlns:a16="http://schemas.microsoft.com/office/drawing/2014/main" id="{45697219-2E90-4D98-9529-A9E0964AF136}"/>
                </a:ext>
              </a:extLst>
            </p:cNvPr>
            <p:cNvCxnSpPr/>
            <p:nvPr/>
          </p:nvCxnSpPr>
          <p:spPr>
            <a:xfrm>
              <a:off x="2281411" y="2423886"/>
              <a:ext cx="762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B27D7DF9-20DE-491F-992C-042F021B180A}"/>
                </a:ext>
              </a:extLst>
            </p:cNvPr>
            <p:cNvCxnSpPr/>
            <p:nvPr/>
          </p:nvCxnSpPr>
          <p:spPr>
            <a:xfrm>
              <a:off x="2281411" y="4383315"/>
              <a:ext cx="76200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10" name="iṡḷïďê">
            <a:extLst>
              <a:ext uri="{FF2B5EF4-FFF2-40B4-BE49-F238E27FC236}">
                <a16:creationId xmlns:a16="http://schemas.microsoft.com/office/drawing/2014/main" id="{DE504534-601C-4C9C-85E8-3B8EF28EB02E}"/>
              </a:ext>
            </a:extLst>
          </p:cNvPr>
          <p:cNvSpPr/>
          <p:nvPr userDrawn="1"/>
        </p:nvSpPr>
        <p:spPr>
          <a:xfrm>
            <a:off x="0" y="0"/>
            <a:ext cx="12192000"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dde2c2de-4721-42d5-ad7a-0e7cc101037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A622CF3-8870-477C-9EED-A9A795AD2B38}"/>
              </a:ext>
            </a:extLst>
          </p:cNvPr>
          <p:cNvGrpSpPr>
            <a:grpSpLocks noChangeAspect="1"/>
          </p:cNvGrpSpPr>
          <p:nvPr userDrawn="1">
            <p:custDataLst>
              <p:tags r:id="rId1"/>
            </p:custDataLst>
          </p:nvPr>
        </p:nvGrpSpPr>
        <p:grpSpPr>
          <a:xfrm>
            <a:off x="987743" y="1092233"/>
            <a:ext cx="10223944" cy="4922092"/>
            <a:chOff x="1071716" y="1247323"/>
            <a:chExt cx="10048568" cy="4837661"/>
          </a:xfrm>
          <a:solidFill>
            <a:schemeClr val="bg1">
              <a:alpha val="64000"/>
            </a:schemeClr>
          </a:solidFill>
        </p:grpSpPr>
        <p:sp>
          <p:nvSpPr>
            <p:cNvPr id="12" name="iṧlïḋè">
              <a:extLst>
                <a:ext uri="{FF2B5EF4-FFF2-40B4-BE49-F238E27FC236}">
                  <a16:creationId xmlns:a16="http://schemas.microsoft.com/office/drawing/2014/main" id="{391F8B10-83B9-4276-BAEE-19BA958ED50F}"/>
                </a:ext>
              </a:extLst>
            </p:cNvPr>
            <p:cNvSpPr/>
            <p:nvPr/>
          </p:nvSpPr>
          <p:spPr>
            <a:xfrm>
              <a:off x="1071716" y="1560254"/>
              <a:ext cx="2892665" cy="2241492"/>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grpFill/>
            <a:ln w="25400" cap="flat">
              <a:noFill/>
              <a:prstDash val="solid"/>
              <a:miter lim="400000"/>
            </a:ln>
            <a:effectLst/>
          </p:spPr>
          <p:txBody>
            <a:bodyPr anchor="ctr"/>
            <a:lstStyle/>
            <a:p>
              <a:pPr algn="ctr"/>
              <a:endParaRPr/>
            </a:p>
          </p:txBody>
        </p:sp>
        <p:sp>
          <p:nvSpPr>
            <p:cNvPr id="13" name="iSḻïḋè">
              <a:extLst>
                <a:ext uri="{FF2B5EF4-FFF2-40B4-BE49-F238E27FC236}">
                  <a16:creationId xmlns:a16="http://schemas.microsoft.com/office/drawing/2014/main" id="{45A86B82-39D0-482D-BA79-C6693ECB201F}"/>
                </a:ext>
              </a:extLst>
            </p:cNvPr>
            <p:cNvSpPr/>
            <p:nvPr/>
          </p:nvSpPr>
          <p:spPr>
            <a:xfrm>
              <a:off x="2659645" y="1473576"/>
              <a:ext cx="486286" cy="175323"/>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grpFill/>
            <a:ln w="25400" cap="flat">
              <a:noFill/>
              <a:prstDash val="solid"/>
              <a:miter lim="400000"/>
            </a:ln>
            <a:effectLst/>
          </p:spPr>
          <p:txBody>
            <a:bodyPr anchor="ctr"/>
            <a:lstStyle/>
            <a:p>
              <a:pPr algn="ctr"/>
              <a:endParaRPr/>
            </a:p>
          </p:txBody>
        </p:sp>
        <p:sp>
          <p:nvSpPr>
            <p:cNvPr id="14" name="ïśļiḑé">
              <a:extLst>
                <a:ext uri="{FF2B5EF4-FFF2-40B4-BE49-F238E27FC236}">
                  <a16:creationId xmlns:a16="http://schemas.microsoft.com/office/drawing/2014/main" id="{A3EAA3C0-8C00-4B7E-922E-9E80BF1FF84C}"/>
                </a:ext>
              </a:extLst>
            </p:cNvPr>
            <p:cNvSpPr/>
            <p:nvPr/>
          </p:nvSpPr>
          <p:spPr>
            <a:xfrm>
              <a:off x="3184375" y="1615331"/>
              <a:ext cx="84303" cy="41888"/>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grpFill/>
            <a:ln w="25400" cap="flat">
              <a:noFill/>
              <a:prstDash val="solid"/>
              <a:miter lim="400000"/>
            </a:ln>
            <a:effectLst/>
          </p:spPr>
          <p:txBody>
            <a:bodyPr anchor="ctr"/>
            <a:lstStyle/>
            <a:p>
              <a:pPr algn="ctr"/>
              <a:endParaRPr/>
            </a:p>
          </p:txBody>
        </p:sp>
        <p:sp>
          <p:nvSpPr>
            <p:cNvPr id="15" name="ïšļidé">
              <a:extLst>
                <a:ext uri="{FF2B5EF4-FFF2-40B4-BE49-F238E27FC236}">
                  <a16:creationId xmlns:a16="http://schemas.microsoft.com/office/drawing/2014/main" id="{DCE4679D-6981-4B0D-949F-C77D47727060}"/>
                </a:ext>
              </a:extLst>
            </p:cNvPr>
            <p:cNvSpPr/>
            <p:nvPr/>
          </p:nvSpPr>
          <p:spPr>
            <a:xfrm>
              <a:off x="3215588" y="1484505"/>
              <a:ext cx="150776" cy="76940"/>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grpFill/>
            <a:ln w="25400" cap="flat">
              <a:noFill/>
              <a:prstDash val="solid"/>
              <a:miter lim="400000"/>
            </a:ln>
            <a:effectLst/>
          </p:spPr>
          <p:txBody>
            <a:bodyPr anchor="ctr"/>
            <a:lstStyle/>
            <a:p>
              <a:pPr algn="ctr"/>
              <a:endParaRPr/>
            </a:p>
          </p:txBody>
        </p:sp>
        <p:sp>
          <p:nvSpPr>
            <p:cNvPr id="16" name="îśḻïḍé">
              <a:extLst>
                <a:ext uri="{FF2B5EF4-FFF2-40B4-BE49-F238E27FC236}">
                  <a16:creationId xmlns:a16="http://schemas.microsoft.com/office/drawing/2014/main" id="{5C134FC0-0F44-4046-A253-542B215BD910}"/>
                </a:ext>
              </a:extLst>
            </p:cNvPr>
            <p:cNvSpPr/>
            <p:nvPr/>
          </p:nvSpPr>
          <p:spPr>
            <a:xfrm>
              <a:off x="3377772" y="1484037"/>
              <a:ext cx="117289" cy="51262"/>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grpFill/>
            <a:ln w="25400" cap="flat">
              <a:noFill/>
              <a:prstDash val="solid"/>
              <a:miter lim="400000"/>
            </a:ln>
            <a:effectLst/>
          </p:spPr>
          <p:txBody>
            <a:bodyPr anchor="ctr"/>
            <a:lstStyle/>
            <a:p>
              <a:pPr algn="ctr"/>
              <a:endParaRPr/>
            </a:p>
          </p:txBody>
        </p:sp>
        <p:sp>
          <p:nvSpPr>
            <p:cNvPr id="17" name="î$1iḋé">
              <a:extLst>
                <a:ext uri="{FF2B5EF4-FFF2-40B4-BE49-F238E27FC236}">
                  <a16:creationId xmlns:a16="http://schemas.microsoft.com/office/drawing/2014/main" id="{183E6593-58C7-45CF-A62F-704BF2AB0770}"/>
                </a:ext>
              </a:extLst>
            </p:cNvPr>
            <p:cNvSpPr/>
            <p:nvPr/>
          </p:nvSpPr>
          <p:spPr>
            <a:xfrm>
              <a:off x="3537340" y="1418200"/>
              <a:ext cx="289161" cy="66258"/>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grpFill/>
            <a:ln w="25400" cap="flat">
              <a:noFill/>
              <a:prstDash val="solid"/>
              <a:miter lim="400000"/>
            </a:ln>
            <a:effectLst/>
          </p:spPr>
          <p:txBody>
            <a:bodyPr anchor="ctr"/>
            <a:lstStyle/>
            <a:p>
              <a:pPr algn="ctr"/>
              <a:endParaRPr/>
            </a:p>
          </p:txBody>
        </p:sp>
        <p:sp>
          <p:nvSpPr>
            <p:cNvPr id="18" name="iŝḷïďê">
              <a:extLst>
                <a:ext uri="{FF2B5EF4-FFF2-40B4-BE49-F238E27FC236}">
                  <a16:creationId xmlns:a16="http://schemas.microsoft.com/office/drawing/2014/main" id="{E33F9753-8D9C-43C2-B23D-3562D8E3FC43}"/>
                </a:ext>
              </a:extLst>
            </p:cNvPr>
            <p:cNvSpPr/>
            <p:nvPr/>
          </p:nvSpPr>
          <p:spPr>
            <a:xfrm>
              <a:off x="3672980" y="1247323"/>
              <a:ext cx="662519" cy="187834"/>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grpFill/>
            <a:ln w="25400" cap="flat">
              <a:noFill/>
              <a:prstDash val="solid"/>
              <a:miter lim="400000"/>
            </a:ln>
            <a:effectLst/>
          </p:spPr>
          <p:txBody>
            <a:bodyPr anchor="ctr"/>
            <a:lstStyle/>
            <a:p>
              <a:pPr algn="ctr"/>
              <a:endParaRPr/>
            </a:p>
          </p:txBody>
        </p:sp>
        <p:sp>
          <p:nvSpPr>
            <p:cNvPr id="19" name="îSḷïḓê">
              <a:extLst>
                <a:ext uri="{FF2B5EF4-FFF2-40B4-BE49-F238E27FC236}">
                  <a16:creationId xmlns:a16="http://schemas.microsoft.com/office/drawing/2014/main" id="{0DE78F90-3021-447E-97B0-FFADCD22C365}"/>
                </a:ext>
              </a:extLst>
            </p:cNvPr>
            <p:cNvSpPr/>
            <p:nvPr/>
          </p:nvSpPr>
          <p:spPr>
            <a:xfrm>
              <a:off x="4072085" y="1252852"/>
              <a:ext cx="1290276" cy="661440"/>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grpFill/>
            <a:ln w="25400" cap="flat">
              <a:noFill/>
              <a:prstDash val="solid"/>
              <a:miter lim="400000"/>
            </a:ln>
            <a:effectLst/>
          </p:spPr>
          <p:txBody>
            <a:bodyPr anchor="ctr"/>
            <a:lstStyle/>
            <a:p>
              <a:pPr algn="ctr"/>
              <a:endParaRPr/>
            </a:p>
          </p:txBody>
        </p:sp>
        <p:sp>
          <p:nvSpPr>
            <p:cNvPr id="22" name="ïşḻiďe">
              <a:extLst>
                <a:ext uri="{FF2B5EF4-FFF2-40B4-BE49-F238E27FC236}">
                  <a16:creationId xmlns:a16="http://schemas.microsoft.com/office/drawing/2014/main" id="{D74D93F2-C926-4F37-8A68-969D36217418}"/>
                </a:ext>
              </a:extLst>
            </p:cNvPr>
            <p:cNvSpPr/>
            <p:nvPr/>
          </p:nvSpPr>
          <p:spPr>
            <a:xfrm>
              <a:off x="3479660" y="1494826"/>
              <a:ext cx="530890" cy="368947"/>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grpFill/>
            <a:ln w="25400" cap="flat">
              <a:noFill/>
              <a:prstDash val="solid"/>
              <a:miter lim="400000"/>
            </a:ln>
            <a:effectLst/>
          </p:spPr>
          <p:txBody>
            <a:bodyPr anchor="ctr"/>
            <a:lstStyle/>
            <a:p>
              <a:pPr algn="ctr"/>
              <a:endParaRPr/>
            </a:p>
          </p:txBody>
        </p:sp>
        <p:sp>
          <p:nvSpPr>
            <p:cNvPr id="23" name="íşļîde">
              <a:extLst>
                <a:ext uri="{FF2B5EF4-FFF2-40B4-BE49-F238E27FC236}">
                  <a16:creationId xmlns:a16="http://schemas.microsoft.com/office/drawing/2014/main" id="{445D0311-F6BD-421B-BD6E-606E6FEECE21}"/>
                </a:ext>
              </a:extLst>
            </p:cNvPr>
            <p:cNvSpPr/>
            <p:nvPr/>
          </p:nvSpPr>
          <p:spPr>
            <a:xfrm>
              <a:off x="3367978" y="1754955"/>
              <a:ext cx="134323" cy="63225"/>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grpFill/>
            <a:ln w="25400" cap="flat">
              <a:noFill/>
              <a:prstDash val="solid"/>
              <a:miter lim="400000"/>
            </a:ln>
            <a:effectLst/>
          </p:spPr>
          <p:txBody>
            <a:bodyPr anchor="ctr"/>
            <a:lstStyle/>
            <a:p>
              <a:pPr algn="ctr"/>
              <a:endParaRPr/>
            </a:p>
          </p:txBody>
        </p:sp>
        <p:sp>
          <p:nvSpPr>
            <p:cNvPr id="24" name="í$ḷiḋe">
              <a:extLst>
                <a:ext uri="{FF2B5EF4-FFF2-40B4-BE49-F238E27FC236}">
                  <a16:creationId xmlns:a16="http://schemas.microsoft.com/office/drawing/2014/main" id="{17853E26-8C09-48D5-AACD-1675FF7D733F}"/>
                </a:ext>
              </a:extLst>
            </p:cNvPr>
            <p:cNvSpPr/>
            <p:nvPr/>
          </p:nvSpPr>
          <p:spPr>
            <a:xfrm>
              <a:off x="3798219" y="2232769"/>
              <a:ext cx="191559" cy="152338"/>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grpFill/>
            <a:ln w="25400" cap="flat">
              <a:noFill/>
              <a:prstDash val="solid"/>
              <a:miter lim="400000"/>
            </a:ln>
            <a:effectLst/>
          </p:spPr>
          <p:txBody>
            <a:bodyPr anchor="ctr"/>
            <a:lstStyle/>
            <a:p>
              <a:pPr algn="ctr"/>
              <a:endParaRPr/>
            </a:p>
          </p:txBody>
        </p:sp>
        <p:sp>
          <p:nvSpPr>
            <p:cNvPr id="25" name="iṧ1idê">
              <a:extLst>
                <a:ext uri="{FF2B5EF4-FFF2-40B4-BE49-F238E27FC236}">
                  <a16:creationId xmlns:a16="http://schemas.microsoft.com/office/drawing/2014/main" id="{2FC7C7D3-3D5A-4B25-B8C4-65DFEC339CFF}"/>
                </a:ext>
              </a:extLst>
            </p:cNvPr>
            <p:cNvSpPr/>
            <p:nvPr/>
          </p:nvSpPr>
          <p:spPr>
            <a:xfrm>
              <a:off x="3443720" y="2870076"/>
              <a:ext cx="43114" cy="31522"/>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grpFill/>
            <a:ln w="25400" cap="flat">
              <a:noFill/>
              <a:prstDash val="solid"/>
              <a:miter lim="400000"/>
            </a:ln>
            <a:effectLst/>
          </p:spPr>
          <p:txBody>
            <a:bodyPr anchor="ctr"/>
            <a:lstStyle/>
            <a:p>
              <a:pPr algn="ctr"/>
              <a:endParaRPr/>
            </a:p>
          </p:txBody>
        </p:sp>
        <p:sp>
          <p:nvSpPr>
            <p:cNvPr id="26" name="ïSḻîḑe">
              <a:extLst>
                <a:ext uri="{FF2B5EF4-FFF2-40B4-BE49-F238E27FC236}">
                  <a16:creationId xmlns:a16="http://schemas.microsoft.com/office/drawing/2014/main" id="{BA499F17-EDE7-4A01-859E-F3ED34209FB3}"/>
                </a:ext>
              </a:extLst>
            </p:cNvPr>
            <p:cNvSpPr/>
            <p:nvPr/>
          </p:nvSpPr>
          <p:spPr>
            <a:xfrm>
              <a:off x="2721842" y="3238975"/>
              <a:ext cx="336007" cy="120179"/>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grpFill/>
            <a:ln w="25400" cap="flat">
              <a:noFill/>
              <a:prstDash val="solid"/>
              <a:miter lim="400000"/>
            </a:ln>
            <a:effectLst/>
          </p:spPr>
          <p:txBody>
            <a:bodyPr anchor="ctr"/>
            <a:lstStyle/>
            <a:p>
              <a:pPr algn="ctr"/>
              <a:endParaRPr/>
            </a:p>
          </p:txBody>
        </p:sp>
        <p:sp>
          <p:nvSpPr>
            <p:cNvPr id="27" name="ïşļïďè">
              <a:extLst>
                <a:ext uri="{FF2B5EF4-FFF2-40B4-BE49-F238E27FC236}">
                  <a16:creationId xmlns:a16="http://schemas.microsoft.com/office/drawing/2014/main" id="{4FC0A732-DF91-478F-A226-C08335DAC6D8}"/>
                </a:ext>
              </a:extLst>
            </p:cNvPr>
            <p:cNvSpPr/>
            <p:nvPr/>
          </p:nvSpPr>
          <p:spPr>
            <a:xfrm>
              <a:off x="3014633" y="3360630"/>
              <a:ext cx="222454" cy="69578"/>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grpFill/>
            <a:ln w="25400" cap="flat">
              <a:noFill/>
              <a:prstDash val="solid"/>
              <a:miter lim="400000"/>
            </a:ln>
            <a:effectLst/>
          </p:spPr>
          <p:txBody>
            <a:bodyPr anchor="ctr"/>
            <a:lstStyle/>
            <a:p>
              <a:pPr algn="ctr"/>
              <a:endParaRPr/>
            </a:p>
          </p:txBody>
        </p:sp>
        <p:sp>
          <p:nvSpPr>
            <p:cNvPr id="28" name="ïṩliḓè">
              <a:extLst>
                <a:ext uri="{FF2B5EF4-FFF2-40B4-BE49-F238E27FC236}">
                  <a16:creationId xmlns:a16="http://schemas.microsoft.com/office/drawing/2014/main" id="{31BFF967-16B4-4465-97EB-3E25E86623AF}"/>
                </a:ext>
              </a:extLst>
            </p:cNvPr>
            <p:cNvSpPr/>
            <p:nvPr/>
          </p:nvSpPr>
          <p:spPr>
            <a:xfrm>
              <a:off x="2895033" y="3401778"/>
              <a:ext cx="72795" cy="30633"/>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grpFill/>
            <a:ln w="25400" cap="flat">
              <a:noFill/>
              <a:prstDash val="solid"/>
              <a:miter lim="400000"/>
            </a:ln>
            <a:effectLst/>
          </p:spPr>
          <p:txBody>
            <a:bodyPr anchor="ctr"/>
            <a:lstStyle/>
            <a:p>
              <a:pPr algn="ctr"/>
              <a:endParaRPr/>
            </a:p>
          </p:txBody>
        </p:sp>
        <p:sp>
          <p:nvSpPr>
            <p:cNvPr id="29" name="ïṥļïḍé">
              <a:extLst>
                <a:ext uri="{FF2B5EF4-FFF2-40B4-BE49-F238E27FC236}">
                  <a16:creationId xmlns:a16="http://schemas.microsoft.com/office/drawing/2014/main" id="{5217F08F-DBAE-4006-8A03-66D549042577}"/>
                </a:ext>
              </a:extLst>
            </p:cNvPr>
            <p:cNvSpPr/>
            <p:nvPr/>
          </p:nvSpPr>
          <p:spPr>
            <a:xfrm>
              <a:off x="3271035" y="3400703"/>
              <a:ext cx="56091" cy="29497"/>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grpFill/>
            <a:ln w="25400" cap="flat">
              <a:noFill/>
              <a:prstDash val="solid"/>
              <a:miter lim="400000"/>
            </a:ln>
            <a:effectLst/>
          </p:spPr>
          <p:txBody>
            <a:bodyPr anchor="ctr"/>
            <a:lstStyle/>
            <a:p>
              <a:pPr algn="ctr"/>
              <a:endParaRPr/>
            </a:p>
          </p:txBody>
        </p:sp>
        <p:sp>
          <p:nvSpPr>
            <p:cNvPr id="30" name="iśḷîḑê">
              <a:extLst>
                <a:ext uri="{FF2B5EF4-FFF2-40B4-BE49-F238E27FC236}">
                  <a16:creationId xmlns:a16="http://schemas.microsoft.com/office/drawing/2014/main" id="{4771D347-91AE-4B4C-A3E5-D65185464230}"/>
                </a:ext>
              </a:extLst>
            </p:cNvPr>
            <p:cNvSpPr/>
            <p:nvPr/>
          </p:nvSpPr>
          <p:spPr>
            <a:xfrm>
              <a:off x="3099915" y="3243765"/>
              <a:ext cx="48677" cy="29627"/>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grpFill/>
            <a:ln w="25400" cap="flat">
              <a:noFill/>
              <a:prstDash val="solid"/>
              <a:miter lim="400000"/>
            </a:ln>
            <a:effectLst/>
          </p:spPr>
          <p:txBody>
            <a:bodyPr anchor="ctr"/>
            <a:lstStyle/>
            <a:p>
              <a:pPr algn="ctr"/>
              <a:endParaRPr/>
            </a:p>
          </p:txBody>
        </p:sp>
        <p:sp>
          <p:nvSpPr>
            <p:cNvPr id="31" name="ïşḻiḍê">
              <a:extLst>
                <a:ext uri="{FF2B5EF4-FFF2-40B4-BE49-F238E27FC236}">
                  <a16:creationId xmlns:a16="http://schemas.microsoft.com/office/drawing/2014/main" id="{A6E5D4E5-3736-418D-9570-085F848955E4}"/>
                </a:ext>
              </a:extLst>
            </p:cNvPr>
            <p:cNvSpPr/>
            <p:nvPr/>
          </p:nvSpPr>
          <p:spPr>
            <a:xfrm>
              <a:off x="3040202" y="3273501"/>
              <a:ext cx="39982" cy="19197"/>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grpFill/>
            <a:ln w="25400" cap="flat">
              <a:noFill/>
              <a:prstDash val="solid"/>
              <a:miter lim="400000"/>
            </a:ln>
            <a:effectLst/>
          </p:spPr>
          <p:txBody>
            <a:bodyPr anchor="ctr"/>
            <a:lstStyle/>
            <a:p>
              <a:pPr algn="ctr"/>
              <a:endParaRPr/>
            </a:p>
          </p:txBody>
        </p:sp>
        <p:sp>
          <p:nvSpPr>
            <p:cNvPr id="32" name="iŝľíḑe">
              <a:extLst>
                <a:ext uri="{FF2B5EF4-FFF2-40B4-BE49-F238E27FC236}">
                  <a16:creationId xmlns:a16="http://schemas.microsoft.com/office/drawing/2014/main" id="{E271C586-03BA-433F-863D-15B3581484F5}"/>
                </a:ext>
              </a:extLst>
            </p:cNvPr>
            <p:cNvSpPr/>
            <p:nvPr/>
          </p:nvSpPr>
          <p:spPr>
            <a:xfrm>
              <a:off x="2935381" y="3141153"/>
              <a:ext cx="28333" cy="52676"/>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grpFill/>
            <a:ln w="25400" cap="flat">
              <a:noFill/>
              <a:prstDash val="solid"/>
              <a:miter lim="400000"/>
            </a:ln>
            <a:effectLst/>
          </p:spPr>
          <p:txBody>
            <a:bodyPr anchor="ctr"/>
            <a:lstStyle/>
            <a:p>
              <a:pPr algn="ctr"/>
              <a:endParaRPr/>
            </a:p>
          </p:txBody>
        </p:sp>
        <p:sp>
          <p:nvSpPr>
            <p:cNvPr id="33" name="íṩľíḍé">
              <a:extLst>
                <a:ext uri="{FF2B5EF4-FFF2-40B4-BE49-F238E27FC236}">
                  <a16:creationId xmlns:a16="http://schemas.microsoft.com/office/drawing/2014/main" id="{0E1FC190-E0FC-44DA-804A-1B70A43BE8C3}"/>
                </a:ext>
              </a:extLst>
            </p:cNvPr>
            <p:cNvSpPr/>
            <p:nvPr/>
          </p:nvSpPr>
          <p:spPr>
            <a:xfrm>
              <a:off x="2937717" y="3092070"/>
              <a:ext cx="33856" cy="34429"/>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grpFill/>
            <a:ln w="25400" cap="flat">
              <a:noFill/>
              <a:prstDash val="solid"/>
              <a:miter lim="400000"/>
            </a:ln>
            <a:effectLst/>
          </p:spPr>
          <p:txBody>
            <a:bodyPr anchor="ctr"/>
            <a:lstStyle/>
            <a:p>
              <a:pPr algn="ctr"/>
              <a:endParaRPr/>
            </a:p>
          </p:txBody>
        </p:sp>
        <p:sp>
          <p:nvSpPr>
            <p:cNvPr id="34" name="î$1îdé">
              <a:extLst>
                <a:ext uri="{FF2B5EF4-FFF2-40B4-BE49-F238E27FC236}">
                  <a16:creationId xmlns:a16="http://schemas.microsoft.com/office/drawing/2014/main" id="{53B281F0-FC87-4719-9DCF-3017C8B53981}"/>
                </a:ext>
              </a:extLst>
            </p:cNvPr>
            <p:cNvSpPr/>
            <p:nvPr/>
          </p:nvSpPr>
          <p:spPr>
            <a:xfrm>
              <a:off x="2983567" y="3093648"/>
              <a:ext cx="25228" cy="36298"/>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grpFill/>
            <a:ln w="25400" cap="flat">
              <a:noFill/>
              <a:prstDash val="solid"/>
              <a:miter lim="400000"/>
            </a:ln>
            <a:effectLst/>
          </p:spPr>
          <p:txBody>
            <a:bodyPr anchor="ctr"/>
            <a:lstStyle/>
            <a:p>
              <a:pPr algn="ctr"/>
              <a:endParaRPr/>
            </a:p>
          </p:txBody>
        </p:sp>
        <p:sp>
          <p:nvSpPr>
            <p:cNvPr id="35" name="işļiḑe">
              <a:extLst>
                <a:ext uri="{FF2B5EF4-FFF2-40B4-BE49-F238E27FC236}">
                  <a16:creationId xmlns:a16="http://schemas.microsoft.com/office/drawing/2014/main" id="{AB11BDB7-0DC5-4CF5-8168-4CDDB0899C86}"/>
                </a:ext>
              </a:extLst>
            </p:cNvPr>
            <p:cNvSpPr/>
            <p:nvPr/>
          </p:nvSpPr>
          <p:spPr>
            <a:xfrm>
              <a:off x="2959952" y="3134535"/>
              <a:ext cx="28911" cy="16360"/>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grpFill/>
            <a:ln w="25400" cap="flat">
              <a:noFill/>
              <a:prstDash val="solid"/>
              <a:miter lim="400000"/>
            </a:ln>
            <a:effectLst/>
          </p:spPr>
          <p:txBody>
            <a:bodyPr anchor="ctr"/>
            <a:lstStyle/>
            <a:p>
              <a:pPr algn="ctr"/>
              <a:endParaRPr/>
            </a:p>
          </p:txBody>
        </p:sp>
        <p:sp>
          <p:nvSpPr>
            <p:cNvPr id="36" name="íśľîdê">
              <a:extLst>
                <a:ext uri="{FF2B5EF4-FFF2-40B4-BE49-F238E27FC236}">
                  <a16:creationId xmlns:a16="http://schemas.microsoft.com/office/drawing/2014/main" id="{FC3DEF75-5BAC-470F-9293-65DB0EAB2C25}"/>
                </a:ext>
              </a:extLst>
            </p:cNvPr>
            <p:cNvSpPr/>
            <p:nvPr/>
          </p:nvSpPr>
          <p:spPr>
            <a:xfrm>
              <a:off x="3029817" y="3184357"/>
              <a:ext cx="16360" cy="24826"/>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grpFill/>
            <a:ln w="25400" cap="flat">
              <a:noFill/>
              <a:prstDash val="solid"/>
              <a:miter lim="400000"/>
            </a:ln>
            <a:effectLst/>
          </p:spPr>
          <p:txBody>
            <a:bodyPr anchor="ctr"/>
            <a:lstStyle/>
            <a:p>
              <a:pPr algn="ctr"/>
              <a:endParaRPr/>
            </a:p>
          </p:txBody>
        </p:sp>
        <p:sp>
          <p:nvSpPr>
            <p:cNvPr id="37" name="îṧ1íďê">
              <a:extLst>
                <a:ext uri="{FF2B5EF4-FFF2-40B4-BE49-F238E27FC236}">
                  <a16:creationId xmlns:a16="http://schemas.microsoft.com/office/drawing/2014/main" id="{EBCCA40A-109F-4238-A1E1-58BD7B1680B1}"/>
                </a:ext>
              </a:extLst>
            </p:cNvPr>
            <p:cNvSpPr/>
            <p:nvPr/>
          </p:nvSpPr>
          <p:spPr>
            <a:xfrm>
              <a:off x="3034154" y="3223970"/>
              <a:ext cx="25012" cy="16370"/>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grpFill/>
            <a:ln w="25400" cap="flat">
              <a:noFill/>
              <a:prstDash val="solid"/>
              <a:miter lim="400000"/>
            </a:ln>
            <a:effectLst/>
          </p:spPr>
          <p:txBody>
            <a:bodyPr anchor="ctr"/>
            <a:lstStyle/>
            <a:p>
              <a:pPr algn="ctr"/>
              <a:endParaRPr/>
            </a:p>
          </p:txBody>
        </p:sp>
        <p:sp>
          <p:nvSpPr>
            <p:cNvPr id="38" name="iṥḻîḍê">
              <a:extLst>
                <a:ext uri="{FF2B5EF4-FFF2-40B4-BE49-F238E27FC236}">
                  <a16:creationId xmlns:a16="http://schemas.microsoft.com/office/drawing/2014/main" id="{4C589202-D1CE-45D5-9272-D5A4D84140BF}"/>
                </a:ext>
              </a:extLst>
            </p:cNvPr>
            <p:cNvSpPr/>
            <p:nvPr/>
          </p:nvSpPr>
          <p:spPr>
            <a:xfrm>
              <a:off x="2785378" y="3359199"/>
              <a:ext cx="31691" cy="21151"/>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grpFill/>
            <a:ln w="25400" cap="flat">
              <a:noFill/>
              <a:prstDash val="solid"/>
              <a:miter lim="400000"/>
            </a:ln>
            <a:effectLst/>
          </p:spPr>
          <p:txBody>
            <a:bodyPr anchor="ctr"/>
            <a:lstStyle/>
            <a:p>
              <a:pPr algn="ctr"/>
              <a:endParaRPr/>
            </a:p>
          </p:txBody>
        </p:sp>
        <p:sp>
          <p:nvSpPr>
            <p:cNvPr id="39" name="íšḻiďè">
              <a:extLst>
                <a:ext uri="{FF2B5EF4-FFF2-40B4-BE49-F238E27FC236}">
                  <a16:creationId xmlns:a16="http://schemas.microsoft.com/office/drawing/2014/main" id="{1A5BD41E-74BF-4806-9F4E-E3794450C6F0}"/>
                </a:ext>
              </a:extLst>
            </p:cNvPr>
            <p:cNvSpPr/>
            <p:nvPr/>
          </p:nvSpPr>
          <p:spPr>
            <a:xfrm>
              <a:off x="3344267" y="3394292"/>
              <a:ext cx="33620" cy="20352"/>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grpFill/>
            <a:ln w="25400" cap="flat">
              <a:noFill/>
              <a:prstDash val="solid"/>
              <a:miter lim="400000"/>
            </a:ln>
            <a:effectLst/>
          </p:spPr>
          <p:txBody>
            <a:bodyPr anchor="ctr"/>
            <a:lstStyle/>
            <a:p>
              <a:pPr algn="ctr"/>
              <a:endParaRPr/>
            </a:p>
          </p:txBody>
        </p:sp>
        <p:sp>
          <p:nvSpPr>
            <p:cNvPr id="40" name="ïśḻíďè">
              <a:extLst>
                <a:ext uri="{FF2B5EF4-FFF2-40B4-BE49-F238E27FC236}">
                  <a16:creationId xmlns:a16="http://schemas.microsoft.com/office/drawing/2014/main" id="{199CF178-873E-4527-912A-F0F7367A979F}"/>
                </a:ext>
              </a:extLst>
            </p:cNvPr>
            <p:cNvSpPr/>
            <p:nvPr/>
          </p:nvSpPr>
          <p:spPr>
            <a:xfrm>
              <a:off x="3331641" y="3425859"/>
              <a:ext cx="28455" cy="19036"/>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grpFill/>
            <a:ln w="25400" cap="flat">
              <a:noFill/>
              <a:prstDash val="solid"/>
              <a:miter lim="400000"/>
            </a:ln>
            <a:effectLst/>
          </p:spPr>
          <p:txBody>
            <a:bodyPr anchor="ctr"/>
            <a:lstStyle/>
            <a:p>
              <a:pPr algn="ctr"/>
              <a:endParaRPr/>
            </a:p>
          </p:txBody>
        </p:sp>
        <p:sp>
          <p:nvSpPr>
            <p:cNvPr id="41" name="íšliḋè">
              <a:extLst>
                <a:ext uri="{FF2B5EF4-FFF2-40B4-BE49-F238E27FC236}">
                  <a16:creationId xmlns:a16="http://schemas.microsoft.com/office/drawing/2014/main" id="{B6AEE212-2C0F-45FF-AFDF-2A71F0C2E7C4}"/>
                </a:ext>
              </a:extLst>
            </p:cNvPr>
            <p:cNvSpPr/>
            <p:nvPr/>
          </p:nvSpPr>
          <p:spPr>
            <a:xfrm>
              <a:off x="3393321" y="3447981"/>
              <a:ext cx="35832" cy="22889"/>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grpFill/>
            <a:ln w="25400" cap="flat">
              <a:noFill/>
              <a:prstDash val="solid"/>
              <a:miter lim="400000"/>
            </a:ln>
            <a:effectLst/>
          </p:spPr>
          <p:txBody>
            <a:bodyPr anchor="ctr"/>
            <a:lstStyle/>
            <a:p>
              <a:pPr algn="ctr"/>
              <a:endParaRPr/>
            </a:p>
          </p:txBody>
        </p:sp>
        <p:sp>
          <p:nvSpPr>
            <p:cNvPr id="42" name="îšľíḓé">
              <a:extLst>
                <a:ext uri="{FF2B5EF4-FFF2-40B4-BE49-F238E27FC236}">
                  <a16:creationId xmlns:a16="http://schemas.microsoft.com/office/drawing/2014/main" id="{3B3D6884-12CE-48FB-BAA1-5E8FD7211384}"/>
                </a:ext>
              </a:extLst>
            </p:cNvPr>
            <p:cNvSpPr/>
            <p:nvPr/>
          </p:nvSpPr>
          <p:spPr>
            <a:xfrm>
              <a:off x="3434240" y="3430336"/>
              <a:ext cx="22284" cy="23522"/>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grpFill/>
            <a:ln w="25400" cap="flat">
              <a:noFill/>
              <a:prstDash val="solid"/>
              <a:miter lim="400000"/>
            </a:ln>
            <a:effectLst/>
          </p:spPr>
          <p:txBody>
            <a:bodyPr anchor="ctr"/>
            <a:lstStyle/>
            <a:p>
              <a:pPr algn="ctr"/>
              <a:endParaRPr/>
            </a:p>
          </p:txBody>
        </p:sp>
        <p:sp>
          <p:nvSpPr>
            <p:cNvPr id="43" name="îśliḑé">
              <a:extLst>
                <a:ext uri="{FF2B5EF4-FFF2-40B4-BE49-F238E27FC236}">
                  <a16:creationId xmlns:a16="http://schemas.microsoft.com/office/drawing/2014/main" id="{89C8928C-C17C-4470-BF57-4208B877CE3A}"/>
                </a:ext>
              </a:extLst>
            </p:cNvPr>
            <p:cNvSpPr/>
            <p:nvPr/>
          </p:nvSpPr>
          <p:spPr>
            <a:xfrm>
              <a:off x="3386807" y="3401248"/>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grpFill/>
            <a:ln w="25400" cap="flat">
              <a:noFill/>
              <a:prstDash val="solid"/>
              <a:miter lim="400000"/>
            </a:ln>
            <a:effectLst/>
          </p:spPr>
          <p:txBody>
            <a:bodyPr anchor="ctr"/>
            <a:lstStyle/>
            <a:p>
              <a:pPr algn="ctr"/>
              <a:endParaRPr/>
            </a:p>
          </p:txBody>
        </p:sp>
        <p:sp>
          <p:nvSpPr>
            <p:cNvPr id="44" name="îṣļîďé">
              <a:extLst>
                <a:ext uri="{FF2B5EF4-FFF2-40B4-BE49-F238E27FC236}">
                  <a16:creationId xmlns:a16="http://schemas.microsoft.com/office/drawing/2014/main" id="{2286530D-D7B5-4F59-A08F-A847A471BC88}"/>
                </a:ext>
              </a:extLst>
            </p:cNvPr>
            <p:cNvSpPr/>
            <p:nvPr/>
          </p:nvSpPr>
          <p:spPr>
            <a:xfrm>
              <a:off x="3471329" y="3432447"/>
              <a:ext cx="25215" cy="23805"/>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grpFill/>
            <a:ln w="25400" cap="flat">
              <a:noFill/>
              <a:prstDash val="solid"/>
              <a:miter lim="400000"/>
            </a:ln>
            <a:effectLst/>
          </p:spPr>
          <p:txBody>
            <a:bodyPr anchor="ctr"/>
            <a:lstStyle/>
            <a:p>
              <a:pPr algn="ctr"/>
              <a:endParaRPr/>
            </a:p>
          </p:txBody>
        </p:sp>
        <p:sp>
          <p:nvSpPr>
            <p:cNvPr id="45" name="ísliḓé">
              <a:extLst>
                <a:ext uri="{FF2B5EF4-FFF2-40B4-BE49-F238E27FC236}">
                  <a16:creationId xmlns:a16="http://schemas.microsoft.com/office/drawing/2014/main" id="{EBF0EC3E-322F-435F-B921-BF0625DF1B3F}"/>
                </a:ext>
              </a:extLst>
            </p:cNvPr>
            <p:cNvSpPr/>
            <p:nvPr/>
          </p:nvSpPr>
          <p:spPr>
            <a:xfrm>
              <a:off x="3444546" y="3470941"/>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grpFill/>
            <a:ln w="25400" cap="flat">
              <a:noFill/>
              <a:prstDash val="solid"/>
              <a:miter lim="400000"/>
            </a:ln>
            <a:effectLst/>
          </p:spPr>
          <p:txBody>
            <a:bodyPr anchor="ctr"/>
            <a:lstStyle/>
            <a:p>
              <a:pPr algn="ctr"/>
              <a:endParaRPr/>
            </a:p>
          </p:txBody>
        </p:sp>
        <p:sp>
          <p:nvSpPr>
            <p:cNvPr id="46" name="i$ḻïḋe">
              <a:extLst>
                <a:ext uri="{FF2B5EF4-FFF2-40B4-BE49-F238E27FC236}">
                  <a16:creationId xmlns:a16="http://schemas.microsoft.com/office/drawing/2014/main" id="{498004F8-ED29-4342-B0F9-80D2F33672B3}"/>
                </a:ext>
              </a:extLst>
            </p:cNvPr>
            <p:cNvSpPr/>
            <p:nvPr/>
          </p:nvSpPr>
          <p:spPr>
            <a:xfrm>
              <a:off x="3474836" y="3472701"/>
              <a:ext cx="20827" cy="33622"/>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grpFill/>
            <a:ln w="25400" cap="flat">
              <a:noFill/>
              <a:prstDash val="solid"/>
              <a:miter lim="400000"/>
            </a:ln>
            <a:effectLst/>
          </p:spPr>
          <p:txBody>
            <a:bodyPr anchor="ctr"/>
            <a:lstStyle/>
            <a:p>
              <a:pPr algn="ctr"/>
              <a:endParaRPr/>
            </a:p>
          </p:txBody>
        </p:sp>
        <p:sp>
          <p:nvSpPr>
            <p:cNvPr id="47" name="îşlîďè">
              <a:extLst>
                <a:ext uri="{FF2B5EF4-FFF2-40B4-BE49-F238E27FC236}">
                  <a16:creationId xmlns:a16="http://schemas.microsoft.com/office/drawing/2014/main" id="{A554C945-91A5-4164-98DE-D90D922C9C36}"/>
                </a:ext>
              </a:extLst>
            </p:cNvPr>
            <p:cNvSpPr/>
            <p:nvPr/>
          </p:nvSpPr>
          <p:spPr>
            <a:xfrm>
              <a:off x="3486460" y="3511833"/>
              <a:ext cx="18556" cy="17467"/>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grpFill/>
            <a:ln w="25400" cap="flat">
              <a:noFill/>
              <a:prstDash val="solid"/>
              <a:miter lim="400000"/>
            </a:ln>
            <a:effectLst/>
          </p:spPr>
          <p:txBody>
            <a:bodyPr anchor="ctr"/>
            <a:lstStyle/>
            <a:p>
              <a:pPr algn="ctr"/>
              <a:endParaRPr/>
            </a:p>
          </p:txBody>
        </p:sp>
        <p:sp>
          <p:nvSpPr>
            <p:cNvPr id="48" name="îš1íḑé">
              <a:extLst>
                <a:ext uri="{FF2B5EF4-FFF2-40B4-BE49-F238E27FC236}">
                  <a16:creationId xmlns:a16="http://schemas.microsoft.com/office/drawing/2014/main" id="{5B607F43-0725-4A01-840E-AF379AA267B9}"/>
                </a:ext>
              </a:extLst>
            </p:cNvPr>
            <p:cNvSpPr/>
            <p:nvPr/>
          </p:nvSpPr>
          <p:spPr>
            <a:xfrm>
              <a:off x="3201743" y="3611230"/>
              <a:ext cx="24821" cy="34310"/>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grpFill/>
            <a:ln w="25400" cap="flat">
              <a:noFill/>
              <a:prstDash val="solid"/>
              <a:miter lim="400000"/>
            </a:ln>
            <a:effectLst/>
          </p:spPr>
          <p:txBody>
            <a:bodyPr anchor="ctr"/>
            <a:lstStyle/>
            <a:p>
              <a:pPr algn="ctr"/>
              <a:endParaRPr/>
            </a:p>
          </p:txBody>
        </p:sp>
        <p:sp>
          <p:nvSpPr>
            <p:cNvPr id="49" name="iŝḷíḓe">
              <a:extLst>
                <a:ext uri="{FF2B5EF4-FFF2-40B4-BE49-F238E27FC236}">
                  <a16:creationId xmlns:a16="http://schemas.microsoft.com/office/drawing/2014/main" id="{04371196-FB14-4E31-AD02-09A00F6FEF5C}"/>
                </a:ext>
              </a:extLst>
            </p:cNvPr>
            <p:cNvSpPr/>
            <p:nvPr/>
          </p:nvSpPr>
          <p:spPr>
            <a:xfrm>
              <a:off x="3163762" y="3609243"/>
              <a:ext cx="17550" cy="29518"/>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grpFill/>
            <a:ln w="25400" cap="flat">
              <a:noFill/>
              <a:prstDash val="solid"/>
              <a:miter lim="400000"/>
            </a:ln>
            <a:effectLst/>
          </p:spPr>
          <p:txBody>
            <a:bodyPr anchor="ctr"/>
            <a:lstStyle/>
            <a:p>
              <a:pPr algn="ctr"/>
              <a:endParaRPr/>
            </a:p>
          </p:txBody>
        </p:sp>
        <p:sp>
          <p:nvSpPr>
            <p:cNvPr id="50" name="îṣḻîḓe">
              <a:extLst>
                <a:ext uri="{FF2B5EF4-FFF2-40B4-BE49-F238E27FC236}">
                  <a16:creationId xmlns:a16="http://schemas.microsoft.com/office/drawing/2014/main" id="{4EF5DCED-C60C-4825-B759-24B9BC0C178A}"/>
                </a:ext>
              </a:extLst>
            </p:cNvPr>
            <p:cNvSpPr/>
            <p:nvPr/>
          </p:nvSpPr>
          <p:spPr>
            <a:xfrm>
              <a:off x="3499270" y="3543405"/>
              <a:ext cx="20061" cy="18682"/>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grpFill/>
            <a:ln w="25400" cap="flat">
              <a:noFill/>
              <a:prstDash val="solid"/>
              <a:miter lim="400000"/>
            </a:ln>
            <a:effectLst/>
          </p:spPr>
          <p:txBody>
            <a:bodyPr anchor="ctr"/>
            <a:lstStyle/>
            <a:p>
              <a:pPr algn="ctr"/>
              <a:endParaRPr/>
            </a:p>
          </p:txBody>
        </p:sp>
        <p:sp>
          <p:nvSpPr>
            <p:cNvPr id="51" name="iṥ1îḍé">
              <a:extLst>
                <a:ext uri="{FF2B5EF4-FFF2-40B4-BE49-F238E27FC236}">
                  <a16:creationId xmlns:a16="http://schemas.microsoft.com/office/drawing/2014/main" id="{7CD0C3CD-19EA-41B2-AAAA-1E71980482B1}"/>
                </a:ext>
              </a:extLst>
            </p:cNvPr>
            <p:cNvSpPr/>
            <p:nvPr/>
          </p:nvSpPr>
          <p:spPr>
            <a:xfrm>
              <a:off x="3477190" y="3573359"/>
              <a:ext cx="16360" cy="23674"/>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grpFill/>
            <a:ln w="25400" cap="flat">
              <a:noFill/>
              <a:prstDash val="solid"/>
              <a:miter lim="400000"/>
            </a:ln>
            <a:effectLst/>
          </p:spPr>
          <p:txBody>
            <a:bodyPr anchor="ctr"/>
            <a:lstStyle/>
            <a:p>
              <a:pPr algn="ctr"/>
              <a:endParaRPr/>
            </a:p>
          </p:txBody>
        </p:sp>
        <p:sp>
          <p:nvSpPr>
            <p:cNvPr id="52" name="îṧ1iḍé">
              <a:extLst>
                <a:ext uri="{FF2B5EF4-FFF2-40B4-BE49-F238E27FC236}">
                  <a16:creationId xmlns:a16="http://schemas.microsoft.com/office/drawing/2014/main" id="{0D6119F9-D4CF-4774-B7DB-64FDA191D94B}"/>
                </a:ext>
              </a:extLst>
            </p:cNvPr>
            <p:cNvSpPr/>
            <p:nvPr/>
          </p:nvSpPr>
          <p:spPr>
            <a:xfrm>
              <a:off x="3463227" y="3603633"/>
              <a:ext cx="16360" cy="18373"/>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grpFill/>
            <a:ln w="25400" cap="flat">
              <a:noFill/>
              <a:prstDash val="solid"/>
              <a:miter lim="400000"/>
            </a:ln>
            <a:effectLst/>
          </p:spPr>
          <p:txBody>
            <a:bodyPr anchor="ctr"/>
            <a:lstStyle/>
            <a:p>
              <a:pPr algn="ctr"/>
              <a:endParaRPr/>
            </a:p>
          </p:txBody>
        </p:sp>
        <p:sp>
          <p:nvSpPr>
            <p:cNvPr id="53" name="işḷide">
              <a:extLst>
                <a:ext uri="{FF2B5EF4-FFF2-40B4-BE49-F238E27FC236}">
                  <a16:creationId xmlns:a16="http://schemas.microsoft.com/office/drawing/2014/main" id="{7E7E2E0D-AB54-4ACC-9A3D-7668B9200023}"/>
                </a:ext>
              </a:extLst>
            </p:cNvPr>
            <p:cNvSpPr/>
            <p:nvPr/>
          </p:nvSpPr>
          <p:spPr>
            <a:xfrm>
              <a:off x="3443086" y="3638761"/>
              <a:ext cx="16360" cy="22038"/>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grpFill/>
            <a:ln w="25400" cap="flat">
              <a:noFill/>
              <a:prstDash val="solid"/>
              <a:miter lim="400000"/>
            </a:ln>
            <a:effectLst/>
          </p:spPr>
          <p:txBody>
            <a:bodyPr anchor="ctr"/>
            <a:lstStyle/>
            <a:p>
              <a:pPr algn="ctr"/>
              <a:endParaRPr/>
            </a:p>
          </p:txBody>
        </p:sp>
        <p:sp>
          <p:nvSpPr>
            <p:cNvPr id="54" name="íşļîďe">
              <a:extLst>
                <a:ext uri="{FF2B5EF4-FFF2-40B4-BE49-F238E27FC236}">
                  <a16:creationId xmlns:a16="http://schemas.microsoft.com/office/drawing/2014/main" id="{CBE6C765-C9AA-4F78-8E54-07D1A4756291}"/>
                </a:ext>
              </a:extLst>
            </p:cNvPr>
            <p:cNvSpPr/>
            <p:nvPr/>
          </p:nvSpPr>
          <p:spPr>
            <a:xfrm>
              <a:off x="3429659" y="3689387"/>
              <a:ext cx="39165" cy="38527"/>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grpFill/>
            <a:ln w="25400" cap="flat">
              <a:noFill/>
              <a:prstDash val="solid"/>
              <a:miter lim="400000"/>
            </a:ln>
            <a:effectLst/>
          </p:spPr>
          <p:txBody>
            <a:bodyPr anchor="ctr"/>
            <a:lstStyle/>
            <a:p>
              <a:pPr algn="ctr"/>
              <a:endParaRPr/>
            </a:p>
          </p:txBody>
        </p:sp>
        <p:sp>
          <p:nvSpPr>
            <p:cNvPr id="55" name="ïŝľîdé">
              <a:extLst>
                <a:ext uri="{FF2B5EF4-FFF2-40B4-BE49-F238E27FC236}">
                  <a16:creationId xmlns:a16="http://schemas.microsoft.com/office/drawing/2014/main" id="{BDF16C1E-FF08-4506-A8A6-3F91E2AF8A58}"/>
                </a:ext>
              </a:extLst>
            </p:cNvPr>
            <p:cNvSpPr/>
            <p:nvPr/>
          </p:nvSpPr>
          <p:spPr>
            <a:xfrm>
              <a:off x="3541688" y="3591732"/>
              <a:ext cx="25710" cy="21915"/>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grpFill/>
            <a:ln w="25400" cap="flat">
              <a:noFill/>
              <a:prstDash val="solid"/>
              <a:miter lim="400000"/>
            </a:ln>
            <a:effectLst/>
          </p:spPr>
          <p:txBody>
            <a:bodyPr anchor="ctr"/>
            <a:lstStyle/>
            <a:p>
              <a:pPr algn="ctr"/>
              <a:endParaRPr/>
            </a:p>
          </p:txBody>
        </p:sp>
        <p:sp>
          <p:nvSpPr>
            <p:cNvPr id="56" name="is1íḑè">
              <a:extLst>
                <a:ext uri="{FF2B5EF4-FFF2-40B4-BE49-F238E27FC236}">
                  <a16:creationId xmlns:a16="http://schemas.microsoft.com/office/drawing/2014/main" id="{1476085B-F23B-4E43-AD64-6F2040DBCCC0}"/>
                </a:ext>
              </a:extLst>
            </p:cNvPr>
            <p:cNvSpPr/>
            <p:nvPr/>
          </p:nvSpPr>
          <p:spPr>
            <a:xfrm>
              <a:off x="3470588" y="3663018"/>
              <a:ext cx="21475" cy="16360"/>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grpFill/>
            <a:ln w="25400" cap="flat">
              <a:noFill/>
              <a:prstDash val="solid"/>
              <a:miter lim="400000"/>
            </a:ln>
            <a:effectLst/>
          </p:spPr>
          <p:txBody>
            <a:bodyPr anchor="ctr"/>
            <a:lstStyle/>
            <a:p>
              <a:pPr algn="ctr"/>
              <a:endParaRPr/>
            </a:p>
          </p:txBody>
        </p:sp>
        <p:sp>
          <p:nvSpPr>
            <p:cNvPr id="57" name="íṧľîḓê">
              <a:extLst>
                <a:ext uri="{FF2B5EF4-FFF2-40B4-BE49-F238E27FC236}">
                  <a16:creationId xmlns:a16="http://schemas.microsoft.com/office/drawing/2014/main" id="{E16BBD75-4C62-4AEB-8F6A-C7BDEABD897C}"/>
                </a:ext>
              </a:extLst>
            </p:cNvPr>
            <p:cNvSpPr/>
            <p:nvPr/>
          </p:nvSpPr>
          <p:spPr>
            <a:xfrm>
              <a:off x="1825926" y="2244407"/>
              <a:ext cx="83204" cy="74274"/>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grpFill/>
            <a:ln w="25400" cap="flat">
              <a:noFill/>
              <a:prstDash val="solid"/>
              <a:miter lim="400000"/>
            </a:ln>
            <a:effectLst/>
          </p:spPr>
          <p:txBody>
            <a:bodyPr anchor="ctr"/>
            <a:lstStyle/>
            <a:p>
              <a:pPr algn="ctr"/>
              <a:endParaRPr/>
            </a:p>
          </p:txBody>
        </p:sp>
        <p:sp>
          <p:nvSpPr>
            <p:cNvPr id="58" name="îslidé">
              <a:extLst>
                <a:ext uri="{FF2B5EF4-FFF2-40B4-BE49-F238E27FC236}">
                  <a16:creationId xmlns:a16="http://schemas.microsoft.com/office/drawing/2014/main" id="{931E4A56-C9F0-4A5E-A837-64DB11503066}"/>
                </a:ext>
              </a:extLst>
            </p:cNvPr>
            <p:cNvSpPr/>
            <p:nvPr/>
          </p:nvSpPr>
          <p:spPr>
            <a:xfrm>
              <a:off x="1823323" y="2056804"/>
              <a:ext cx="44228" cy="48802"/>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grpFill/>
            <a:ln w="25400" cap="flat">
              <a:noFill/>
              <a:prstDash val="solid"/>
              <a:miter lim="400000"/>
            </a:ln>
            <a:effectLst/>
          </p:spPr>
          <p:txBody>
            <a:bodyPr anchor="ctr"/>
            <a:lstStyle/>
            <a:p>
              <a:pPr algn="ctr"/>
              <a:endParaRPr/>
            </a:p>
          </p:txBody>
        </p:sp>
        <p:sp>
          <p:nvSpPr>
            <p:cNvPr id="59" name="íṥľïḋê">
              <a:extLst>
                <a:ext uri="{FF2B5EF4-FFF2-40B4-BE49-F238E27FC236}">
                  <a16:creationId xmlns:a16="http://schemas.microsoft.com/office/drawing/2014/main" id="{65391F79-347F-4703-8D78-A3AF60C7FAC8}"/>
                </a:ext>
              </a:extLst>
            </p:cNvPr>
            <p:cNvSpPr/>
            <p:nvPr/>
          </p:nvSpPr>
          <p:spPr>
            <a:xfrm>
              <a:off x="1819244" y="2000935"/>
              <a:ext cx="28061" cy="42326"/>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grpFill/>
            <a:ln w="25400" cap="flat">
              <a:noFill/>
              <a:prstDash val="solid"/>
              <a:miter lim="400000"/>
            </a:ln>
            <a:effectLst/>
          </p:spPr>
          <p:txBody>
            <a:bodyPr anchor="ctr"/>
            <a:lstStyle/>
            <a:p>
              <a:pPr algn="ctr"/>
              <a:endParaRPr/>
            </a:p>
          </p:txBody>
        </p:sp>
        <p:sp>
          <p:nvSpPr>
            <p:cNvPr id="60" name="íṡļiḓé">
              <a:extLst>
                <a:ext uri="{FF2B5EF4-FFF2-40B4-BE49-F238E27FC236}">
                  <a16:creationId xmlns:a16="http://schemas.microsoft.com/office/drawing/2014/main" id="{50B2E5B5-2C0A-4DFB-9F93-E3A889EB80B0}"/>
                </a:ext>
              </a:extLst>
            </p:cNvPr>
            <p:cNvSpPr/>
            <p:nvPr/>
          </p:nvSpPr>
          <p:spPr>
            <a:xfrm>
              <a:off x="1856174" y="2020886"/>
              <a:ext cx="16360" cy="18569"/>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grpFill/>
            <a:ln w="25400" cap="flat">
              <a:noFill/>
              <a:prstDash val="solid"/>
              <a:miter lim="400000"/>
            </a:ln>
            <a:effectLst/>
          </p:spPr>
          <p:txBody>
            <a:bodyPr anchor="ctr"/>
            <a:lstStyle/>
            <a:p>
              <a:pPr algn="ctr"/>
              <a:endParaRPr/>
            </a:p>
          </p:txBody>
        </p:sp>
        <p:sp>
          <p:nvSpPr>
            <p:cNvPr id="61" name="išḷîďè">
              <a:extLst>
                <a:ext uri="{FF2B5EF4-FFF2-40B4-BE49-F238E27FC236}">
                  <a16:creationId xmlns:a16="http://schemas.microsoft.com/office/drawing/2014/main" id="{D724AABF-1B1B-40F0-A0A1-C12C425849F0}"/>
                </a:ext>
              </a:extLst>
            </p:cNvPr>
            <p:cNvSpPr/>
            <p:nvPr/>
          </p:nvSpPr>
          <p:spPr>
            <a:xfrm>
              <a:off x="1296107" y="1987859"/>
              <a:ext cx="91303" cy="42936"/>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grpFill/>
            <a:ln w="25400" cap="flat">
              <a:noFill/>
              <a:prstDash val="solid"/>
              <a:miter lim="400000"/>
            </a:ln>
            <a:effectLst/>
          </p:spPr>
          <p:txBody>
            <a:bodyPr anchor="ctr"/>
            <a:lstStyle/>
            <a:p>
              <a:pPr algn="ctr"/>
              <a:endParaRPr/>
            </a:p>
          </p:txBody>
        </p:sp>
        <p:sp>
          <p:nvSpPr>
            <p:cNvPr id="62" name="îşľíḓè">
              <a:extLst>
                <a:ext uri="{FF2B5EF4-FFF2-40B4-BE49-F238E27FC236}">
                  <a16:creationId xmlns:a16="http://schemas.microsoft.com/office/drawing/2014/main" id="{B5257EFD-F01B-4908-A6A0-8CD92FA7A7CD}"/>
                </a:ext>
              </a:extLst>
            </p:cNvPr>
            <p:cNvSpPr/>
            <p:nvPr/>
          </p:nvSpPr>
          <p:spPr>
            <a:xfrm>
              <a:off x="2777576" y="3634434"/>
              <a:ext cx="1575803" cy="2366543"/>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grpFill/>
            <a:ln w="25400" cap="flat">
              <a:noFill/>
              <a:prstDash val="solid"/>
              <a:miter lim="400000"/>
            </a:ln>
            <a:effectLst/>
          </p:spPr>
          <p:txBody>
            <a:bodyPr anchor="ctr"/>
            <a:lstStyle/>
            <a:p>
              <a:pPr algn="ctr"/>
              <a:endParaRPr/>
            </a:p>
          </p:txBody>
        </p:sp>
        <p:sp>
          <p:nvSpPr>
            <p:cNvPr id="63" name="îšlîdê">
              <a:extLst>
                <a:ext uri="{FF2B5EF4-FFF2-40B4-BE49-F238E27FC236}">
                  <a16:creationId xmlns:a16="http://schemas.microsoft.com/office/drawing/2014/main" id="{6F6BD9A7-42A6-438C-AB75-9F6E2487654B}"/>
                </a:ext>
              </a:extLst>
            </p:cNvPr>
            <p:cNvSpPr/>
            <p:nvPr/>
          </p:nvSpPr>
          <p:spPr>
            <a:xfrm>
              <a:off x="3559421" y="5995142"/>
              <a:ext cx="176422" cy="89842"/>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grpFill/>
            <a:ln w="25400" cap="flat">
              <a:noFill/>
              <a:prstDash val="solid"/>
              <a:miter lim="400000"/>
            </a:ln>
            <a:effectLst/>
          </p:spPr>
          <p:txBody>
            <a:bodyPr anchor="ctr"/>
            <a:lstStyle/>
            <a:p>
              <a:pPr algn="ctr"/>
              <a:endParaRPr/>
            </a:p>
          </p:txBody>
        </p:sp>
        <p:sp>
          <p:nvSpPr>
            <p:cNvPr id="64" name="ïšļîḋé">
              <a:extLst>
                <a:ext uri="{FF2B5EF4-FFF2-40B4-BE49-F238E27FC236}">
                  <a16:creationId xmlns:a16="http://schemas.microsoft.com/office/drawing/2014/main" id="{44CDF1E2-815F-4114-9180-CEA9A2C68680}"/>
                </a:ext>
              </a:extLst>
            </p:cNvPr>
            <p:cNvSpPr/>
            <p:nvPr/>
          </p:nvSpPr>
          <p:spPr>
            <a:xfrm>
              <a:off x="3768642" y="5937250"/>
              <a:ext cx="110098" cy="46701"/>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grpFill/>
            <a:ln w="25400" cap="flat">
              <a:noFill/>
              <a:prstDash val="solid"/>
              <a:miter lim="400000"/>
            </a:ln>
            <a:effectLst/>
          </p:spPr>
          <p:txBody>
            <a:bodyPr anchor="ctr"/>
            <a:lstStyle/>
            <a:p>
              <a:pPr algn="ctr"/>
              <a:endParaRPr/>
            </a:p>
          </p:txBody>
        </p:sp>
        <p:sp>
          <p:nvSpPr>
            <p:cNvPr id="65" name="iśḻiḓe">
              <a:extLst>
                <a:ext uri="{FF2B5EF4-FFF2-40B4-BE49-F238E27FC236}">
                  <a16:creationId xmlns:a16="http://schemas.microsoft.com/office/drawing/2014/main" id="{FAC1C3EC-98C2-44C6-BD19-A0888605F03A}"/>
                </a:ext>
              </a:extLst>
            </p:cNvPr>
            <p:cNvSpPr/>
            <p:nvPr/>
          </p:nvSpPr>
          <p:spPr>
            <a:xfrm>
              <a:off x="4951705" y="2729160"/>
              <a:ext cx="2278812" cy="2612773"/>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grpFill/>
            <a:ln w="25400" cap="flat">
              <a:noFill/>
              <a:prstDash val="solid"/>
              <a:miter lim="400000"/>
            </a:ln>
            <a:effectLst/>
          </p:spPr>
          <p:txBody>
            <a:bodyPr anchor="ctr"/>
            <a:lstStyle/>
            <a:p>
              <a:pPr algn="ctr"/>
              <a:endParaRPr/>
            </a:p>
          </p:txBody>
        </p:sp>
        <p:sp>
          <p:nvSpPr>
            <p:cNvPr id="66" name="ïś1îḍê">
              <a:extLst>
                <a:ext uri="{FF2B5EF4-FFF2-40B4-BE49-F238E27FC236}">
                  <a16:creationId xmlns:a16="http://schemas.microsoft.com/office/drawing/2014/main" id="{09572E3C-9BDF-4868-87EB-48A0E0620BC3}"/>
                </a:ext>
              </a:extLst>
            </p:cNvPr>
            <p:cNvSpPr/>
            <p:nvPr/>
          </p:nvSpPr>
          <p:spPr>
            <a:xfrm>
              <a:off x="7392962" y="4263491"/>
              <a:ext cx="22472" cy="27321"/>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grpFill/>
            <a:ln w="25400" cap="flat">
              <a:noFill/>
              <a:prstDash val="solid"/>
              <a:miter lim="400000"/>
            </a:ln>
            <a:effectLst/>
          </p:spPr>
          <p:txBody>
            <a:bodyPr anchor="ctr"/>
            <a:lstStyle/>
            <a:p>
              <a:pPr algn="ctr"/>
              <a:endParaRPr/>
            </a:p>
          </p:txBody>
        </p:sp>
        <p:sp>
          <p:nvSpPr>
            <p:cNvPr id="67" name="işlïḑe">
              <a:extLst>
                <a:ext uri="{FF2B5EF4-FFF2-40B4-BE49-F238E27FC236}">
                  <a16:creationId xmlns:a16="http://schemas.microsoft.com/office/drawing/2014/main" id="{FEA33E05-17F6-4BEA-9181-A0C3788CBFB6}"/>
                </a:ext>
              </a:extLst>
            </p:cNvPr>
            <p:cNvSpPr/>
            <p:nvPr/>
          </p:nvSpPr>
          <p:spPr>
            <a:xfrm>
              <a:off x="6950702" y="4538501"/>
              <a:ext cx="248466" cy="475742"/>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grpFill/>
            <a:ln w="25400" cap="flat">
              <a:noFill/>
              <a:prstDash val="solid"/>
              <a:miter lim="400000"/>
            </a:ln>
            <a:effectLst/>
          </p:spPr>
          <p:txBody>
            <a:bodyPr anchor="ctr"/>
            <a:lstStyle/>
            <a:p>
              <a:pPr algn="ctr"/>
              <a:endParaRPr/>
            </a:p>
          </p:txBody>
        </p:sp>
        <p:sp>
          <p:nvSpPr>
            <p:cNvPr id="68" name="ísḷiḍè">
              <a:extLst>
                <a:ext uri="{FF2B5EF4-FFF2-40B4-BE49-F238E27FC236}">
                  <a16:creationId xmlns:a16="http://schemas.microsoft.com/office/drawing/2014/main" id="{CC360081-6648-4B77-A18E-4DDF72E46B00}"/>
                </a:ext>
              </a:extLst>
            </p:cNvPr>
            <p:cNvSpPr/>
            <p:nvPr/>
          </p:nvSpPr>
          <p:spPr>
            <a:xfrm>
              <a:off x="7015877" y="4582107"/>
              <a:ext cx="16360" cy="25666"/>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grpFill/>
            <a:ln w="25400" cap="flat">
              <a:noFill/>
              <a:prstDash val="solid"/>
              <a:miter lim="400000"/>
            </a:ln>
            <a:effectLst/>
          </p:spPr>
          <p:txBody>
            <a:bodyPr anchor="ctr"/>
            <a:lstStyle/>
            <a:p>
              <a:pPr algn="ctr"/>
              <a:endParaRPr/>
            </a:p>
          </p:txBody>
        </p:sp>
        <p:sp>
          <p:nvSpPr>
            <p:cNvPr id="69" name="îŝlîḋê">
              <a:extLst>
                <a:ext uri="{FF2B5EF4-FFF2-40B4-BE49-F238E27FC236}">
                  <a16:creationId xmlns:a16="http://schemas.microsoft.com/office/drawing/2014/main" id="{95FEC11A-218E-4C2A-90F9-C8803C43E18A}"/>
                </a:ext>
              </a:extLst>
            </p:cNvPr>
            <p:cNvSpPr/>
            <p:nvPr/>
          </p:nvSpPr>
          <p:spPr>
            <a:xfrm>
              <a:off x="6990181" y="4542570"/>
              <a:ext cx="21071" cy="20646"/>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grpFill/>
            <a:ln w="25400" cap="flat">
              <a:noFill/>
              <a:prstDash val="solid"/>
              <a:miter lim="400000"/>
            </a:ln>
            <a:effectLst/>
          </p:spPr>
          <p:txBody>
            <a:bodyPr anchor="ctr"/>
            <a:lstStyle/>
            <a:p>
              <a:pPr algn="ctr"/>
              <a:endParaRPr/>
            </a:p>
          </p:txBody>
        </p:sp>
        <p:sp>
          <p:nvSpPr>
            <p:cNvPr id="70" name="iṡļiḍé">
              <a:extLst>
                <a:ext uri="{FF2B5EF4-FFF2-40B4-BE49-F238E27FC236}">
                  <a16:creationId xmlns:a16="http://schemas.microsoft.com/office/drawing/2014/main" id="{26FA9890-11A2-4F95-A711-F43FC5389616}"/>
                </a:ext>
              </a:extLst>
            </p:cNvPr>
            <p:cNvSpPr/>
            <p:nvPr/>
          </p:nvSpPr>
          <p:spPr>
            <a:xfrm>
              <a:off x="6964606" y="4555580"/>
              <a:ext cx="20339" cy="16639"/>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grpFill/>
            <a:ln w="25400" cap="flat">
              <a:noFill/>
              <a:prstDash val="solid"/>
              <a:miter lim="400000"/>
            </a:ln>
            <a:effectLst/>
          </p:spPr>
          <p:txBody>
            <a:bodyPr anchor="ctr"/>
            <a:lstStyle/>
            <a:p>
              <a:pPr algn="ctr"/>
              <a:endParaRPr/>
            </a:p>
          </p:txBody>
        </p:sp>
        <p:sp>
          <p:nvSpPr>
            <p:cNvPr id="71" name="íś1iḍé">
              <a:extLst>
                <a:ext uri="{FF2B5EF4-FFF2-40B4-BE49-F238E27FC236}">
                  <a16:creationId xmlns:a16="http://schemas.microsoft.com/office/drawing/2014/main" id="{09C28A2E-2F3D-49D8-AEE9-012B2A0C1AE9}"/>
                </a:ext>
              </a:extLst>
            </p:cNvPr>
            <p:cNvSpPr/>
            <p:nvPr/>
          </p:nvSpPr>
          <p:spPr>
            <a:xfrm>
              <a:off x="6946134" y="4515244"/>
              <a:ext cx="16360" cy="24039"/>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grpFill/>
            <a:ln w="25400" cap="flat">
              <a:noFill/>
              <a:prstDash val="solid"/>
              <a:miter lim="400000"/>
            </a:ln>
            <a:effectLst/>
          </p:spPr>
          <p:txBody>
            <a:bodyPr anchor="ctr"/>
            <a:lstStyle/>
            <a:p>
              <a:pPr algn="ctr"/>
              <a:endParaRPr/>
            </a:p>
          </p:txBody>
        </p:sp>
        <p:sp>
          <p:nvSpPr>
            <p:cNvPr id="72" name="íšľíḑe">
              <a:extLst>
                <a:ext uri="{FF2B5EF4-FFF2-40B4-BE49-F238E27FC236}">
                  <a16:creationId xmlns:a16="http://schemas.microsoft.com/office/drawing/2014/main" id="{D555090D-8483-4166-8A7F-EF392C5F23FA}"/>
                </a:ext>
              </a:extLst>
            </p:cNvPr>
            <p:cNvSpPr/>
            <p:nvPr/>
          </p:nvSpPr>
          <p:spPr>
            <a:xfrm>
              <a:off x="7355849" y="4831107"/>
              <a:ext cx="26760" cy="35791"/>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grpFill/>
            <a:ln w="25400" cap="flat">
              <a:noFill/>
              <a:prstDash val="solid"/>
              <a:miter lim="400000"/>
            </a:ln>
            <a:effectLst/>
          </p:spPr>
          <p:txBody>
            <a:bodyPr anchor="ctr"/>
            <a:lstStyle/>
            <a:p>
              <a:pPr algn="ctr"/>
              <a:endParaRPr/>
            </a:p>
          </p:txBody>
        </p:sp>
        <p:sp>
          <p:nvSpPr>
            <p:cNvPr id="73" name="îşľíḍe">
              <a:extLst>
                <a:ext uri="{FF2B5EF4-FFF2-40B4-BE49-F238E27FC236}">
                  <a16:creationId xmlns:a16="http://schemas.microsoft.com/office/drawing/2014/main" id="{51FF9CC3-B1D1-4023-8D77-5B0521C6472D}"/>
                </a:ext>
              </a:extLst>
            </p:cNvPr>
            <p:cNvSpPr/>
            <p:nvPr/>
          </p:nvSpPr>
          <p:spPr>
            <a:xfrm>
              <a:off x="7418815" y="4803555"/>
              <a:ext cx="16360" cy="23507"/>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grpFill/>
            <a:ln w="25400" cap="flat">
              <a:noFill/>
              <a:prstDash val="solid"/>
              <a:miter lim="400000"/>
            </a:ln>
            <a:effectLst/>
          </p:spPr>
          <p:txBody>
            <a:bodyPr anchor="ctr"/>
            <a:lstStyle/>
            <a:p>
              <a:pPr algn="ctr"/>
              <a:endParaRPr/>
            </a:p>
          </p:txBody>
        </p:sp>
        <p:sp>
          <p:nvSpPr>
            <p:cNvPr id="74" name="ïşḻîḑe">
              <a:extLst>
                <a:ext uri="{FF2B5EF4-FFF2-40B4-BE49-F238E27FC236}">
                  <a16:creationId xmlns:a16="http://schemas.microsoft.com/office/drawing/2014/main" id="{774ADA82-E7CA-4CB4-9DC7-165D99591ACC}"/>
                </a:ext>
              </a:extLst>
            </p:cNvPr>
            <p:cNvSpPr/>
            <p:nvPr/>
          </p:nvSpPr>
          <p:spPr>
            <a:xfrm>
              <a:off x="5322768" y="4656828"/>
              <a:ext cx="31865" cy="30264"/>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grpFill/>
            <a:ln w="25400" cap="flat">
              <a:noFill/>
              <a:prstDash val="solid"/>
              <a:miter lim="400000"/>
            </a:ln>
            <a:effectLst/>
          </p:spPr>
          <p:txBody>
            <a:bodyPr anchor="ctr"/>
            <a:lstStyle/>
            <a:p>
              <a:pPr algn="ctr"/>
              <a:endParaRPr/>
            </a:p>
          </p:txBody>
        </p:sp>
        <p:sp>
          <p:nvSpPr>
            <p:cNvPr id="75" name="ïsḻiḑe">
              <a:extLst>
                <a:ext uri="{FF2B5EF4-FFF2-40B4-BE49-F238E27FC236}">
                  <a16:creationId xmlns:a16="http://schemas.microsoft.com/office/drawing/2014/main" id="{E0EE81C5-A223-45AF-9DDE-BFB9E557B615}"/>
                </a:ext>
              </a:extLst>
            </p:cNvPr>
            <p:cNvSpPr/>
            <p:nvPr/>
          </p:nvSpPr>
          <p:spPr>
            <a:xfrm>
              <a:off x="5724659" y="4042992"/>
              <a:ext cx="23245" cy="213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grpFill/>
            <a:ln w="25400" cap="flat">
              <a:noFill/>
              <a:prstDash val="solid"/>
              <a:miter lim="400000"/>
            </a:ln>
            <a:effectLst/>
          </p:spPr>
          <p:txBody>
            <a:bodyPr anchor="ctr"/>
            <a:lstStyle/>
            <a:p>
              <a:pPr algn="ctr"/>
              <a:endParaRPr/>
            </a:p>
          </p:txBody>
        </p:sp>
        <p:sp>
          <p:nvSpPr>
            <p:cNvPr id="76" name="iSľîḍe">
              <a:extLst>
                <a:ext uri="{FF2B5EF4-FFF2-40B4-BE49-F238E27FC236}">
                  <a16:creationId xmlns:a16="http://schemas.microsoft.com/office/drawing/2014/main" id="{9F0F42ED-3F48-4ECA-BB6E-1153E157B0F5}"/>
                </a:ext>
              </a:extLst>
            </p:cNvPr>
            <p:cNvSpPr/>
            <p:nvPr/>
          </p:nvSpPr>
          <p:spPr>
            <a:xfrm>
              <a:off x="5797850" y="3949493"/>
              <a:ext cx="20701" cy="16360"/>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grpFill/>
            <a:ln w="25400" cap="flat">
              <a:noFill/>
              <a:prstDash val="solid"/>
              <a:miter lim="400000"/>
            </a:ln>
            <a:effectLst/>
          </p:spPr>
          <p:txBody>
            <a:bodyPr anchor="ctr"/>
            <a:lstStyle/>
            <a:p>
              <a:pPr algn="ctr"/>
              <a:endParaRPr/>
            </a:p>
          </p:txBody>
        </p:sp>
        <p:sp>
          <p:nvSpPr>
            <p:cNvPr id="77" name="isḷiďé">
              <a:extLst>
                <a:ext uri="{FF2B5EF4-FFF2-40B4-BE49-F238E27FC236}">
                  <a16:creationId xmlns:a16="http://schemas.microsoft.com/office/drawing/2014/main" id="{3359BDA6-8C8F-4517-948B-8A13D6F52B9D}"/>
                </a:ext>
              </a:extLst>
            </p:cNvPr>
            <p:cNvSpPr/>
            <p:nvPr/>
          </p:nvSpPr>
          <p:spPr>
            <a:xfrm>
              <a:off x="5771093" y="4007307"/>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grpFill/>
            <a:ln w="25400" cap="flat">
              <a:noFill/>
              <a:prstDash val="solid"/>
              <a:miter lim="400000"/>
            </a:ln>
            <a:effectLst/>
          </p:spPr>
          <p:txBody>
            <a:bodyPr anchor="ctr"/>
            <a:lstStyle/>
            <a:p>
              <a:pPr algn="ctr"/>
              <a:endParaRPr/>
            </a:p>
          </p:txBody>
        </p:sp>
        <p:sp>
          <p:nvSpPr>
            <p:cNvPr id="78" name="ïṡ1idè">
              <a:extLst>
                <a:ext uri="{FF2B5EF4-FFF2-40B4-BE49-F238E27FC236}">
                  <a16:creationId xmlns:a16="http://schemas.microsoft.com/office/drawing/2014/main" id="{860FB713-F1A8-4858-BF64-7D3114261159}"/>
                </a:ext>
              </a:extLst>
            </p:cNvPr>
            <p:cNvSpPr/>
            <p:nvPr/>
          </p:nvSpPr>
          <p:spPr>
            <a:xfrm>
              <a:off x="4744799" y="3515700"/>
              <a:ext cx="23569" cy="20839"/>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grpFill/>
            <a:ln w="25400" cap="flat">
              <a:noFill/>
              <a:prstDash val="solid"/>
              <a:miter lim="400000"/>
            </a:ln>
            <a:effectLst/>
          </p:spPr>
          <p:txBody>
            <a:bodyPr anchor="ctr"/>
            <a:lstStyle/>
            <a:p>
              <a:pPr algn="ctr"/>
              <a:endParaRPr/>
            </a:p>
          </p:txBody>
        </p:sp>
        <p:sp>
          <p:nvSpPr>
            <p:cNvPr id="79" name="íṧ1îḍè">
              <a:extLst>
                <a:ext uri="{FF2B5EF4-FFF2-40B4-BE49-F238E27FC236}">
                  <a16:creationId xmlns:a16="http://schemas.microsoft.com/office/drawing/2014/main" id="{5D329FF6-8679-44A3-8636-FF8B3625E482}"/>
                </a:ext>
              </a:extLst>
            </p:cNvPr>
            <p:cNvSpPr/>
            <p:nvPr/>
          </p:nvSpPr>
          <p:spPr>
            <a:xfrm>
              <a:off x="4718288" y="3519867"/>
              <a:ext cx="18421" cy="17929"/>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grpFill/>
            <a:ln w="25400" cap="flat">
              <a:noFill/>
              <a:prstDash val="solid"/>
              <a:miter lim="400000"/>
            </a:ln>
            <a:effectLst/>
          </p:spPr>
          <p:txBody>
            <a:bodyPr anchor="ctr"/>
            <a:lstStyle/>
            <a:p>
              <a:pPr algn="ctr"/>
              <a:endParaRPr/>
            </a:p>
          </p:txBody>
        </p:sp>
        <p:sp>
          <p:nvSpPr>
            <p:cNvPr id="80" name="îšḷiḋè">
              <a:extLst>
                <a:ext uri="{FF2B5EF4-FFF2-40B4-BE49-F238E27FC236}">
                  <a16:creationId xmlns:a16="http://schemas.microsoft.com/office/drawing/2014/main" id="{BE5382E5-0F88-4E80-BCBD-5FA251E05BBC}"/>
                </a:ext>
              </a:extLst>
            </p:cNvPr>
            <p:cNvSpPr/>
            <p:nvPr/>
          </p:nvSpPr>
          <p:spPr>
            <a:xfrm>
              <a:off x="4711539" y="3478504"/>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grpFill/>
            <a:ln w="25400" cap="flat">
              <a:noFill/>
              <a:prstDash val="solid"/>
              <a:miter lim="400000"/>
            </a:ln>
            <a:effectLst/>
          </p:spPr>
          <p:txBody>
            <a:bodyPr anchor="ctr"/>
            <a:lstStyle/>
            <a:p>
              <a:pPr algn="ctr"/>
              <a:endParaRPr/>
            </a:p>
          </p:txBody>
        </p:sp>
        <p:sp>
          <p:nvSpPr>
            <p:cNvPr id="81" name="îslídé">
              <a:extLst>
                <a:ext uri="{FF2B5EF4-FFF2-40B4-BE49-F238E27FC236}">
                  <a16:creationId xmlns:a16="http://schemas.microsoft.com/office/drawing/2014/main" id="{095FF3B2-3D26-4220-A4B6-B1B8D6A0B25C}"/>
                </a:ext>
              </a:extLst>
            </p:cNvPr>
            <p:cNvSpPr/>
            <p:nvPr/>
          </p:nvSpPr>
          <p:spPr>
            <a:xfrm>
              <a:off x="4753604" y="348042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grpFill/>
            <a:ln w="25400" cap="flat">
              <a:noFill/>
              <a:prstDash val="solid"/>
              <a:miter lim="400000"/>
            </a:ln>
            <a:effectLst/>
          </p:spPr>
          <p:txBody>
            <a:bodyPr anchor="ctr"/>
            <a:lstStyle/>
            <a:p>
              <a:pPr algn="ctr"/>
              <a:endParaRPr/>
            </a:p>
          </p:txBody>
        </p:sp>
        <p:sp>
          <p:nvSpPr>
            <p:cNvPr id="82" name="îşļiḋe">
              <a:extLst>
                <a:ext uri="{FF2B5EF4-FFF2-40B4-BE49-F238E27FC236}">
                  <a16:creationId xmlns:a16="http://schemas.microsoft.com/office/drawing/2014/main" id="{3F263E55-A643-4934-B6F1-8809CBCD73D2}"/>
                </a:ext>
              </a:extLst>
            </p:cNvPr>
            <p:cNvSpPr/>
            <p:nvPr/>
          </p:nvSpPr>
          <p:spPr>
            <a:xfrm>
              <a:off x="4664619" y="3447009"/>
              <a:ext cx="16360" cy="22098"/>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grpFill/>
            <a:ln w="25400" cap="flat">
              <a:noFill/>
              <a:prstDash val="solid"/>
              <a:miter lim="400000"/>
            </a:ln>
            <a:effectLst/>
          </p:spPr>
          <p:txBody>
            <a:bodyPr anchor="ctr"/>
            <a:lstStyle/>
            <a:p>
              <a:pPr algn="ctr"/>
              <a:endParaRPr/>
            </a:p>
          </p:txBody>
        </p:sp>
        <p:sp>
          <p:nvSpPr>
            <p:cNvPr id="83" name="íṣ1íḓe">
              <a:extLst>
                <a:ext uri="{FF2B5EF4-FFF2-40B4-BE49-F238E27FC236}">
                  <a16:creationId xmlns:a16="http://schemas.microsoft.com/office/drawing/2014/main" id="{74457F3C-0191-4467-9DEF-C33DA91672AF}"/>
                </a:ext>
              </a:extLst>
            </p:cNvPr>
            <p:cNvSpPr/>
            <p:nvPr/>
          </p:nvSpPr>
          <p:spPr>
            <a:xfrm>
              <a:off x="6355015" y="1385657"/>
              <a:ext cx="4055030" cy="2652259"/>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grpFill/>
            <a:ln w="25400" cap="flat">
              <a:noFill/>
              <a:prstDash val="solid"/>
              <a:miter lim="400000"/>
            </a:ln>
            <a:effectLst/>
          </p:spPr>
          <p:txBody>
            <a:bodyPr anchor="ctr"/>
            <a:lstStyle/>
            <a:p>
              <a:pPr algn="ctr"/>
              <a:endParaRPr/>
            </a:p>
          </p:txBody>
        </p:sp>
        <p:sp>
          <p:nvSpPr>
            <p:cNvPr id="84" name="ïş1îḓé">
              <a:extLst>
                <a:ext uri="{FF2B5EF4-FFF2-40B4-BE49-F238E27FC236}">
                  <a16:creationId xmlns:a16="http://schemas.microsoft.com/office/drawing/2014/main" id="{683649E8-92C6-4693-ABE1-ABBE0DB43E38}"/>
                </a:ext>
              </a:extLst>
            </p:cNvPr>
            <p:cNvSpPr/>
            <p:nvPr/>
          </p:nvSpPr>
          <p:spPr>
            <a:xfrm>
              <a:off x="7558388" y="1310558"/>
              <a:ext cx="328933" cy="89526"/>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grpFill/>
            <a:ln w="25400" cap="flat">
              <a:noFill/>
              <a:prstDash val="solid"/>
              <a:miter lim="400000"/>
            </a:ln>
            <a:effectLst/>
          </p:spPr>
          <p:txBody>
            <a:bodyPr anchor="ctr"/>
            <a:lstStyle/>
            <a:p>
              <a:pPr algn="ctr"/>
              <a:endParaRPr/>
            </a:p>
          </p:txBody>
        </p:sp>
        <p:sp>
          <p:nvSpPr>
            <p:cNvPr id="85" name="iṣļiďé">
              <a:extLst>
                <a:ext uri="{FF2B5EF4-FFF2-40B4-BE49-F238E27FC236}">
                  <a16:creationId xmlns:a16="http://schemas.microsoft.com/office/drawing/2014/main" id="{9907BBE4-E083-4BA0-ABC6-1E01554069D2}"/>
                </a:ext>
              </a:extLst>
            </p:cNvPr>
            <p:cNvSpPr/>
            <p:nvPr/>
          </p:nvSpPr>
          <p:spPr>
            <a:xfrm>
              <a:off x="9628653" y="2148074"/>
              <a:ext cx="217835" cy="255740"/>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grpFill/>
            <a:ln w="25400" cap="flat">
              <a:noFill/>
              <a:prstDash val="solid"/>
              <a:miter lim="400000"/>
            </a:ln>
            <a:effectLst/>
          </p:spPr>
          <p:txBody>
            <a:bodyPr anchor="ctr"/>
            <a:lstStyle/>
            <a:p>
              <a:pPr algn="ctr"/>
              <a:endParaRPr/>
            </a:p>
          </p:txBody>
        </p:sp>
        <p:sp>
          <p:nvSpPr>
            <p:cNvPr id="86" name="íSḻíḓé">
              <a:extLst>
                <a:ext uri="{FF2B5EF4-FFF2-40B4-BE49-F238E27FC236}">
                  <a16:creationId xmlns:a16="http://schemas.microsoft.com/office/drawing/2014/main" id="{0CBF2A49-2C1F-48B1-A3CB-358BF0E72CDF}"/>
                </a:ext>
              </a:extLst>
            </p:cNvPr>
            <p:cNvSpPr/>
            <p:nvPr/>
          </p:nvSpPr>
          <p:spPr>
            <a:xfrm>
              <a:off x="9834882" y="2436351"/>
              <a:ext cx="152671" cy="145223"/>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grpFill/>
            <a:ln w="25400" cap="flat">
              <a:noFill/>
              <a:prstDash val="solid"/>
              <a:miter lim="400000"/>
            </a:ln>
            <a:effectLst/>
          </p:spPr>
          <p:txBody>
            <a:bodyPr anchor="ctr"/>
            <a:lstStyle/>
            <a:p>
              <a:pPr algn="ctr"/>
              <a:endParaRPr/>
            </a:p>
          </p:txBody>
        </p:sp>
        <p:sp>
          <p:nvSpPr>
            <p:cNvPr id="87" name="iṥlîḋe">
              <a:extLst>
                <a:ext uri="{FF2B5EF4-FFF2-40B4-BE49-F238E27FC236}">
                  <a16:creationId xmlns:a16="http://schemas.microsoft.com/office/drawing/2014/main" id="{9B815E91-A71D-4B4B-B49E-7CEDADCF226A}"/>
                </a:ext>
              </a:extLst>
            </p:cNvPr>
            <p:cNvSpPr/>
            <p:nvPr/>
          </p:nvSpPr>
          <p:spPr>
            <a:xfrm>
              <a:off x="9716338" y="2591817"/>
              <a:ext cx="274646" cy="265853"/>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grpFill/>
            <a:ln w="25400" cap="flat">
              <a:noFill/>
              <a:prstDash val="solid"/>
              <a:miter lim="400000"/>
            </a:ln>
            <a:effectLst/>
          </p:spPr>
          <p:txBody>
            <a:bodyPr anchor="ctr"/>
            <a:lstStyle/>
            <a:p>
              <a:pPr algn="ctr"/>
              <a:endParaRPr/>
            </a:p>
          </p:txBody>
        </p:sp>
        <p:sp>
          <p:nvSpPr>
            <p:cNvPr id="88" name="ï$ļïdê">
              <a:extLst>
                <a:ext uri="{FF2B5EF4-FFF2-40B4-BE49-F238E27FC236}">
                  <a16:creationId xmlns:a16="http://schemas.microsoft.com/office/drawing/2014/main" id="{8AFCAA0E-B48A-4B65-8E05-0F931F871906}"/>
                </a:ext>
              </a:extLst>
            </p:cNvPr>
            <p:cNvSpPr/>
            <p:nvPr/>
          </p:nvSpPr>
          <p:spPr>
            <a:xfrm>
              <a:off x="9773896" y="2850018"/>
              <a:ext cx="47636" cy="42571"/>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grpFill/>
            <a:ln w="25400" cap="flat">
              <a:noFill/>
              <a:prstDash val="solid"/>
              <a:miter lim="400000"/>
            </a:ln>
            <a:effectLst/>
          </p:spPr>
          <p:txBody>
            <a:bodyPr anchor="ctr"/>
            <a:lstStyle/>
            <a:p>
              <a:pPr algn="ctr"/>
              <a:endParaRPr/>
            </a:p>
          </p:txBody>
        </p:sp>
        <p:sp>
          <p:nvSpPr>
            <p:cNvPr id="89" name="íṡ1îde">
              <a:extLst>
                <a:ext uri="{FF2B5EF4-FFF2-40B4-BE49-F238E27FC236}">
                  <a16:creationId xmlns:a16="http://schemas.microsoft.com/office/drawing/2014/main" id="{2229569A-857D-4F9A-91C2-758F9FB47AC8}"/>
                </a:ext>
              </a:extLst>
            </p:cNvPr>
            <p:cNvSpPr/>
            <p:nvPr/>
          </p:nvSpPr>
          <p:spPr>
            <a:xfrm>
              <a:off x="9703522" y="2858648"/>
              <a:ext cx="58652" cy="83042"/>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grpFill/>
            <a:ln w="25400" cap="flat">
              <a:noFill/>
              <a:prstDash val="solid"/>
              <a:miter lim="400000"/>
            </a:ln>
            <a:effectLst/>
          </p:spPr>
          <p:txBody>
            <a:bodyPr anchor="ctr"/>
            <a:lstStyle/>
            <a:p>
              <a:pPr algn="ctr"/>
              <a:endParaRPr/>
            </a:p>
          </p:txBody>
        </p:sp>
        <p:sp>
          <p:nvSpPr>
            <p:cNvPr id="90" name="išľîḍè">
              <a:extLst>
                <a:ext uri="{FF2B5EF4-FFF2-40B4-BE49-F238E27FC236}">
                  <a16:creationId xmlns:a16="http://schemas.microsoft.com/office/drawing/2014/main" id="{0A4B3A84-E984-4ED3-8D80-89D5DFBDD5D2}"/>
                </a:ext>
              </a:extLst>
            </p:cNvPr>
            <p:cNvSpPr/>
            <p:nvPr/>
          </p:nvSpPr>
          <p:spPr>
            <a:xfrm>
              <a:off x="9478424" y="3163043"/>
              <a:ext cx="55804" cy="107550"/>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grpFill/>
            <a:ln w="25400" cap="flat">
              <a:noFill/>
              <a:prstDash val="solid"/>
              <a:miter lim="400000"/>
            </a:ln>
            <a:effectLst/>
          </p:spPr>
          <p:txBody>
            <a:bodyPr anchor="ctr"/>
            <a:lstStyle/>
            <a:p>
              <a:pPr algn="ctr"/>
              <a:endParaRPr/>
            </a:p>
          </p:txBody>
        </p:sp>
        <p:sp>
          <p:nvSpPr>
            <p:cNvPr id="91" name="ïŝ1iḓe">
              <a:extLst>
                <a:ext uri="{FF2B5EF4-FFF2-40B4-BE49-F238E27FC236}">
                  <a16:creationId xmlns:a16="http://schemas.microsoft.com/office/drawing/2014/main" id="{1A47F24B-4ACD-4AE6-AA82-47680C59C1E9}"/>
                </a:ext>
              </a:extLst>
            </p:cNvPr>
            <p:cNvSpPr/>
            <p:nvPr/>
          </p:nvSpPr>
          <p:spPr>
            <a:xfrm>
              <a:off x="9135285" y="3359667"/>
              <a:ext cx="61216" cy="64164"/>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grpFill/>
            <a:ln w="25400" cap="flat">
              <a:noFill/>
              <a:prstDash val="solid"/>
              <a:miter lim="400000"/>
            </a:ln>
            <a:effectLst/>
          </p:spPr>
          <p:txBody>
            <a:bodyPr anchor="ctr"/>
            <a:lstStyle/>
            <a:p>
              <a:pPr algn="ctr"/>
              <a:endParaRPr/>
            </a:p>
          </p:txBody>
        </p:sp>
        <p:sp>
          <p:nvSpPr>
            <p:cNvPr id="92" name="íSḻíde">
              <a:extLst>
                <a:ext uri="{FF2B5EF4-FFF2-40B4-BE49-F238E27FC236}">
                  <a16:creationId xmlns:a16="http://schemas.microsoft.com/office/drawing/2014/main" id="{296E3B79-20E0-4F1F-B9A8-59F3C99051F5}"/>
                </a:ext>
              </a:extLst>
            </p:cNvPr>
            <p:cNvSpPr/>
            <p:nvPr/>
          </p:nvSpPr>
          <p:spPr>
            <a:xfrm>
              <a:off x="9517257" y="3403769"/>
              <a:ext cx="158867" cy="207893"/>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grpFill/>
            <a:ln w="25400" cap="flat">
              <a:noFill/>
              <a:prstDash val="solid"/>
              <a:miter lim="400000"/>
            </a:ln>
            <a:effectLst/>
          </p:spPr>
          <p:txBody>
            <a:bodyPr anchor="ctr"/>
            <a:lstStyle/>
            <a:p>
              <a:pPr algn="ctr"/>
              <a:endParaRPr/>
            </a:p>
          </p:txBody>
        </p:sp>
        <p:sp>
          <p:nvSpPr>
            <p:cNvPr id="93" name="ïṡḷïďé">
              <a:extLst>
                <a:ext uri="{FF2B5EF4-FFF2-40B4-BE49-F238E27FC236}">
                  <a16:creationId xmlns:a16="http://schemas.microsoft.com/office/drawing/2014/main" id="{15A03DB9-4032-4B1A-9453-CE4BB583FA57}"/>
                </a:ext>
              </a:extLst>
            </p:cNvPr>
            <p:cNvSpPr/>
            <p:nvPr/>
          </p:nvSpPr>
          <p:spPr>
            <a:xfrm>
              <a:off x="9453604" y="3685864"/>
              <a:ext cx="89307" cy="96995"/>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grpFill/>
            <a:ln w="25400" cap="flat">
              <a:noFill/>
              <a:prstDash val="solid"/>
              <a:miter lim="400000"/>
            </a:ln>
            <a:effectLst/>
          </p:spPr>
          <p:txBody>
            <a:bodyPr anchor="ctr"/>
            <a:lstStyle/>
            <a:p>
              <a:pPr algn="ctr"/>
              <a:endParaRPr/>
            </a:p>
          </p:txBody>
        </p:sp>
        <p:sp>
          <p:nvSpPr>
            <p:cNvPr id="94" name="i$ļïḓé">
              <a:extLst>
                <a:ext uri="{FF2B5EF4-FFF2-40B4-BE49-F238E27FC236}">
                  <a16:creationId xmlns:a16="http://schemas.microsoft.com/office/drawing/2014/main" id="{18EC5492-C516-4B8B-A675-BCF8B10D9DB6}"/>
                </a:ext>
              </a:extLst>
            </p:cNvPr>
            <p:cNvSpPr/>
            <p:nvPr/>
          </p:nvSpPr>
          <p:spPr>
            <a:xfrm>
              <a:off x="9553899" y="3604386"/>
              <a:ext cx="41967" cy="41633"/>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grpFill/>
            <a:ln w="25400" cap="flat">
              <a:noFill/>
              <a:prstDash val="solid"/>
              <a:miter lim="400000"/>
            </a:ln>
            <a:effectLst/>
          </p:spPr>
          <p:txBody>
            <a:bodyPr anchor="ctr"/>
            <a:lstStyle/>
            <a:p>
              <a:pPr algn="ctr"/>
              <a:endParaRPr/>
            </a:p>
          </p:txBody>
        </p:sp>
        <p:sp>
          <p:nvSpPr>
            <p:cNvPr id="95" name="íṧḻïdê">
              <a:extLst>
                <a:ext uri="{FF2B5EF4-FFF2-40B4-BE49-F238E27FC236}">
                  <a16:creationId xmlns:a16="http://schemas.microsoft.com/office/drawing/2014/main" id="{609E406E-9FC4-4BAB-89BF-AB7D88727453}"/>
                </a:ext>
              </a:extLst>
            </p:cNvPr>
            <p:cNvSpPr/>
            <p:nvPr/>
          </p:nvSpPr>
          <p:spPr>
            <a:xfrm>
              <a:off x="9690104" y="3635830"/>
              <a:ext cx="70568" cy="49078"/>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grpFill/>
            <a:ln w="25400" cap="flat">
              <a:noFill/>
              <a:prstDash val="solid"/>
              <a:miter lim="400000"/>
            </a:ln>
            <a:effectLst/>
          </p:spPr>
          <p:txBody>
            <a:bodyPr anchor="ctr"/>
            <a:lstStyle/>
            <a:p>
              <a:pPr algn="ctr"/>
              <a:endParaRPr/>
            </a:p>
          </p:txBody>
        </p:sp>
        <p:sp>
          <p:nvSpPr>
            <p:cNvPr id="96" name="íṣlïḑé">
              <a:extLst>
                <a:ext uri="{FF2B5EF4-FFF2-40B4-BE49-F238E27FC236}">
                  <a16:creationId xmlns:a16="http://schemas.microsoft.com/office/drawing/2014/main" id="{B07B174A-74D5-43C0-B192-B7D74E7666DE}"/>
                </a:ext>
              </a:extLst>
            </p:cNvPr>
            <p:cNvSpPr/>
            <p:nvPr/>
          </p:nvSpPr>
          <p:spPr>
            <a:xfrm>
              <a:off x="9646111" y="3565738"/>
              <a:ext cx="19467" cy="25344"/>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grpFill/>
            <a:ln w="25400" cap="flat">
              <a:noFill/>
              <a:prstDash val="solid"/>
              <a:miter lim="400000"/>
            </a:ln>
            <a:effectLst/>
          </p:spPr>
          <p:txBody>
            <a:bodyPr anchor="ctr"/>
            <a:lstStyle/>
            <a:p>
              <a:pPr algn="ctr"/>
              <a:endParaRPr/>
            </a:p>
          </p:txBody>
        </p:sp>
        <p:sp>
          <p:nvSpPr>
            <p:cNvPr id="97" name="iŝľíḑe">
              <a:extLst>
                <a:ext uri="{FF2B5EF4-FFF2-40B4-BE49-F238E27FC236}">
                  <a16:creationId xmlns:a16="http://schemas.microsoft.com/office/drawing/2014/main" id="{AF03429A-CCD5-4CBE-8E09-5E30B97F4DC0}"/>
                </a:ext>
              </a:extLst>
            </p:cNvPr>
            <p:cNvSpPr/>
            <p:nvPr/>
          </p:nvSpPr>
          <p:spPr>
            <a:xfrm>
              <a:off x="9594891" y="3654803"/>
              <a:ext cx="47691" cy="48989"/>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grpFill/>
            <a:ln w="25400" cap="flat">
              <a:noFill/>
              <a:prstDash val="solid"/>
              <a:miter lim="400000"/>
            </a:ln>
            <a:effectLst/>
          </p:spPr>
          <p:txBody>
            <a:bodyPr anchor="ctr"/>
            <a:lstStyle/>
            <a:p>
              <a:pPr algn="ctr"/>
              <a:endParaRPr/>
            </a:p>
          </p:txBody>
        </p:sp>
        <p:sp>
          <p:nvSpPr>
            <p:cNvPr id="98" name="ïšlïḓé">
              <a:extLst>
                <a:ext uri="{FF2B5EF4-FFF2-40B4-BE49-F238E27FC236}">
                  <a16:creationId xmlns:a16="http://schemas.microsoft.com/office/drawing/2014/main" id="{126BE4E6-9FB7-4DC8-A2BC-5C65A2952832}"/>
                </a:ext>
              </a:extLst>
            </p:cNvPr>
            <p:cNvSpPr/>
            <p:nvPr/>
          </p:nvSpPr>
          <p:spPr>
            <a:xfrm>
              <a:off x="9632393" y="3706816"/>
              <a:ext cx="37284" cy="54904"/>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grpFill/>
            <a:ln w="25400" cap="flat">
              <a:noFill/>
              <a:prstDash val="solid"/>
              <a:miter lim="400000"/>
            </a:ln>
            <a:effectLst/>
          </p:spPr>
          <p:txBody>
            <a:bodyPr anchor="ctr"/>
            <a:lstStyle/>
            <a:p>
              <a:pPr algn="ctr"/>
              <a:endParaRPr/>
            </a:p>
          </p:txBody>
        </p:sp>
        <p:sp>
          <p:nvSpPr>
            <p:cNvPr id="99" name="î$ḻïḍe">
              <a:extLst>
                <a:ext uri="{FF2B5EF4-FFF2-40B4-BE49-F238E27FC236}">
                  <a16:creationId xmlns:a16="http://schemas.microsoft.com/office/drawing/2014/main" id="{60BDFED1-4E77-43FB-89C4-55C62F72C721}"/>
                </a:ext>
              </a:extLst>
            </p:cNvPr>
            <p:cNvSpPr/>
            <p:nvPr/>
          </p:nvSpPr>
          <p:spPr>
            <a:xfrm>
              <a:off x="9681665" y="3678031"/>
              <a:ext cx="29941" cy="51005"/>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grpFill/>
            <a:ln w="25400" cap="flat">
              <a:noFill/>
              <a:prstDash val="solid"/>
              <a:miter lim="400000"/>
            </a:ln>
            <a:effectLst/>
          </p:spPr>
          <p:txBody>
            <a:bodyPr anchor="ctr"/>
            <a:lstStyle/>
            <a:p>
              <a:pPr algn="ctr"/>
              <a:endParaRPr/>
            </a:p>
          </p:txBody>
        </p:sp>
        <p:sp>
          <p:nvSpPr>
            <p:cNvPr id="100" name="ïS1îḑe">
              <a:extLst>
                <a:ext uri="{FF2B5EF4-FFF2-40B4-BE49-F238E27FC236}">
                  <a16:creationId xmlns:a16="http://schemas.microsoft.com/office/drawing/2014/main" id="{54906690-F5F1-4971-9439-7E68E539ED96}"/>
                </a:ext>
              </a:extLst>
            </p:cNvPr>
            <p:cNvSpPr/>
            <p:nvPr/>
          </p:nvSpPr>
          <p:spPr>
            <a:xfrm>
              <a:off x="9628583" y="3726518"/>
              <a:ext cx="162677" cy="158780"/>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grpFill/>
            <a:ln w="25400" cap="flat">
              <a:noFill/>
              <a:prstDash val="solid"/>
              <a:miter lim="400000"/>
            </a:ln>
            <a:effectLst/>
          </p:spPr>
          <p:txBody>
            <a:bodyPr anchor="ctr"/>
            <a:lstStyle/>
            <a:p>
              <a:pPr algn="ctr"/>
              <a:endParaRPr/>
            </a:p>
          </p:txBody>
        </p:sp>
        <p:sp>
          <p:nvSpPr>
            <p:cNvPr id="101" name="íṩḻidè">
              <a:extLst>
                <a:ext uri="{FF2B5EF4-FFF2-40B4-BE49-F238E27FC236}">
                  <a16:creationId xmlns:a16="http://schemas.microsoft.com/office/drawing/2014/main" id="{0FEE6E9F-C193-4C28-B6C2-0893740F3602}"/>
                </a:ext>
              </a:extLst>
            </p:cNvPr>
            <p:cNvSpPr/>
            <p:nvPr/>
          </p:nvSpPr>
          <p:spPr>
            <a:xfrm>
              <a:off x="9187751" y="3843193"/>
              <a:ext cx="329761" cy="381201"/>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grpFill/>
            <a:ln w="25400" cap="flat">
              <a:noFill/>
              <a:prstDash val="solid"/>
              <a:miter lim="400000"/>
            </a:ln>
            <a:effectLst/>
          </p:spPr>
          <p:txBody>
            <a:bodyPr anchor="ctr"/>
            <a:lstStyle/>
            <a:p>
              <a:pPr algn="ctr"/>
              <a:endParaRPr/>
            </a:p>
          </p:txBody>
        </p:sp>
        <p:sp>
          <p:nvSpPr>
            <p:cNvPr id="102" name="iSḷiďe">
              <a:extLst>
                <a:ext uri="{FF2B5EF4-FFF2-40B4-BE49-F238E27FC236}">
                  <a16:creationId xmlns:a16="http://schemas.microsoft.com/office/drawing/2014/main" id="{4460EA5E-BD5F-4E28-85CC-E1934AEE8D2D}"/>
                </a:ext>
              </a:extLst>
            </p:cNvPr>
            <p:cNvSpPr/>
            <p:nvPr/>
          </p:nvSpPr>
          <p:spPr>
            <a:xfrm>
              <a:off x="9518950" y="4026819"/>
              <a:ext cx="221080" cy="264412"/>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grpFill/>
            <a:ln w="25400" cap="flat">
              <a:noFill/>
              <a:prstDash val="solid"/>
              <a:miter lim="400000"/>
            </a:ln>
            <a:effectLst/>
          </p:spPr>
          <p:txBody>
            <a:bodyPr anchor="ctr"/>
            <a:lstStyle/>
            <a:p>
              <a:pPr algn="ctr"/>
              <a:endParaRPr/>
            </a:p>
          </p:txBody>
        </p:sp>
        <p:sp>
          <p:nvSpPr>
            <p:cNvPr id="103" name="işḷídê">
              <a:extLst>
                <a:ext uri="{FF2B5EF4-FFF2-40B4-BE49-F238E27FC236}">
                  <a16:creationId xmlns:a16="http://schemas.microsoft.com/office/drawing/2014/main" id="{B26460C8-A83E-4D5D-BBA8-D0383C3498E1}"/>
                </a:ext>
              </a:extLst>
            </p:cNvPr>
            <p:cNvSpPr/>
            <p:nvPr/>
          </p:nvSpPr>
          <p:spPr>
            <a:xfrm>
              <a:off x="9816350" y="3993819"/>
              <a:ext cx="41001" cy="103795"/>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grpFill/>
            <a:ln w="25400" cap="flat">
              <a:noFill/>
              <a:prstDash val="solid"/>
              <a:miter lim="400000"/>
            </a:ln>
            <a:effectLst/>
          </p:spPr>
          <p:txBody>
            <a:bodyPr anchor="ctr"/>
            <a:lstStyle/>
            <a:p>
              <a:pPr algn="ctr"/>
              <a:endParaRPr/>
            </a:p>
          </p:txBody>
        </p:sp>
        <p:sp>
          <p:nvSpPr>
            <p:cNvPr id="104" name="iṩ1íḋê">
              <a:extLst>
                <a:ext uri="{FF2B5EF4-FFF2-40B4-BE49-F238E27FC236}">
                  <a16:creationId xmlns:a16="http://schemas.microsoft.com/office/drawing/2014/main" id="{0C081CF7-68EE-457F-9056-97344E931F1B}"/>
                </a:ext>
              </a:extLst>
            </p:cNvPr>
            <p:cNvSpPr/>
            <p:nvPr/>
          </p:nvSpPr>
          <p:spPr>
            <a:xfrm>
              <a:off x="9834437" y="4184237"/>
              <a:ext cx="82580" cy="37553"/>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grpFill/>
            <a:ln w="25400" cap="flat">
              <a:noFill/>
              <a:prstDash val="solid"/>
              <a:miter lim="400000"/>
            </a:ln>
            <a:effectLst/>
          </p:spPr>
          <p:txBody>
            <a:bodyPr anchor="ctr"/>
            <a:lstStyle/>
            <a:p>
              <a:pPr algn="ctr"/>
              <a:endParaRPr/>
            </a:p>
          </p:txBody>
        </p:sp>
        <p:sp>
          <p:nvSpPr>
            <p:cNvPr id="105" name="ïṥliďé">
              <a:extLst>
                <a:ext uri="{FF2B5EF4-FFF2-40B4-BE49-F238E27FC236}">
                  <a16:creationId xmlns:a16="http://schemas.microsoft.com/office/drawing/2014/main" id="{B4F394E0-8DEF-4EEC-8920-22DEB299ADF1}"/>
                </a:ext>
              </a:extLst>
            </p:cNvPr>
            <p:cNvSpPr/>
            <p:nvPr/>
          </p:nvSpPr>
          <p:spPr>
            <a:xfrm>
              <a:off x="9664278" y="4387494"/>
              <a:ext cx="133525" cy="80961"/>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grpFill/>
            <a:ln w="25400" cap="flat">
              <a:noFill/>
              <a:prstDash val="solid"/>
              <a:miter lim="400000"/>
            </a:ln>
            <a:effectLst/>
          </p:spPr>
          <p:txBody>
            <a:bodyPr anchor="ctr"/>
            <a:lstStyle/>
            <a:p>
              <a:pPr algn="ctr"/>
              <a:endParaRPr/>
            </a:p>
          </p:txBody>
        </p:sp>
        <p:sp>
          <p:nvSpPr>
            <p:cNvPr id="106" name="îṥ1íde">
              <a:extLst>
                <a:ext uri="{FF2B5EF4-FFF2-40B4-BE49-F238E27FC236}">
                  <a16:creationId xmlns:a16="http://schemas.microsoft.com/office/drawing/2014/main" id="{1BD52943-D120-4A10-8B9F-748224A108D1}"/>
                </a:ext>
              </a:extLst>
            </p:cNvPr>
            <p:cNvSpPr/>
            <p:nvPr/>
          </p:nvSpPr>
          <p:spPr>
            <a:xfrm>
              <a:off x="9557284" y="4379124"/>
              <a:ext cx="90437" cy="43332"/>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grpFill/>
            <a:ln w="25400" cap="flat">
              <a:noFill/>
              <a:prstDash val="solid"/>
              <a:miter lim="400000"/>
            </a:ln>
            <a:effectLst/>
          </p:spPr>
          <p:txBody>
            <a:bodyPr anchor="ctr"/>
            <a:lstStyle/>
            <a:p>
              <a:pPr algn="ctr"/>
              <a:endParaRPr/>
            </a:p>
          </p:txBody>
        </p:sp>
        <p:sp>
          <p:nvSpPr>
            <p:cNvPr id="107" name="iṧḻïďé">
              <a:extLst>
                <a:ext uri="{FF2B5EF4-FFF2-40B4-BE49-F238E27FC236}">
                  <a16:creationId xmlns:a16="http://schemas.microsoft.com/office/drawing/2014/main" id="{F824C1B0-A2D0-42FE-8EF0-EE5AF90196F0}"/>
                </a:ext>
              </a:extLst>
            </p:cNvPr>
            <p:cNvSpPr/>
            <p:nvPr/>
          </p:nvSpPr>
          <p:spPr>
            <a:xfrm>
              <a:off x="9429485" y="4387992"/>
              <a:ext cx="74217" cy="35014"/>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grpFill/>
            <a:ln w="25400" cap="flat">
              <a:noFill/>
              <a:prstDash val="solid"/>
              <a:miter lim="400000"/>
            </a:ln>
            <a:effectLst/>
          </p:spPr>
          <p:txBody>
            <a:bodyPr anchor="ctr"/>
            <a:lstStyle/>
            <a:p>
              <a:pPr algn="ctr"/>
              <a:endParaRPr/>
            </a:p>
          </p:txBody>
        </p:sp>
        <p:sp>
          <p:nvSpPr>
            <p:cNvPr id="108" name="ïṡlïḓè">
              <a:extLst>
                <a:ext uri="{FF2B5EF4-FFF2-40B4-BE49-F238E27FC236}">
                  <a16:creationId xmlns:a16="http://schemas.microsoft.com/office/drawing/2014/main" id="{AD1C80F0-D44B-496D-B255-755F711A3354}"/>
                </a:ext>
              </a:extLst>
            </p:cNvPr>
            <p:cNvSpPr/>
            <p:nvPr/>
          </p:nvSpPr>
          <p:spPr>
            <a:xfrm>
              <a:off x="9520068" y="4428015"/>
              <a:ext cx="55095" cy="31317"/>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grpFill/>
            <a:ln w="25400" cap="flat">
              <a:noFill/>
              <a:prstDash val="solid"/>
              <a:miter lim="400000"/>
            </a:ln>
            <a:effectLst/>
          </p:spPr>
          <p:txBody>
            <a:bodyPr anchor="ctr"/>
            <a:lstStyle/>
            <a:p>
              <a:pPr algn="ctr"/>
              <a:endParaRPr/>
            </a:p>
          </p:txBody>
        </p:sp>
        <p:sp>
          <p:nvSpPr>
            <p:cNvPr id="109" name="íṥ1iḋe">
              <a:extLst>
                <a:ext uri="{FF2B5EF4-FFF2-40B4-BE49-F238E27FC236}">
                  <a16:creationId xmlns:a16="http://schemas.microsoft.com/office/drawing/2014/main" id="{576B6E19-6CAD-4713-B6FA-95D6A9EDCBC2}"/>
                </a:ext>
              </a:extLst>
            </p:cNvPr>
            <p:cNvSpPr/>
            <p:nvPr/>
          </p:nvSpPr>
          <p:spPr>
            <a:xfrm>
              <a:off x="9067733" y="4304888"/>
              <a:ext cx="331335" cy="94555"/>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grpFill/>
            <a:ln w="25400" cap="flat">
              <a:noFill/>
              <a:prstDash val="solid"/>
              <a:miter lim="400000"/>
            </a:ln>
            <a:effectLst/>
          </p:spPr>
          <p:txBody>
            <a:bodyPr anchor="ctr"/>
            <a:lstStyle/>
            <a:p>
              <a:pPr algn="ctr"/>
              <a:endParaRPr/>
            </a:p>
          </p:txBody>
        </p:sp>
        <p:sp>
          <p:nvSpPr>
            <p:cNvPr id="110" name="ïşliḋè">
              <a:extLst>
                <a:ext uri="{FF2B5EF4-FFF2-40B4-BE49-F238E27FC236}">
                  <a16:creationId xmlns:a16="http://schemas.microsoft.com/office/drawing/2014/main" id="{F056C68F-9978-409C-A6E2-D6CC91EB3B35}"/>
                </a:ext>
              </a:extLst>
            </p:cNvPr>
            <p:cNvSpPr/>
            <p:nvPr/>
          </p:nvSpPr>
          <p:spPr>
            <a:xfrm>
              <a:off x="8739813" y="3881623"/>
              <a:ext cx="352969" cy="414364"/>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grpFill/>
            <a:ln w="25400" cap="flat">
              <a:noFill/>
              <a:prstDash val="solid"/>
              <a:miter lim="400000"/>
            </a:ln>
            <a:effectLst/>
          </p:spPr>
          <p:txBody>
            <a:bodyPr anchor="ctr"/>
            <a:lstStyle/>
            <a:p>
              <a:pPr algn="ctr"/>
              <a:endParaRPr/>
            </a:p>
          </p:txBody>
        </p:sp>
        <p:sp>
          <p:nvSpPr>
            <p:cNvPr id="111" name="iş1iḑè">
              <a:extLst>
                <a:ext uri="{FF2B5EF4-FFF2-40B4-BE49-F238E27FC236}">
                  <a16:creationId xmlns:a16="http://schemas.microsoft.com/office/drawing/2014/main" id="{53C804A7-A680-43FA-9A02-53BA97E175F4}"/>
                </a:ext>
              </a:extLst>
            </p:cNvPr>
            <p:cNvSpPr/>
            <p:nvPr/>
          </p:nvSpPr>
          <p:spPr>
            <a:xfrm>
              <a:off x="8199229" y="3742697"/>
              <a:ext cx="76119" cy="114668"/>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grpFill/>
            <a:ln w="25400" cap="flat">
              <a:noFill/>
              <a:prstDash val="solid"/>
              <a:miter lim="400000"/>
            </a:ln>
            <a:effectLst/>
          </p:spPr>
          <p:txBody>
            <a:bodyPr anchor="ctr"/>
            <a:lstStyle/>
            <a:p>
              <a:pPr algn="ctr"/>
              <a:endParaRPr/>
            </a:p>
          </p:txBody>
        </p:sp>
        <p:sp>
          <p:nvSpPr>
            <p:cNvPr id="112" name="iŝḻîḋe">
              <a:extLst>
                <a:ext uri="{FF2B5EF4-FFF2-40B4-BE49-F238E27FC236}">
                  <a16:creationId xmlns:a16="http://schemas.microsoft.com/office/drawing/2014/main" id="{BEBAEDB5-8AEE-486E-99EE-E91DDEF52B2D}"/>
                </a:ext>
              </a:extLst>
            </p:cNvPr>
            <p:cNvSpPr/>
            <p:nvPr/>
          </p:nvSpPr>
          <p:spPr>
            <a:xfrm>
              <a:off x="7957224" y="3867942"/>
              <a:ext cx="20203" cy="24844"/>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grpFill/>
            <a:ln w="25400" cap="flat">
              <a:noFill/>
              <a:prstDash val="solid"/>
              <a:miter lim="400000"/>
            </a:ln>
            <a:effectLst/>
          </p:spPr>
          <p:txBody>
            <a:bodyPr anchor="ctr"/>
            <a:lstStyle/>
            <a:p>
              <a:pPr algn="ctr"/>
              <a:endParaRPr/>
            </a:p>
          </p:txBody>
        </p:sp>
        <p:sp>
          <p:nvSpPr>
            <p:cNvPr id="113" name="ïṡļíḍê">
              <a:extLst>
                <a:ext uri="{FF2B5EF4-FFF2-40B4-BE49-F238E27FC236}">
                  <a16:creationId xmlns:a16="http://schemas.microsoft.com/office/drawing/2014/main" id="{E3E8C13C-7ECE-4FC7-9598-40707A6FC8C2}"/>
                </a:ext>
              </a:extLst>
            </p:cNvPr>
            <p:cNvSpPr/>
            <p:nvPr/>
          </p:nvSpPr>
          <p:spPr>
            <a:xfrm>
              <a:off x="7953865" y="3917350"/>
              <a:ext cx="21543" cy="20151"/>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grpFill/>
            <a:ln w="25400" cap="flat">
              <a:noFill/>
              <a:prstDash val="solid"/>
              <a:miter lim="400000"/>
            </a:ln>
            <a:effectLst/>
          </p:spPr>
          <p:txBody>
            <a:bodyPr anchor="ctr"/>
            <a:lstStyle/>
            <a:p>
              <a:pPr algn="ctr"/>
              <a:endParaRPr/>
            </a:p>
          </p:txBody>
        </p:sp>
        <p:sp>
          <p:nvSpPr>
            <p:cNvPr id="114" name="îsḷïḑè">
              <a:extLst>
                <a:ext uri="{FF2B5EF4-FFF2-40B4-BE49-F238E27FC236}">
                  <a16:creationId xmlns:a16="http://schemas.microsoft.com/office/drawing/2014/main" id="{7EA79E5C-B6D5-4EA2-A600-08A2675C5F06}"/>
                </a:ext>
              </a:extLst>
            </p:cNvPr>
            <p:cNvSpPr/>
            <p:nvPr/>
          </p:nvSpPr>
          <p:spPr>
            <a:xfrm>
              <a:off x="7931635" y="3837005"/>
              <a:ext cx="18834" cy="20358"/>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grpFill/>
            <a:ln w="25400" cap="flat">
              <a:noFill/>
              <a:prstDash val="solid"/>
              <a:miter lim="400000"/>
            </a:ln>
            <a:effectLst/>
          </p:spPr>
          <p:txBody>
            <a:bodyPr anchor="ctr"/>
            <a:lstStyle/>
            <a:p>
              <a:pPr algn="ctr"/>
              <a:endParaRPr/>
            </a:p>
          </p:txBody>
        </p:sp>
        <p:sp>
          <p:nvSpPr>
            <p:cNvPr id="115" name="îślïḍe">
              <a:extLst>
                <a:ext uri="{FF2B5EF4-FFF2-40B4-BE49-F238E27FC236}">
                  <a16:creationId xmlns:a16="http://schemas.microsoft.com/office/drawing/2014/main" id="{6EBD2D99-4087-413C-AF36-050ADAB78755}"/>
                </a:ext>
              </a:extLst>
            </p:cNvPr>
            <p:cNvSpPr/>
            <p:nvPr/>
          </p:nvSpPr>
          <p:spPr>
            <a:xfrm>
              <a:off x="7171214" y="3107084"/>
              <a:ext cx="22347" cy="31175"/>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grpFill/>
            <a:ln w="25400" cap="flat">
              <a:noFill/>
              <a:prstDash val="solid"/>
              <a:miter lim="400000"/>
            </a:ln>
            <a:effectLst/>
          </p:spPr>
          <p:txBody>
            <a:bodyPr anchor="ctr"/>
            <a:lstStyle/>
            <a:p>
              <a:pPr algn="ctr"/>
              <a:endParaRPr/>
            </a:p>
          </p:txBody>
        </p:sp>
        <p:sp>
          <p:nvSpPr>
            <p:cNvPr id="116" name="ïsļíḑê">
              <a:extLst>
                <a:ext uri="{FF2B5EF4-FFF2-40B4-BE49-F238E27FC236}">
                  <a16:creationId xmlns:a16="http://schemas.microsoft.com/office/drawing/2014/main" id="{27405B08-41EC-469F-9449-89A8044883A7}"/>
                </a:ext>
              </a:extLst>
            </p:cNvPr>
            <p:cNvSpPr/>
            <p:nvPr/>
          </p:nvSpPr>
          <p:spPr>
            <a:xfrm>
              <a:off x="6561284" y="2785626"/>
              <a:ext cx="67222" cy="44468"/>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grpFill/>
            <a:ln w="25400" cap="flat">
              <a:noFill/>
              <a:prstDash val="solid"/>
              <a:miter lim="400000"/>
            </a:ln>
            <a:effectLst/>
          </p:spPr>
          <p:txBody>
            <a:bodyPr anchor="ctr"/>
            <a:lstStyle/>
            <a:p>
              <a:pPr algn="ctr"/>
              <a:endParaRPr/>
            </a:p>
          </p:txBody>
        </p:sp>
        <p:sp>
          <p:nvSpPr>
            <p:cNvPr id="117" name="îŝḷïḑe">
              <a:extLst>
                <a:ext uri="{FF2B5EF4-FFF2-40B4-BE49-F238E27FC236}">
                  <a16:creationId xmlns:a16="http://schemas.microsoft.com/office/drawing/2014/main" id="{499FA2FE-FE32-422E-B93C-7E4004E4575B}"/>
                </a:ext>
              </a:extLst>
            </p:cNvPr>
            <p:cNvSpPr/>
            <p:nvPr/>
          </p:nvSpPr>
          <p:spPr>
            <a:xfrm>
              <a:off x="5255087" y="1585911"/>
              <a:ext cx="2042366" cy="1189722"/>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grpFill/>
            <a:ln w="25400" cap="flat">
              <a:noFill/>
              <a:prstDash val="solid"/>
              <a:miter lim="400000"/>
            </a:ln>
            <a:effectLst/>
          </p:spPr>
          <p:txBody>
            <a:bodyPr anchor="ctr"/>
            <a:lstStyle/>
            <a:p>
              <a:pPr algn="ctr"/>
              <a:endParaRPr/>
            </a:p>
          </p:txBody>
        </p:sp>
        <p:sp>
          <p:nvSpPr>
            <p:cNvPr id="118" name="îṧlïḋê">
              <a:extLst>
                <a:ext uri="{FF2B5EF4-FFF2-40B4-BE49-F238E27FC236}">
                  <a16:creationId xmlns:a16="http://schemas.microsoft.com/office/drawing/2014/main" id="{3B008F81-1E1F-4F79-BF7A-A2446476736E}"/>
                </a:ext>
              </a:extLst>
            </p:cNvPr>
            <p:cNvSpPr/>
            <p:nvPr/>
          </p:nvSpPr>
          <p:spPr>
            <a:xfrm>
              <a:off x="6872934" y="1426645"/>
              <a:ext cx="308560" cy="179738"/>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grpFill/>
            <a:ln w="25400" cap="flat">
              <a:noFill/>
              <a:prstDash val="solid"/>
              <a:miter lim="400000"/>
            </a:ln>
            <a:effectLst/>
          </p:spPr>
          <p:txBody>
            <a:bodyPr anchor="ctr"/>
            <a:lstStyle/>
            <a:p>
              <a:pPr algn="ctr"/>
              <a:endParaRPr/>
            </a:p>
          </p:txBody>
        </p:sp>
        <p:sp>
          <p:nvSpPr>
            <p:cNvPr id="119" name="îṣľíḍe">
              <a:extLst>
                <a:ext uri="{FF2B5EF4-FFF2-40B4-BE49-F238E27FC236}">
                  <a16:creationId xmlns:a16="http://schemas.microsoft.com/office/drawing/2014/main" id="{987E3958-C577-414D-A8D1-C28E02B223C1}"/>
                </a:ext>
              </a:extLst>
            </p:cNvPr>
            <p:cNvSpPr/>
            <p:nvPr/>
          </p:nvSpPr>
          <p:spPr>
            <a:xfrm>
              <a:off x="5869377" y="1326101"/>
              <a:ext cx="358160" cy="136980"/>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grpFill/>
            <a:ln w="25400" cap="flat">
              <a:noFill/>
              <a:prstDash val="solid"/>
              <a:miter lim="400000"/>
            </a:ln>
            <a:effectLst/>
          </p:spPr>
          <p:txBody>
            <a:bodyPr anchor="ctr"/>
            <a:lstStyle/>
            <a:p>
              <a:pPr algn="ctr"/>
              <a:endParaRPr/>
            </a:p>
          </p:txBody>
        </p:sp>
        <p:sp>
          <p:nvSpPr>
            <p:cNvPr id="120" name="îṩlîḑè">
              <a:extLst>
                <a:ext uri="{FF2B5EF4-FFF2-40B4-BE49-F238E27FC236}">
                  <a16:creationId xmlns:a16="http://schemas.microsoft.com/office/drawing/2014/main" id="{B3E8AD52-6AD7-4495-9B1D-62531F4A6526}"/>
                </a:ext>
              </a:extLst>
            </p:cNvPr>
            <p:cNvSpPr/>
            <p:nvPr/>
          </p:nvSpPr>
          <p:spPr>
            <a:xfrm>
              <a:off x="5016160" y="1729403"/>
              <a:ext cx="228706" cy="93668"/>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grpFill/>
            <a:ln w="25400" cap="flat">
              <a:noFill/>
              <a:prstDash val="solid"/>
              <a:miter lim="400000"/>
            </a:ln>
            <a:effectLst/>
          </p:spPr>
          <p:txBody>
            <a:bodyPr anchor="ctr"/>
            <a:lstStyle/>
            <a:p>
              <a:pPr algn="ctr"/>
              <a:endParaRPr/>
            </a:p>
          </p:txBody>
        </p:sp>
        <p:sp>
          <p:nvSpPr>
            <p:cNvPr id="121" name="iślïďe">
              <a:extLst>
                <a:ext uri="{FF2B5EF4-FFF2-40B4-BE49-F238E27FC236}">
                  <a16:creationId xmlns:a16="http://schemas.microsoft.com/office/drawing/2014/main" id="{3A6378EA-6577-4684-96DA-C9668868FA8A}"/>
                </a:ext>
              </a:extLst>
            </p:cNvPr>
            <p:cNvSpPr/>
            <p:nvPr/>
          </p:nvSpPr>
          <p:spPr>
            <a:xfrm>
              <a:off x="5414902" y="1601282"/>
              <a:ext cx="41288" cy="20045"/>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grpFill/>
            <a:ln w="25400" cap="flat">
              <a:noFill/>
              <a:prstDash val="solid"/>
              <a:miter lim="400000"/>
            </a:ln>
            <a:effectLst/>
          </p:spPr>
          <p:txBody>
            <a:bodyPr anchor="ctr"/>
            <a:lstStyle/>
            <a:p>
              <a:pPr algn="ctr"/>
              <a:endParaRPr/>
            </a:p>
          </p:txBody>
        </p:sp>
        <p:sp>
          <p:nvSpPr>
            <p:cNvPr id="122" name="îṥḷîḓê">
              <a:extLst>
                <a:ext uri="{FF2B5EF4-FFF2-40B4-BE49-F238E27FC236}">
                  <a16:creationId xmlns:a16="http://schemas.microsoft.com/office/drawing/2014/main" id="{264982FF-C13B-4AA3-8F43-7587357DC00B}"/>
                </a:ext>
              </a:extLst>
            </p:cNvPr>
            <p:cNvSpPr/>
            <p:nvPr/>
          </p:nvSpPr>
          <p:spPr>
            <a:xfrm>
              <a:off x="5426458" y="1837882"/>
              <a:ext cx="35170" cy="22995"/>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grpFill/>
            <a:ln w="25400" cap="flat">
              <a:noFill/>
              <a:prstDash val="solid"/>
              <a:miter lim="400000"/>
            </a:ln>
            <a:effectLst/>
          </p:spPr>
          <p:txBody>
            <a:bodyPr anchor="ctr"/>
            <a:lstStyle/>
            <a:p>
              <a:pPr algn="ctr"/>
              <a:endParaRPr/>
            </a:p>
          </p:txBody>
        </p:sp>
        <p:sp>
          <p:nvSpPr>
            <p:cNvPr id="123" name="ïṣļïḋê">
              <a:extLst>
                <a:ext uri="{FF2B5EF4-FFF2-40B4-BE49-F238E27FC236}">
                  <a16:creationId xmlns:a16="http://schemas.microsoft.com/office/drawing/2014/main" id="{CB002FA2-2E97-4152-A87D-333528B614D3}"/>
                </a:ext>
              </a:extLst>
            </p:cNvPr>
            <p:cNvSpPr/>
            <p:nvPr/>
          </p:nvSpPr>
          <p:spPr>
            <a:xfrm>
              <a:off x="5430421" y="1863360"/>
              <a:ext cx="21346" cy="16360"/>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grpFill/>
            <a:ln w="25400" cap="flat">
              <a:noFill/>
              <a:prstDash val="solid"/>
              <a:miter lim="400000"/>
            </a:ln>
            <a:effectLst/>
          </p:spPr>
          <p:txBody>
            <a:bodyPr anchor="ctr"/>
            <a:lstStyle/>
            <a:p>
              <a:pPr algn="ctr"/>
              <a:endParaRPr/>
            </a:p>
          </p:txBody>
        </p:sp>
        <p:sp>
          <p:nvSpPr>
            <p:cNvPr id="124" name="iṧ1ídê">
              <a:extLst>
                <a:ext uri="{FF2B5EF4-FFF2-40B4-BE49-F238E27FC236}">
                  <a16:creationId xmlns:a16="http://schemas.microsoft.com/office/drawing/2014/main" id="{E161C785-1873-4ABB-9AF8-62E882920260}"/>
                </a:ext>
              </a:extLst>
            </p:cNvPr>
            <p:cNvSpPr/>
            <p:nvPr/>
          </p:nvSpPr>
          <p:spPr>
            <a:xfrm>
              <a:off x="5276566" y="2090226"/>
              <a:ext cx="141495" cy="136887"/>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grpFill/>
            <a:ln w="25400" cap="flat">
              <a:noFill/>
              <a:prstDash val="solid"/>
              <a:miter lim="400000"/>
            </a:ln>
            <a:effectLst/>
          </p:spPr>
          <p:txBody>
            <a:bodyPr anchor="ctr"/>
            <a:lstStyle/>
            <a:p>
              <a:pPr algn="ctr"/>
              <a:endParaRPr/>
            </a:p>
          </p:txBody>
        </p:sp>
        <p:sp>
          <p:nvSpPr>
            <p:cNvPr id="125" name="îśļîḓe">
              <a:extLst>
                <a:ext uri="{FF2B5EF4-FFF2-40B4-BE49-F238E27FC236}">
                  <a16:creationId xmlns:a16="http://schemas.microsoft.com/office/drawing/2014/main" id="{F23DA1AE-1979-46E1-AF1E-057332CE50FC}"/>
                </a:ext>
              </a:extLst>
            </p:cNvPr>
            <p:cNvSpPr/>
            <p:nvPr/>
          </p:nvSpPr>
          <p:spPr>
            <a:xfrm>
              <a:off x="5407156" y="1993299"/>
              <a:ext cx="206900" cy="271619"/>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grpFill/>
            <a:ln w="25400" cap="flat">
              <a:noFill/>
              <a:prstDash val="solid"/>
              <a:miter lim="400000"/>
            </a:ln>
            <a:effectLst/>
          </p:spPr>
          <p:txBody>
            <a:bodyPr anchor="ctr"/>
            <a:lstStyle/>
            <a:p>
              <a:pPr algn="ctr"/>
              <a:endParaRPr/>
            </a:p>
          </p:txBody>
        </p:sp>
        <p:sp>
          <p:nvSpPr>
            <p:cNvPr id="126" name="îş1îḓè">
              <a:extLst>
                <a:ext uri="{FF2B5EF4-FFF2-40B4-BE49-F238E27FC236}">
                  <a16:creationId xmlns:a16="http://schemas.microsoft.com/office/drawing/2014/main" id="{29718D3B-CFD6-4F57-812C-4ABC81D98672}"/>
                </a:ext>
              </a:extLst>
            </p:cNvPr>
            <p:cNvSpPr/>
            <p:nvPr/>
          </p:nvSpPr>
          <p:spPr>
            <a:xfrm>
              <a:off x="5439609" y="2113104"/>
              <a:ext cx="16360" cy="21150"/>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grpFill/>
            <a:ln w="25400" cap="flat">
              <a:noFill/>
              <a:prstDash val="solid"/>
              <a:miter lim="400000"/>
            </a:ln>
            <a:effectLst/>
          </p:spPr>
          <p:txBody>
            <a:bodyPr anchor="ctr"/>
            <a:lstStyle/>
            <a:p>
              <a:pPr algn="ctr"/>
              <a:endParaRPr/>
            </a:p>
          </p:txBody>
        </p:sp>
        <p:sp>
          <p:nvSpPr>
            <p:cNvPr id="127" name="ïŝḻidé">
              <a:extLst>
                <a:ext uri="{FF2B5EF4-FFF2-40B4-BE49-F238E27FC236}">
                  <a16:creationId xmlns:a16="http://schemas.microsoft.com/office/drawing/2014/main" id="{C0664E3D-0464-4BBC-BC4D-208B97592BDA}"/>
                </a:ext>
              </a:extLst>
            </p:cNvPr>
            <p:cNvSpPr/>
            <p:nvPr/>
          </p:nvSpPr>
          <p:spPr>
            <a:xfrm>
              <a:off x="5461229" y="2281207"/>
              <a:ext cx="17764" cy="16360"/>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grpFill/>
            <a:ln w="25400" cap="flat">
              <a:noFill/>
              <a:prstDash val="solid"/>
              <a:miter lim="400000"/>
            </a:ln>
            <a:effectLst/>
          </p:spPr>
          <p:txBody>
            <a:bodyPr anchor="ctr"/>
            <a:lstStyle/>
            <a:p>
              <a:pPr algn="ctr"/>
              <a:endParaRPr/>
            </a:p>
          </p:txBody>
        </p:sp>
        <p:sp>
          <p:nvSpPr>
            <p:cNvPr id="128" name="isḷîḑê">
              <a:extLst>
                <a:ext uri="{FF2B5EF4-FFF2-40B4-BE49-F238E27FC236}">
                  <a16:creationId xmlns:a16="http://schemas.microsoft.com/office/drawing/2014/main" id="{EEB2ED1A-30E9-48D7-9B48-6BC9F04F26DF}"/>
                </a:ext>
              </a:extLst>
            </p:cNvPr>
            <p:cNvSpPr/>
            <p:nvPr/>
          </p:nvSpPr>
          <p:spPr>
            <a:xfrm>
              <a:off x="5486629" y="228676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grpFill/>
            <a:ln w="25400" cap="flat">
              <a:noFill/>
              <a:prstDash val="solid"/>
              <a:miter lim="400000"/>
            </a:ln>
            <a:effectLst/>
          </p:spPr>
          <p:txBody>
            <a:bodyPr anchor="ctr"/>
            <a:lstStyle/>
            <a:p>
              <a:pPr algn="ctr"/>
              <a:endParaRPr/>
            </a:p>
          </p:txBody>
        </p:sp>
        <p:sp>
          <p:nvSpPr>
            <p:cNvPr id="129" name="îšlíḍê">
              <a:extLst>
                <a:ext uri="{FF2B5EF4-FFF2-40B4-BE49-F238E27FC236}">
                  <a16:creationId xmlns:a16="http://schemas.microsoft.com/office/drawing/2014/main" id="{62057FEF-65BE-4F0F-9208-4EDD8A183099}"/>
                </a:ext>
              </a:extLst>
            </p:cNvPr>
            <p:cNvSpPr/>
            <p:nvPr/>
          </p:nvSpPr>
          <p:spPr>
            <a:xfrm>
              <a:off x="5605003" y="2617425"/>
              <a:ext cx="39478" cy="45925"/>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grpFill/>
            <a:ln w="25400" cap="flat">
              <a:noFill/>
              <a:prstDash val="solid"/>
              <a:miter lim="400000"/>
            </a:ln>
            <a:effectLst/>
          </p:spPr>
          <p:txBody>
            <a:bodyPr anchor="ctr"/>
            <a:lstStyle/>
            <a:p>
              <a:pPr algn="ctr"/>
              <a:endParaRPr/>
            </a:p>
          </p:txBody>
        </p:sp>
        <p:sp>
          <p:nvSpPr>
            <p:cNvPr id="130" name="išlíḋé">
              <a:extLst>
                <a:ext uri="{FF2B5EF4-FFF2-40B4-BE49-F238E27FC236}">
                  <a16:creationId xmlns:a16="http://schemas.microsoft.com/office/drawing/2014/main" id="{56686EC9-86FF-430C-A52E-0804B1DDB75D}"/>
                </a:ext>
              </a:extLst>
            </p:cNvPr>
            <p:cNvSpPr/>
            <p:nvPr/>
          </p:nvSpPr>
          <p:spPr>
            <a:xfrm>
              <a:off x="5813157" y="2519155"/>
              <a:ext cx="32675" cy="52401"/>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grpFill/>
            <a:ln w="25400" cap="flat">
              <a:noFill/>
              <a:prstDash val="solid"/>
              <a:miter lim="400000"/>
            </a:ln>
            <a:effectLst/>
          </p:spPr>
          <p:txBody>
            <a:bodyPr anchor="ctr"/>
            <a:lstStyle/>
            <a:p>
              <a:pPr algn="ctr"/>
              <a:endParaRPr/>
            </a:p>
          </p:txBody>
        </p:sp>
        <p:sp>
          <p:nvSpPr>
            <p:cNvPr id="131" name="íSḻîďê">
              <a:extLst>
                <a:ext uri="{FF2B5EF4-FFF2-40B4-BE49-F238E27FC236}">
                  <a16:creationId xmlns:a16="http://schemas.microsoft.com/office/drawing/2014/main" id="{3A5F879C-E5C2-4583-B4C2-A47C153C9FD0}"/>
                </a:ext>
              </a:extLst>
            </p:cNvPr>
            <p:cNvSpPr/>
            <p:nvPr/>
          </p:nvSpPr>
          <p:spPr>
            <a:xfrm>
              <a:off x="5800394" y="2590774"/>
              <a:ext cx="44328" cy="77472"/>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grpFill/>
            <a:ln w="25400" cap="flat">
              <a:noFill/>
              <a:prstDash val="solid"/>
              <a:miter lim="400000"/>
            </a:ln>
            <a:effectLst/>
          </p:spPr>
          <p:txBody>
            <a:bodyPr anchor="ctr"/>
            <a:lstStyle/>
            <a:p>
              <a:pPr algn="ctr"/>
              <a:endParaRPr/>
            </a:p>
          </p:txBody>
        </p:sp>
        <p:sp>
          <p:nvSpPr>
            <p:cNvPr id="132" name="îṡḻiďè">
              <a:extLst>
                <a:ext uri="{FF2B5EF4-FFF2-40B4-BE49-F238E27FC236}">
                  <a16:creationId xmlns:a16="http://schemas.microsoft.com/office/drawing/2014/main" id="{9C00E52A-9029-4715-A112-8025AEF11F30}"/>
                </a:ext>
              </a:extLst>
            </p:cNvPr>
            <p:cNvSpPr/>
            <p:nvPr/>
          </p:nvSpPr>
          <p:spPr>
            <a:xfrm>
              <a:off x="5935621" y="2695122"/>
              <a:ext cx="87464" cy="46959"/>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grpFill/>
            <a:ln w="25400" cap="flat">
              <a:noFill/>
              <a:prstDash val="solid"/>
              <a:miter lim="400000"/>
            </a:ln>
            <a:effectLst/>
          </p:spPr>
          <p:txBody>
            <a:bodyPr anchor="ctr"/>
            <a:lstStyle/>
            <a:p>
              <a:pPr algn="ctr"/>
              <a:endParaRPr/>
            </a:p>
          </p:txBody>
        </p:sp>
        <p:sp>
          <p:nvSpPr>
            <p:cNvPr id="133" name="ïSļídê">
              <a:extLst>
                <a:ext uri="{FF2B5EF4-FFF2-40B4-BE49-F238E27FC236}">
                  <a16:creationId xmlns:a16="http://schemas.microsoft.com/office/drawing/2014/main" id="{89B34769-F6CB-4465-9C83-3AD93BDBD1E1}"/>
                </a:ext>
              </a:extLst>
            </p:cNvPr>
            <p:cNvSpPr/>
            <p:nvPr/>
          </p:nvSpPr>
          <p:spPr>
            <a:xfrm>
              <a:off x="5977156" y="2768475"/>
              <a:ext cx="19383" cy="16966"/>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grpFill/>
            <a:ln w="25400" cap="flat">
              <a:noFill/>
              <a:prstDash val="solid"/>
              <a:miter lim="400000"/>
            </a:ln>
            <a:effectLst/>
          </p:spPr>
          <p:txBody>
            <a:bodyPr anchor="ctr"/>
            <a:lstStyle/>
            <a:p>
              <a:pPr algn="ctr"/>
              <a:endParaRPr/>
            </a:p>
          </p:txBody>
        </p:sp>
        <p:sp>
          <p:nvSpPr>
            <p:cNvPr id="134" name="işḷïdê">
              <a:extLst>
                <a:ext uri="{FF2B5EF4-FFF2-40B4-BE49-F238E27FC236}">
                  <a16:creationId xmlns:a16="http://schemas.microsoft.com/office/drawing/2014/main" id="{ACE87F57-457C-472E-8B4C-B636AE46786F}"/>
                </a:ext>
              </a:extLst>
            </p:cNvPr>
            <p:cNvSpPr/>
            <p:nvPr/>
          </p:nvSpPr>
          <p:spPr>
            <a:xfrm>
              <a:off x="6277853" y="2784962"/>
              <a:ext cx="97332" cy="33679"/>
            </a:xfrm>
            <a:custGeom>
              <a:avLst/>
              <a:gdLst/>
              <a:ahLst/>
              <a:cxnLst>
                <a:cxn ang="0">
                  <a:pos x="wd2" y="hd2"/>
                </a:cxn>
                <a:cxn ang="5400000">
                  <a:pos x="wd2" y="hd2"/>
                </a:cxn>
                <a:cxn ang="10800000">
                  <a:pos x="wd2" y="hd2"/>
                </a:cxn>
                <a:cxn ang="16200000">
                  <a:pos x="wd2" y="hd2"/>
                </a:cxn>
              </a:cxnLst>
              <a:rect l="0" t="0" r="r" b="b"/>
              <a:pathLst>
                <a:path w="21565" h="19779" extrusionOk="0">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grpFill/>
            <a:ln w="25400" cap="flat">
              <a:noFill/>
              <a:prstDash val="solid"/>
              <a:miter lim="400000"/>
            </a:ln>
            <a:effectLst/>
          </p:spPr>
          <p:txBody>
            <a:bodyPr anchor="ctr"/>
            <a:lstStyle/>
            <a:p>
              <a:pPr algn="ctr"/>
              <a:endParaRPr/>
            </a:p>
          </p:txBody>
        </p:sp>
        <p:sp>
          <p:nvSpPr>
            <p:cNvPr id="135" name="ï$ľiḋê">
              <a:extLst>
                <a:ext uri="{FF2B5EF4-FFF2-40B4-BE49-F238E27FC236}">
                  <a16:creationId xmlns:a16="http://schemas.microsoft.com/office/drawing/2014/main" id="{530F839E-6420-4392-8D6F-8B4CF356AD78}"/>
                </a:ext>
              </a:extLst>
            </p:cNvPr>
            <p:cNvSpPr/>
            <p:nvPr/>
          </p:nvSpPr>
          <p:spPr>
            <a:xfrm>
              <a:off x="6105633" y="1911267"/>
              <a:ext cx="32397" cy="27552"/>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grpFill/>
            <a:ln w="25400" cap="flat">
              <a:noFill/>
              <a:prstDash val="solid"/>
              <a:miter lim="400000"/>
            </a:ln>
            <a:effectLst/>
          </p:spPr>
          <p:txBody>
            <a:bodyPr anchor="ctr"/>
            <a:lstStyle/>
            <a:p>
              <a:pPr algn="ctr"/>
              <a:endParaRPr/>
            </a:p>
          </p:txBody>
        </p:sp>
        <p:sp>
          <p:nvSpPr>
            <p:cNvPr id="136" name="iṩļíḑe">
              <a:extLst>
                <a:ext uri="{FF2B5EF4-FFF2-40B4-BE49-F238E27FC236}">
                  <a16:creationId xmlns:a16="http://schemas.microsoft.com/office/drawing/2014/main" id="{7AA489A3-EFEB-4079-AE71-45AC7C575BF8}"/>
                </a:ext>
              </a:extLst>
            </p:cNvPr>
            <p:cNvSpPr/>
            <p:nvPr/>
          </p:nvSpPr>
          <p:spPr>
            <a:xfrm>
              <a:off x="9216497" y="4500642"/>
              <a:ext cx="1322325" cy="1010305"/>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grpFill/>
            <a:ln w="25400" cap="flat">
              <a:noFill/>
              <a:prstDash val="solid"/>
              <a:miter lim="400000"/>
            </a:ln>
            <a:effectLst/>
          </p:spPr>
          <p:txBody>
            <a:bodyPr anchor="ctr"/>
            <a:lstStyle/>
            <a:p>
              <a:pPr algn="ctr"/>
              <a:endParaRPr/>
            </a:p>
          </p:txBody>
        </p:sp>
        <p:sp>
          <p:nvSpPr>
            <p:cNvPr id="137" name="ïṥliďe">
              <a:extLst>
                <a:ext uri="{FF2B5EF4-FFF2-40B4-BE49-F238E27FC236}">
                  <a16:creationId xmlns:a16="http://schemas.microsoft.com/office/drawing/2014/main" id="{54033BFF-3B20-421F-8776-EA2AC75E7E8A}"/>
                </a:ext>
              </a:extLst>
            </p:cNvPr>
            <p:cNvSpPr/>
            <p:nvPr/>
          </p:nvSpPr>
          <p:spPr>
            <a:xfrm>
              <a:off x="10006023" y="5571304"/>
              <a:ext cx="123850" cy="102464"/>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grpFill/>
            <a:ln w="25400" cap="flat">
              <a:noFill/>
              <a:prstDash val="solid"/>
              <a:miter lim="400000"/>
            </a:ln>
            <a:effectLst/>
          </p:spPr>
          <p:txBody>
            <a:bodyPr anchor="ctr"/>
            <a:lstStyle/>
            <a:p>
              <a:pPr algn="ctr"/>
              <a:endParaRPr/>
            </a:p>
          </p:txBody>
        </p:sp>
        <p:sp>
          <p:nvSpPr>
            <p:cNvPr id="138" name="ïśḻïḑè">
              <a:extLst>
                <a:ext uri="{FF2B5EF4-FFF2-40B4-BE49-F238E27FC236}">
                  <a16:creationId xmlns:a16="http://schemas.microsoft.com/office/drawing/2014/main" id="{6CEE2015-1CC7-48E3-ACD4-B20E80419601}"/>
                </a:ext>
              </a:extLst>
            </p:cNvPr>
            <p:cNvSpPr/>
            <p:nvPr/>
          </p:nvSpPr>
          <p:spPr>
            <a:xfrm>
              <a:off x="10572355" y="5565246"/>
              <a:ext cx="336841" cy="210563"/>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grpFill/>
            <a:ln w="25400" cap="flat">
              <a:noFill/>
              <a:prstDash val="solid"/>
              <a:miter lim="400000"/>
            </a:ln>
            <a:effectLst/>
          </p:spPr>
          <p:txBody>
            <a:bodyPr anchor="ctr"/>
            <a:lstStyle/>
            <a:p>
              <a:pPr algn="ctr"/>
              <a:endParaRPr/>
            </a:p>
          </p:txBody>
        </p:sp>
        <p:sp>
          <p:nvSpPr>
            <p:cNvPr id="139" name="íšḷiḋè">
              <a:extLst>
                <a:ext uri="{FF2B5EF4-FFF2-40B4-BE49-F238E27FC236}">
                  <a16:creationId xmlns:a16="http://schemas.microsoft.com/office/drawing/2014/main" id="{B5157375-5A3A-44A6-98A6-4FC39C2F8207}"/>
                </a:ext>
              </a:extLst>
            </p:cNvPr>
            <p:cNvSpPr/>
            <p:nvPr/>
          </p:nvSpPr>
          <p:spPr>
            <a:xfrm>
              <a:off x="10955509" y="5355572"/>
              <a:ext cx="164775" cy="251094"/>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grpFill/>
            <a:ln w="25400" cap="flat">
              <a:noFill/>
              <a:prstDash val="solid"/>
              <a:miter lim="400000"/>
            </a:ln>
            <a:effectLst/>
          </p:spPr>
          <p:txBody>
            <a:bodyPr anchor="ctr"/>
            <a:lstStyle/>
            <a:p>
              <a:pPr algn="ctr"/>
              <a:endParaRPr/>
            </a:p>
          </p:txBody>
        </p:sp>
        <p:sp>
          <p:nvSpPr>
            <p:cNvPr id="140" name="ïṣ1iḓé">
              <a:extLst>
                <a:ext uri="{FF2B5EF4-FFF2-40B4-BE49-F238E27FC236}">
                  <a16:creationId xmlns:a16="http://schemas.microsoft.com/office/drawing/2014/main" id="{FD029572-46BF-49E7-A2F2-76CDEF95DC6B}"/>
                </a:ext>
              </a:extLst>
            </p:cNvPr>
            <p:cNvSpPr/>
            <p:nvPr/>
          </p:nvSpPr>
          <p:spPr>
            <a:xfrm>
              <a:off x="10967412" y="5132660"/>
              <a:ext cx="16360" cy="28333"/>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grpFill/>
            <a:ln w="25400" cap="flat">
              <a:noFill/>
              <a:prstDash val="solid"/>
              <a:miter lim="400000"/>
            </a:ln>
            <a:effectLst/>
          </p:spPr>
          <p:txBody>
            <a:bodyPr anchor="ctr"/>
            <a:lstStyle/>
            <a:p>
              <a:pPr algn="ctr"/>
              <a:endParaRPr/>
            </a:p>
          </p:txBody>
        </p:sp>
        <p:sp>
          <p:nvSpPr>
            <p:cNvPr id="141" name="íṥ1idé">
              <a:extLst>
                <a:ext uri="{FF2B5EF4-FFF2-40B4-BE49-F238E27FC236}">
                  <a16:creationId xmlns:a16="http://schemas.microsoft.com/office/drawing/2014/main" id="{7456F6FF-1CFA-4CCB-A6CC-0D5A04D411DD}"/>
                </a:ext>
              </a:extLst>
            </p:cNvPr>
            <p:cNvSpPr/>
            <p:nvPr/>
          </p:nvSpPr>
          <p:spPr>
            <a:xfrm>
              <a:off x="10931870" y="4777460"/>
              <a:ext cx="105002" cy="129954"/>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grpFill/>
            <a:ln w="25400" cap="flat">
              <a:noFill/>
              <a:prstDash val="solid"/>
              <a:miter lim="400000"/>
            </a:ln>
            <a:effectLst/>
          </p:spPr>
          <p:txBody>
            <a:bodyPr anchor="ctr"/>
            <a:lstStyle/>
            <a:p>
              <a:pPr algn="ctr"/>
              <a:endParaRPr/>
            </a:p>
          </p:txBody>
        </p:sp>
        <p:sp>
          <p:nvSpPr>
            <p:cNvPr id="142" name="ïṥľîḍè">
              <a:extLst>
                <a:ext uri="{FF2B5EF4-FFF2-40B4-BE49-F238E27FC236}">
                  <a16:creationId xmlns:a16="http://schemas.microsoft.com/office/drawing/2014/main" id="{6A90D5CE-43A0-4137-A3E0-D1925258027D}"/>
                </a:ext>
              </a:extLst>
            </p:cNvPr>
            <p:cNvSpPr/>
            <p:nvPr/>
          </p:nvSpPr>
          <p:spPr>
            <a:xfrm>
              <a:off x="11078753" y="4636331"/>
              <a:ext cx="37595" cy="63302"/>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grpFill/>
            <a:ln w="25400" cap="flat">
              <a:noFill/>
              <a:prstDash val="solid"/>
              <a:miter lim="400000"/>
            </a:ln>
            <a:effectLst/>
          </p:spPr>
          <p:txBody>
            <a:bodyPr anchor="ctr"/>
            <a:lstStyle/>
            <a:p>
              <a:pPr algn="ctr"/>
              <a:endParaRPr/>
            </a:p>
          </p:txBody>
        </p:sp>
        <p:sp>
          <p:nvSpPr>
            <p:cNvPr id="143" name="îSḻîďé">
              <a:extLst>
                <a:ext uri="{FF2B5EF4-FFF2-40B4-BE49-F238E27FC236}">
                  <a16:creationId xmlns:a16="http://schemas.microsoft.com/office/drawing/2014/main" id="{A146FAE0-99D6-420D-941B-2C89104E1CBF}"/>
                </a:ext>
              </a:extLst>
            </p:cNvPr>
            <p:cNvSpPr/>
            <p:nvPr/>
          </p:nvSpPr>
          <p:spPr>
            <a:xfrm>
              <a:off x="10694096" y="4283499"/>
              <a:ext cx="45740" cy="64407"/>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grpFill/>
            <a:ln w="25400" cap="flat">
              <a:noFill/>
              <a:prstDash val="solid"/>
              <a:miter lim="400000"/>
            </a:ln>
            <a:effectLst/>
          </p:spPr>
          <p:txBody>
            <a:bodyPr anchor="ctr"/>
            <a:lstStyle/>
            <a:p>
              <a:pPr algn="ctr"/>
              <a:endParaRPr/>
            </a:p>
          </p:txBody>
        </p:sp>
        <p:sp>
          <p:nvSpPr>
            <p:cNvPr id="144" name="ïSļiďè">
              <a:extLst>
                <a:ext uri="{FF2B5EF4-FFF2-40B4-BE49-F238E27FC236}">
                  <a16:creationId xmlns:a16="http://schemas.microsoft.com/office/drawing/2014/main" id="{E4793A90-FB0E-402B-A725-3FBDD5508922}"/>
                </a:ext>
              </a:extLst>
            </p:cNvPr>
            <p:cNvSpPr/>
            <p:nvPr/>
          </p:nvSpPr>
          <p:spPr>
            <a:xfrm>
              <a:off x="10754669" y="4332994"/>
              <a:ext cx="45601" cy="39490"/>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grpFill/>
            <a:ln w="25400" cap="flat">
              <a:noFill/>
              <a:prstDash val="solid"/>
              <a:miter lim="400000"/>
            </a:ln>
            <a:effectLst/>
          </p:spPr>
          <p:txBody>
            <a:bodyPr anchor="ctr"/>
            <a:lstStyle/>
            <a:p>
              <a:pPr algn="ctr"/>
              <a:endParaRPr/>
            </a:p>
          </p:txBody>
        </p:sp>
        <p:sp>
          <p:nvSpPr>
            <p:cNvPr id="145" name="iš1íḑê">
              <a:extLst>
                <a:ext uri="{FF2B5EF4-FFF2-40B4-BE49-F238E27FC236}">
                  <a16:creationId xmlns:a16="http://schemas.microsoft.com/office/drawing/2014/main" id="{A775251A-34CE-45DA-8D3F-AE45259AC490}"/>
                </a:ext>
              </a:extLst>
            </p:cNvPr>
            <p:cNvSpPr/>
            <p:nvPr/>
          </p:nvSpPr>
          <p:spPr>
            <a:xfrm>
              <a:off x="10773772" y="4386273"/>
              <a:ext cx="37288" cy="38949"/>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grpFill/>
            <a:ln w="25400" cap="flat">
              <a:noFill/>
              <a:prstDash val="solid"/>
              <a:miter lim="400000"/>
            </a:ln>
            <a:effectLst/>
          </p:spPr>
          <p:txBody>
            <a:bodyPr anchor="ctr"/>
            <a:lstStyle/>
            <a:p>
              <a:pPr algn="ctr"/>
              <a:endParaRPr/>
            </a:p>
          </p:txBody>
        </p:sp>
        <p:sp>
          <p:nvSpPr>
            <p:cNvPr id="146" name="iṧḷîḑè">
              <a:extLst>
                <a:ext uri="{FF2B5EF4-FFF2-40B4-BE49-F238E27FC236}">
                  <a16:creationId xmlns:a16="http://schemas.microsoft.com/office/drawing/2014/main" id="{94C751BC-967B-407F-98B1-7E0AB45C951F}"/>
                </a:ext>
              </a:extLst>
            </p:cNvPr>
            <p:cNvSpPr/>
            <p:nvPr/>
          </p:nvSpPr>
          <p:spPr>
            <a:xfrm>
              <a:off x="10819989" y="4368723"/>
              <a:ext cx="46739" cy="42114"/>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grpFill/>
            <a:ln w="25400" cap="flat">
              <a:noFill/>
              <a:prstDash val="solid"/>
              <a:miter lim="400000"/>
            </a:ln>
            <a:effectLst/>
          </p:spPr>
          <p:txBody>
            <a:bodyPr anchor="ctr"/>
            <a:lstStyle/>
            <a:p>
              <a:pPr algn="ctr"/>
              <a:endParaRPr/>
            </a:p>
          </p:txBody>
        </p:sp>
        <p:sp>
          <p:nvSpPr>
            <p:cNvPr id="147" name="ïšlíďe">
              <a:extLst>
                <a:ext uri="{FF2B5EF4-FFF2-40B4-BE49-F238E27FC236}">
                  <a16:creationId xmlns:a16="http://schemas.microsoft.com/office/drawing/2014/main" id="{03DC2FA9-FAC3-445C-900F-8F9E9CFBD737}"/>
                </a:ext>
              </a:extLst>
            </p:cNvPr>
            <p:cNvSpPr/>
            <p:nvPr/>
          </p:nvSpPr>
          <p:spPr>
            <a:xfrm>
              <a:off x="10844148" y="4433313"/>
              <a:ext cx="37473" cy="23925"/>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grpFill/>
            <a:ln w="25400" cap="flat">
              <a:noFill/>
              <a:prstDash val="solid"/>
              <a:miter lim="400000"/>
            </a:ln>
            <a:effectLst/>
          </p:spPr>
          <p:txBody>
            <a:bodyPr anchor="ctr"/>
            <a:lstStyle/>
            <a:p>
              <a:pPr algn="ctr"/>
              <a:endParaRPr/>
            </a:p>
          </p:txBody>
        </p:sp>
        <p:sp>
          <p:nvSpPr>
            <p:cNvPr id="148" name="ïŝľíḑè">
              <a:extLst>
                <a:ext uri="{FF2B5EF4-FFF2-40B4-BE49-F238E27FC236}">
                  <a16:creationId xmlns:a16="http://schemas.microsoft.com/office/drawing/2014/main" id="{4B3AF95C-CF50-44F1-8C6E-F3CA1118D85F}"/>
                </a:ext>
              </a:extLst>
            </p:cNvPr>
            <p:cNvSpPr/>
            <p:nvPr/>
          </p:nvSpPr>
          <p:spPr>
            <a:xfrm>
              <a:off x="10888902" y="4398838"/>
              <a:ext cx="27449" cy="54123"/>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grpFill/>
            <a:ln w="25400" cap="flat">
              <a:noFill/>
              <a:prstDash val="solid"/>
              <a:miter lim="400000"/>
            </a:ln>
            <a:effectLst/>
          </p:spPr>
          <p:txBody>
            <a:bodyPr anchor="ctr"/>
            <a:lstStyle/>
            <a:p>
              <a:pPr algn="ctr"/>
              <a:endParaRPr/>
            </a:p>
          </p:txBody>
        </p:sp>
        <p:sp>
          <p:nvSpPr>
            <p:cNvPr id="149" name="íSḷídé">
              <a:extLst>
                <a:ext uri="{FF2B5EF4-FFF2-40B4-BE49-F238E27FC236}">
                  <a16:creationId xmlns:a16="http://schemas.microsoft.com/office/drawing/2014/main" id="{FDB65167-5853-43DB-90A5-8BC17BD0D0CE}"/>
                </a:ext>
              </a:extLst>
            </p:cNvPr>
            <p:cNvSpPr/>
            <p:nvPr/>
          </p:nvSpPr>
          <p:spPr>
            <a:xfrm>
              <a:off x="10903842" y="4471308"/>
              <a:ext cx="24415" cy="210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grpFill/>
            <a:ln w="25400" cap="flat">
              <a:noFill/>
              <a:prstDash val="solid"/>
              <a:miter lim="400000"/>
            </a:ln>
            <a:effectLst/>
          </p:spPr>
          <p:txBody>
            <a:bodyPr anchor="ctr"/>
            <a:lstStyle/>
            <a:p>
              <a:pPr algn="ctr"/>
              <a:endParaRPr/>
            </a:p>
          </p:txBody>
        </p:sp>
        <p:sp>
          <p:nvSpPr>
            <p:cNvPr id="150" name="iśļîde">
              <a:extLst>
                <a:ext uri="{FF2B5EF4-FFF2-40B4-BE49-F238E27FC236}">
                  <a16:creationId xmlns:a16="http://schemas.microsoft.com/office/drawing/2014/main" id="{62DC7EF6-603F-497A-87B5-D678828295EE}"/>
                </a:ext>
              </a:extLst>
            </p:cNvPr>
            <p:cNvSpPr/>
            <p:nvPr/>
          </p:nvSpPr>
          <p:spPr>
            <a:xfrm>
              <a:off x="10588123" y="4181404"/>
              <a:ext cx="87031" cy="76197"/>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grpFill/>
            <a:ln w="25400" cap="flat">
              <a:noFill/>
              <a:prstDash val="solid"/>
              <a:miter lim="400000"/>
            </a:ln>
            <a:effectLst/>
          </p:spPr>
          <p:txBody>
            <a:bodyPr anchor="ctr"/>
            <a:lstStyle/>
            <a:p>
              <a:pPr algn="ctr"/>
              <a:endParaRPr/>
            </a:p>
          </p:txBody>
        </p:sp>
        <p:sp>
          <p:nvSpPr>
            <p:cNvPr id="151" name="íṣḻíḍé">
              <a:extLst>
                <a:ext uri="{FF2B5EF4-FFF2-40B4-BE49-F238E27FC236}">
                  <a16:creationId xmlns:a16="http://schemas.microsoft.com/office/drawing/2014/main" id="{2FF5B9C4-BB26-40CE-A0FE-C7B483A6BAA1}"/>
                </a:ext>
              </a:extLst>
            </p:cNvPr>
            <p:cNvSpPr/>
            <p:nvPr/>
          </p:nvSpPr>
          <p:spPr>
            <a:xfrm>
              <a:off x="10528896" y="4237475"/>
              <a:ext cx="115414" cy="92661"/>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grpFill/>
            <a:ln w="25400" cap="flat">
              <a:noFill/>
              <a:prstDash val="solid"/>
              <a:miter lim="400000"/>
            </a:ln>
            <a:effectLst/>
          </p:spPr>
          <p:txBody>
            <a:bodyPr anchor="ctr"/>
            <a:lstStyle/>
            <a:p>
              <a:pPr algn="ctr"/>
              <a:endParaRPr/>
            </a:p>
          </p:txBody>
        </p:sp>
        <p:sp>
          <p:nvSpPr>
            <p:cNvPr id="152" name="îsľîḓe">
              <a:extLst>
                <a:ext uri="{FF2B5EF4-FFF2-40B4-BE49-F238E27FC236}">
                  <a16:creationId xmlns:a16="http://schemas.microsoft.com/office/drawing/2014/main" id="{D3904183-A97B-4C24-895E-1B94A4E6846D}"/>
                </a:ext>
              </a:extLst>
            </p:cNvPr>
            <p:cNvSpPr/>
            <p:nvPr/>
          </p:nvSpPr>
          <p:spPr>
            <a:xfrm>
              <a:off x="9937920" y="4105530"/>
              <a:ext cx="657773" cy="388722"/>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grpFill/>
            <a:ln w="25400" cap="flat">
              <a:noFill/>
              <a:prstDash val="solid"/>
              <a:miter lim="400000"/>
            </a:ln>
            <a:effectLst/>
          </p:spPr>
          <p:txBody>
            <a:bodyPr anchor="ctr"/>
            <a:lstStyle/>
            <a:p>
              <a:pPr algn="ctr"/>
              <a:endParaRPr/>
            </a:p>
          </p:txBody>
        </p:sp>
        <p:sp>
          <p:nvSpPr>
            <p:cNvPr id="153" name="íṥ1îde">
              <a:extLst>
                <a:ext uri="{FF2B5EF4-FFF2-40B4-BE49-F238E27FC236}">
                  <a16:creationId xmlns:a16="http://schemas.microsoft.com/office/drawing/2014/main" id="{398A2AFE-37D8-49A4-B8AC-93A4A0487020}"/>
                </a:ext>
              </a:extLst>
            </p:cNvPr>
            <p:cNvSpPr/>
            <p:nvPr/>
          </p:nvSpPr>
          <p:spPr>
            <a:xfrm>
              <a:off x="10030474" y="3790111"/>
              <a:ext cx="18322" cy="22808"/>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grpFill/>
            <a:ln w="25400" cap="flat">
              <a:noFill/>
              <a:prstDash val="solid"/>
              <a:miter lim="400000"/>
            </a:ln>
            <a:effectLst/>
          </p:spPr>
          <p:txBody>
            <a:bodyPr anchor="ctr"/>
            <a:lstStyle/>
            <a:p>
              <a:pPr algn="ctr"/>
              <a:endParaRPr/>
            </a:p>
          </p:txBody>
        </p:sp>
        <p:sp>
          <p:nvSpPr>
            <p:cNvPr id="154" name="iŝľïďé">
              <a:extLst>
                <a:ext uri="{FF2B5EF4-FFF2-40B4-BE49-F238E27FC236}">
                  <a16:creationId xmlns:a16="http://schemas.microsoft.com/office/drawing/2014/main" id="{A24483D0-039C-4FA1-BB44-5E529D83AF0D}"/>
                </a:ext>
              </a:extLst>
            </p:cNvPr>
            <p:cNvSpPr/>
            <p:nvPr/>
          </p:nvSpPr>
          <p:spPr>
            <a:xfrm>
              <a:off x="10351793" y="3476789"/>
              <a:ext cx="16360" cy="21873"/>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grpFill/>
            <a:ln w="25400" cap="flat">
              <a:noFill/>
              <a:prstDash val="solid"/>
              <a:miter lim="400000"/>
            </a:ln>
            <a:effectLst/>
          </p:spPr>
          <p:txBody>
            <a:bodyPr anchor="ctr"/>
            <a:lstStyle/>
            <a:p>
              <a:pPr algn="ctr"/>
              <a:endParaRPr/>
            </a:p>
          </p:txBody>
        </p:sp>
        <p:sp>
          <p:nvSpPr>
            <p:cNvPr id="155" name="íŝḷiḑè">
              <a:extLst>
                <a:ext uri="{FF2B5EF4-FFF2-40B4-BE49-F238E27FC236}">
                  <a16:creationId xmlns:a16="http://schemas.microsoft.com/office/drawing/2014/main" id="{76889101-5126-4680-926E-B5E36AA201C9}"/>
                </a:ext>
              </a:extLst>
            </p:cNvPr>
            <p:cNvSpPr/>
            <p:nvPr/>
          </p:nvSpPr>
          <p:spPr>
            <a:xfrm>
              <a:off x="10325524" y="3553174"/>
              <a:ext cx="18349" cy="31158"/>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grpFill/>
            <a:ln w="25400" cap="flat">
              <a:noFill/>
              <a:prstDash val="solid"/>
              <a:miter lim="400000"/>
            </a:ln>
            <a:effectLst/>
          </p:spPr>
          <p:txBody>
            <a:bodyPr anchor="ctr"/>
            <a:lstStyle/>
            <a:p>
              <a:pPr algn="ctr"/>
              <a:endParaRPr/>
            </a:p>
          </p:txBody>
        </p:sp>
        <p:sp>
          <p:nvSpPr>
            <p:cNvPr id="156" name="ïśḻiďè">
              <a:extLst>
                <a:ext uri="{FF2B5EF4-FFF2-40B4-BE49-F238E27FC236}">
                  <a16:creationId xmlns:a16="http://schemas.microsoft.com/office/drawing/2014/main" id="{43A865D0-2ABA-42FB-9BBA-C464CA520317}"/>
                </a:ext>
              </a:extLst>
            </p:cNvPr>
            <p:cNvSpPr/>
            <p:nvPr/>
          </p:nvSpPr>
          <p:spPr>
            <a:xfrm>
              <a:off x="10830737" y="3809410"/>
              <a:ext cx="19066" cy="289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grpFill/>
            <a:ln w="25400" cap="flat">
              <a:noFill/>
              <a:prstDash val="solid"/>
              <a:miter lim="400000"/>
            </a:ln>
            <a:effectLst/>
          </p:spPr>
          <p:txBody>
            <a:bodyPr anchor="ctr"/>
            <a:lstStyle/>
            <a:p>
              <a:pPr algn="ctr"/>
              <a:endParaRPr/>
            </a:p>
          </p:txBody>
        </p:sp>
      </p:grpSp>
      <p:sp>
        <p:nvSpPr>
          <p:cNvPr id="20" name="标题 19"/>
          <p:cNvSpPr>
            <a:spLocks noGrp="1"/>
          </p:cNvSpPr>
          <p:nvPr userDrawn="1">
            <p:ph type="title"/>
          </p:nvPr>
        </p:nvSpPr>
        <p:spPr>
          <a:xfrm>
            <a:off x="6098599" y="265792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6099715" y="3553279"/>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164" name="组合 163">
            <a:extLst>
              <a:ext uri="{FF2B5EF4-FFF2-40B4-BE49-F238E27FC236}">
                <a16:creationId xmlns:a16="http://schemas.microsoft.com/office/drawing/2014/main" id="{7F7A6B49-F4EF-49AD-B287-19DCC3450A41}"/>
              </a:ext>
            </a:extLst>
          </p:cNvPr>
          <p:cNvGrpSpPr/>
          <p:nvPr userDrawn="1"/>
        </p:nvGrpSpPr>
        <p:grpSpPr>
          <a:xfrm flipH="1">
            <a:off x="0" y="0"/>
            <a:ext cx="4509144" cy="6858000"/>
            <a:chOff x="5317129" y="0"/>
            <a:chExt cx="6874871" cy="6858000"/>
          </a:xfrm>
        </p:grpSpPr>
        <p:sp>
          <p:nvSpPr>
            <p:cNvPr id="165" name="iṩlïḑè">
              <a:extLst>
                <a:ext uri="{FF2B5EF4-FFF2-40B4-BE49-F238E27FC236}">
                  <a16:creationId xmlns:a16="http://schemas.microsoft.com/office/drawing/2014/main" id="{FFDA2B9E-7E1F-4840-B732-50A95B49B8F2}"/>
                </a:ext>
              </a:extLst>
            </p:cNvPr>
            <p:cNvSpPr/>
            <p:nvPr userDrawn="1"/>
          </p:nvSpPr>
          <p:spPr>
            <a:xfrm>
              <a:off x="7097453" y="0"/>
              <a:ext cx="5094547" cy="6858000"/>
            </a:xfrm>
            <a:custGeom>
              <a:avLst/>
              <a:gdLst>
                <a:gd name="connsiteX0" fmla="*/ 2401360 w 5094547"/>
                <a:gd name="connsiteY0" fmla="*/ 0 h 6858000"/>
                <a:gd name="connsiteX1" fmla="*/ 5094547 w 5094547"/>
                <a:gd name="connsiteY1" fmla="*/ 0 h 6858000"/>
                <a:gd name="connsiteX2" fmla="*/ 5094547 w 5094547"/>
                <a:gd name="connsiteY2" fmla="*/ 6858000 h 6858000"/>
                <a:gd name="connsiteX3" fmla="*/ 0 w 509454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94547" h="6858000">
                  <a:moveTo>
                    <a:pt x="2401360" y="0"/>
                  </a:moveTo>
                  <a:lnTo>
                    <a:pt x="5094547" y="0"/>
                  </a:lnTo>
                  <a:lnTo>
                    <a:pt x="5094547" y="6858000"/>
                  </a:lnTo>
                  <a:lnTo>
                    <a:pt x="0" y="6858000"/>
                  </a:lnTo>
                  <a:close/>
                </a:path>
              </a:pathLst>
            </a:custGeom>
            <a:blipFill>
              <a:blip r:embed="rId3"/>
              <a:stretch>
                <a:fillRect l="-39842" r="-3964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ïṧľîďé">
              <a:extLst>
                <a:ext uri="{FF2B5EF4-FFF2-40B4-BE49-F238E27FC236}">
                  <a16:creationId xmlns:a16="http://schemas.microsoft.com/office/drawing/2014/main" id="{5AA78695-4AAB-4791-AC6E-2E8DD33BF9D7}"/>
                </a:ext>
              </a:extLst>
            </p:cNvPr>
            <p:cNvSpPr/>
            <p:nvPr userDrawn="1"/>
          </p:nvSpPr>
          <p:spPr>
            <a:xfrm>
              <a:off x="7097453" y="0"/>
              <a:ext cx="5094547" cy="6858000"/>
            </a:xfrm>
            <a:custGeom>
              <a:avLst/>
              <a:gdLst>
                <a:gd name="connsiteX0" fmla="*/ 2401360 w 5094547"/>
                <a:gd name="connsiteY0" fmla="*/ 0 h 6858000"/>
                <a:gd name="connsiteX1" fmla="*/ 5094547 w 5094547"/>
                <a:gd name="connsiteY1" fmla="*/ 0 h 6858000"/>
                <a:gd name="connsiteX2" fmla="*/ 5094547 w 5094547"/>
                <a:gd name="connsiteY2" fmla="*/ 6858000 h 6858000"/>
                <a:gd name="connsiteX3" fmla="*/ 0 w 509454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94547" h="6858000">
                  <a:moveTo>
                    <a:pt x="2401360" y="0"/>
                  </a:moveTo>
                  <a:lnTo>
                    <a:pt x="5094547" y="0"/>
                  </a:lnTo>
                  <a:lnTo>
                    <a:pt x="5094547" y="6858000"/>
                  </a:lnTo>
                  <a:lnTo>
                    <a:pt x="0" y="6858000"/>
                  </a:lnTo>
                  <a:close/>
                </a:path>
              </a:pathLst>
            </a:cu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îṡlíḑè">
              <a:extLst>
                <a:ext uri="{FF2B5EF4-FFF2-40B4-BE49-F238E27FC236}">
                  <a16:creationId xmlns:a16="http://schemas.microsoft.com/office/drawing/2014/main" id="{2523AC05-4DD2-4076-BD97-874CE03AF8EB}"/>
                </a:ext>
              </a:extLst>
            </p:cNvPr>
            <p:cNvSpPr/>
            <p:nvPr userDrawn="1"/>
          </p:nvSpPr>
          <p:spPr>
            <a:xfrm>
              <a:off x="6848035" y="0"/>
              <a:ext cx="2804986"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8" name="ïṣļíḋé">
              <a:extLst>
                <a:ext uri="{FF2B5EF4-FFF2-40B4-BE49-F238E27FC236}">
                  <a16:creationId xmlns:a16="http://schemas.microsoft.com/office/drawing/2014/main" id="{0F7DD772-2765-436B-91FF-B8FF582ECA8A}"/>
                </a:ext>
              </a:extLst>
            </p:cNvPr>
            <p:cNvSpPr/>
            <p:nvPr userDrawn="1"/>
          </p:nvSpPr>
          <p:spPr>
            <a:xfrm>
              <a:off x="6082582" y="0"/>
              <a:ext cx="2804986"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9" name="ïṣļiḓè">
              <a:extLst>
                <a:ext uri="{FF2B5EF4-FFF2-40B4-BE49-F238E27FC236}">
                  <a16:creationId xmlns:a16="http://schemas.microsoft.com/office/drawing/2014/main" id="{D03CB3A7-366A-42E8-96DD-22952ED4DA32}"/>
                </a:ext>
              </a:extLst>
            </p:cNvPr>
            <p:cNvSpPr/>
            <p:nvPr userDrawn="1"/>
          </p:nvSpPr>
          <p:spPr>
            <a:xfrm>
              <a:off x="5317129" y="0"/>
              <a:ext cx="2804986" cy="6858000"/>
            </a:xfrm>
            <a:custGeom>
              <a:avLst/>
              <a:gdLst>
                <a:gd name="connsiteX0" fmla="*/ 2480808 w 2804986"/>
                <a:gd name="connsiteY0" fmla="*/ 0 h 6858000"/>
                <a:gd name="connsiteX1" fmla="*/ 2804986 w 2804986"/>
                <a:gd name="connsiteY1" fmla="*/ 0 h 6858000"/>
                <a:gd name="connsiteX2" fmla="*/ 324177 w 2804986"/>
                <a:gd name="connsiteY2" fmla="*/ 6858000 h 6858000"/>
                <a:gd name="connsiteX3" fmla="*/ 0 w 28049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804986" h="6858000">
                  <a:moveTo>
                    <a:pt x="2480808" y="0"/>
                  </a:moveTo>
                  <a:lnTo>
                    <a:pt x="2804986" y="0"/>
                  </a:lnTo>
                  <a:lnTo>
                    <a:pt x="324177" y="6858000"/>
                  </a:lnTo>
                  <a:lnTo>
                    <a:pt x="0" y="6858000"/>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0" name="íṩļïḑé">
              <a:extLst>
                <a:ext uri="{FF2B5EF4-FFF2-40B4-BE49-F238E27FC236}">
                  <a16:creationId xmlns:a16="http://schemas.microsoft.com/office/drawing/2014/main" id="{384CC984-D7A4-4D39-8637-68BE63FA49E1}"/>
                </a:ext>
              </a:extLst>
            </p:cNvPr>
            <p:cNvSpPr/>
            <p:nvPr userDrawn="1"/>
          </p:nvSpPr>
          <p:spPr>
            <a:xfrm>
              <a:off x="8544340" y="1944914"/>
              <a:ext cx="686455" cy="1001486"/>
            </a:xfrm>
            <a:custGeom>
              <a:avLst/>
              <a:gdLst>
                <a:gd name="connsiteX0" fmla="*/ 362277 w 686455"/>
                <a:gd name="connsiteY0" fmla="*/ 0 h 1001486"/>
                <a:gd name="connsiteX1" fmla="*/ 686455 w 686455"/>
                <a:gd name="connsiteY1" fmla="*/ 0 h 1001486"/>
                <a:gd name="connsiteX2" fmla="*/ 324178 w 686455"/>
                <a:gd name="connsiteY2" fmla="*/ 1001486 h 1001486"/>
                <a:gd name="connsiteX3" fmla="*/ 0 w 686455"/>
                <a:gd name="connsiteY3" fmla="*/ 1001486 h 1001486"/>
              </a:gdLst>
              <a:ahLst/>
              <a:cxnLst>
                <a:cxn ang="0">
                  <a:pos x="connsiteX0" y="connsiteY0"/>
                </a:cxn>
                <a:cxn ang="0">
                  <a:pos x="connsiteX1" y="connsiteY1"/>
                </a:cxn>
                <a:cxn ang="0">
                  <a:pos x="connsiteX2" y="connsiteY2"/>
                </a:cxn>
                <a:cxn ang="0">
                  <a:pos x="connsiteX3" y="connsiteY3"/>
                </a:cxn>
              </a:cxnLst>
              <a:rect l="l" t="t" r="r" b="b"/>
              <a:pathLst>
                <a:path w="686455" h="1001486">
                  <a:moveTo>
                    <a:pt x="362277" y="0"/>
                  </a:moveTo>
                  <a:lnTo>
                    <a:pt x="686455" y="0"/>
                  </a:lnTo>
                  <a:lnTo>
                    <a:pt x="324178" y="1001486"/>
                  </a:lnTo>
                  <a:lnTo>
                    <a:pt x="0" y="100148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ïś1iďe">
              <a:extLst>
                <a:ext uri="{FF2B5EF4-FFF2-40B4-BE49-F238E27FC236}">
                  <a16:creationId xmlns:a16="http://schemas.microsoft.com/office/drawing/2014/main" id="{EB03D3C9-9D10-4622-A0A2-4F1EC48E9AAD}"/>
                </a:ext>
              </a:extLst>
            </p:cNvPr>
            <p:cNvSpPr/>
            <p:nvPr userDrawn="1"/>
          </p:nvSpPr>
          <p:spPr>
            <a:xfrm>
              <a:off x="6178639" y="3962399"/>
              <a:ext cx="686455" cy="1001486"/>
            </a:xfrm>
            <a:custGeom>
              <a:avLst/>
              <a:gdLst>
                <a:gd name="connsiteX0" fmla="*/ 362277 w 686455"/>
                <a:gd name="connsiteY0" fmla="*/ 0 h 1001486"/>
                <a:gd name="connsiteX1" fmla="*/ 686455 w 686455"/>
                <a:gd name="connsiteY1" fmla="*/ 0 h 1001486"/>
                <a:gd name="connsiteX2" fmla="*/ 324178 w 686455"/>
                <a:gd name="connsiteY2" fmla="*/ 1001486 h 1001486"/>
                <a:gd name="connsiteX3" fmla="*/ 0 w 686455"/>
                <a:gd name="connsiteY3" fmla="*/ 1001486 h 1001486"/>
              </a:gdLst>
              <a:ahLst/>
              <a:cxnLst>
                <a:cxn ang="0">
                  <a:pos x="connsiteX0" y="connsiteY0"/>
                </a:cxn>
                <a:cxn ang="0">
                  <a:pos x="connsiteX1" y="connsiteY1"/>
                </a:cxn>
                <a:cxn ang="0">
                  <a:pos x="connsiteX2" y="connsiteY2"/>
                </a:cxn>
                <a:cxn ang="0">
                  <a:pos x="connsiteX3" y="connsiteY3"/>
                </a:cxn>
              </a:cxnLst>
              <a:rect l="l" t="t" r="r" b="b"/>
              <a:pathLst>
                <a:path w="686455" h="1001486">
                  <a:moveTo>
                    <a:pt x="362277" y="0"/>
                  </a:moveTo>
                  <a:lnTo>
                    <a:pt x="686455" y="0"/>
                  </a:lnTo>
                  <a:lnTo>
                    <a:pt x="324178" y="1001486"/>
                  </a:lnTo>
                  <a:lnTo>
                    <a:pt x="0" y="100148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2021/11/1</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2021/11/1</a:t>
            </a:fld>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6" name="í$ľiḋe">
            <a:extLst>
              <a:ext uri="{FF2B5EF4-FFF2-40B4-BE49-F238E27FC236}">
                <a16:creationId xmlns:a16="http://schemas.microsoft.com/office/drawing/2014/main" id="{95F0ECDF-C88B-4D19-AE25-E5B247F74D99}"/>
              </a:ext>
            </a:extLst>
          </p:cNvPr>
          <p:cNvSpPr/>
          <p:nvPr userDrawn="1"/>
        </p:nvSpPr>
        <p:spPr>
          <a:xfrm>
            <a:off x="1" y="0"/>
            <a:ext cx="12192000" cy="6858000"/>
          </a:xfrm>
          <a:prstGeom prst="rect">
            <a:avLst/>
          </a:prstGeom>
          <a:blipFill>
            <a:blip r:embed="rId2"/>
            <a:srcRect/>
            <a:stretch>
              <a:fillRect t="-16666" b="-1666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iśľîḍê">
            <a:extLst>
              <a:ext uri="{FF2B5EF4-FFF2-40B4-BE49-F238E27FC236}">
                <a16:creationId xmlns:a16="http://schemas.microsoft.com/office/drawing/2014/main" id="{FD47779C-4100-4062-915A-658989B23EBD}"/>
              </a:ext>
            </a:extLst>
          </p:cNvPr>
          <p:cNvSpPr/>
          <p:nvPr userDrawn="1"/>
        </p:nvSpPr>
        <p:spPr>
          <a:xfrm>
            <a:off x="0" y="0"/>
            <a:ext cx="12192000" cy="6858000"/>
          </a:xfrm>
          <a:prstGeom prst="rect">
            <a:avLst/>
          </a:prstGeom>
          <a:solidFill>
            <a:schemeClr val="accent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2"/>
          <p:cNvSpPr>
            <a:spLocks noGrp="1"/>
          </p:cNvSpPr>
          <p:nvPr userDrawn="1">
            <p:ph type="ctrTitle" hasCustomPrompt="1"/>
          </p:nvPr>
        </p:nvSpPr>
        <p:spPr>
          <a:xfrm>
            <a:off x="3384551" y="2367819"/>
            <a:ext cx="5422898"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3384551" y="4786452"/>
            <a:ext cx="5422898"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3384551" y="4490181"/>
            <a:ext cx="5422898"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2021/11/1</a:t>
            </a:fld>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8.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8.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10.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9.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4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image" Target="../media/image76.png"/><Relationship Id="rId4" Type="http://schemas.openxmlformats.org/officeDocument/2006/relationships/image" Target="../media/image71.png"/><Relationship Id="rId9" Type="http://schemas.openxmlformats.org/officeDocument/2006/relationships/image" Target="../media/image7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9.xml"/><Relationship Id="rId1" Type="http://schemas.openxmlformats.org/officeDocument/2006/relationships/themeOverride" Target="../theme/themeOverride3.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îSḷíḑe"/>
        <p:cNvGrpSpPr/>
        <p:nvPr/>
      </p:nvGrpSpPr>
      <p:grpSpPr>
        <a:xfrm>
          <a:off x="0" y="0"/>
          <a:ext cx="0" cy="0"/>
          <a:chOff x="0" y="0"/>
          <a:chExt cx="0" cy="0"/>
        </a:xfrm>
      </p:grpSpPr>
      <p:graphicFrame>
        <p:nvGraphicFramePr>
          <p:cNvPr id="3" name="íṩ1ídè"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íṩ1ídè"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ísľiďè"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ïṥḻîdè"/>
          <p:cNvSpPr>
            <a:spLocks noGrp="1"/>
          </p:cNvSpPr>
          <p:nvPr>
            <p:ph type="subTitle" idx="1"/>
          </p:nvPr>
        </p:nvSpPr>
        <p:spPr/>
        <p:txBody>
          <a:bodyPr/>
          <a:lstStyle/>
          <a:p>
            <a:pPr algn="ctr"/>
            <a:r>
              <a:rPr lang="en-US" altLang="zh-CN" dirty="0"/>
              <a:t>2021-08-30</a:t>
            </a:r>
          </a:p>
        </p:txBody>
      </p:sp>
      <p:sp>
        <p:nvSpPr>
          <p:cNvPr id="4" name="i$ḻïḑe"/>
          <p:cNvSpPr>
            <a:spLocks noGrp="1"/>
          </p:cNvSpPr>
          <p:nvPr>
            <p:ph type="ctrTitle"/>
          </p:nvPr>
        </p:nvSpPr>
        <p:spPr/>
        <p:txBody>
          <a:bodyPr>
            <a:normAutofit/>
          </a:bodyPr>
          <a:lstStyle/>
          <a:p>
            <a:pPr lvl="0">
              <a:defRPr/>
            </a:pPr>
            <a:r>
              <a:rPr lang="zh-CN" altLang="en-US" sz="5400" dirty="0"/>
              <a:t>量子计算理论</a:t>
            </a:r>
            <a:endParaRPr lang="zh-CN" altLang="en-US" dirty="0">
              <a:latin typeface="Arial"/>
            </a:endParaRPr>
          </a:p>
        </p:txBody>
      </p:sp>
      <p:sp>
        <p:nvSpPr>
          <p:cNvPr id="6" name="isḷiḑé"/>
          <p:cNvSpPr>
            <a:spLocks noGrp="1"/>
          </p:cNvSpPr>
          <p:nvPr>
            <p:ph type="body" sz="quarter" idx="10"/>
          </p:nvPr>
        </p:nvSpPr>
        <p:spPr/>
        <p:txBody>
          <a:bodyPr/>
          <a:lstStyle/>
          <a:p>
            <a:r>
              <a:rPr lang="en-US" altLang="zh-CN" dirty="0"/>
              <a:t>USTB_WJW</a:t>
            </a:r>
          </a:p>
        </p:txBody>
      </p:sp>
      <p:sp>
        <p:nvSpPr>
          <p:cNvPr id="8" name="文本占位符 7"/>
          <p:cNvSpPr>
            <a:spLocks noGrp="1"/>
          </p:cNvSpPr>
          <p:nvPr>
            <p:ph type="body" sz="quarter" idx="11"/>
          </p:nvPr>
        </p:nvSpPr>
        <p:spPr/>
        <p:txBody>
          <a:bodyPr/>
          <a:lstStyle/>
          <a:p>
            <a:r>
              <a:rPr lang="en-US" altLang="zh-CN" dirty="0"/>
              <a:t>2021/08/30</a:t>
            </a:r>
            <a:endParaRPr lang="zh-CN" altLang="en-US" dirty="0"/>
          </a:p>
        </p:txBody>
      </p:sp>
    </p:spTree>
    <p:custDataLst>
      <p:tags r:id="rId2"/>
    </p:custDataLst>
    <p:extLst>
      <p:ext uri="{BB962C8B-B14F-4D97-AF65-F5344CB8AC3E}">
        <p14:creationId xmlns:p14="http://schemas.microsoft.com/office/powerpoint/2010/main" val="227174189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量子纠缠</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5" name="矩形 4"/>
          <p:cNvSpPr/>
          <p:nvPr/>
        </p:nvSpPr>
        <p:spPr>
          <a:xfrm>
            <a:off x="669925" y="1859340"/>
            <a:ext cx="10850562" cy="2862322"/>
          </a:xfrm>
          <a:prstGeom prst="rect">
            <a:avLst/>
          </a:prstGeom>
        </p:spPr>
        <p:txBody>
          <a:bodyPr wrap="square">
            <a:spAutoFit/>
          </a:bodyPr>
          <a:lstStyle/>
          <a:p>
            <a:r>
              <a:rPr lang="zh-CN" altLang="en-US" dirty="0">
                <a:solidFill>
                  <a:srgbClr val="171717"/>
                </a:solidFill>
                <a:latin typeface="Segoe UI" panose="020B0502040204020203" pitchFamily="34" charset="0"/>
              </a:rPr>
              <a:t>量子力学中最有趣的现象可能是两个或多个量子粒子彼此纠缠。 当粒子纠缠在一起时，它们会形成单个系统，因此不能独立于其他粒子的量子状态来描述任何一个粒子的量子状态。 这意味着，对一个粒子应用的任何操作或过程也会与其他粒子相关</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除了这种相互依赖性，粒子甚至还可以在相距甚远的距离（甚至是光年）也可以保持这种连接。 </a:t>
            </a:r>
            <a:r>
              <a:rPr lang="zh-CN" altLang="en-US" dirty="0">
                <a:solidFill>
                  <a:srgbClr val="FF0000"/>
                </a:solidFill>
                <a:latin typeface="Segoe UI" panose="020B0502040204020203" pitchFamily="34" charset="0"/>
              </a:rPr>
              <a:t>量子测量的效果也适用于纠缠的粒子</a:t>
            </a:r>
            <a:r>
              <a:rPr lang="zh-CN" altLang="en-US" dirty="0">
                <a:solidFill>
                  <a:srgbClr val="171717"/>
                </a:solidFill>
                <a:latin typeface="Segoe UI" panose="020B0502040204020203" pitchFamily="34" charset="0"/>
              </a:rPr>
              <a:t>，因此当一个粒子经过测量和坍缩后，其他粒子也将坍缩。 由于纠缠的量子比特之间存在相干性，因此测量一个量子比特的状态可以提供有关其他量子比特的状态的信息，这种特殊的属性在量子计算中非常有用</a:t>
            </a:r>
            <a:endParaRPr lang="en-US" altLang="zh-CN" dirty="0">
              <a:solidFill>
                <a:srgbClr val="171717"/>
              </a:solidFill>
              <a:latin typeface="Segoe UI" panose="020B0502040204020203" pitchFamily="34" charset="0"/>
            </a:endParaRPr>
          </a:p>
          <a:p>
            <a:endParaRPr lang="en-US" altLang="zh-CN" b="0" i="0" dirty="0">
              <a:solidFill>
                <a:srgbClr val="171717"/>
              </a:solidFill>
              <a:effectLst/>
              <a:latin typeface="Segoe UI" panose="020B0502040204020203" pitchFamily="34" charset="0"/>
            </a:endParaRPr>
          </a:p>
          <a:p>
            <a:r>
              <a:rPr lang="zh-CN" altLang="en-US" dirty="0">
                <a:solidFill>
                  <a:srgbClr val="FF0000"/>
                </a:solidFill>
              </a:rPr>
              <a:t>超弦理论：弦论把量子纠缠解释为粒子在高维空间（只存在于普朗克尺度之下）中的三维投影</a:t>
            </a:r>
            <a:endParaRPr lang="zh-CN" altLang="en-US" b="0" i="0" dirty="0">
              <a:solidFill>
                <a:srgbClr val="FF0000"/>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49193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量子纠缠</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5" name="矩形 4"/>
          <p:cNvSpPr/>
          <p:nvPr/>
        </p:nvSpPr>
        <p:spPr>
          <a:xfrm>
            <a:off x="669925" y="1859340"/>
            <a:ext cx="10850562" cy="2862322"/>
          </a:xfrm>
          <a:prstGeom prst="rect">
            <a:avLst/>
          </a:prstGeom>
        </p:spPr>
        <p:txBody>
          <a:bodyPr wrap="square">
            <a:spAutoFit/>
          </a:bodyPr>
          <a:lstStyle/>
          <a:p>
            <a:r>
              <a:rPr lang="zh-CN" altLang="en-US" dirty="0">
                <a:solidFill>
                  <a:srgbClr val="171717"/>
                </a:solidFill>
                <a:latin typeface="Segoe UI" panose="020B0502040204020203" pitchFamily="34" charset="0"/>
              </a:rPr>
              <a:t>量子力学中最有趣的现象可能是两个或多个量子粒子彼此纠缠。 当粒子纠缠在一起时，它们会形成单个系统，因此不能独立于其他粒子的量子状态来描述任何一个粒子的量子状态。 这意味着，对一个粒子应用的任何操作或过程也会与其他粒子相关</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除了这种相互依赖性，粒子甚至还可以在相距甚远的距离（甚至是光年）也可以保持这种连接。 </a:t>
            </a:r>
            <a:r>
              <a:rPr lang="zh-CN" altLang="en-US" dirty="0">
                <a:solidFill>
                  <a:srgbClr val="FF0000"/>
                </a:solidFill>
                <a:latin typeface="Segoe UI" panose="020B0502040204020203" pitchFamily="34" charset="0"/>
              </a:rPr>
              <a:t>量子测量的效果也适用于纠缠的粒子</a:t>
            </a:r>
            <a:r>
              <a:rPr lang="zh-CN" altLang="en-US" dirty="0">
                <a:solidFill>
                  <a:srgbClr val="171717"/>
                </a:solidFill>
                <a:latin typeface="Segoe UI" panose="020B0502040204020203" pitchFamily="34" charset="0"/>
              </a:rPr>
              <a:t>，因此当一个粒子经过测量和坍缩后，其他粒子也将坍缩。 由于纠缠的量子比特之间存在相干性，因此测量一个量子比特的状态可以提供有关其他量子比特的状态的信息，这种特殊的属性在量子计算中非常有用</a:t>
            </a:r>
            <a:endParaRPr lang="en-US" altLang="zh-CN" dirty="0">
              <a:solidFill>
                <a:srgbClr val="171717"/>
              </a:solidFill>
              <a:latin typeface="Segoe UI" panose="020B0502040204020203" pitchFamily="34" charset="0"/>
            </a:endParaRPr>
          </a:p>
          <a:p>
            <a:endParaRPr lang="en-US" altLang="zh-CN" b="0" i="0" dirty="0">
              <a:solidFill>
                <a:srgbClr val="171717"/>
              </a:solidFill>
              <a:effectLst/>
              <a:latin typeface="Segoe UI" panose="020B0502040204020203" pitchFamily="34" charset="0"/>
            </a:endParaRPr>
          </a:p>
          <a:p>
            <a:r>
              <a:rPr lang="zh-CN" altLang="en-US" dirty="0">
                <a:solidFill>
                  <a:srgbClr val="FF0000"/>
                </a:solidFill>
              </a:rPr>
              <a:t>超弦理论：弦论把量子纠缠解释为粒子在高维空间（只存在于普朗克尺度之下）中的三维投影</a:t>
            </a:r>
            <a:endParaRPr lang="zh-CN" altLang="en-US" b="0" i="0" dirty="0">
              <a:solidFill>
                <a:srgbClr val="FF0000"/>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62271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量子比特和概率</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3" name="矩形 2"/>
          <p:cNvSpPr/>
          <p:nvPr/>
        </p:nvSpPr>
        <p:spPr>
          <a:xfrm>
            <a:off x="669925" y="1372424"/>
            <a:ext cx="10850564" cy="4524315"/>
          </a:xfrm>
          <a:prstGeom prst="rect">
            <a:avLst/>
          </a:prstGeom>
        </p:spPr>
        <p:txBody>
          <a:bodyPr wrap="square">
            <a:spAutoFit/>
          </a:bodyPr>
          <a:lstStyle/>
          <a:p>
            <a:r>
              <a:rPr lang="zh-CN" altLang="en-US" dirty="0">
                <a:solidFill>
                  <a:srgbClr val="171717"/>
                </a:solidFill>
                <a:latin typeface="Segoe UI" panose="020B0502040204020203" pitchFamily="34" charset="0"/>
              </a:rPr>
              <a:t>经典计算机以比特为单位存储和处理信息，比特的状态可以为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或 </a:t>
            </a:r>
            <a:r>
              <a:rPr lang="en-US" altLang="zh-CN" dirty="0">
                <a:solidFill>
                  <a:srgbClr val="171717"/>
                </a:solidFill>
                <a:latin typeface="Segoe UI" panose="020B0502040204020203" pitchFamily="34" charset="0"/>
              </a:rPr>
              <a:t>0</a:t>
            </a:r>
            <a:r>
              <a:rPr lang="zh-CN" altLang="en-US" dirty="0">
                <a:solidFill>
                  <a:srgbClr val="171717"/>
                </a:solidFill>
                <a:latin typeface="Segoe UI" panose="020B0502040204020203" pitchFamily="34" charset="0"/>
              </a:rPr>
              <a:t>，但不能同时处于这两种状态。 量子计算中的等效项是量子比特，它表示量子粒子的状态。 由于叠加，量子比特可以是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或 </a:t>
            </a:r>
            <a:r>
              <a:rPr lang="en-US" altLang="zh-CN" dirty="0">
                <a:solidFill>
                  <a:srgbClr val="171717"/>
                </a:solidFill>
                <a:latin typeface="Segoe UI" panose="020B0502040204020203" pitchFamily="34" charset="0"/>
              </a:rPr>
              <a:t>0</a:t>
            </a:r>
            <a:r>
              <a:rPr lang="zh-CN" altLang="en-US" dirty="0">
                <a:solidFill>
                  <a:srgbClr val="171717"/>
                </a:solidFill>
                <a:latin typeface="Segoe UI" panose="020B0502040204020203" pitchFamily="34" charset="0"/>
              </a:rPr>
              <a:t>，也可以介于这两者之间。 根据其配置，量子比特具有坍缩为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或 </a:t>
            </a:r>
            <a:r>
              <a:rPr lang="en-US" altLang="zh-CN" dirty="0">
                <a:solidFill>
                  <a:srgbClr val="171717"/>
                </a:solidFill>
                <a:latin typeface="Segoe UI" panose="020B0502040204020203" pitchFamily="34" charset="0"/>
              </a:rPr>
              <a:t>0 </a:t>
            </a:r>
            <a:r>
              <a:rPr lang="zh-CN" altLang="en-US" dirty="0">
                <a:solidFill>
                  <a:srgbClr val="171717"/>
                </a:solidFill>
                <a:latin typeface="Segoe UI" panose="020B0502040204020203" pitchFamily="34" charset="0"/>
              </a:rPr>
              <a:t>的一定概率。 量子比特坍缩方式的概率取决于</a:t>
            </a:r>
            <a:r>
              <a:rPr lang="zh-CN" altLang="en-US" dirty="0">
                <a:solidFill>
                  <a:srgbClr val="FF0000"/>
                </a:solidFill>
                <a:latin typeface="Segoe UI" panose="020B0502040204020203" pitchFamily="34" charset="0"/>
              </a:rPr>
              <a:t>量子干扰</a:t>
            </a:r>
            <a:endParaRPr lang="en-US" altLang="zh-CN" dirty="0">
              <a:solidFill>
                <a:srgbClr val="FF0000"/>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还记得为你拍过照的朋友吗？ 假设相机上有特殊的滤镜，称为干扰滤镜。 如果他们选择 </a:t>
            </a:r>
            <a:r>
              <a:rPr lang="en-US" altLang="zh-CN" dirty="0">
                <a:solidFill>
                  <a:srgbClr val="171717"/>
                </a:solidFill>
                <a:latin typeface="Segoe UI" panose="020B0502040204020203" pitchFamily="34" charset="0"/>
              </a:rPr>
              <a:t>70/30 </a:t>
            </a:r>
            <a:r>
              <a:rPr lang="zh-CN" altLang="en-US" dirty="0">
                <a:solidFill>
                  <a:srgbClr val="171717"/>
                </a:solidFill>
                <a:latin typeface="Segoe UI" panose="020B0502040204020203" pitchFamily="34" charset="0"/>
              </a:rPr>
              <a:t>滤镜并开始拍照，则其中 </a:t>
            </a:r>
            <a:r>
              <a:rPr lang="en-US" altLang="zh-CN" dirty="0">
                <a:solidFill>
                  <a:srgbClr val="171717"/>
                </a:solidFill>
                <a:latin typeface="Segoe UI" panose="020B0502040204020203" pitchFamily="34" charset="0"/>
              </a:rPr>
              <a:t>70% </a:t>
            </a:r>
            <a:r>
              <a:rPr lang="zh-CN" altLang="en-US" dirty="0">
                <a:solidFill>
                  <a:srgbClr val="171717"/>
                </a:solidFill>
                <a:latin typeface="Segoe UI" panose="020B0502040204020203" pitchFamily="34" charset="0"/>
              </a:rPr>
              <a:t>的照片上的人将向左，而 </a:t>
            </a:r>
            <a:r>
              <a:rPr lang="en-US" altLang="zh-CN" dirty="0">
                <a:solidFill>
                  <a:srgbClr val="171717"/>
                </a:solidFill>
                <a:latin typeface="Segoe UI" panose="020B0502040204020203" pitchFamily="34" charset="0"/>
              </a:rPr>
              <a:t>30% </a:t>
            </a:r>
            <a:r>
              <a:rPr lang="zh-CN" altLang="en-US" dirty="0">
                <a:solidFill>
                  <a:srgbClr val="171717"/>
                </a:solidFill>
                <a:latin typeface="Segoe UI" panose="020B0502040204020203" pitchFamily="34" charset="0"/>
              </a:rPr>
              <a:t>的照片上的人将向右。 滤镜干扰了相机的正常状态，从而影响了其行为的概率</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同样，量子干扰会影响量子比特的状态，从而在测量过程中影响特定结果的概率，而</a:t>
            </a:r>
            <a:r>
              <a:rPr lang="zh-CN" altLang="en-US" dirty="0">
                <a:solidFill>
                  <a:srgbClr val="FF0000"/>
                </a:solidFill>
                <a:latin typeface="Segoe UI" panose="020B0502040204020203" pitchFamily="34" charset="0"/>
              </a:rPr>
              <a:t>这种概率状态正是量子计算的优势</a:t>
            </a:r>
            <a:endParaRPr lang="en-US" altLang="zh-CN" dirty="0">
              <a:solidFill>
                <a:srgbClr val="FF0000"/>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例如，经典计算机中只有两个比特，其中每个比特都可以存储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或 </a:t>
            </a:r>
            <a:r>
              <a:rPr lang="en-US" altLang="zh-CN" dirty="0">
                <a:solidFill>
                  <a:srgbClr val="171717"/>
                </a:solidFill>
                <a:latin typeface="Segoe UI" panose="020B0502040204020203" pitchFamily="34" charset="0"/>
              </a:rPr>
              <a:t>0</a:t>
            </a:r>
            <a:r>
              <a:rPr lang="zh-CN" altLang="en-US" dirty="0">
                <a:solidFill>
                  <a:srgbClr val="171717"/>
                </a:solidFill>
                <a:latin typeface="Segoe UI" panose="020B0502040204020203" pitchFamily="34" charset="0"/>
              </a:rPr>
              <a:t>，因此，你可以同时存储四个可能的值（</a:t>
            </a:r>
            <a:r>
              <a:rPr lang="en-US" altLang="zh-CN" dirty="0">
                <a:solidFill>
                  <a:srgbClr val="171717"/>
                </a:solidFill>
                <a:latin typeface="Segoe UI" panose="020B0502040204020203" pitchFamily="34" charset="0"/>
              </a:rPr>
              <a:t>00</a:t>
            </a:r>
            <a:r>
              <a:rPr lang="zh-CN" altLang="en-US" dirty="0">
                <a:solidFill>
                  <a:srgbClr val="171717"/>
                </a:solidFill>
                <a:latin typeface="Segoe UI" panose="020B0502040204020203" pitchFamily="34" charset="0"/>
              </a:rPr>
              <a:t>、</a:t>
            </a:r>
            <a:r>
              <a:rPr lang="en-US" altLang="zh-CN" dirty="0">
                <a:solidFill>
                  <a:srgbClr val="171717"/>
                </a:solidFill>
                <a:latin typeface="Segoe UI" panose="020B0502040204020203" pitchFamily="34" charset="0"/>
              </a:rPr>
              <a:t>01</a:t>
            </a:r>
            <a:r>
              <a:rPr lang="zh-CN" altLang="en-US" dirty="0">
                <a:solidFill>
                  <a:srgbClr val="171717"/>
                </a:solidFill>
                <a:latin typeface="Segoe UI" panose="020B0502040204020203" pitchFamily="34" charset="0"/>
              </a:rPr>
              <a:t>、</a:t>
            </a:r>
            <a:r>
              <a:rPr lang="en-US" altLang="zh-CN" dirty="0">
                <a:solidFill>
                  <a:srgbClr val="171717"/>
                </a:solidFill>
                <a:latin typeface="Segoe UI" panose="020B0502040204020203" pitchFamily="34" charset="0"/>
              </a:rPr>
              <a:t>10 </a:t>
            </a:r>
            <a:r>
              <a:rPr lang="zh-CN" altLang="en-US" dirty="0">
                <a:solidFill>
                  <a:srgbClr val="171717"/>
                </a:solidFill>
                <a:latin typeface="Segoe UI" panose="020B0502040204020203" pitchFamily="34" charset="0"/>
              </a:rPr>
              <a:t>和 </a:t>
            </a:r>
            <a:r>
              <a:rPr lang="en-US" altLang="zh-CN" dirty="0">
                <a:solidFill>
                  <a:srgbClr val="171717"/>
                </a:solidFill>
                <a:latin typeface="Segoe UI" panose="020B0502040204020203" pitchFamily="34" charset="0"/>
              </a:rPr>
              <a:t>11</a:t>
            </a:r>
            <a:r>
              <a:rPr lang="zh-CN" altLang="en-US" dirty="0">
                <a:solidFill>
                  <a:srgbClr val="171717"/>
                </a:solidFill>
                <a:latin typeface="Segoe UI" panose="020B0502040204020203" pitchFamily="34" charset="0"/>
              </a:rPr>
              <a:t>），但一次只能存储一个值 。 但在两个量子比特重叠的情况下，每个量子比特都可以是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和 </a:t>
            </a:r>
            <a:r>
              <a:rPr lang="en-US" altLang="zh-CN" dirty="0">
                <a:solidFill>
                  <a:srgbClr val="171717"/>
                </a:solidFill>
                <a:latin typeface="Segoe UI" panose="020B0502040204020203" pitchFamily="34" charset="0"/>
              </a:rPr>
              <a:t>/ </a:t>
            </a:r>
            <a:r>
              <a:rPr lang="zh-CN" altLang="en-US" dirty="0">
                <a:solidFill>
                  <a:srgbClr val="171717"/>
                </a:solidFill>
                <a:latin typeface="Segoe UI" panose="020B0502040204020203" pitchFamily="34" charset="0"/>
              </a:rPr>
              <a:t>或 </a:t>
            </a:r>
            <a:r>
              <a:rPr lang="en-US" altLang="zh-CN" dirty="0">
                <a:solidFill>
                  <a:srgbClr val="171717"/>
                </a:solidFill>
                <a:latin typeface="Segoe UI" panose="020B0502040204020203" pitchFamily="34" charset="0"/>
              </a:rPr>
              <a:t>0</a:t>
            </a:r>
            <a:r>
              <a:rPr lang="zh-CN" altLang="en-US" dirty="0">
                <a:solidFill>
                  <a:srgbClr val="171717"/>
                </a:solidFill>
                <a:latin typeface="Segoe UI" panose="020B0502040204020203" pitchFamily="34" charset="0"/>
              </a:rPr>
              <a:t>，因此你可以同时表示四个相同值。 如果是三个量子比特，则可表示八个值；如果是四个量子比特，可表示 </a:t>
            </a:r>
            <a:r>
              <a:rPr lang="en-US" altLang="zh-CN" dirty="0">
                <a:solidFill>
                  <a:srgbClr val="171717"/>
                </a:solidFill>
                <a:latin typeface="Segoe UI" panose="020B0502040204020203" pitchFamily="34" charset="0"/>
              </a:rPr>
              <a:t>16 </a:t>
            </a:r>
            <a:r>
              <a:rPr lang="zh-CN" altLang="en-US" dirty="0">
                <a:solidFill>
                  <a:srgbClr val="171717"/>
                </a:solidFill>
                <a:latin typeface="Segoe UI" panose="020B0502040204020203" pitchFamily="34" charset="0"/>
              </a:rPr>
              <a:t>个值，依此类推。</a:t>
            </a:r>
            <a:endParaRPr lang="zh-CN" altLang="en-US" b="0" i="0" dirty="0">
              <a:solidFill>
                <a:srgbClr val="171717"/>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66825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380413"/>
            <a:ext cx="5419185" cy="895350"/>
          </a:xfrm>
        </p:spPr>
        <p:txBody>
          <a:bodyPr/>
          <a:lstStyle/>
          <a:p>
            <a:r>
              <a:rPr lang="zh-CN" altLang="en-US" dirty="0"/>
              <a:t>量子计算机和模拟器</a:t>
            </a:r>
          </a:p>
        </p:txBody>
      </p:sp>
      <p:sp>
        <p:nvSpPr>
          <p:cNvPr id="9" name="iṧḻiḑe">
            <a:extLst>
              <a:ext uri="{FF2B5EF4-FFF2-40B4-BE49-F238E27FC236}">
                <a16:creationId xmlns:a16="http://schemas.microsoft.com/office/drawing/2014/main" id="{04F69230-F3A6-4586-9371-A858F4763E9F}"/>
              </a:ext>
            </a:extLst>
          </p:cNvPr>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70165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量子硬件</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文本框 4"/>
          <p:cNvSpPr txBox="1"/>
          <p:nvPr/>
        </p:nvSpPr>
        <p:spPr>
          <a:xfrm>
            <a:off x="1119673" y="1922106"/>
            <a:ext cx="1338828" cy="369332"/>
          </a:xfrm>
          <a:prstGeom prst="rect">
            <a:avLst/>
          </a:prstGeom>
          <a:noFill/>
        </p:spPr>
        <p:txBody>
          <a:bodyPr wrap="none" rtlCol="0">
            <a:spAutoFit/>
          </a:bodyPr>
          <a:lstStyle/>
          <a:p>
            <a:r>
              <a:rPr lang="zh-CN" altLang="en-US" dirty="0"/>
              <a:t>量子计算机</a:t>
            </a:r>
          </a:p>
        </p:txBody>
      </p:sp>
      <p:sp>
        <p:nvSpPr>
          <p:cNvPr id="6" name="文本框 5"/>
          <p:cNvSpPr txBox="1"/>
          <p:nvPr/>
        </p:nvSpPr>
        <p:spPr>
          <a:xfrm>
            <a:off x="2892489" y="1418252"/>
            <a:ext cx="2262158" cy="369332"/>
          </a:xfrm>
          <a:prstGeom prst="rect">
            <a:avLst/>
          </a:prstGeom>
          <a:noFill/>
        </p:spPr>
        <p:txBody>
          <a:bodyPr wrap="none" rtlCol="0">
            <a:spAutoFit/>
          </a:bodyPr>
          <a:lstStyle/>
          <a:p>
            <a:r>
              <a:rPr lang="zh-CN" altLang="en-US" dirty="0"/>
              <a:t>容纳量子比特的区域</a:t>
            </a:r>
          </a:p>
        </p:txBody>
      </p:sp>
      <p:sp>
        <p:nvSpPr>
          <p:cNvPr id="7" name="文本框 6"/>
          <p:cNvSpPr txBox="1"/>
          <p:nvPr/>
        </p:nvSpPr>
        <p:spPr>
          <a:xfrm>
            <a:off x="2892489" y="1925194"/>
            <a:ext cx="3185487" cy="369332"/>
          </a:xfrm>
          <a:prstGeom prst="rect">
            <a:avLst/>
          </a:prstGeom>
          <a:noFill/>
        </p:spPr>
        <p:txBody>
          <a:bodyPr wrap="none" rtlCol="0">
            <a:spAutoFit/>
          </a:bodyPr>
          <a:lstStyle/>
          <a:p>
            <a:r>
              <a:rPr lang="zh-CN" altLang="en-US" dirty="0"/>
              <a:t>将信号传输到量子比特的方法</a:t>
            </a:r>
          </a:p>
        </p:txBody>
      </p:sp>
      <p:sp>
        <p:nvSpPr>
          <p:cNvPr id="8" name="文本框 7"/>
          <p:cNvSpPr txBox="1"/>
          <p:nvPr/>
        </p:nvSpPr>
        <p:spPr>
          <a:xfrm>
            <a:off x="2892489" y="2430205"/>
            <a:ext cx="3647152" cy="369332"/>
          </a:xfrm>
          <a:prstGeom prst="rect">
            <a:avLst/>
          </a:prstGeom>
          <a:noFill/>
        </p:spPr>
        <p:txBody>
          <a:bodyPr wrap="none" rtlCol="0">
            <a:spAutoFit/>
          </a:bodyPr>
          <a:lstStyle/>
          <a:p>
            <a:r>
              <a:rPr lang="zh-CN" altLang="en-US" dirty="0"/>
              <a:t>运行程序和发送指令的经典计算机</a:t>
            </a:r>
          </a:p>
        </p:txBody>
      </p:sp>
      <p:cxnSp>
        <p:nvCxnSpPr>
          <p:cNvPr id="10" name="肘形连接符 9"/>
          <p:cNvCxnSpPr>
            <a:stCxn id="5" idx="3"/>
            <a:endCxn id="6" idx="1"/>
          </p:cNvCxnSpPr>
          <p:nvPr/>
        </p:nvCxnSpPr>
        <p:spPr>
          <a:xfrm flipV="1">
            <a:off x="2458501" y="1602918"/>
            <a:ext cx="433988" cy="503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5" idx="3"/>
            <a:endCxn id="7" idx="1"/>
          </p:cNvCxnSpPr>
          <p:nvPr/>
        </p:nvCxnSpPr>
        <p:spPr>
          <a:xfrm>
            <a:off x="2458501" y="2106772"/>
            <a:ext cx="433988" cy="3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3"/>
            <a:endCxn id="8" idx="1"/>
          </p:cNvCxnSpPr>
          <p:nvPr/>
        </p:nvCxnSpPr>
        <p:spPr>
          <a:xfrm>
            <a:off x="2458501" y="2106772"/>
            <a:ext cx="433988" cy="5080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19672" y="3380786"/>
            <a:ext cx="10400815" cy="1477328"/>
          </a:xfrm>
          <a:prstGeom prst="rect">
            <a:avLst/>
          </a:prstGeom>
        </p:spPr>
        <p:txBody>
          <a:bodyPr wrap="square">
            <a:spAutoFit/>
          </a:bodyPr>
          <a:lstStyle/>
          <a:p>
            <a:r>
              <a:rPr lang="zh-CN" altLang="en-US" dirty="0">
                <a:solidFill>
                  <a:srgbClr val="171717"/>
                </a:solidFill>
                <a:latin typeface="Segoe UI" panose="020B0502040204020203" pitchFamily="34" charset="0"/>
              </a:rPr>
              <a:t>用于量子比特的量子材料易碎且对环境干扰高度敏感。 对于某些量子比特存储方法，存储量子比特的装置保持在稍高于绝对值零的温度，以最大化其相干性。 其他类型的量子比特装置使用真空室来帮助最大程度地减少振动并使量子比特保持稳定</a:t>
            </a:r>
          </a:p>
          <a:p>
            <a:endParaRPr lang="en-US" altLang="zh-CN"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可以使用多种方法（包括微波、激光和电压）将信号发送到量子比特</a:t>
            </a:r>
            <a:endParaRPr lang="zh-CN" altLang="en-US" b="0" i="0" dirty="0">
              <a:solidFill>
                <a:srgbClr val="171717"/>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65418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量子计算</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3" name="矩形 2"/>
          <p:cNvSpPr/>
          <p:nvPr/>
        </p:nvSpPr>
        <p:spPr>
          <a:xfrm>
            <a:off x="1039729" y="1496017"/>
            <a:ext cx="9025814" cy="2585323"/>
          </a:xfrm>
          <a:prstGeom prst="rect">
            <a:avLst/>
          </a:prstGeom>
        </p:spPr>
        <p:txBody>
          <a:bodyPr wrap="square">
            <a:spAutoFit/>
          </a:bodyPr>
          <a:lstStyle/>
          <a:p>
            <a:r>
              <a:rPr lang="zh-CN" altLang="en-US" dirty="0">
                <a:solidFill>
                  <a:srgbClr val="171717"/>
                </a:solidFill>
                <a:latin typeface="Segoe UI" panose="020B0502040204020203" pitchFamily="34" charset="0"/>
              </a:rPr>
              <a:t>在量子计算机或量子模拟器上执行计算遵循以下基本流程：</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FF0000"/>
                </a:solidFill>
                <a:latin typeface="Segoe UI" panose="020B0502040204020203" pitchFamily="34" charset="0"/>
              </a:rPr>
              <a:t>① 访问量子比特；</a:t>
            </a:r>
            <a:endParaRPr lang="en-US" altLang="zh-CN" dirty="0">
              <a:solidFill>
                <a:srgbClr val="FF0000"/>
              </a:solidFill>
              <a:latin typeface="Segoe UI" panose="020B0502040204020203" pitchFamily="34" charset="0"/>
            </a:endParaRPr>
          </a:p>
          <a:p>
            <a:endParaRPr lang="zh-CN" altLang="en-US" dirty="0">
              <a:solidFill>
                <a:srgbClr val="FF0000"/>
              </a:solidFill>
              <a:latin typeface="Segoe UI" panose="020B0502040204020203" pitchFamily="34" charset="0"/>
            </a:endParaRPr>
          </a:p>
          <a:p>
            <a:r>
              <a:rPr lang="zh-CN" altLang="en-US" dirty="0">
                <a:solidFill>
                  <a:srgbClr val="FF0000"/>
                </a:solidFill>
                <a:latin typeface="Segoe UI" panose="020B0502040204020203" pitchFamily="34" charset="0"/>
              </a:rPr>
              <a:t>② 将量子比特初始化为期望状态；</a:t>
            </a:r>
            <a:endParaRPr lang="en-US" altLang="zh-CN" dirty="0">
              <a:solidFill>
                <a:srgbClr val="FF0000"/>
              </a:solidFill>
              <a:latin typeface="Segoe UI" panose="020B0502040204020203" pitchFamily="34" charset="0"/>
            </a:endParaRPr>
          </a:p>
          <a:p>
            <a:endParaRPr lang="zh-CN" altLang="en-US" dirty="0">
              <a:solidFill>
                <a:srgbClr val="FF0000"/>
              </a:solidFill>
              <a:latin typeface="Segoe UI" panose="020B0502040204020203" pitchFamily="34" charset="0"/>
            </a:endParaRPr>
          </a:p>
          <a:p>
            <a:r>
              <a:rPr lang="zh-CN" altLang="en-US" dirty="0">
                <a:solidFill>
                  <a:srgbClr val="FF0000"/>
                </a:solidFill>
                <a:latin typeface="Segoe UI" panose="020B0502040204020203" pitchFamily="34" charset="0"/>
              </a:rPr>
              <a:t>③ 执行操作以转换量子比特的状态；</a:t>
            </a:r>
            <a:endParaRPr lang="en-US" altLang="zh-CN" dirty="0">
              <a:solidFill>
                <a:srgbClr val="FF0000"/>
              </a:solidFill>
              <a:latin typeface="Segoe UI" panose="020B0502040204020203" pitchFamily="34" charset="0"/>
            </a:endParaRPr>
          </a:p>
          <a:p>
            <a:endParaRPr lang="zh-CN" altLang="en-US" dirty="0">
              <a:solidFill>
                <a:srgbClr val="FF0000"/>
              </a:solidFill>
              <a:latin typeface="Segoe UI" panose="020B0502040204020203" pitchFamily="34" charset="0"/>
            </a:endParaRPr>
          </a:p>
          <a:p>
            <a:r>
              <a:rPr lang="zh-CN" altLang="en-US" dirty="0">
                <a:solidFill>
                  <a:srgbClr val="FF0000"/>
                </a:solidFill>
                <a:latin typeface="Segoe UI" panose="020B0502040204020203" pitchFamily="34" charset="0"/>
              </a:rPr>
              <a:t>④ 测试量子比特的新状态</a:t>
            </a:r>
            <a:endParaRPr lang="zh-CN" altLang="en-US" b="0" i="0" dirty="0">
              <a:solidFill>
                <a:srgbClr val="FF0000"/>
              </a:solidFill>
              <a:effectLst/>
              <a:latin typeface="Segoe UI" panose="020B0502040204020203" pitchFamily="34" charset="0"/>
            </a:endParaRPr>
          </a:p>
        </p:txBody>
      </p:sp>
      <p:sp>
        <p:nvSpPr>
          <p:cNvPr id="9" name="矩形 8"/>
          <p:cNvSpPr/>
          <p:nvPr/>
        </p:nvSpPr>
        <p:spPr>
          <a:xfrm>
            <a:off x="1039729" y="4313862"/>
            <a:ext cx="10480758" cy="923330"/>
          </a:xfrm>
          <a:prstGeom prst="rect">
            <a:avLst/>
          </a:prstGeom>
        </p:spPr>
        <p:txBody>
          <a:bodyPr wrap="square">
            <a:spAutoFit/>
          </a:bodyPr>
          <a:lstStyle/>
          <a:p>
            <a:r>
              <a:rPr lang="zh-CN" altLang="en-US" dirty="0">
                <a:solidFill>
                  <a:srgbClr val="171717"/>
                </a:solidFill>
                <a:latin typeface="Segoe UI" panose="020B0502040204020203" pitchFamily="34" charset="0"/>
              </a:rPr>
              <a:t>使用量子操作（有时称为量子门）来完成量子比特的初始化和转换。 量子操作类似于经典计算中的逻辑运算，例如 </a:t>
            </a:r>
            <a:r>
              <a:rPr lang="en-US" altLang="zh-CN" dirty="0">
                <a:solidFill>
                  <a:srgbClr val="171717"/>
                </a:solidFill>
                <a:latin typeface="Segoe UI" panose="020B0502040204020203" pitchFamily="34" charset="0"/>
              </a:rPr>
              <a:t>AND</a:t>
            </a:r>
            <a:r>
              <a:rPr lang="zh-CN" altLang="en-US" dirty="0">
                <a:solidFill>
                  <a:srgbClr val="171717"/>
                </a:solidFill>
                <a:latin typeface="Segoe UI" panose="020B0502040204020203" pitchFamily="34" charset="0"/>
              </a:rPr>
              <a:t>、</a:t>
            </a:r>
            <a:r>
              <a:rPr lang="en-US" altLang="zh-CN" dirty="0">
                <a:solidFill>
                  <a:srgbClr val="171717"/>
                </a:solidFill>
                <a:latin typeface="Segoe UI" panose="020B0502040204020203" pitchFamily="34" charset="0"/>
              </a:rPr>
              <a:t>OR</a:t>
            </a:r>
            <a:r>
              <a:rPr lang="zh-CN" altLang="en-US" dirty="0">
                <a:solidFill>
                  <a:srgbClr val="171717"/>
                </a:solidFill>
                <a:latin typeface="Segoe UI" panose="020B0502040204020203" pitchFamily="34" charset="0"/>
              </a:rPr>
              <a:t>、</a:t>
            </a:r>
            <a:r>
              <a:rPr lang="en-US" altLang="zh-CN" dirty="0">
                <a:solidFill>
                  <a:srgbClr val="171717"/>
                </a:solidFill>
                <a:latin typeface="Segoe UI" panose="020B0502040204020203" pitchFamily="34" charset="0"/>
              </a:rPr>
              <a:t>NOT </a:t>
            </a:r>
            <a:r>
              <a:rPr lang="zh-CN" altLang="en-US" dirty="0">
                <a:solidFill>
                  <a:srgbClr val="171717"/>
                </a:solidFill>
                <a:latin typeface="Segoe UI" panose="020B0502040204020203" pitchFamily="34" charset="0"/>
              </a:rPr>
              <a:t>和 </a:t>
            </a:r>
            <a:r>
              <a:rPr lang="en-US" altLang="zh-CN" dirty="0">
                <a:solidFill>
                  <a:srgbClr val="171717"/>
                </a:solidFill>
                <a:latin typeface="Segoe UI" panose="020B0502040204020203" pitchFamily="34" charset="0"/>
              </a:rPr>
              <a:t>XOR</a:t>
            </a:r>
            <a:r>
              <a:rPr lang="zh-CN" altLang="en-US" dirty="0">
                <a:solidFill>
                  <a:srgbClr val="171717"/>
                </a:solidFill>
                <a:latin typeface="Segoe UI" panose="020B0502040204020203" pitchFamily="34" charset="0"/>
              </a:rPr>
              <a:t>。 基本操作可以是将量子比特的状态从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翻转为 </a:t>
            </a:r>
            <a:r>
              <a:rPr lang="en-US" altLang="zh-CN" dirty="0">
                <a:solidFill>
                  <a:srgbClr val="171717"/>
                </a:solidFill>
                <a:latin typeface="Segoe UI" panose="020B0502040204020203" pitchFamily="34" charset="0"/>
              </a:rPr>
              <a:t>0 </a:t>
            </a:r>
            <a:r>
              <a:rPr lang="zh-CN" altLang="en-US" dirty="0">
                <a:solidFill>
                  <a:srgbClr val="171717"/>
                </a:solidFill>
                <a:latin typeface="Segoe UI" panose="020B0502040204020203" pitchFamily="34" charset="0"/>
              </a:rPr>
              <a:t>或纠缠一对量子比特，也可以使用一系列串行操作来影响叠加的量子比特坍缩方式的概率</a:t>
            </a:r>
            <a:endParaRPr lang="zh-CN" altLang="en-US" dirty="0"/>
          </a:p>
        </p:txBody>
      </p:sp>
    </p:spTree>
    <p:custDataLst>
      <p:tags r:id="rId1"/>
    </p:custDataLst>
    <p:extLst>
      <p:ext uri="{BB962C8B-B14F-4D97-AF65-F5344CB8AC3E}">
        <p14:creationId xmlns:p14="http://schemas.microsoft.com/office/powerpoint/2010/main" val="445035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380413"/>
            <a:ext cx="5419185" cy="895350"/>
          </a:xfrm>
        </p:spPr>
        <p:txBody>
          <a:bodyPr/>
          <a:lstStyle/>
          <a:p>
            <a:r>
              <a:rPr lang="zh-CN" altLang="en-US" dirty="0"/>
              <a:t>用于量子计算的线性代数</a:t>
            </a:r>
          </a:p>
        </p:txBody>
      </p:sp>
      <p:sp>
        <p:nvSpPr>
          <p:cNvPr id="9" name="iṧḻiḑe">
            <a:extLst>
              <a:ext uri="{FF2B5EF4-FFF2-40B4-BE49-F238E27FC236}">
                <a16:creationId xmlns:a16="http://schemas.microsoft.com/office/drawing/2014/main" id="{04F69230-F3A6-4586-9371-A858F4763E9F}"/>
              </a:ext>
            </a:extLst>
          </p:cNvPr>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18633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量子计算中的向量和矩阵</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mc:AlternateContent xmlns:mc="http://schemas.openxmlformats.org/markup-compatibility/2006" xmlns:a14="http://schemas.microsoft.com/office/drawing/2010/main">
        <mc:Choice Requires="a14">
          <p:sp>
            <p:nvSpPr>
              <p:cNvPr id="5" name="矩形 4"/>
              <p:cNvSpPr/>
              <p:nvPr/>
            </p:nvSpPr>
            <p:spPr>
              <a:xfrm>
                <a:off x="669923" y="2386291"/>
                <a:ext cx="10850563" cy="2496581"/>
              </a:xfrm>
              <a:prstGeom prst="rect">
                <a:avLst/>
              </a:prstGeom>
            </p:spPr>
            <p:txBody>
              <a:bodyPr wrap="square">
                <a:spAutoFit/>
              </a:bodyPr>
              <a:lstStyle/>
              <a:p>
                <a:r>
                  <a:rPr lang="zh-CN" altLang="en-US" dirty="0">
                    <a:solidFill>
                      <a:srgbClr val="171717"/>
                    </a:solidFill>
                    <a:latin typeface="Segoe UI" panose="020B0502040204020203" pitchFamily="34" charset="0"/>
                  </a:rPr>
                  <a:t>量子比特的状态可以为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或 </a:t>
                </a:r>
                <a:r>
                  <a:rPr lang="en-US" altLang="zh-CN" dirty="0">
                    <a:solidFill>
                      <a:srgbClr val="171717"/>
                    </a:solidFill>
                    <a:latin typeface="Segoe UI" panose="020B0502040204020203" pitchFamily="34" charset="0"/>
                  </a:rPr>
                  <a:t>0</a:t>
                </a:r>
                <a:r>
                  <a:rPr lang="zh-CN" altLang="en-US" dirty="0">
                    <a:solidFill>
                      <a:srgbClr val="171717"/>
                    </a:solidFill>
                    <a:latin typeface="Segoe UI" panose="020B0502040204020203" pitchFamily="34" charset="0"/>
                  </a:rPr>
                  <a:t>，或者其中一个或这两者的各种叠加态。 使用线性代数，可将量子比特的状态描述为向量，并由单列矩阵</a:t>
                </a:r>
                <a14:m>
                  <m:oMath xmlns:m="http://schemas.openxmlformats.org/officeDocument/2006/math">
                    <m:d>
                      <m:dPr>
                        <m:begChr m:val="["/>
                        <m:endChr m:val="]"/>
                        <m:ctrlPr>
                          <a:rPr lang="en-US" altLang="zh-CN" i="1" smtClean="0">
                            <a:solidFill>
                              <a:srgbClr val="171717"/>
                            </a:solidFill>
                            <a:latin typeface="Cambria Math" panose="02040503050406030204" pitchFamily="18" charset="0"/>
                          </a:rPr>
                        </m:ctrlPr>
                      </m:dPr>
                      <m:e>
                        <m:m>
                          <m:mPr>
                            <m:mcs>
                              <m:mc>
                                <m:mcPr>
                                  <m:count m:val="1"/>
                                  <m:mcJc m:val="center"/>
                                </m:mcPr>
                              </m:mc>
                            </m:mcs>
                            <m:ctrlPr>
                              <a:rPr lang="en-US" altLang="zh-CN" i="1" smtClean="0">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𝑎</m:t>
                              </m:r>
                            </m:e>
                          </m:mr>
                          <m:mr>
                            <m:e>
                              <m:r>
                                <a:rPr lang="en-US" altLang="zh-CN" b="0" i="1" smtClean="0">
                                  <a:solidFill>
                                    <a:srgbClr val="171717"/>
                                  </a:solidFill>
                                  <a:latin typeface="Cambria Math" panose="02040503050406030204" pitchFamily="18" charset="0"/>
                                </a:rPr>
                                <m:t>𝑏</m:t>
                              </m:r>
                            </m:e>
                          </m:mr>
                        </m:m>
                      </m:e>
                    </m:d>
                  </m:oMath>
                </a14:m>
                <a:r>
                  <a:rPr lang="zh-CN" altLang="en-US" dirty="0">
                    <a:solidFill>
                      <a:srgbClr val="171717"/>
                    </a:solidFill>
                    <a:latin typeface="Segoe UI" panose="020B0502040204020203" pitchFamily="34" charset="0"/>
                  </a:rPr>
                  <a:t>表示。 它也称为量子状态向量，并且必须满足</a:t>
                </a:r>
                <a14:m>
                  <m:oMath xmlns:m="http://schemas.openxmlformats.org/officeDocument/2006/math">
                    <m:sSup>
                      <m:sSupPr>
                        <m:ctrlPr>
                          <a:rPr lang="en-US" altLang="zh-CN" i="1" smtClean="0">
                            <a:solidFill>
                              <a:srgbClr val="171717"/>
                            </a:solidFill>
                            <a:latin typeface="Cambria Math" panose="02040503050406030204" pitchFamily="18" charset="0"/>
                          </a:rPr>
                        </m:ctrlPr>
                      </m:sSupPr>
                      <m:e>
                        <m:d>
                          <m:dPr>
                            <m:begChr m:val="|"/>
                            <m:endChr m:val="|"/>
                            <m:ctrlPr>
                              <a:rPr lang="en-US" altLang="zh-CN" i="1" smtClean="0">
                                <a:solidFill>
                                  <a:srgbClr val="171717"/>
                                </a:solidFill>
                                <a:latin typeface="Cambria Math" panose="02040503050406030204" pitchFamily="18" charset="0"/>
                              </a:rPr>
                            </m:ctrlPr>
                          </m:dPr>
                          <m:e>
                            <m:r>
                              <a:rPr lang="en-US" altLang="zh-CN" b="0" i="1" smtClean="0">
                                <a:solidFill>
                                  <a:srgbClr val="171717"/>
                                </a:solidFill>
                                <a:latin typeface="Cambria Math" panose="02040503050406030204" pitchFamily="18" charset="0"/>
                              </a:rPr>
                              <m:t>𝑎</m:t>
                            </m:r>
                          </m:e>
                        </m:d>
                      </m:e>
                      <m:sup>
                        <m:r>
                          <a:rPr lang="en-US" altLang="zh-CN" b="0" i="1" smtClean="0">
                            <a:solidFill>
                              <a:srgbClr val="171717"/>
                            </a:solidFill>
                            <a:latin typeface="Cambria Math" panose="02040503050406030204" pitchFamily="18" charset="0"/>
                          </a:rPr>
                          <m:t>2</m:t>
                        </m:r>
                      </m:sup>
                    </m:sSup>
                    <m:r>
                      <a:rPr lang="en-US" altLang="zh-CN" b="0" i="1" smtClean="0">
                        <a:solidFill>
                          <a:srgbClr val="171717"/>
                        </a:solidFill>
                        <a:latin typeface="Cambria Math" panose="02040503050406030204" pitchFamily="18" charset="0"/>
                      </a:rPr>
                      <m:t>+</m:t>
                    </m:r>
                    <m:sSup>
                      <m:sSupPr>
                        <m:ctrlPr>
                          <a:rPr lang="en-US" altLang="zh-CN" i="1" smtClean="0">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b="0" i="1" smtClean="0">
                                <a:solidFill>
                                  <a:srgbClr val="171717"/>
                                </a:solidFill>
                                <a:latin typeface="Cambria Math" panose="02040503050406030204" pitchFamily="18" charset="0"/>
                              </a:rPr>
                              <m:t>𝑏</m:t>
                            </m:r>
                          </m:e>
                        </m:d>
                      </m:e>
                      <m:sup>
                        <m:r>
                          <a:rPr lang="en-US" altLang="zh-CN" i="1">
                            <a:solidFill>
                              <a:srgbClr val="171717"/>
                            </a:solidFill>
                            <a:latin typeface="Cambria Math" panose="02040503050406030204" pitchFamily="18" charset="0"/>
                          </a:rPr>
                          <m:t>2</m:t>
                        </m:r>
                      </m:sup>
                    </m:sSup>
                    <m:r>
                      <a:rPr lang="en-US" altLang="zh-CN" b="0" i="1" smtClean="0">
                        <a:solidFill>
                          <a:srgbClr val="171717"/>
                        </a:solidFill>
                        <a:latin typeface="Cambria Math" panose="02040503050406030204" pitchFamily="18" charset="0"/>
                      </a:rPr>
                      <m:t>=1</m:t>
                    </m:r>
                  </m:oMath>
                </a14:m>
                <a:r>
                  <a:rPr lang="zh-CN" altLang="en-US" dirty="0">
                    <a:solidFill>
                      <a:srgbClr val="171717"/>
                    </a:solidFill>
                    <a:latin typeface="Segoe UI" panose="020B0502040204020203" pitchFamily="34" charset="0"/>
                  </a:rPr>
                  <a:t>的要求</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矩阵的元素表示量子比特坍缩方式的概率，其中</a:t>
                </a:r>
                <a14:m>
                  <m:oMath xmlns:m="http://schemas.openxmlformats.org/officeDocument/2006/math">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i="1">
                                <a:solidFill>
                                  <a:srgbClr val="171717"/>
                                </a:solidFill>
                                <a:latin typeface="Cambria Math" panose="02040503050406030204" pitchFamily="18" charset="0"/>
                              </a:rPr>
                              <m:t>𝑎</m:t>
                            </m:r>
                          </m:e>
                        </m:d>
                      </m:e>
                      <m:sup>
                        <m:r>
                          <a:rPr lang="en-US" altLang="zh-CN" i="1">
                            <a:solidFill>
                              <a:srgbClr val="171717"/>
                            </a:solidFill>
                            <a:latin typeface="Cambria Math" panose="02040503050406030204" pitchFamily="18" charset="0"/>
                          </a:rPr>
                          <m:t>2</m:t>
                        </m:r>
                      </m:sup>
                    </m:sSup>
                  </m:oMath>
                </a14:m>
                <a:r>
                  <a:rPr lang="zh-CN" altLang="en-US" dirty="0">
                    <a:solidFill>
                      <a:srgbClr val="171717"/>
                    </a:solidFill>
                    <a:latin typeface="Segoe UI" panose="020B0502040204020203" pitchFamily="34" charset="0"/>
                  </a:rPr>
                  <a:t>是坍缩为零的概率，而</a:t>
                </a:r>
                <a14:m>
                  <m:oMath xmlns:m="http://schemas.openxmlformats.org/officeDocument/2006/math">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i="1">
                                <a:solidFill>
                                  <a:srgbClr val="171717"/>
                                </a:solidFill>
                                <a:latin typeface="Cambria Math" panose="02040503050406030204" pitchFamily="18" charset="0"/>
                              </a:rPr>
                              <m:t>𝑏</m:t>
                            </m:r>
                          </m:e>
                        </m:d>
                      </m:e>
                      <m:sup>
                        <m:r>
                          <a:rPr lang="en-US" altLang="zh-CN" i="1">
                            <a:solidFill>
                              <a:srgbClr val="171717"/>
                            </a:solidFill>
                            <a:latin typeface="Cambria Math" panose="02040503050406030204" pitchFamily="18" charset="0"/>
                          </a:rPr>
                          <m:t>2</m:t>
                        </m:r>
                      </m:sup>
                    </m:sSup>
                  </m:oMath>
                </a14:m>
                <a:r>
                  <a:rPr lang="zh-CN" altLang="en-US" dirty="0">
                    <a:solidFill>
                      <a:srgbClr val="171717"/>
                    </a:solidFill>
                    <a:latin typeface="Segoe UI" panose="020B0502040204020203" pitchFamily="34" charset="0"/>
                  </a:rPr>
                  <a:t>是坍缩为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的概率。 以下矩阵均表示有效的量子状态向量：</a:t>
                </a:r>
                <a:endParaRPr lang="en-US" altLang="zh-CN" dirty="0">
                  <a:solidFill>
                    <a:srgbClr val="171717"/>
                  </a:solidFill>
                  <a:latin typeface="Segoe UI" panose="020B0502040204020203" pitchFamily="34" charset="0"/>
                </a:endParaRPr>
              </a:p>
              <a:p>
                <a:pPr algn="ct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1</m:t>
                              </m:r>
                            </m:e>
                          </m:mr>
                          <m:mr>
                            <m:e>
                              <m:r>
                                <a:rPr lang="en-US" altLang="zh-CN" b="0" i="1" smtClean="0">
                                  <a:solidFill>
                                    <a:srgbClr val="171717"/>
                                  </a:solidFill>
                                  <a:latin typeface="Cambria Math" panose="02040503050406030204" pitchFamily="18" charset="0"/>
                                </a:rPr>
                                <m:t>0</m:t>
                              </m:r>
                            </m:e>
                          </m:mr>
                        </m:m>
                      </m:e>
                    </m:d>
                  </m:oMath>
                </a14:m>
                <a:r>
                  <a:rPr lang="en-US" altLang="zh-CN" dirty="0">
                    <a:solidFill>
                      <a:srgbClr val="171717"/>
                    </a:solidFill>
                    <a:latin typeface="Segoe UI" panose="020B0502040204020203" pitchFamily="34" charset="0"/>
                  </a:rPr>
                  <a:t>,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0</m:t>
                              </m:r>
                            </m:e>
                          </m:mr>
                          <m:mr>
                            <m:e>
                              <m:r>
                                <a:rPr lang="en-US" altLang="zh-CN" b="0" i="1" smtClean="0">
                                  <a:solidFill>
                                    <a:srgbClr val="171717"/>
                                  </a:solidFill>
                                  <a:latin typeface="Cambria Math" panose="02040503050406030204" pitchFamily="18" charset="0"/>
                                </a:rPr>
                                <m:t>1</m:t>
                              </m:r>
                            </m:e>
                          </m:mr>
                        </m:m>
                      </m:e>
                    </m:d>
                  </m:oMath>
                </a14:m>
                <a:r>
                  <a:rPr lang="en-US" altLang="zh-CN" dirty="0">
                    <a:solidFill>
                      <a:srgbClr val="171717"/>
                    </a:solidFill>
                    <a:latin typeface="Segoe UI" panose="020B0502040204020203" pitchFamily="34" charset="0"/>
                  </a:rPr>
                  <a:t>,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f>
                                <m:fPr>
                                  <m:ctrlPr>
                                    <a:rPr lang="en-US" altLang="zh-CN" i="1" smtClean="0">
                                      <a:solidFill>
                                        <a:srgbClr val="171717"/>
                                      </a:solidFill>
                                      <a:latin typeface="Cambria Math" panose="02040503050406030204" pitchFamily="18" charset="0"/>
                                    </a:rPr>
                                  </m:ctrlPr>
                                </m:fPr>
                                <m:num>
                                  <m:r>
                                    <a:rPr lang="en-US" altLang="zh-CN" i="1">
                                      <a:solidFill>
                                        <a:srgbClr val="171717"/>
                                      </a:solidFill>
                                      <a:latin typeface="Cambria Math" panose="02040503050406030204" pitchFamily="18" charset="0"/>
                                    </a:rPr>
                                    <m:t>1</m:t>
                                  </m:r>
                                </m:num>
                                <m:den>
                                  <m:rad>
                                    <m:radPr>
                                      <m:degHide m:val="on"/>
                                      <m:ctrlPr>
                                        <a:rPr lang="en-US" altLang="zh-CN" i="1">
                                          <a:solidFill>
                                            <a:srgbClr val="171717"/>
                                          </a:solidFill>
                                          <a:latin typeface="Cambria Math" panose="02040503050406030204" pitchFamily="18" charset="0"/>
                                        </a:rPr>
                                      </m:ctrlPr>
                                    </m:radPr>
                                    <m:deg/>
                                    <m:e>
                                      <m:r>
                                        <a:rPr lang="en-US" altLang="zh-CN" b="0" i="1" smtClean="0">
                                          <a:solidFill>
                                            <a:srgbClr val="171717"/>
                                          </a:solidFill>
                                          <a:latin typeface="Cambria Math" panose="02040503050406030204" pitchFamily="18" charset="0"/>
                                        </a:rPr>
                                        <m:t>2</m:t>
                                      </m:r>
                                    </m:e>
                                  </m:rad>
                                </m:den>
                              </m:f>
                            </m:e>
                          </m:mr>
                          <m:mr>
                            <m:e>
                              <m:f>
                                <m:fPr>
                                  <m:ctrlPr>
                                    <a:rPr lang="en-US" altLang="zh-CN" i="1">
                                      <a:solidFill>
                                        <a:srgbClr val="171717"/>
                                      </a:solidFill>
                                      <a:latin typeface="Cambria Math" panose="02040503050406030204" pitchFamily="18" charset="0"/>
                                    </a:rPr>
                                  </m:ctrlPr>
                                </m:fPr>
                                <m:num>
                                  <m:r>
                                    <a:rPr lang="en-US" altLang="zh-CN" i="1">
                                      <a:solidFill>
                                        <a:srgbClr val="171717"/>
                                      </a:solidFill>
                                      <a:latin typeface="Cambria Math" panose="02040503050406030204" pitchFamily="18" charset="0"/>
                                    </a:rPr>
                                    <m:t>1</m:t>
                                  </m:r>
                                </m:num>
                                <m:den>
                                  <m:rad>
                                    <m:radPr>
                                      <m:degHide m:val="on"/>
                                      <m:ctrlPr>
                                        <a:rPr lang="en-US" altLang="zh-CN" i="1">
                                          <a:solidFill>
                                            <a:srgbClr val="171717"/>
                                          </a:solidFill>
                                          <a:latin typeface="Cambria Math" panose="02040503050406030204" pitchFamily="18" charset="0"/>
                                        </a:rPr>
                                      </m:ctrlPr>
                                    </m:radPr>
                                    <m:deg/>
                                    <m:e>
                                      <m:r>
                                        <a:rPr lang="en-US" altLang="zh-CN" i="1">
                                          <a:solidFill>
                                            <a:srgbClr val="171717"/>
                                          </a:solidFill>
                                          <a:latin typeface="Cambria Math" panose="02040503050406030204" pitchFamily="18" charset="0"/>
                                        </a:rPr>
                                        <m:t>2</m:t>
                                      </m:r>
                                    </m:e>
                                  </m:rad>
                                </m:den>
                              </m:f>
                            </m:e>
                          </m:mr>
                        </m:m>
                      </m:e>
                    </m:d>
                  </m:oMath>
                </a14:m>
                <a:r>
                  <a:rPr lang="en-US" altLang="zh-CN" dirty="0">
                    <a:solidFill>
                      <a:srgbClr val="171717"/>
                    </a:solidFill>
                    <a:latin typeface="Segoe UI" panose="020B0502040204020203" pitchFamily="34" charset="0"/>
                  </a:rPr>
                  <a:t>,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f>
                                <m:fPr>
                                  <m:ctrlPr>
                                    <a:rPr lang="en-US" altLang="zh-CN" i="1">
                                      <a:solidFill>
                                        <a:srgbClr val="171717"/>
                                      </a:solidFill>
                                      <a:latin typeface="Cambria Math" panose="02040503050406030204" pitchFamily="18" charset="0"/>
                                    </a:rPr>
                                  </m:ctrlPr>
                                </m:fPr>
                                <m:num>
                                  <m:r>
                                    <a:rPr lang="en-US" altLang="zh-CN" i="1">
                                      <a:solidFill>
                                        <a:srgbClr val="171717"/>
                                      </a:solidFill>
                                      <a:latin typeface="Cambria Math" panose="02040503050406030204" pitchFamily="18" charset="0"/>
                                    </a:rPr>
                                    <m:t>1</m:t>
                                  </m:r>
                                </m:num>
                                <m:den>
                                  <m:rad>
                                    <m:radPr>
                                      <m:degHide m:val="on"/>
                                      <m:ctrlPr>
                                        <a:rPr lang="en-US" altLang="zh-CN" i="1">
                                          <a:solidFill>
                                            <a:srgbClr val="171717"/>
                                          </a:solidFill>
                                          <a:latin typeface="Cambria Math" panose="02040503050406030204" pitchFamily="18" charset="0"/>
                                        </a:rPr>
                                      </m:ctrlPr>
                                    </m:radPr>
                                    <m:deg/>
                                    <m:e>
                                      <m:r>
                                        <a:rPr lang="en-US" altLang="zh-CN" i="1">
                                          <a:solidFill>
                                            <a:srgbClr val="171717"/>
                                          </a:solidFill>
                                          <a:latin typeface="Cambria Math" panose="02040503050406030204" pitchFamily="18" charset="0"/>
                                        </a:rPr>
                                        <m:t>2</m:t>
                                      </m:r>
                                    </m:e>
                                  </m:rad>
                                </m:den>
                              </m:f>
                            </m:e>
                          </m:mr>
                          <m:mr>
                            <m:e>
                              <m:f>
                                <m:fPr>
                                  <m:ctrlPr>
                                    <a:rPr lang="en-US" altLang="zh-CN" i="1">
                                      <a:solidFill>
                                        <a:srgbClr val="171717"/>
                                      </a:solidFill>
                                      <a:latin typeface="Cambria Math" panose="02040503050406030204" pitchFamily="18" charset="0"/>
                                    </a:rPr>
                                  </m:ctrlPr>
                                </m:fPr>
                                <m:num>
                                  <m:r>
                                    <a:rPr lang="en-US" altLang="zh-CN" b="0" i="1" smtClean="0">
                                      <a:solidFill>
                                        <a:srgbClr val="171717"/>
                                      </a:solidFill>
                                      <a:latin typeface="Cambria Math" panose="02040503050406030204" pitchFamily="18" charset="0"/>
                                    </a:rPr>
                                    <m:t>−</m:t>
                                  </m:r>
                                  <m:r>
                                    <a:rPr lang="en-US" altLang="zh-CN" i="1">
                                      <a:solidFill>
                                        <a:srgbClr val="171717"/>
                                      </a:solidFill>
                                      <a:latin typeface="Cambria Math" panose="02040503050406030204" pitchFamily="18" charset="0"/>
                                    </a:rPr>
                                    <m:t>1</m:t>
                                  </m:r>
                                </m:num>
                                <m:den>
                                  <m:rad>
                                    <m:radPr>
                                      <m:degHide m:val="on"/>
                                      <m:ctrlPr>
                                        <a:rPr lang="en-US" altLang="zh-CN" i="1">
                                          <a:solidFill>
                                            <a:srgbClr val="171717"/>
                                          </a:solidFill>
                                          <a:latin typeface="Cambria Math" panose="02040503050406030204" pitchFamily="18" charset="0"/>
                                        </a:rPr>
                                      </m:ctrlPr>
                                    </m:radPr>
                                    <m:deg/>
                                    <m:e>
                                      <m:r>
                                        <a:rPr lang="en-US" altLang="zh-CN" i="1">
                                          <a:solidFill>
                                            <a:srgbClr val="171717"/>
                                          </a:solidFill>
                                          <a:latin typeface="Cambria Math" panose="02040503050406030204" pitchFamily="18" charset="0"/>
                                        </a:rPr>
                                        <m:t>2</m:t>
                                      </m:r>
                                    </m:e>
                                  </m:rad>
                                </m:den>
                              </m:f>
                            </m:e>
                          </m:mr>
                        </m:m>
                      </m:e>
                    </m:d>
                  </m:oMath>
                </a14:m>
                <a:r>
                  <a:rPr lang="en-US" altLang="zh-CN" dirty="0">
                    <a:solidFill>
                      <a:srgbClr val="171717"/>
                    </a:solidFill>
                    <a:latin typeface="Segoe UI" panose="020B0502040204020203" pitchFamily="34" charset="0"/>
                  </a:rPr>
                  <a:t>, and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f>
                                <m:fPr>
                                  <m:ctrlPr>
                                    <a:rPr lang="en-US" altLang="zh-CN" i="1">
                                      <a:solidFill>
                                        <a:srgbClr val="171717"/>
                                      </a:solidFill>
                                      <a:latin typeface="Cambria Math" panose="02040503050406030204" pitchFamily="18" charset="0"/>
                                    </a:rPr>
                                  </m:ctrlPr>
                                </m:fPr>
                                <m:num>
                                  <m:r>
                                    <a:rPr lang="en-US" altLang="zh-CN" i="1">
                                      <a:solidFill>
                                        <a:srgbClr val="171717"/>
                                      </a:solidFill>
                                      <a:latin typeface="Cambria Math" panose="02040503050406030204" pitchFamily="18" charset="0"/>
                                    </a:rPr>
                                    <m:t>1</m:t>
                                  </m:r>
                                </m:num>
                                <m:den>
                                  <m:rad>
                                    <m:radPr>
                                      <m:degHide m:val="on"/>
                                      <m:ctrlPr>
                                        <a:rPr lang="en-US" altLang="zh-CN" i="1">
                                          <a:solidFill>
                                            <a:srgbClr val="171717"/>
                                          </a:solidFill>
                                          <a:latin typeface="Cambria Math" panose="02040503050406030204" pitchFamily="18" charset="0"/>
                                        </a:rPr>
                                      </m:ctrlPr>
                                    </m:radPr>
                                    <m:deg/>
                                    <m:e>
                                      <m:r>
                                        <a:rPr lang="en-US" altLang="zh-CN" i="1">
                                          <a:solidFill>
                                            <a:srgbClr val="171717"/>
                                          </a:solidFill>
                                          <a:latin typeface="Cambria Math" panose="02040503050406030204" pitchFamily="18" charset="0"/>
                                        </a:rPr>
                                        <m:t>2</m:t>
                                      </m:r>
                                    </m:e>
                                  </m:rad>
                                </m:den>
                              </m:f>
                            </m:e>
                          </m:mr>
                          <m:mr>
                            <m:e>
                              <m:f>
                                <m:fPr>
                                  <m:ctrlPr>
                                    <a:rPr lang="en-US" altLang="zh-CN" i="1">
                                      <a:solidFill>
                                        <a:srgbClr val="171717"/>
                                      </a:solidFill>
                                      <a:latin typeface="Cambria Math" panose="02040503050406030204" pitchFamily="18" charset="0"/>
                                    </a:rPr>
                                  </m:ctrlPr>
                                </m:fPr>
                                <m:num>
                                  <m:r>
                                    <a:rPr lang="en-US" altLang="zh-CN" b="0" i="1" smtClean="0">
                                      <a:solidFill>
                                        <a:srgbClr val="171717"/>
                                      </a:solidFill>
                                      <a:latin typeface="Cambria Math" panose="02040503050406030204" pitchFamily="18" charset="0"/>
                                    </a:rPr>
                                    <m:t>𝑖</m:t>
                                  </m:r>
                                </m:num>
                                <m:den>
                                  <m:rad>
                                    <m:radPr>
                                      <m:degHide m:val="on"/>
                                      <m:ctrlPr>
                                        <a:rPr lang="en-US" altLang="zh-CN" i="1">
                                          <a:solidFill>
                                            <a:srgbClr val="171717"/>
                                          </a:solidFill>
                                          <a:latin typeface="Cambria Math" panose="02040503050406030204" pitchFamily="18" charset="0"/>
                                        </a:rPr>
                                      </m:ctrlPr>
                                    </m:radPr>
                                    <m:deg/>
                                    <m:e>
                                      <m:r>
                                        <a:rPr lang="en-US" altLang="zh-CN" i="1">
                                          <a:solidFill>
                                            <a:srgbClr val="171717"/>
                                          </a:solidFill>
                                          <a:latin typeface="Cambria Math" panose="02040503050406030204" pitchFamily="18" charset="0"/>
                                        </a:rPr>
                                        <m:t>2</m:t>
                                      </m:r>
                                    </m:e>
                                  </m:rad>
                                </m:den>
                              </m:f>
                            </m:e>
                          </m:mr>
                        </m:m>
                      </m:e>
                    </m:d>
                  </m:oMath>
                </a14:m>
                <a:endParaRPr lang="zh-CN" altLang="en-US" dirty="0">
                  <a:solidFill>
                    <a:srgbClr val="171717"/>
                  </a:solidFill>
                  <a:latin typeface="Segoe UI" panose="020B0502040204020203" pitchFamily="34"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69923" y="2386291"/>
                <a:ext cx="10850563" cy="2496581"/>
              </a:xfrm>
              <a:prstGeom prst="rect">
                <a:avLst/>
              </a:prstGeom>
              <a:blipFill>
                <a:blip r:embed="rId3"/>
                <a:stretch>
                  <a:fillRect l="-506" t="-122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645108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量子计算中的向量和矩阵</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mc:AlternateContent xmlns:mc="http://schemas.openxmlformats.org/markup-compatibility/2006" xmlns:a14="http://schemas.microsoft.com/office/drawing/2010/main">
        <mc:Choice Requires="a14">
          <p:sp>
            <p:nvSpPr>
              <p:cNvPr id="3" name="Rectangle 1"/>
              <p:cNvSpPr>
                <a:spLocks noChangeArrowheads="1"/>
              </p:cNvSpPr>
              <p:nvPr/>
            </p:nvSpPr>
            <p:spPr bwMode="auto">
              <a:xfrm>
                <a:off x="669925" y="1257537"/>
                <a:ext cx="10918696" cy="4545347"/>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171717"/>
                    </a:solidFill>
                    <a:latin typeface="Segoe UI" panose="020B0502040204020203" pitchFamily="34" charset="0"/>
                  </a:rPr>
                  <a:t>量子操作也可以由矩阵表示。 将量子操作应用于量子比特时，代表它们的两个矩阵将相乘，得到的答案表示执行该操作后量子比特的新状态</a:t>
                </a:r>
                <a:endParaRPr lang="en-US" altLang="zh-CN" dirty="0">
                  <a:solidFill>
                    <a:srgbClr val="171717"/>
                  </a:solidFill>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rgbClr val="171717"/>
                  </a:solidFill>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171717"/>
                    </a:solidFill>
                    <a:latin typeface="Segoe UI" panose="020B0502040204020203" pitchFamily="34" charset="0"/>
                  </a:rPr>
                  <a:t>下面是用矩阵乘法表示的两个常见的量子操作</a:t>
                </a:r>
                <a:r>
                  <a:rPr lang="zh-CN" altLang="en-US" dirty="0">
                    <a:solidFill>
                      <a:srgbClr val="171717"/>
                    </a:solidFill>
                    <a:latin typeface="Segoe UI" panose="020B0502040204020203" pitchFamily="34" charset="0"/>
                  </a:rPr>
                  <a:t>：</a:t>
                </a:r>
                <a:endParaRPr lang="en-US" altLang="zh-CN" dirty="0">
                  <a:solidFill>
                    <a:srgbClr val="171717"/>
                  </a:solidFill>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dirty="0">
                  <a:solidFill>
                    <a:srgbClr val="171717"/>
                  </a:solidFill>
                  <a:latin typeface="Segoe UI" panose="020B0502040204020203" pitchFamily="34" charset="0"/>
                </a:endParaRPr>
              </a:p>
              <a:p>
                <a:pPr lvl="0"/>
                <a:r>
                  <a:rPr lang="zh-CN" altLang="zh-CN" dirty="0">
                    <a:solidFill>
                      <a:srgbClr val="171717"/>
                    </a:solidFill>
                    <a:latin typeface="Segoe UI" panose="020B0502040204020203" pitchFamily="34" charset="0"/>
                  </a:rPr>
                  <a:t>X 操作</a:t>
                </a:r>
                <a:r>
                  <a:rPr lang="en-US" altLang="zh-CN" dirty="0">
                    <a:solidFill>
                      <a:srgbClr val="171717"/>
                    </a:solidFill>
                    <a:latin typeface="Segoe UI" panose="020B0502040204020203" pitchFamily="34" charset="0"/>
                  </a:rPr>
                  <a:t> </a:t>
                </a:r>
                <a:r>
                  <a:rPr lang="zh-CN" altLang="zh-CN" dirty="0">
                    <a:solidFill>
                      <a:srgbClr val="171717"/>
                    </a:solidFill>
                    <a:latin typeface="Segoe UI" panose="020B0502040204020203" pitchFamily="34" charset="0"/>
                  </a:rPr>
                  <a:t>由 Pauli 矩阵 </a:t>
                </a:r>
                <a:r>
                  <a:rPr lang="zh-CN" altLang="zh-CN" b="1" dirty="0">
                    <a:solidFill>
                      <a:srgbClr val="171717"/>
                    </a:solidFill>
                    <a:latin typeface="Segoe UI" panose="020B0502040204020203" pitchFamily="34" charset="0"/>
                  </a:rPr>
                  <a:t>X</a:t>
                </a:r>
                <a:r>
                  <a:rPr lang="en-US" altLang="zh-CN" b="1" dirty="0">
                    <a:solidFill>
                      <a:srgbClr val="171717"/>
                    </a:solidFill>
                    <a:latin typeface="Segoe UI" panose="020B0502040204020203" pitchFamily="34" charset="0"/>
                  </a:rPr>
                  <a:t> </a:t>
                </a:r>
                <a:r>
                  <a:rPr lang="zh-CN" altLang="zh-CN" dirty="0">
                    <a:solidFill>
                      <a:srgbClr val="171717"/>
                    </a:solidFill>
                    <a:latin typeface="Segoe UI" panose="020B0502040204020203" pitchFamily="34" charset="0"/>
                  </a:rPr>
                  <a:t>表示，</a:t>
                </a:r>
                <a:r>
                  <a:rPr lang="zh-CN" altLang="zh-CN" b="1" dirty="0">
                    <a:solidFill>
                      <a:srgbClr val="171717"/>
                    </a:solidFill>
                    <a:latin typeface="Segoe UI" panose="020B0502040204020203" pitchFamily="34" charset="0"/>
                  </a:rPr>
                  <a:t> X</a:t>
                </a:r>
                <a:r>
                  <a:rPr lang="en-US" altLang="zh-CN" b="1" dirty="0">
                    <a:solidFill>
                      <a:srgbClr val="171717"/>
                    </a:solidFill>
                    <a:latin typeface="Segoe UI" panose="020B0502040204020203" pitchFamily="34" charset="0"/>
                  </a:rPr>
                  <a:t> </a:t>
                </a:r>
                <a:r>
                  <a:rPr lang="en-US" altLang="zh-CN" dirty="0">
                    <a:solidFill>
                      <a:srgbClr val="171717"/>
                    </a:solidFill>
                    <a:latin typeface="Segoe UI" panose="020B0502040204020203" pitchFamily="34" charset="0"/>
                  </a:rPr>
                  <a:t>= </a:t>
                </a:r>
                <a14:m>
                  <m:oMath xmlns:m="http://schemas.openxmlformats.org/officeDocument/2006/math">
                    <m:d>
                      <m:dPr>
                        <m:begChr m:val="["/>
                        <m:endChr m:val="]"/>
                        <m:ctrlPr>
                          <a:rPr lang="en-US" altLang="zh-CN" i="1" smtClean="0">
                            <a:solidFill>
                              <a:srgbClr val="171717"/>
                            </a:solidFill>
                            <a:latin typeface="Cambria Math" panose="02040503050406030204" pitchFamily="18" charset="0"/>
                          </a:rPr>
                        </m:ctrlPr>
                      </m:dPr>
                      <m:e>
                        <m:m>
                          <m:mPr>
                            <m:mcs>
                              <m:mc>
                                <m:mcPr>
                                  <m:count m:val="2"/>
                                  <m:mcJc m:val="center"/>
                                </m:mcPr>
                              </m:mc>
                            </m:mcs>
                            <m:ctrlPr>
                              <a:rPr lang="en-US" altLang="zh-CN" i="1" smtClean="0">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1</m:t>
                              </m:r>
                            </m:e>
                            <m:e>
                              <m:r>
                                <a:rPr lang="en-US" altLang="zh-CN" b="0" i="1" smtClean="0">
                                  <a:solidFill>
                                    <a:srgbClr val="171717"/>
                                  </a:solidFill>
                                  <a:latin typeface="Cambria Math" panose="02040503050406030204" pitchFamily="18" charset="0"/>
                                </a:rPr>
                                <m:t>0</m:t>
                              </m:r>
                            </m:e>
                          </m:mr>
                          <m:mr>
                            <m:e>
                              <m:r>
                                <a:rPr lang="en-US" altLang="zh-CN" b="0" i="1" smtClean="0">
                                  <a:solidFill>
                                    <a:srgbClr val="171717"/>
                                  </a:solidFill>
                                  <a:latin typeface="Cambria Math" panose="02040503050406030204" pitchFamily="18" charset="0"/>
                                </a:rPr>
                                <m:t>0</m:t>
                              </m:r>
                            </m:e>
                            <m:e>
                              <m:r>
                                <a:rPr lang="en-US" altLang="zh-CN" b="0" i="1" smtClean="0">
                                  <a:solidFill>
                                    <a:srgbClr val="171717"/>
                                  </a:solidFill>
                                  <a:latin typeface="Cambria Math" panose="02040503050406030204" pitchFamily="18" charset="0"/>
                                </a:rPr>
                                <m:t>1</m:t>
                              </m:r>
                            </m:e>
                          </m:mr>
                        </m:m>
                      </m:e>
                    </m:d>
                  </m:oMath>
                </a14:m>
                <a:r>
                  <a:rPr lang="en-US" altLang="zh-CN" dirty="0">
                    <a:solidFill>
                      <a:srgbClr val="171717"/>
                    </a:solidFill>
                    <a:latin typeface="Segoe UI" panose="020B0502040204020203" pitchFamily="34" charset="0"/>
                  </a:rPr>
                  <a:t>,  </a:t>
                </a:r>
                <a:r>
                  <a:rPr lang="zh-CN" altLang="zh-CN" dirty="0">
                    <a:solidFill>
                      <a:srgbClr val="171717"/>
                    </a:solidFill>
                    <a:latin typeface="Segoe UI" panose="020B0502040204020203" pitchFamily="34" charset="0"/>
                  </a:rPr>
                  <a:t>用于将量子比特的状态从 0 翻转到 1（反之亦然），例如</a:t>
                </a:r>
                <a:endParaRPr lang="en-US" altLang="zh-CN" dirty="0">
                  <a:solidFill>
                    <a:srgbClr val="171717"/>
                  </a:solidFill>
                  <a:latin typeface="Segoe UI" panose="020B0502040204020203" pitchFamily="34" charset="0"/>
                </a:endParaRPr>
              </a:p>
              <a:p>
                <a:pPr lvl="0" algn="ct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2"/>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0</m:t>
                              </m:r>
                            </m:e>
                            <m:e>
                              <m:r>
                                <a:rPr lang="en-US" altLang="zh-CN" b="0" i="1" smtClean="0">
                                  <a:solidFill>
                                    <a:srgbClr val="171717"/>
                                  </a:solidFill>
                                  <a:latin typeface="Cambria Math" panose="02040503050406030204" pitchFamily="18" charset="0"/>
                                </a:rPr>
                                <m:t>1</m:t>
                              </m:r>
                            </m:e>
                          </m:mr>
                          <m:mr>
                            <m:e>
                              <m:r>
                                <a:rPr lang="en-US" altLang="zh-CN" b="0" i="1" smtClean="0">
                                  <a:solidFill>
                                    <a:srgbClr val="171717"/>
                                  </a:solidFill>
                                  <a:latin typeface="Cambria Math" panose="02040503050406030204" pitchFamily="18" charset="0"/>
                                </a:rPr>
                                <m:t>1</m:t>
                              </m:r>
                            </m:e>
                            <m:e>
                              <m:r>
                                <a:rPr lang="en-US" altLang="zh-CN" b="0" i="1" smtClean="0">
                                  <a:solidFill>
                                    <a:srgbClr val="171717"/>
                                  </a:solidFill>
                                  <a:latin typeface="Cambria Math" panose="02040503050406030204" pitchFamily="18" charset="0"/>
                                </a:rPr>
                                <m:t>0</m:t>
                              </m:r>
                            </m:e>
                          </m:mr>
                        </m:m>
                      </m:e>
                    </m:d>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1</m:t>
                              </m:r>
                            </m:e>
                          </m:mr>
                          <m:mr>
                            <m:e>
                              <m:r>
                                <a:rPr lang="en-US" altLang="zh-CN" i="1">
                                  <a:solidFill>
                                    <a:srgbClr val="171717"/>
                                  </a:solidFill>
                                  <a:latin typeface="Cambria Math" panose="02040503050406030204" pitchFamily="18" charset="0"/>
                                </a:rPr>
                                <m:t>0</m:t>
                              </m:r>
                            </m:e>
                          </m:mr>
                        </m:m>
                      </m:e>
                    </m:d>
                  </m:oMath>
                </a14:m>
                <a:r>
                  <a:rPr lang="en-US" altLang="zh-CN" dirty="0">
                    <a:solidFill>
                      <a:srgbClr val="171717"/>
                    </a:solidFill>
                    <a:latin typeface="Segoe UI" panose="020B0502040204020203" pitchFamily="34" charset="0"/>
                  </a:rPr>
                  <a:t> =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0</m:t>
                              </m:r>
                            </m:e>
                          </m:mr>
                          <m:mr>
                            <m:e>
                              <m:r>
                                <a:rPr lang="en-US" altLang="zh-CN" b="0" i="1" smtClean="0">
                                  <a:solidFill>
                                    <a:srgbClr val="171717"/>
                                  </a:solidFill>
                                  <a:latin typeface="Cambria Math" panose="02040503050406030204" pitchFamily="18" charset="0"/>
                                </a:rPr>
                                <m:t>1</m:t>
                              </m:r>
                            </m:e>
                          </m:mr>
                        </m:m>
                      </m:e>
                    </m:d>
                  </m:oMath>
                </a14:m>
                <a:endParaRPr lang="zh-CN" altLang="zh-CN" dirty="0">
                  <a:solidFill>
                    <a:srgbClr val="171717"/>
                  </a:solidFill>
                  <a:latin typeface="Segoe UI" panose="020B0502040204020203" pitchFamily="34" charset="0"/>
                </a:endParaRPr>
              </a:p>
              <a:p>
                <a:pPr lvl="0"/>
                <a:r>
                  <a:rPr lang="en-US" altLang="zh-CN" dirty="0">
                    <a:solidFill>
                      <a:srgbClr val="171717"/>
                    </a:solidFill>
                    <a:latin typeface="Segoe UI" panose="020B0502040204020203" pitchFamily="34" charset="0"/>
                  </a:rPr>
                  <a:t>H </a:t>
                </a:r>
                <a:r>
                  <a:rPr lang="zh-CN" altLang="zh-CN" dirty="0">
                    <a:solidFill>
                      <a:srgbClr val="171717"/>
                    </a:solidFill>
                    <a:latin typeface="Segoe UI" panose="020B0502040204020203" pitchFamily="34" charset="0"/>
                  </a:rPr>
                  <a:t>操作</a:t>
                </a:r>
                <a:r>
                  <a:rPr lang="en-US" altLang="zh-CN" dirty="0">
                    <a:solidFill>
                      <a:srgbClr val="171717"/>
                    </a:solidFill>
                    <a:latin typeface="Segoe UI" panose="020B0502040204020203" pitchFamily="34" charset="0"/>
                  </a:rPr>
                  <a:t> </a:t>
                </a:r>
                <a:r>
                  <a:rPr lang="zh-CN" altLang="zh-CN" dirty="0">
                    <a:solidFill>
                      <a:srgbClr val="171717"/>
                    </a:solidFill>
                    <a:latin typeface="Segoe UI" panose="020B0502040204020203" pitchFamily="34" charset="0"/>
                  </a:rPr>
                  <a:t>由 Hadamard 变换 </a:t>
                </a:r>
                <a:r>
                  <a:rPr lang="en-US" altLang="zh-CN" b="1" dirty="0">
                    <a:solidFill>
                      <a:srgbClr val="171717"/>
                    </a:solidFill>
                    <a:latin typeface="Segoe UI" panose="020B0502040204020203" pitchFamily="34" charset="0"/>
                  </a:rPr>
                  <a:t>H </a:t>
                </a:r>
                <a:r>
                  <a:rPr lang="zh-CN" altLang="zh-CN" dirty="0">
                    <a:solidFill>
                      <a:srgbClr val="171717"/>
                    </a:solidFill>
                    <a:latin typeface="Segoe UI" panose="020B0502040204020203" pitchFamily="34" charset="0"/>
                  </a:rPr>
                  <a:t>表示，</a:t>
                </a:r>
                <a:r>
                  <a:rPr lang="en-US" altLang="zh-CN" b="1" dirty="0">
                    <a:solidFill>
                      <a:srgbClr val="171717"/>
                    </a:solidFill>
                    <a:latin typeface="Segoe UI" panose="020B0502040204020203" pitchFamily="34" charset="0"/>
                  </a:rPr>
                  <a:t>H </a:t>
                </a:r>
                <a:r>
                  <a:rPr lang="en-US" altLang="zh-CN" dirty="0">
                    <a:solidFill>
                      <a:srgbClr val="171717"/>
                    </a:solidFill>
                    <a:latin typeface="Segoe UI" panose="020B0502040204020203" pitchFamily="34" charset="0"/>
                  </a:rPr>
                  <a:t>= </a:t>
                </a:r>
                <a14:m>
                  <m:oMath xmlns:m="http://schemas.openxmlformats.org/officeDocument/2006/math">
                    <m:f>
                      <m:fPr>
                        <m:ctrlPr>
                          <a:rPr lang="en-US" altLang="zh-CN" i="1">
                            <a:solidFill>
                              <a:srgbClr val="171717"/>
                            </a:solidFill>
                            <a:latin typeface="Cambria Math" panose="02040503050406030204" pitchFamily="18" charset="0"/>
                          </a:rPr>
                        </m:ctrlPr>
                      </m:fPr>
                      <m:num>
                        <m:r>
                          <a:rPr lang="en-US" altLang="zh-CN" i="1">
                            <a:solidFill>
                              <a:srgbClr val="171717"/>
                            </a:solidFill>
                            <a:latin typeface="Cambria Math" panose="02040503050406030204" pitchFamily="18" charset="0"/>
                          </a:rPr>
                          <m:t>1</m:t>
                        </m:r>
                      </m:num>
                      <m:den>
                        <m:rad>
                          <m:radPr>
                            <m:degHide m:val="on"/>
                            <m:ctrlPr>
                              <a:rPr lang="en-US" altLang="zh-CN" i="1">
                                <a:solidFill>
                                  <a:srgbClr val="171717"/>
                                </a:solidFill>
                                <a:latin typeface="Cambria Math" panose="02040503050406030204" pitchFamily="18" charset="0"/>
                              </a:rPr>
                            </m:ctrlPr>
                          </m:radPr>
                          <m:deg/>
                          <m:e>
                            <m:r>
                              <a:rPr lang="en-US" altLang="zh-CN" i="1">
                                <a:solidFill>
                                  <a:srgbClr val="171717"/>
                                </a:solidFill>
                                <a:latin typeface="Cambria Math" panose="02040503050406030204" pitchFamily="18" charset="0"/>
                              </a:rPr>
                              <m:t>2</m:t>
                            </m:r>
                          </m:e>
                        </m:rad>
                      </m:den>
                    </m:f>
                    <m:d>
                      <m:dPr>
                        <m:begChr m:val="["/>
                        <m:endChr m:val="]"/>
                        <m:ctrlPr>
                          <a:rPr lang="en-US" altLang="zh-CN" i="1">
                            <a:solidFill>
                              <a:srgbClr val="171717"/>
                            </a:solidFill>
                            <a:latin typeface="Cambria Math" panose="02040503050406030204" pitchFamily="18" charset="0"/>
                          </a:rPr>
                        </m:ctrlPr>
                      </m:dPr>
                      <m:e>
                        <m:m>
                          <m:mPr>
                            <m:mcs>
                              <m:mc>
                                <m:mcPr>
                                  <m:count m:val="2"/>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1</m:t>
                              </m:r>
                            </m:e>
                            <m:e>
                              <m:r>
                                <a:rPr lang="en-US" altLang="zh-CN" i="1">
                                  <a:solidFill>
                                    <a:srgbClr val="171717"/>
                                  </a:solidFill>
                                  <a:latin typeface="Cambria Math" panose="02040503050406030204" pitchFamily="18" charset="0"/>
                                </a:rPr>
                                <m:t>1</m:t>
                              </m:r>
                            </m:e>
                          </m:mr>
                          <m:mr>
                            <m:e>
                              <m:r>
                                <a:rPr lang="en-US" altLang="zh-CN" i="1">
                                  <a:solidFill>
                                    <a:srgbClr val="171717"/>
                                  </a:solidFill>
                                  <a:latin typeface="Cambria Math" panose="02040503050406030204" pitchFamily="18" charset="0"/>
                                </a:rPr>
                                <m:t>1</m:t>
                              </m:r>
                            </m:e>
                            <m:e>
                              <m:r>
                                <a:rPr lang="en-US" altLang="zh-CN" i="1" smtClean="0">
                                  <a:solidFill>
                                    <a:srgbClr val="171717"/>
                                  </a:solidFill>
                                  <a:latin typeface="Cambria Math" panose="02040503050406030204" pitchFamily="18" charset="0"/>
                                </a:rPr>
                                <m:t>−</m:t>
                              </m:r>
                              <m:r>
                                <a:rPr lang="en-US" altLang="zh-CN" b="0" i="1" smtClean="0">
                                  <a:solidFill>
                                    <a:srgbClr val="171717"/>
                                  </a:solidFill>
                                  <a:latin typeface="Cambria Math" panose="02040503050406030204" pitchFamily="18" charset="0"/>
                                </a:rPr>
                                <m:t>1</m:t>
                              </m:r>
                            </m:e>
                          </m:mr>
                        </m:m>
                      </m:e>
                    </m:d>
                  </m:oMath>
                </a14:m>
                <a:r>
                  <a:rPr lang="zh-CN" altLang="en-US" dirty="0">
                    <a:solidFill>
                      <a:srgbClr val="171717"/>
                    </a:solidFill>
                    <a:latin typeface="Segoe UI" panose="020B0502040204020203" pitchFamily="34" charset="0"/>
                  </a:rPr>
                  <a:t>，</a:t>
                </a:r>
                <a:r>
                  <a:rPr lang="zh-CN" altLang="zh-CN" dirty="0">
                    <a:solidFill>
                      <a:srgbClr val="171717"/>
                    </a:solidFill>
                    <a:latin typeface="Segoe UI" panose="020B0502040204020203" pitchFamily="34" charset="0"/>
                  </a:rPr>
                  <a:t>并将量子比特置于叠加状态，在这种状态下它甚至有可能以任一方式坍缩，如下所示</a:t>
                </a:r>
                <a:endParaRPr lang="en-US" altLang="zh-CN" dirty="0">
                  <a:solidFill>
                    <a:srgbClr val="171717"/>
                  </a:solidFill>
                  <a:latin typeface="Segoe UI" panose="020B0502040204020203" pitchFamily="34" charset="0"/>
                </a:endParaRPr>
              </a:p>
              <a:p>
                <a:pPr lvl="0" algn="ctr"/>
                <a14:m>
                  <m:oMath xmlns:m="http://schemas.openxmlformats.org/officeDocument/2006/math">
                    <m:f>
                      <m:fPr>
                        <m:ctrlPr>
                          <a:rPr lang="en-US" altLang="zh-CN" i="1">
                            <a:solidFill>
                              <a:srgbClr val="171717"/>
                            </a:solidFill>
                            <a:latin typeface="Cambria Math" panose="02040503050406030204" pitchFamily="18" charset="0"/>
                          </a:rPr>
                        </m:ctrlPr>
                      </m:fPr>
                      <m:num>
                        <m:r>
                          <a:rPr lang="en-US" altLang="zh-CN" i="1">
                            <a:solidFill>
                              <a:srgbClr val="171717"/>
                            </a:solidFill>
                            <a:latin typeface="Cambria Math" panose="02040503050406030204" pitchFamily="18" charset="0"/>
                          </a:rPr>
                          <m:t>1</m:t>
                        </m:r>
                      </m:num>
                      <m:den>
                        <m:rad>
                          <m:radPr>
                            <m:degHide m:val="on"/>
                            <m:ctrlPr>
                              <a:rPr lang="en-US" altLang="zh-CN" i="1">
                                <a:solidFill>
                                  <a:srgbClr val="171717"/>
                                </a:solidFill>
                                <a:latin typeface="Cambria Math" panose="02040503050406030204" pitchFamily="18" charset="0"/>
                              </a:rPr>
                            </m:ctrlPr>
                          </m:radPr>
                          <m:deg/>
                          <m:e>
                            <m:r>
                              <a:rPr lang="en-US" altLang="zh-CN" i="1">
                                <a:solidFill>
                                  <a:srgbClr val="171717"/>
                                </a:solidFill>
                                <a:latin typeface="Cambria Math" panose="02040503050406030204" pitchFamily="18" charset="0"/>
                              </a:rPr>
                              <m:t>2</m:t>
                            </m:r>
                          </m:e>
                        </m:rad>
                      </m:den>
                    </m:f>
                    <m:d>
                      <m:dPr>
                        <m:begChr m:val="["/>
                        <m:endChr m:val="]"/>
                        <m:ctrlPr>
                          <a:rPr lang="en-US" altLang="zh-CN" i="1">
                            <a:solidFill>
                              <a:srgbClr val="171717"/>
                            </a:solidFill>
                            <a:latin typeface="Cambria Math" panose="02040503050406030204" pitchFamily="18" charset="0"/>
                          </a:rPr>
                        </m:ctrlPr>
                      </m:dPr>
                      <m:e>
                        <m:m>
                          <m:mPr>
                            <m:mcs>
                              <m:mc>
                                <m:mcPr>
                                  <m:count m:val="2"/>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1</m:t>
                              </m:r>
                            </m:e>
                            <m:e>
                              <m:r>
                                <a:rPr lang="en-US" altLang="zh-CN" i="1">
                                  <a:solidFill>
                                    <a:srgbClr val="171717"/>
                                  </a:solidFill>
                                  <a:latin typeface="Cambria Math" panose="02040503050406030204" pitchFamily="18" charset="0"/>
                                </a:rPr>
                                <m:t>1</m:t>
                              </m:r>
                            </m:e>
                          </m:mr>
                          <m:mr>
                            <m:e>
                              <m:r>
                                <a:rPr lang="en-US" altLang="zh-CN" i="1">
                                  <a:solidFill>
                                    <a:srgbClr val="171717"/>
                                  </a:solidFill>
                                  <a:latin typeface="Cambria Math" panose="02040503050406030204" pitchFamily="18" charset="0"/>
                                </a:rPr>
                                <m:t>1</m:t>
                              </m:r>
                            </m:e>
                            <m:e>
                              <m:r>
                                <a:rPr lang="en-US" altLang="zh-CN" i="1">
                                  <a:solidFill>
                                    <a:srgbClr val="171717"/>
                                  </a:solidFill>
                                  <a:latin typeface="Cambria Math" panose="02040503050406030204" pitchFamily="18" charset="0"/>
                                </a:rPr>
                                <m:t>−1</m:t>
                              </m:r>
                            </m:e>
                          </m:mr>
                        </m:m>
                      </m:e>
                    </m:d>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1</m:t>
                              </m:r>
                            </m:e>
                          </m:mr>
                          <m:mr>
                            <m:e>
                              <m:r>
                                <a:rPr lang="en-US" altLang="zh-CN" i="1">
                                  <a:solidFill>
                                    <a:srgbClr val="171717"/>
                                  </a:solidFill>
                                  <a:latin typeface="Cambria Math" panose="02040503050406030204" pitchFamily="18" charset="0"/>
                                </a:rPr>
                                <m:t>0</m:t>
                              </m:r>
                            </m:e>
                          </m:mr>
                        </m:m>
                      </m:e>
                    </m:d>
                  </m:oMath>
                </a14:m>
                <a:r>
                  <a:rPr lang="en-US" altLang="zh-CN" dirty="0">
                    <a:solidFill>
                      <a:srgbClr val="171717"/>
                    </a:solidFill>
                    <a:latin typeface="Segoe UI" panose="020B0502040204020203" pitchFamily="34" charset="0"/>
                  </a:rPr>
                  <a:t> = </a:t>
                </a:r>
                <a14:m>
                  <m:oMath xmlns:m="http://schemas.openxmlformats.org/officeDocument/2006/math">
                    <m:f>
                      <m:fPr>
                        <m:ctrlPr>
                          <a:rPr lang="en-US" altLang="zh-CN" i="1">
                            <a:solidFill>
                              <a:srgbClr val="171717"/>
                            </a:solidFill>
                            <a:latin typeface="Cambria Math" panose="02040503050406030204" pitchFamily="18" charset="0"/>
                          </a:rPr>
                        </m:ctrlPr>
                      </m:fPr>
                      <m:num>
                        <m:r>
                          <a:rPr lang="en-US" altLang="zh-CN" i="1">
                            <a:solidFill>
                              <a:srgbClr val="171717"/>
                            </a:solidFill>
                            <a:latin typeface="Cambria Math" panose="02040503050406030204" pitchFamily="18" charset="0"/>
                          </a:rPr>
                          <m:t>1</m:t>
                        </m:r>
                      </m:num>
                      <m:den>
                        <m:rad>
                          <m:radPr>
                            <m:degHide m:val="on"/>
                            <m:ctrlPr>
                              <a:rPr lang="en-US" altLang="zh-CN" i="1">
                                <a:solidFill>
                                  <a:srgbClr val="171717"/>
                                </a:solidFill>
                                <a:latin typeface="Cambria Math" panose="02040503050406030204" pitchFamily="18" charset="0"/>
                              </a:rPr>
                            </m:ctrlPr>
                          </m:radPr>
                          <m:deg/>
                          <m:e>
                            <m:r>
                              <a:rPr lang="en-US" altLang="zh-CN" i="1">
                                <a:solidFill>
                                  <a:srgbClr val="171717"/>
                                </a:solidFill>
                                <a:latin typeface="Cambria Math" panose="02040503050406030204" pitchFamily="18" charset="0"/>
                              </a:rPr>
                              <m:t>2</m:t>
                            </m:r>
                          </m:e>
                        </m:rad>
                      </m:den>
                    </m:f>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1</m:t>
                              </m:r>
                            </m:e>
                          </m:mr>
                          <m:mr>
                            <m:e>
                              <m:r>
                                <a:rPr lang="en-US" altLang="zh-CN" i="1">
                                  <a:solidFill>
                                    <a:srgbClr val="171717"/>
                                  </a:solidFill>
                                  <a:latin typeface="Cambria Math" panose="02040503050406030204" pitchFamily="18" charset="0"/>
                                </a:rPr>
                                <m:t>1</m:t>
                              </m:r>
                            </m:e>
                          </m:mr>
                        </m:m>
                      </m:e>
                    </m:d>
                  </m:oMath>
                </a14:m>
                <a:endParaRPr lang="en-US" altLang="zh-CN" dirty="0">
                  <a:solidFill>
                    <a:srgbClr val="171717"/>
                  </a:solidFill>
                  <a:latin typeface="Segoe UI" panose="020B0502040204020203" pitchFamily="34" charset="0"/>
                </a:endParaRPr>
              </a:p>
              <a:p>
                <a:pPr lvl="0"/>
                <a:r>
                  <a:rPr lang="zh-CN" altLang="zh-CN" dirty="0">
                    <a:solidFill>
                      <a:srgbClr val="171717"/>
                    </a:solidFill>
                    <a:latin typeface="Segoe UI" panose="020B0502040204020203" pitchFamily="34" charset="0"/>
                  </a:rPr>
                  <a:t>请注意 </a:t>
                </a:r>
                <a14:m>
                  <m:oMath xmlns:m="http://schemas.openxmlformats.org/officeDocument/2006/math">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i="1">
                                <a:solidFill>
                                  <a:srgbClr val="171717"/>
                                </a:solidFill>
                                <a:latin typeface="Cambria Math" panose="02040503050406030204" pitchFamily="18" charset="0"/>
                              </a:rPr>
                              <m:t>𝑎</m:t>
                            </m:r>
                          </m:e>
                        </m:d>
                      </m:e>
                      <m:sup>
                        <m:r>
                          <a:rPr lang="en-US" altLang="zh-CN" i="1">
                            <a:solidFill>
                              <a:srgbClr val="171717"/>
                            </a:solidFill>
                            <a:latin typeface="Cambria Math" panose="02040503050406030204" pitchFamily="18" charset="0"/>
                          </a:rPr>
                          <m:t>2</m:t>
                        </m:r>
                      </m:sup>
                    </m:sSup>
                    <m:r>
                      <a:rPr lang="en-US" altLang="zh-CN" i="1" smtClean="0">
                        <a:solidFill>
                          <a:srgbClr val="171717"/>
                        </a:solidFill>
                        <a:latin typeface="Cambria Math" panose="02040503050406030204" pitchFamily="18" charset="0"/>
                      </a:rPr>
                      <m:t>=</m:t>
                    </m:r>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i="1">
                                <a:solidFill>
                                  <a:srgbClr val="171717"/>
                                </a:solidFill>
                                <a:latin typeface="Cambria Math" panose="02040503050406030204" pitchFamily="18" charset="0"/>
                              </a:rPr>
                              <m:t>𝑏</m:t>
                            </m:r>
                          </m:e>
                        </m:d>
                      </m:e>
                      <m:sup>
                        <m:r>
                          <a:rPr lang="en-US" altLang="zh-CN" i="1">
                            <a:solidFill>
                              <a:srgbClr val="171717"/>
                            </a:solidFill>
                            <a:latin typeface="Cambria Math" panose="02040503050406030204" pitchFamily="18" charset="0"/>
                          </a:rPr>
                          <m:t>2</m:t>
                        </m:r>
                      </m:sup>
                    </m:sSup>
                    <m:r>
                      <a:rPr lang="en-US" altLang="zh-CN" i="1">
                        <a:solidFill>
                          <a:srgbClr val="171717"/>
                        </a:solidFill>
                        <a:latin typeface="Cambria Math" panose="02040503050406030204" pitchFamily="18" charset="0"/>
                      </a:rPr>
                      <m:t>=</m:t>
                    </m:r>
                    <m:f>
                      <m:fPr>
                        <m:ctrlPr>
                          <a:rPr lang="en-US" altLang="zh-CN" i="1">
                            <a:solidFill>
                              <a:srgbClr val="171717"/>
                            </a:solidFill>
                            <a:latin typeface="Cambria Math" panose="02040503050406030204" pitchFamily="18" charset="0"/>
                          </a:rPr>
                        </m:ctrlPr>
                      </m:fPr>
                      <m:num>
                        <m:r>
                          <a:rPr lang="en-US" altLang="zh-CN" i="1">
                            <a:solidFill>
                              <a:srgbClr val="171717"/>
                            </a:solidFill>
                            <a:latin typeface="Cambria Math" panose="02040503050406030204" pitchFamily="18" charset="0"/>
                          </a:rPr>
                          <m:t>1</m:t>
                        </m:r>
                      </m:num>
                      <m:den>
                        <m:r>
                          <a:rPr lang="en-US" altLang="zh-CN" b="0" i="1" smtClean="0">
                            <a:solidFill>
                              <a:srgbClr val="171717"/>
                            </a:solidFill>
                            <a:latin typeface="Cambria Math" panose="02040503050406030204" pitchFamily="18" charset="0"/>
                          </a:rPr>
                          <m:t>2</m:t>
                        </m:r>
                      </m:den>
                    </m:f>
                  </m:oMath>
                </a14:m>
                <a:r>
                  <a:rPr lang="zh-CN" altLang="zh-CN" dirty="0">
                    <a:solidFill>
                      <a:srgbClr val="171717"/>
                    </a:solidFill>
                    <a:latin typeface="Segoe UI" panose="020B0502040204020203" pitchFamily="34" charset="0"/>
                  </a:rPr>
                  <a:t>，这意味着坍缩到 0 和 1 状态的概率相同</a:t>
                </a:r>
                <a:endParaRPr lang="en-US" altLang="zh-CN" dirty="0">
                  <a:solidFill>
                    <a:srgbClr val="171717"/>
                  </a:solidFill>
                  <a:latin typeface="Segoe UI" panose="020B0502040204020203" pitchFamily="34" charset="0"/>
                </a:endParaRPr>
              </a:p>
              <a:p>
                <a:pPr lvl="0"/>
                <a:endParaRPr lang="zh-CN" altLang="zh-CN" dirty="0">
                  <a:solidFill>
                    <a:srgbClr val="171717"/>
                  </a:solidFill>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171717"/>
                    </a:solidFill>
                    <a:latin typeface="Segoe UI" panose="020B0502040204020203" pitchFamily="34" charset="0"/>
                  </a:rPr>
                  <a:t>代表量子操作的矩阵有一个要求 - 该矩阵必须是酉矩阵。 只要矩阵的逆等于矩阵的共轭转置，就是酉矩阵 </a:t>
                </a:r>
              </a:p>
            </p:txBody>
          </p:sp>
        </mc:Choice>
        <mc:Fallback xmlns="">
          <p:sp>
            <p:nvSpPr>
              <p:cNvPr id="3" name="Rectangle 1"/>
              <p:cNvSpPr>
                <a:spLocks noRot="1" noChangeAspect="1" noMove="1" noResize="1" noEditPoints="1" noAdjustHandles="1" noChangeArrowheads="1" noChangeShapeType="1" noTextEdit="1"/>
              </p:cNvSpPr>
              <p:nvPr/>
            </p:nvSpPr>
            <p:spPr bwMode="auto">
              <a:xfrm>
                <a:off x="669925" y="1257537"/>
                <a:ext cx="10918696" cy="4545347"/>
              </a:xfrm>
              <a:prstGeom prst="rect">
                <a:avLst/>
              </a:prstGeom>
              <a:blipFill>
                <a:blip r:embed="rId3"/>
                <a:stretch>
                  <a:fillRect l="-503" t="-268" r="-447" b="-1743"/>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45556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表示两个量子比特的状态</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mc:AlternateContent xmlns:mc="http://schemas.openxmlformats.org/markup-compatibility/2006" xmlns:a14="http://schemas.microsoft.com/office/drawing/2010/main">
        <mc:Choice Requires="a14">
          <p:sp>
            <p:nvSpPr>
              <p:cNvPr id="5" name="矩形 4"/>
              <p:cNvSpPr/>
              <p:nvPr/>
            </p:nvSpPr>
            <p:spPr>
              <a:xfrm>
                <a:off x="669924" y="1459011"/>
                <a:ext cx="10850561" cy="4432495"/>
              </a:xfrm>
              <a:prstGeom prst="rect">
                <a:avLst/>
              </a:prstGeom>
            </p:spPr>
            <p:txBody>
              <a:bodyPr wrap="square">
                <a:spAutoFit/>
              </a:bodyPr>
              <a:lstStyle/>
              <a:p>
                <a:r>
                  <a:rPr lang="zh-CN" altLang="en-US" dirty="0">
                    <a:solidFill>
                      <a:srgbClr val="171717"/>
                    </a:solidFill>
                    <a:latin typeface="Segoe UI" panose="020B0502040204020203" pitchFamily="34" charset="0"/>
                  </a:rPr>
                  <a:t>在上面的示例中，使用单列矩阵</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𝑎</m:t>
                              </m:r>
                            </m:e>
                          </m:mr>
                          <m:mr>
                            <m:e>
                              <m:r>
                                <a:rPr lang="en-US" altLang="zh-CN" i="1">
                                  <a:solidFill>
                                    <a:srgbClr val="171717"/>
                                  </a:solidFill>
                                  <a:latin typeface="Cambria Math" panose="02040503050406030204" pitchFamily="18" charset="0"/>
                                </a:rPr>
                                <m:t>𝑏</m:t>
                              </m:r>
                            </m:e>
                          </m:mr>
                        </m:m>
                      </m:e>
                    </m:d>
                  </m:oMath>
                </a14:m>
                <a:r>
                  <a:rPr lang="zh-CN" altLang="en-US" dirty="0">
                    <a:solidFill>
                      <a:srgbClr val="171717"/>
                    </a:solidFill>
                    <a:latin typeface="Segoe UI" panose="020B0502040204020203" pitchFamily="34" charset="0"/>
                  </a:rPr>
                  <a:t>描述一个量子比特的状态，并通过将两个矩阵相乘来对其应用操作。 但如果量子计算机使用多个量子比特，那么如何描述两个量子比特的组合状态呢？</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每个量子比特都是一个向量空间，因此不能只将其相乘。 而是使用张量积，这是一个相关操作，可以从各个向量空间创建新的向量空间，并用 ⊗ 符号表示。 例如，计算两个量子比特的状态的张量积 </a:t>
                </a:r>
                <a:endParaRPr lang="en-US" altLang="zh-CN" dirty="0">
                  <a:solidFill>
                    <a:srgbClr val="171717"/>
                  </a:solidFill>
                  <a:latin typeface="Segoe UI" panose="020B0502040204020203" pitchFamily="34" charset="0"/>
                </a:endParaRPr>
              </a:p>
              <a:p>
                <a:pPr algn="ct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𝑎</m:t>
                              </m:r>
                            </m:e>
                          </m:mr>
                          <m:mr>
                            <m:e>
                              <m:r>
                                <a:rPr lang="en-US" altLang="zh-CN" i="1">
                                  <a:solidFill>
                                    <a:srgbClr val="171717"/>
                                  </a:solidFill>
                                  <a:latin typeface="Cambria Math" panose="02040503050406030204" pitchFamily="18" charset="0"/>
                                </a:rPr>
                                <m:t>𝑏</m:t>
                              </m:r>
                            </m:e>
                          </m:mr>
                        </m:m>
                      </m:e>
                    </m:d>
                  </m:oMath>
                </a14:m>
                <a:r>
                  <a:rPr lang="en-US" altLang="zh-CN" dirty="0">
                    <a:solidFill>
                      <a:srgbClr val="171717"/>
                    </a:solidFill>
                    <a:latin typeface="Segoe UI" panose="020B0502040204020203" pitchFamily="34" charset="0"/>
                  </a:rPr>
                  <a:t> </a:t>
                </a:r>
                <a:r>
                  <a:rPr lang="zh-CN" altLang="en-US" dirty="0">
                    <a:solidFill>
                      <a:srgbClr val="171717"/>
                    </a:solidFill>
                    <a:latin typeface="Segoe UI" panose="020B0502040204020203" pitchFamily="34" charset="0"/>
                  </a:rPr>
                  <a:t>⊗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𝑐</m:t>
                              </m:r>
                            </m:e>
                          </m:mr>
                          <m:mr>
                            <m:e>
                              <m:r>
                                <a:rPr lang="en-US" altLang="zh-CN" b="0" i="1" smtClean="0">
                                  <a:solidFill>
                                    <a:srgbClr val="171717"/>
                                  </a:solidFill>
                                  <a:latin typeface="Cambria Math" panose="02040503050406030204" pitchFamily="18" charset="0"/>
                                </a:rPr>
                                <m:t>𝑑</m:t>
                              </m:r>
                            </m:e>
                          </m:mr>
                        </m:m>
                      </m:e>
                    </m:d>
                  </m:oMath>
                </a14:m>
                <a:r>
                  <a:rPr lang="en-US" altLang="zh-CN" dirty="0">
                    <a:solidFill>
                      <a:srgbClr val="171717"/>
                    </a:solidFill>
                    <a:latin typeface="Segoe UI" panose="020B0502040204020203" pitchFamily="34" charset="0"/>
                  </a:rPr>
                  <a:t> =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𝑎</m:t>
                              </m:r>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𝑐</m:t>
                                        </m:r>
                                      </m:e>
                                    </m:mr>
                                    <m:mr>
                                      <m:e>
                                        <m:r>
                                          <a:rPr lang="en-US" altLang="zh-CN" i="1">
                                            <a:solidFill>
                                              <a:srgbClr val="171717"/>
                                            </a:solidFill>
                                            <a:latin typeface="Cambria Math" panose="02040503050406030204" pitchFamily="18" charset="0"/>
                                          </a:rPr>
                                          <m:t>𝑑</m:t>
                                        </m:r>
                                      </m:e>
                                    </m:mr>
                                  </m:m>
                                </m:e>
                              </m:d>
                            </m:e>
                          </m:mr>
                          <m:mr>
                            <m:e>
                              <m:r>
                                <a:rPr lang="en-US" altLang="zh-CN" b="0" i="1" smtClean="0">
                                  <a:solidFill>
                                    <a:srgbClr val="171717"/>
                                  </a:solidFill>
                                  <a:latin typeface="Cambria Math" panose="02040503050406030204" pitchFamily="18" charset="0"/>
                                </a:rPr>
                                <m:t>𝑏</m:t>
                              </m:r>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𝑐</m:t>
                                        </m:r>
                                      </m:e>
                                    </m:mr>
                                    <m:mr>
                                      <m:e>
                                        <m:r>
                                          <a:rPr lang="en-US" altLang="zh-CN" i="1">
                                            <a:solidFill>
                                              <a:srgbClr val="171717"/>
                                            </a:solidFill>
                                            <a:latin typeface="Cambria Math" panose="02040503050406030204" pitchFamily="18" charset="0"/>
                                          </a:rPr>
                                          <m:t>𝑑</m:t>
                                        </m:r>
                                      </m:e>
                                    </m:mr>
                                  </m:m>
                                </m:e>
                              </m:d>
                            </m:e>
                          </m:mr>
                        </m:m>
                      </m:e>
                    </m:d>
                  </m:oMath>
                </a14:m>
                <a:r>
                  <a:rPr lang="en-US" altLang="zh-CN" dirty="0">
                    <a:solidFill>
                      <a:srgbClr val="171717"/>
                    </a:solidFill>
                    <a:latin typeface="Segoe UI" panose="020B0502040204020203" pitchFamily="34" charset="0"/>
                  </a:rPr>
                  <a:t>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b="0" i="1" smtClean="0">
                                  <a:solidFill>
                                    <a:srgbClr val="171717"/>
                                  </a:solidFill>
                                  <a:latin typeface="Cambria Math" panose="02040503050406030204" pitchFamily="18" charset="0"/>
                                </a:rPr>
                                <m:t>𝑎</m:t>
                              </m:r>
                              <m:r>
                                <a:rPr lang="en-US" altLang="zh-CN" b="0" i="1" smtClean="0">
                                  <a:solidFill>
                                    <a:srgbClr val="171717"/>
                                  </a:solidFill>
                                  <a:latin typeface="Cambria Math" panose="02040503050406030204" pitchFamily="18" charset="0"/>
                                </a:rPr>
                                <m:t>𝑐</m:t>
                              </m:r>
                            </m:e>
                          </m:mr>
                          <m:mr>
                            <m:e>
                              <m:eqArr>
                                <m:eqArrPr>
                                  <m:ctrlPr>
                                    <a:rPr lang="en-US" altLang="zh-CN" b="0" i="1" smtClean="0">
                                      <a:solidFill>
                                        <a:srgbClr val="171717"/>
                                      </a:solidFill>
                                      <a:latin typeface="Cambria Math" panose="02040503050406030204" pitchFamily="18" charset="0"/>
                                    </a:rPr>
                                  </m:ctrlPr>
                                </m:eqArrPr>
                                <m:e>
                                  <m:r>
                                    <a:rPr lang="en-US" altLang="zh-CN" b="0" i="1" smtClean="0">
                                      <a:solidFill>
                                        <a:srgbClr val="171717"/>
                                      </a:solidFill>
                                      <a:latin typeface="Cambria Math" panose="02040503050406030204" pitchFamily="18" charset="0"/>
                                    </a:rPr>
                                    <m:t>𝑎𝑑</m:t>
                                  </m:r>
                                </m:e>
                                <m:e>
                                  <m:r>
                                    <a:rPr lang="en-US" altLang="zh-CN" b="0" i="1" smtClean="0">
                                      <a:solidFill>
                                        <a:srgbClr val="171717"/>
                                      </a:solidFill>
                                      <a:latin typeface="Cambria Math" panose="02040503050406030204" pitchFamily="18" charset="0"/>
                                    </a:rPr>
                                    <m:t>𝑏𝑐</m:t>
                                  </m:r>
                                </m:e>
                                <m:e>
                                  <m:r>
                                    <a:rPr lang="en-US" altLang="zh-CN" b="0" i="1" smtClean="0">
                                      <a:solidFill>
                                        <a:srgbClr val="171717"/>
                                      </a:solidFill>
                                      <a:latin typeface="Cambria Math" panose="02040503050406030204" pitchFamily="18" charset="0"/>
                                    </a:rPr>
                                    <m:t>𝑏𝑑</m:t>
                                  </m:r>
                                </m:e>
                              </m:eqArr>
                            </m:e>
                          </m:mr>
                        </m:m>
                      </m:e>
                    </m:d>
                  </m:oMath>
                </a14:m>
                <a:endParaRPr lang="en-US" altLang="zh-CN"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结果是一个四维矩阵，其中每个元素都代表一个概率。 例如，</a:t>
                </a:r>
                <a:r>
                  <a:rPr lang="en-US" altLang="zh-CN" dirty="0">
                    <a:solidFill>
                      <a:srgbClr val="171717"/>
                    </a:solidFill>
                    <a:latin typeface="MJXc-TeX-math-I"/>
                  </a:rPr>
                  <a:t>ac</a:t>
                </a:r>
                <a:r>
                  <a:rPr lang="en-US" altLang="zh-CN" dirty="0">
                    <a:solidFill>
                      <a:srgbClr val="171717"/>
                    </a:solidFill>
                    <a:latin typeface="Segoe UI" panose="020B0502040204020203" pitchFamily="34" charset="0"/>
                  </a:rPr>
                  <a:t> </a:t>
                </a:r>
                <a:r>
                  <a:rPr lang="zh-CN" altLang="en-US" dirty="0">
                    <a:solidFill>
                      <a:srgbClr val="171717"/>
                    </a:solidFill>
                    <a:latin typeface="Segoe UI" panose="020B0502040204020203" pitchFamily="34" charset="0"/>
                  </a:rPr>
                  <a:t>是两个量子比特坍缩为 </a:t>
                </a:r>
                <a:r>
                  <a:rPr lang="en-US" altLang="zh-CN" dirty="0">
                    <a:solidFill>
                      <a:srgbClr val="171717"/>
                    </a:solidFill>
                    <a:latin typeface="Segoe UI" panose="020B0502040204020203" pitchFamily="34" charset="0"/>
                  </a:rPr>
                  <a:t>0 </a:t>
                </a:r>
                <a:r>
                  <a:rPr lang="zh-CN" altLang="en-US" dirty="0">
                    <a:solidFill>
                      <a:srgbClr val="171717"/>
                    </a:solidFill>
                    <a:latin typeface="Segoe UI" panose="020B0502040204020203" pitchFamily="34" charset="0"/>
                  </a:rPr>
                  <a:t>和 </a:t>
                </a:r>
                <a:r>
                  <a:rPr lang="en-US" altLang="zh-CN" dirty="0">
                    <a:solidFill>
                      <a:srgbClr val="171717"/>
                    </a:solidFill>
                    <a:latin typeface="Segoe UI" panose="020B0502040204020203" pitchFamily="34" charset="0"/>
                  </a:rPr>
                  <a:t>0 </a:t>
                </a:r>
                <a:r>
                  <a:rPr lang="zh-CN" altLang="en-US" dirty="0">
                    <a:solidFill>
                      <a:srgbClr val="171717"/>
                    </a:solidFill>
                    <a:latin typeface="Segoe UI" panose="020B0502040204020203" pitchFamily="34" charset="0"/>
                  </a:rPr>
                  <a:t>的概率，</a:t>
                </a:r>
                <a:r>
                  <a:rPr lang="en-US" altLang="zh-CN" dirty="0">
                    <a:solidFill>
                      <a:srgbClr val="171717"/>
                    </a:solidFill>
                    <a:latin typeface="MJXc-TeX-math-I"/>
                  </a:rPr>
                  <a:t>ad</a:t>
                </a:r>
                <a:r>
                  <a:rPr lang="zh-CN" altLang="en-US" dirty="0">
                    <a:solidFill>
                      <a:srgbClr val="171717"/>
                    </a:solidFill>
                    <a:latin typeface="Segoe UI" panose="020B0502040204020203" pitchFamily="34" charset="0"/>
                  </a:rPr>
                  <a:t>是坍缩为 </a:t>
                </a:r>
                <a:r>
                  <a:rPr lang="en-US" altLang="zh-CN" dirty="0">
                    <a:solidFill>
                      <a:srgbClr val="171717"/>
                    </a:solidFill>
                    <a:latin typeface="Segoe UI" panose="020B0502040204020203" pitchFamily="34" charset="0"/>
                  </a:rPr>
                  <a:t>0 </a:t>
                </a:r>
                <a:r>
                  <a:rPr lang="zh-CN" altLang="en-US" dirty="0">
                    <a:solidFill>
                      <a:srgbClr val="171717"/>
                    </a:solidFill>
                    <a:latin typeface="Segoe UI" panose="020B0502040204020203" pitchFamily="34" charset="0"/>
                  </a:rPr>
                  <a:t>和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的概率，依此类推。</a:t>
                </a:r>
              </a:p>
              <a:p>
                <a:r>
                  <a:rPr lang="zh-CN" altLang="en-US" dirty="0">
                    <a:solidFill>
                      <a:srgbClr val="171717"/>
                    </a:solidFill>
                    <a:latin typeface="Segoe UI" panose="020B0502040204020203" pitchFamily="34" charset="0"/>
                  </a:rPr>
                  <a:t>就像单个量子比特的状态</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𝑎</m:t>
                              </m:r>
                            </m:e>
                          </m:mr>
                          <m:mr>
                            <m:e>
                              <m:r>
                                <a:rPr lang="en-US" altLang="zh-CN" i="1">
                                  <a:solidFill>
                                    <a:srgbClr val="171717"/>
                                  </a:solidFill>
                                  <a:latin typeface="Cambria Math" panose="02040503050406030204" pitchFamily="18" charset="0"/>
                                </a:rPr>
                                <m:t>𝑏</m:t>
                              </m:r>
                            </m:e>
                          </m:mr>
                        </m:m>
                      </m:e>
                    </m:d>
                  </m:oMath>
                </a14:m>
                <a:r>
                  <a:rPr lang="zh-CN" altLang="en-US" dirty="0">
                    <a:solidFill>
                      <a:srgbClr val="171717"/>
                    </a:solidFill>
                    <a:latin typeface="Segoe UI" panose="020B0502040204020203" pitchFamily="34" charset="0"/>
                  </a:rPr>
                  <a:t>必须满足要求</a:t>
                </a:r>
                <a14:m>
                  <m:oMath xmlns:m="http://schemas.openxmlformats.org/officeDocument/2006/math">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i="1">
                                <a:solidFill>
                                  <a:srgbClr val="171717"/>
                                </a:solidFill>
                                <a:latin typeface="Cambria Math" panose="02040503050406030204" pitchFamily="18" charset="0"/>
                              </a:rPr>
                              <m:t>𝑎</m:t>
                            </m:r>
                          </m:e>
                        </m:d>
                      </m:e>
                      <m:sup>
                        <m:r>
                          <a:rPr lang="en-US" altLang="zh-CN" i="1">
                            <a:solidFill>
                              <a:srgbClr val="171717"/>
                            </a:solidFill>
                            <a:latin typeface="Cambria Math" panose="02040503050406030204" pitchFamily="18" charset="0"/>
                          </a:rPr>
                          <m:t>2</m:t>
                        </m:r>
                      </m:sup>
                    </m:sSup>
                    <m:r>
                      <a:rPr lang="en-US" altLang="zh-CN" i="1">
                        <a:solidFill>
                          <a:srgbClr val="171717"/>
                        </a:solidFill>
                        <a:latin typeface="Cambria Math" panose="02040503050406030204" pitchFamily="18" charset="0"/>
                      </a:rPr>
                      <m:t>+</m:t>
                    </m:r>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i="1">
                                <a:solidFill>
                                  <a:srgbClr val="171717"/>
                                </a:solidFill>
                                <a:latin typeface="Cambria Math" panose="02040503050406030204" pitchFamily="18" charset="0"/>
                              </a:rPr>
                              <m:t>𝑏</m:t>
                            </m:r>
                          </m:e>
                        </m:d>
                      </m:e>
                      <m:sup>
                        <m:r>
                          <a:rPr lang="en-US" altLang="zh-CN" i="1">
                            <a:solidFill>
                              <a:srgbClr val="171717"/>
                            </a:solidFill>
                            <a:latin typeface="Cambria Math" panose="02040503050406030204" pitchFamily="18" charset="0"/>
                          </a:rPr>
                          <m:t>2</m:t>
                        </m:r>
                      </m:sup>
                    </m:sSup>
                    <m:r>
                      <a:rPr lang="en-US" altLang="zh-CN" i="1">
                        <a:solidFill>
                          <a:srgbClr val="171717"/>
                        </a:solidFill>
                        <a:latin typeface="Cambria Math" panose="02040503050406030204" pitchFamily="18" charset="0"/>
                      </a:rPr>
                      <m:t>=1</m:t>
                    </m:r>
                  </m:oMath>
                </a14:m>
                <a:r>
                  <a:rPr lang="zh-CN" altLang="en-US" dirty="0">
                    <a:solidFill>
                      <a:srgbClr val="171717"/>
                    </a:solidFill>
                    <a:latin typeface="Segoe UI" panose="020B0502040204020203" pitchFamily="34" charset="0"/>
                  </a:rPr>
                  <a:t>才能表示量子状态一样，两个量子比特的状态 </a:t>
                </a:r>
                <a14:m>
                  <m:oMath xmlns:m="http://schemas.openxmlformats.org/officeDocument/2006/math">
                    <m:d>
                      <m:dPr>
                        <m:begChr m:val="["/>
                        <m:endChr m:val="]"/>
                        <m:ctrlPr>
                          <a:rPr lang="en-US" altLang="zh-CN" i="1">
                            <a:solidFill>
                              <a:srgbClr val="171717"/>
                            </a:solidFill>
                            <a:latin typeface="Cambria Math" panose="02040503050406030204" pitchFamily="18" charset="0"/>
                          </a:rPr>
                        </m:ctrlPr>
                      </m:dPr>
                      <m:e>
                        <m:m>
                          <m:mPr>
                            <m:mcs>
                              <m:mc>
                                <m:mcPr>
                                  <m:count m:val="1"/>
                                  <m:mcJc m:val="center"/>
                                </m:mcPr>
                              </m:mc>
                            </m:mcs>
                            <m:ctrlPr>
                              <a:rPr lang="en-US" altLang="zh-CN" i="1">
                                <a:solidFill>
                                  <a:srgbClr val="171717"/>
                                </a:solidFill>
                                <a:latin typeface="Cambria Math" panose="02040503050406030204" pitchFamily="18" charset="0"/>
                              </a:rPr>
                            </m:ctrlPr>
                          </m:mPr>
                          <m:mr>
                            <m:e>
                              <m:r>
                                <m:rPr>
                                  <m:brk m:alnAt="7"/>
                                </m:rPr>
                                <a:rPr lang="en-US" altLang="zh-CN" i="1">
                                  <a:solidFill>
                                    <a:srgbClr val="171717"/>
                                  </a:solidFill>
                                  <a:latin typeface="Cambria Math" panose="02040503050406030204" pitchFamily="18" charset="0"/>
                                </a:rPr>
                                <m:t>𝑎</m:t>
                              </m:r>
                              <m:r>
                                <a:rPr lang="en-US" altLang="zh-CN" i="1">
                                  <a:solidFill>
                                    <a:srgbClr val="171717"/>
                                  </a:solidFill>
                                  <a:latin typeface="Cambria Math" panose="02040503050406030204" pitchFamily="18" charset="0"/>
                                </a:rPr>
                                <m:t>𝑐</m:t>
                              </m:r>
                            </m:e>
                          </m:mr>
                          <m:mr>
                            <m:e>
                              <m:eqArr>
                                <m:eqArrPr>
                                  <m:ctrlPr>
                                    <a:rPr lang="en-US" altLang="zh-CN" i="1">
                                      <a:solidFill>
                                        <a:srgbClr val="171717"/>
                                      </a:solidFill>
                                      <a:latin typeface="Cambria Math" panose="02040503050406030204" pitchFamily="18" charset="0"/>
                                    </a:rPr>
                                  </m:ctrlPr>
                                </m:eqArrPr>
                                <m:e>
                                  <m:r>
                                    <a:rPr lang="en-US" altLang="zh-CN" i="1">
                                      <a:solidFill>
                                        <a:srgbClr val="171717"/>
                                      </a:solidFill>
                                      <a:latin typeface="Cambria Math" panose="02040503050406030204" pitchFamily="18" charset="0"/>
                                    </a:rPr>
                                    <m:t>𝑎𝑑</m:t>
                                  </m:r>
                                </m:e>
                                <m:e>
                                  <m:r>
                                    <a:rPr lang="en-US" altLang="zh-CN" i="1">
                                      <a:solidFill>
                                        <a:srgbClr val="171717"/>
                                      </a:solidFill>
                                      <a:latin typeface="Cambria Math" panose="02040503050406030204" pitchFamily="18" charset="0"/>
                                    </a:rPr>
                                    <m:t>𝑏𝑐</m:t>
                                  </m:r>
                                </m:e>
                                <m:e>
                                  <m:r>
                                    <a:rPr lang="en-US" altLang="zh-CN" i="1">
                                      <a:solidFill>
                                        <a:srgbClr val="171717"/>
                                      </a:solidFill>
                                      <a:latin typeface="Cambria Math" panose="02040503050406030204" pitchFamily="18" charset="0"/>
                                    </a:rPr>
                                    <m:t>𝑏𝑑</m:t>
                                  </m:r>
                                </m:e>
                              </m:eqArr>
                            </m:e>
                          </m:mr>
                        </m:m>
                      </m:e>
                    </m:d>
                  </m:oMath>
                </a14:m>
                <a:r>
                  <a:rPr lang="zh-CN" altLang="en-US" dirty="0">
                    <a:solidFill>
                      <a:srgbClr val="171717"/>
                    </a:solidFill>
                    <a:latin typeface="Segoe UI" panose="020B0502040204020203" pitchFamily="34" charset="0"/>
                  </a:rPr>
                  <a:t>也必须满足要求 </a:t>
                </a:r>
                <a14:m>
                  <m:oMath xmlns:m="http://schemas.openxmlformats.org/officeDocument/2006/math">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i="1">
                                <a:solidFill>
                                  <a:srgbClr val="171717"/>
                                </a:solidFill>
                                <a:latin typeface="Cambria Math" panose="02040503050406030204" pitchFamily="18" charset="0"/>
                              </a:rPr>
                              <m:t>𝑎</m:t>
                            </m:r>
                            <m:r>
                              <a:rPr lang="en-US" altLang="zh-CN" b="0" i="1" smtClean="0">
                                <a:solidFill>
                                  <a:srgbClr val="171717"/>
                                </a:solidFill>
                                <a:latin typeface="Cambria Math" panose="02040503050406030204" pitchFamily="18" charset="0"/>
                              </a:rPr>
                              <m:t>𝑐</m:t>
                            </m:r>
                          </m:e>
                        </m:d>
                      </m:e>
                      <m:sup>
                        <m:r>
                          <a:rPr lang="en-US" altLang="zh-CN" i="1">
                            <a:solidFill>
                              <a:srgbClr val="171717"/>
                            </a:solidFill>
                            <a:latin typeface="Cambria Math" panose="02040503050406030204" pitchFamily="18" charset="0"/>
                          </a:rPr>
                          <m:t>2</m:t>
                        </m:r>
                      </m:sup>
                    </m:sSup>
                    <m:r>
                      <a:rPr lang="en-US" altLang="zh-CN" i="1">
                        <a:solidFill>
                          <a:srgbClr val="171717"/>
                        </a:solidFill>
                        <a:latin typeface="Cambria Math" panose="02040503050406030204" pitchFamily="18" charset="0"/>
                      </a:rPr>
                      <m:t>+</m:t>
                    </m:r>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b="0" i="1" smtClean="0">
                                <a:solidFill>
                                  <a:srgbClr val="171717"/>
                                </a:solidFill>
                                <a:latin typeface="Cambria Math" panose="02040503050406030204" pitchFamily="18" charset="0"/>
                              </a:rPr>
                              <m:t>𝑎𝑑</m:t>
                            </m:r>
                          </m:e>
                        </m:d>
                      </m:e>
                      <m:sup>
                        <m:r>
                          <a:rPr lang="en-US" altLang="zh-CN" i="1">
                            <a:solidFill>
                              <a:srgbClr val="171717"/>
                            </a:solidFill>
                            <a:latin typeface="Cambria Math" panose="02040503050406030204" pitchFamily="18" charset="0"/>
                          </a:rPr>
                          <m:t>2</m:t>
                        </m:r>
                      </m:sup>
                    </m:sSup>
                    <m:r>
                      <a:rPr lang="en-US" altLang="zh-CN" b="0" i="1" smtClean="0">
                        <a:solidFill>
                          <a:srgbClr val="171717"/>
                        </a:solidFill>
                        <a:latin typeface="Cambria Math" panose="02040503050406030204" pitchFamily="18" charset="0"/>
                      </a:rPr>
                      <m:t>+</m:t>
                    </m:r>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b="0" i="1" smtClean="0">
                                <a:solidFill>
                                  <a:srgbClr val="171717"/>
                                </a:solidFill>
                                <a:latin typeface="Cambria Math" panose="02040503050406030204" pitchFamily="18" charset="0"/>
                              </a:rPr>
                              <m:t>𝑏</m:t>
                            </m:r>
                            <m:r>
                              <a:rPr lang="en-US" altLang="zh-CN" i="1">
                                <a:solidFill>
                                  <a:srgbClr val="171717"/>
                                </a:solidFill>
                                <a:latin typeface="Cambria Math" panose="02040503050406030204" pitchFamily="18" charset="0"/>
                              </a:rPr>
                              <m:t>𝑐</m:t>
                            </m:r>
                          </m:e>
                        </m:d>
                      </m:e>
                      <m:sup>
                        <m:r>
                          <a:rPr lang="en-US" altLang="zh-CN" i="1">
                            <a:solidFill>
                              <a:srgbClr val="171717"/>
                            </a:solidFill>
                            <a:latin typeface="Cambria Math" panose="02040503050406030204" pitchFamily="18" charset="0"/>
                          </a:rPr>
                          <m:t>2</m:t>
                        </m:r>
                      </m:sup>
                    </m:sSup>
                    <m:r>
                      <a:rPr lang="en-US" altLang="zh-CN" i="1">
                        <a:solidFill>
                          <a:srgbClr val="171717"/>
                        </a:solidFill>
                        <a:latin typeface="Cambria Math" panose="02040503050406030204" pitchFamily="18" charset="0"/>
                      </a:rPr>
                      <m:t>+</m:t>
                    </m:r>
                    <m:sSup>
                      <m:sSupPr>
                        <m:ctrlPr>
                          <a:rPr lang="en-US" altLang="zh-CN" i="1">
                            <a:solidFill>
                              <a:srgbClr val="171717"/>
                            </a:solidFill>
                            <a:latin typeface="Cambria Math" panose="02040503050406030204" pitchFamily="18" charset="0"/>
                          </a:rPr>
                        </m:ctrlPr>
                      </m:sSupPr>
                      <m:e>
                        <m:d>
                          <m:dPr>
                            <m:begChr m:val="|"/>
                            <m:endChr m:val="|"/>
                            <m:ctrlPr>
                              <a:rPr lang="en-US" altLang="zh-CN" i="1">
                                <a:solidFill>
                                  <a:srgbClr val="171717"/>
                                </a:solidFill>
                                <a:latin typeface="Cambria Math" panose="02040503050406030204" pitchFamily="18" charset="0"/>
                              </a:rPr>
                            </m:ctrlPr>
                          </m:dPr>
                          <m:e>
                            <m:r>
                              <a:rPr lang="en-US" altLang="zh-CN" i="1">
                                <a:solidFill>
                                  <a:srgbClr val="171717"/>
                                </a:solidFill>
                                <a:latin typeface="Cambria Math" panose="02040503050406030204" pitchFamily="18" charset="0"/>
                              </a:rPr>
                              <m:t>𝑏</m:t>
                            </m:r>
                            <m:r>
                              <a:rPr lang="en-US" altLang="zh-CN" b="0" i="1" smtClean="0">
                                <a:solidFill>
                                  <a:srgbClr val="171717"/>
                                </a:solidFill>
                                <a:latin typeface="Cambria Math" panose="02040503050406030204" pitchFamily="18" charset="0"/>
                              </a:rPr>
                              <m:t>𝑑</m:t>
                            </m:r>
                          </m:e>
                        </m:d>
                      </m:e>
                      <m:sup>
                        <m:r>
                          <a:rPr lang="en-US" altLang="zh-CN" i="1">
                            <a:solidFill>
                              <a:srgbClr val="171717"/>
                            </a:solidFill>
                            <a:latin typeface="Cambria Math" panose="02040503050406030204" pitchFamily="18" charset="0"/>
                          </a:rPr>
                          <m:t>2</m:t>
                        </m:r>
                      </m:sup>
                    </m:sSup>
                    <m:r>
                      <a:rPr lang="en-US" altLang="zh-CN" i="1">
                        <a:solidFill>
                          <a:srgbClr val="171717"/>
                        </a:solidFill>
                        <a:latin typeface="Cambria Math" panose="02040503050406030204" pitchFamily="18" charset="0"/>
                      </a:rPr>
                      <m:t>=1</m:t>
                    </m:r>
                  </m:oMath>
                </a14:m>
                <a:endParaRPr lang="zh-CN" altLang="en-US" b="0" i="0" dirty="0">
                  <a:solidFill>
                    <a:srgbClr val="171717"/>
                  </a:solidFill>
                  <a:effectLst/>
                  <a:latin typeface="Segoe UI" panose="020B0502040204020203" pitchFamily="34"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69924" y="1459011"/>
                <a:ext cx="10850561" cy="4432495"/>
              </a:xfrm>
              <a:prstGeom prst="rect">
                <a:avLst/>
              </a:prstGeom>
              <a:blipFill>
                <a:blip r:embed="rId3"/>
                <a:stretch>
                  <a:fillRect l="-506" r="-28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7702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ṣ1iḑe"/>
        <p:cNvGrpSpPr/>
        <p:nvPr/>
      </p:nvGrpSpPr>
      <p:grpSpPr>
        <a:xfrm>
          <a:off x="0" y="0"/>
          <a:ext cx="0" cy="0"/>
          <a:chOff x="0" y="0"/>
          <a:chExt cx="0" cy="0"/>
        </a:xfrm>
      </p:grpSpPr>
      <p:grpSp>
        <p:nvGrpSpPr>
          <p:cNvPr id="2" name="işľîḋê">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îṧ1îḍ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í$ļïḋê">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zh-CN" altLang="en-US" b="0" dirty="0"/>
                  <a:t>量子计算简介</a:t>
                </a:r>
                <a:endParaRPr lang="en-US" altLang="zh-CN" b="0" dirty="0"/>
              </a:p>
              <a:p>
                <a:pPr marL="342900" indent="-342900">
                  <a:lnSpc>
                    <a:spcPct val="150000"/>
                  </a:lnSpc>
                  <a:buFont typeface="+mj-lt"/>
                  <a:buAutoNum type="arabicPeriod"/>
                </a:pPr>
                <a:r>
                  <a:rPr lang="zh-CN" altLang="en-US" b="0" dirty="0">
                    <a:latin typeface="+mn-lt"/>
                    <a:ea typeface="+mn-ea"/>
                    <a:sym typeface="+mn-lt"/>
                  </a:rPr>
                  <a:t>了解量子计算</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量子计算机和模拟器</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rPr>
                  <a:t>用于量子计算的线性代数</a:t>
                </a:r>
                <a:endParaRPr lang="en-US" altLang="zh-CN" b="0" dirty="0">
                  <a:latin typeface="+mn-lt"/>
                  <a:ea typeface="+mn-ea"/>
                </a:endParaRPr>
              </a:p>
              <a:p>
                <a:pPr marL="342900" indent="-342900">
                  <a:lnSpc>
                    <a:spcPct val="150000"/>
                  </a:lnSpc>
                  <a:buFont typeface="+mj-lt"/>
                  <a:buAutoNum type="arabicPeriod"/>
                </a:pPr>
                <a:r>
                  <a:rPr lang="zh-CN" altLang="en-US" b="0" dirty="0">
                    <a:latin typeface="+mn-lt"/>
                    <a:ea typeface="+mn-ea"/>
                    <a:sym typeface="+mn-lt"/>
                  </a:rPr>
                  <a:t>有趣的物理实验</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量子导航</a:t>
                </a:r>
                <a:endParaRPr lang="en-US" altLang="zh-CN" b="0" dirty="0">
                  <a:latin typeface="+mn-lt"/>
                  <a:ea typeface="+mn-ea"/>
                  <a:sym typeface="+mn-lt"/>
                </a:endParaRPr>
              </a:p>
              <a:p>
                <a:pPr marL="342900" indent="-342900">
                  <a:lnSpc>
                    <a:spcPct val="150000"/>
                  </a:lnSpc>
                  <a:buFont typeface="+mj-lt"/>
                  <a:buAutoNum type="arabicPeriod"/>
                </a:pPr>
                <a:r>
                  <a:rPr lang="zh-CN" altLang="en-US" b="0" dirty="0">
                    <a:latin typeface="+mn-lt"/>
                    <a:ea typeface="+mn-ea"/>
                    <a:sym typeface="+mn-lt"/>
                  </a:rPr>
                  <a:t>量子因子图</a:t>
                </a:r>
                <a:endParaRPr lang="en-US" altLang="zh-CN" b="0" dirty="0">
                  <a:latin typeface="+mn-lt"/>
                  <a:ea typeface="+mn-ea"/>
                  <a:sym typeface="+mn-lt"/>
                </a:endParaRPr>
              </a:p>
            </p:txBody>
          </p:sp>
          <p:cxnSp>
            <p:nvCxnSpPr>
              <p:cNvPr id="8" name="iṧḻídè">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ś1iďê">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şļîḓé">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380413"/>
            <a:ext cx="5419185" cy="895350"/>
          </a:xfrm>
        </p:spPr>
        <p:txBody>
          <a:bodyPr/>
          <a:lstStyle/>
          <a:p>
            <a:r>
              <a:rPr lang="zh-CN" altLang="en-US" dirty="0"/>
              <a:t>有趣的物理实验</a:t>
            </a:r>
          </a:p>
        </p:txBody>
      </p:sp>
      <p:sp>
        <p:nvSpPr>
          <p:cNvPr id="9" name="iṧḻiḑe">
            <a:extLst>
              <a:ext uri="{FF2B5EF4-FFF2-40B4-BE49-F238E27FC236}">
                <a16:creationId xmlns:a16="http://schemas.microsoft.com/office/drawing/2014/main" id="{04F69230-F3A6-4586-9371-A858F4763E9F}"/>
              </a:ext>
            </a:extLst>
          </p:cNvPr>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05</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688519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双缝干涉实验真的诡异恐怖吗</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pic>
        <p:nvPicPr>
          <p:cNvPr id="4100" name="Picture 4" descr="https://upload.wikimedia.org/wikipedia/commons/thumb/c/cd/Double-slit.svg/1920px-Double-sli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372" y="1521464"/>
            <a:ext cx="9767046" cy="467495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8265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难道光子知道我们是否在观察它？</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pic>
        <p:nvPicPr>
          <p:cNvPr id="5122" name="Picture 2" descr="https://upload.wikimedia.org/wikipedia/commons/thumb/7/7e/Double-slit_experiment_results_Tanamura_2.jpg/320px-Double-slit_experiment_results_Tanamura_2.jpg"/>
          <p:cNvPicPr>
            <a:picLocks noChangeAspect="1" noChangeArrowheads="1"/>
          </p:cNvPicPr>
          <p:nvPr/>
        </p:nvPicPr>
        <p:blipFill rotWithShape="1">
          <a:blip r:embed="rId4">
            <a:extLst>
              <a:ext uri="{28A0092B-C50C-407E-A947-70E740481C1C}">
                <a14:useLocalDpi xmlns:a14="http://schemas.microsoft.com/office/drawing/2010/main" val="0"/>
              </a:ext>
            </a:extLst>
          </a:blip>
          <a:srcRect l="-2045" t="235" r="2045" b="39734"/>
          <a:stretch/>
        </p:blipFill>
        <p:spPr bwMode="auto">
          <a:xfrm>
            <a:off x="2877993" y="1302327"/>
            <a:ext cx="3048000" cy="53062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7/7e/Double-slit_experiment_results_Tanamura_2.jpg/320px-Double-slit_experiment_results_Tanamura_2.jpg"/>
          <p:cNvPicPr>
            <a:picLocks noChangeAspect="1" noChangeArrowheads="1"/>
          </p:cNvPicPr>
          <p:nvPr/>
        </p:nvPicPr>
        <p:blipFill rotWithShape="1">
          <a:blip r:embed="rId4">
            <a:extLst>
              <a:ext uri="{28A0092B-C50C-407E-A947-70E740481C1C}">
                <a14:useLocalDpi xmlns:a14="http://schemas.microsoft.com/office/drawing/2010/main" val="0"/>
              </a:ext>
            </a:extLst>
          </a:blip>
          <a:srcRect t="59483"/>
          <a:stretch/>
        </p:blipFill>
        <p:spPr bwMode="auto">
          <a:xfrm>
            <a:off x="6376267" y="2078182"/>
            <a:ext cx="3048000" cy="35814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3660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无法解释！为什么不同测量方式光表现出不同的性质</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pic>
        <p:nvPicPr>
          <p:cNvPr id="4100" name="Picture 4" descr="https://upload.wikimedia.org/wikipedia/commons/thumb/c/cd/Double-slit.svg/1920px-Double-sli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372" y="1521464"/>
            <a:ext cx="9767046" cy="46749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矢量眼睛大眼睛PNG免扣素材免费下载- 大小14.21KB - 尺寸724*392 - 编号54638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9430" y="4904510"/>
            <a:ext cx="1021006" cy="64423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8006541" y="1958686"/>
            <a:ext cx="1411702" cy="3963673"/>
            <a:chOff x="9759141" y="2015836"/>
            <a:chExt cx="1411702" cy="3963673"/>
          </a:xfrm>
        </p:grpSpPr>
        <p:sp>
          <p:nvSpPr>
            <p:cNvPr id="5" name="流程图: 数据 4"/>
            <p:cNvSpPr/>
            <p:nvPr/>
          </p:nvSpPr>
          <p:spPr>
            <a:xfrm>
              <a:off x="9759141" y="2015836"/>
              <a:ext cx="1411702" cy="396367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3793"/>
                <a:gd name="connsiteY0" fmla="*/ 10000 h 10000"/>
                <a:gd name="connsiteX1" fmla="*/ 2000 w 13793"/>
                <a:gd name="connsiteY1" fmla="*/ 0 h 10000"/>
                <a:gd name="connsiteX2" fmla="*/ 13793 w 13793"/>
                <a:gd name="connsiteY2" fmla="*/ 7778 h 10000"/>
                <a:gd name="connsiteX3" fmla="*/ 8000 w 13793"/>
                <a:gd name="connsiteY3" fmla="*/ 10000 h 10000"/>
                <a:gd name="connsiteX4" fmla="*/ 0 w 13793"/>
                <a:gd name="connsiteY4" fmla="*/ 10000 h 10000"/>
                <a:gd name="connsiteX0" fmla="*/ 0 w 13793"/>
                <a:gd name="connsiteY0" fmla="*/ 10000 h 21111"/>
                <a:gd name="connsiteX1" fmla="*/ 2000 w 13793"/>
                <a:gd name="connsiteY1" fmla="*/ 0 h 21111"/>
                <a:gd name="connsiteX2" fmla="*/ 13793 w 13793"/>
                <a:gd name="connsiteY2" fmla="*/ 7778 h 21111"/>
                <a:gd name="connsiteX3" fmla="*/ 13517 w 13793"/>
                <a:gd name="connsiteY3" fmla="*/ 21111 h 21111"/>
                <a:gd name="connsiteX4" fmla="*/ 0 w 13793"/>
                <a:gd name="connsiteY4" fmla="*/ 10000 h 21111"/>
                <a:gd name="connsiteX0" fmla="*/ 69 w 11793"/>
                <a:gd name="connsiteY0" fmla="*/ 13444 h 21111"/>
                <a:gd name="connsiteX1" fmla="*/ 0 w 11793"/>
                <a:gd name="connsiteY1" fmla="*/ 0 h 21111"/>
                <a:gd name="connsiteX2" fmla="*/ 11793 w 11793"/>
                <a:gd name="connsiteY2" fmla="*/ 7778 h 21111"/>
                <a:gd name="connsiteX3" fmla="*/ 11517 w 11793"/>
                <a:gd name="connsiteY3" fmla="*/ 21111 h 21111"/>
                <a:gd name="connsiteX4" fmla="*/ 69 w 11793"/>
                <a:gd name="connsiteY4" fmla="*/ 13444 h 21111"/>
                <a:gd name="connsiteX0" fmla="*/ 69 w 11621"/>
                <a:gd name="connsiteY0" fmla="*/ 13444 h 21111"/>
                <a:gd name="connsiteX1" fmla="*/ 0 w 11621"/>
                <a:gd name="connsiteY1" fmla="*/ 0 h 21111"/>
                <a:gd name="connsiteX2" fmla="*/ 11621 w 11621"/>
                <a:gd name="connsiteY2" fmla="*/ 7556 h 21111"/>
                <a:gd name="connsiteX3" fmla="*/ 11517 w 11621"/>
                <a:gd name="connsiteY3" fmla="*/ 21111 h 21111"/>
                <a:gd name="connsiteX4" fmla="*/ 69 w 11621"/>
                <a:gd name="connsiteY4" fmla="*/ 13444 h 21111"/>
                <a:gd name="connsiteX0" fmla="*/ 69 w 11712"/>
                <a:gd name="connsiteY0" fmla="*/ 13444 h 21192"/>
                <a:gd name="connsiteX1" fmla="*/ 0 w 11712"/>
                <a:gd name="connsiteY1" fmla="*/ 0 h 21192"/>
                <a:gd name="connsiteX2" fmla="*/ 11621 w 11712"/>
                <a:gd name="connsiteY2" fmla="*/ 7556 h 21192"/>
                <a:gd name="connsiteX3" fmla="*/ 11707 w 11712"/>
                <a:gd name="connsiteY3" fmla="*/ 21192 h 21192"/>
                <a:gd name="connsiteX4" fmla="*/ 69 w 11712"/>
                <a:gd name="connsiteY4" fmla="*/ 13444 h 21192"/>
                <a:gd name="connsiteX0" fmla="*/ 69 w 11712"/>
                <a:gd name="connsiteY0" fmla="*/ 13444 h 21192"/>
                <a:gd name="connsiteX1" fmla="*/ 0 w 11712"/>
                <a:gd name="connsiteY1" fmla="*/ 0 h 21192"/>
                <a:gd name="connsiteX2" fmla="*/ 11621 w 11712"/>
                <a:gd name="connsiteY2" fmla="*/ 7478 h 21192"/>
                <a:gd name="connsiteX3" fmla="*/ 11707 w 11712"/>
                <a:gd name="connsiteY3" fmla="*/ 21192 h 21192"/>
                <a:gd name="connsiteX4" fmla="*/ 69 w 11712"/>
                <a:gd name="connsiteY4" fmla="*/ 13444 h 21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2" h="21192">
                  <a:moveTo>
                    <a:pt x="69" y="13444"/>
                  </a:moveTo>
                  <a:cubicBezTo>
                    <a:pt x="46" y="8963"/>
                    <a:pt x="23" y="4481"/>
                    <a:pt x="0" y="0"/>
                  </a:cubicBezTo>
                  <a:lnTo>
                    <a:pt x="11621" y="7478"/>
                  </a:lnTo>
                  <a:cubicBezTo>
                    <a:pt x="11586" y="11996"/>
                    <a:pt x="11742" y="16674"/>
                    <a:pt x="11707" y="21192"/>
                  </a:cubicBezTo>
                  <a:lnTo>
                    <a:pt x="69" y="13444"/>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75183" y="2788559"/>
              <a:ext cx="195035" cy="1917246"/>
            </a:xfrm>
            <a:custGeom>
              <a:avLst/>
              <a:gdLst>
                <a:gd name="connsiteX0" fmla="*/ 0 w 595085"/>
                <a:gd name="connsiteY0" fmla="*/ 0 h 682171"/>
                <a:gd name="connsiteX1" fmla="*/ 595085 w 595085"/>
                <a:gd name="connsiteY1" fmla="*/ 0 h 682171"/>
                <a:gd name="connsiteX2" fmla="*/ 595085 w 595085"/>
                <a:gd name="connsiteY2" fmla="*/ 682171 h 682171"/>
                <a:gd name="connsiteX3" fmla="*/ 0 w 595085"/>
                <a:gd name="connsiteY3" fmla="*/ 682171 h 682171"/>
                <a:gd name="connsiteX4" fmla="*/ 0 w 595085"/>
                <a:gd name="connsiteY4" fmla="*/ 0 h 682171"/>
                <a:gd name="connsiteX0" fmla="*/ 34925 w 595085"/>
                <a:gd name="connsiteY0" fmla="*/ 0 h 847271"/>
                <a:gd name="connsiteX1" fmla="*/ 595085 w 595085"/>
                <a:gd name="connsiteY1" fmla="*/ 165100 h 847271"/>
                <a:gd name="connsiteX2" fmla="*/ 595085 w 595085"/>
                <a:gd name="connsiteY2" fmla="*/ 847271 h 847271"/>
                <a:gd name="connsiteX3" fmla="*/ 0 w 595085"/>
                <a:gd name="connsiteY3" fmla="*/ 847271 h 847271"/>
                <a:gd name="connsiteX4" fmla="*/ 34925 w 595085"/>
                <a:gd name="connsiteY4" fmla="*/ 0 h 847271"/>
                <a:gd name="connsiteX0" fmla="*/ 34925 w 595085"/>
                <a:gd name="connsiteY0" fmla="*/ 0 h 847271"/>
                <a:gd name="connsiteX1" fmla="*/ 306160 w 595085"/>
                <a:gd name="connsiteY1" fmla="*/ 431800 h 847271"/>
                <a:gd name="connsiteX2" fmla="*/ 595085 w 595085"/>
                <a:gd name="connsiteY2" fmla="*/ 847271 h 847271"/>
                <a:gd name="connsiteX3" fmla="*/ 0 w 595085"/>
                <a:gd name="connsiteY3" fmla="*/ 847271 h 847271"/>
                <a:gd name="connsiteX4" fmla="*/ 34925 w 595085"/>
                <a:gd name="connsiteY4" fmla="*/ 0 h 847271"/>
                <a:gd name="connsiteX0" fmla="*/ 34925 w 595085"/>
                <a:gd name="connsiteY0" fmla="*/ 0 h 847271"/>
                <a:gd name="connsiteX1" fmla="*/ 223610 w 595085"/>
                <a:gd name="connsiteY1" fmla="*/ 187325 h 847271"/>
                <a:gd name="connsiteX2" fmla="*/ 595085 w 595085"/>
                <a:gd name="connsiteY2" fmla="*/ 847271 h 847271"/>
                <a:gd name="connsiteX3" fmla="*/ 0 w 595085"/>
                <a:gd name="connsiteY3" fmla="*/ 847271 h 847271"/>
                <a:gd name="connsiteX4" fmla="*/ 34925 w 595085"/>
                <a:gd name="connsiteY4" fmla="*/ 0 h 847271"/>
                <a:gd name="connsiteX0" fmla="*/ 6350 w 566510"/>
                <a:gd name="connsiteY0" fmla="*/ 0 h 1720396"/>
                <a:gd name="connsiteX1" fmla="*/ 195035 w 566510"/>
                <a:gd name="connsiteY1" fmla="*/ 187325 h 1720396"/>
                <a:gd name="connsiteX2" fmla="*/ 566510 w 566510"/>
                <a:gd name="connsiteY2" fmla="*/ 847271 h 1720396"/>
                <a:gd name="connsiteX3" fmla="*/ 0 w 566510"/>
                <a:gd name="connsiteY3" fmla="*/ 1720396 h 1720396"/>
                <a:gd name="connsiteX4" fmla="*/ 6350 w 566510"/>
                <a:gd name="connsiteY4" fmla="*/ 0 h 1720396"/>
                <a:gd name="connsiteX0" fmla="*/ 6350 w 195035"/>
                <a:gd name="connsiteY0" fmla="*/ 0 h 1917246"/>
                <a:gd name="connsiteX1" fmla="*/ 195035 w 195035"/>
                <a:gd name="connsiteY1" fmla="*/ 187325 h 1917246"/>
                <a:gd name="connsiteX2" fmla="*/ 195035 w 195035"/>
                <a:gd name="connsiteY2" fmla="*/ 1917246 h 1917246"/>
                <a:gd name="connsiteX3" fmla="*/ 0 w 195035"/>
                <a:gd name="connsiteY3" fmla="*/ 1720396 h 1917246"/>
                <a:gd name="connsiteX4" fmla="*/ 6350 w 195035"/>
                <a:gd name="connsiteY4" fmla="*/ 0 h 191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35" h="1917246">
                  <a:moveTo>
                    <a:pt x="6350" y="0"/>
                  </a:moveTo>
                  <a:lnTo>
                    <a:pt x="195035" y="187325"/>
                  </a:lnTo>
                  <a:lnTo>
                    <a:pt x="195035" y="1917246"/>
                  </a:lnTo>
                  <a:lnTo>
                    <a:pt x="0" y="1720396"/>
                  </a:lnTo>
                  <a:cubicBezTo>
                    <a:pt x="2117" y="1146931"/>
                    <a:pt x="4233" y="573465"/>
                    <a:pt x="6350" y="0"/>
                  </a:cubicBezTo>
                  <a:close/>
                </a:path>
              </a:pathLst>
            </a:custGeom>
            <a:solidFill>
              <a:srgbClr val="4A4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5"/>
            <p:cNvSpPr/>
            <p:nvPr/>
          </p:nvSpPr>
          <p:spPr>
            <a:xfrm>
              <a:off x="10506983" y="3207659"/>
              <a:ext cx="195035" cy="1917246"/>
            </a:xfrm>
            <a:custGeom>
              <a:avLst/>
              <a:gdLst>
                <a:gd name="connsiteX0" fmla="*/ 0 w 595085"/>
                <a:gd name="connsiteY0" fmla="*/ 0 h 682171"/>
                <a:gd name="connsiteX1" fmla="*/ 595085 w 595085"/>
                <a:gd name="connsiteY1" fmla="*/ 0 h 682171"/>
                <a:gd name="connsiteX2" fmla="*/ 595085 w 595085"/>
                <a:gd name="connsiteY2" fmla="*/ 682171 h 682171"/>
                <a:gd name="connsiteX3" fmla="*/ 0 w 595085"/>
                <a:gd name="connsiteY3" fmla="*/ 682171 h 682171"/>
                <a:gd name="connsiteX4" fmla="*/ 0 w 595085"/>
                <a:gd name="connsiteY4" fmla="*/ 0 h 682171"/>
                <a:gd name="connsiteX0" fmla="*/ 34925 w 595085"/>
                <a:gd name="connsiteY0" fmla="*/ 0 h 847271"/>
                <a:gd name="connsiteX1" fmla="*/ 595085 w 595085"/>
                <a:gd name="connsiteY1" fmla="*/ 165100 h 847271"/>
                <a:gd name="connsiteX2" fmla="*/ 595085 w 595085"/>
                <a:gd name="connsiteY2" fmla="*/ 847271 h 847271"/>
                <a:gd name="connsiteX3" fmla="*/ 0 w 595085"/>
                <a:gd name="connsiteY3" fmla="*/ 847271 h 847271"/>
                <a:gd name="connsiteX4" fmla="*/ 34925 w 595085"/>
                <a:gd name="connsiteY4" fmla="*/ 0 h 847271"/>
                <a:gd name="connsiteX0" fmla="*/ 34925 w 595085"/>
                <a:gd name="connsiteY0" fmla="*/ 0 h 847271"/>
                <a:gd name="connsiteX1" fmla="*/ 306160 w 595085"/>
                <a:gd name="connsiteY1" fmla="*/ 431800 h 847271"/>
                <a:gd name="connsiteX2" fmla="*/ 595085 w 595085"/>
                <a:gd name="connsiteY2" fmla="*/ 847271 h 847271"/>
                <a:gd name="connsiteX3" fmla="*/ 0 w 595085"/>
                <a:gd name="connsiteY3" fmla="*/ 847271 h 847271"/>
                <a:gd name="connsiteX4" fmla="*/ 34925 w 595085"/>
                <a:gd name="connsiteY4" fmla="*/ 0 h 847271"/>
                <a:gd name="connsiteX0" fmla="*/ 34925 w 595085"/>
                <a:gd name="connsiteY0" fmla="*/ 0 h 847271"/>
                <a:gd name="connsiteX1" fmla="*/ 223610 w 595085"/>
                <a:gd name="connsiteY1" fmla="*/ 187325 h 847271"/>
                <a:gd name="connsiteX2" fmla="*/ 595085 w 595085"/>
                <a:gd name="connsiteY2" fmla="*/ 847271 h 847271"/>
                <a:gd name="connsiteX3" fmla="*/ 0 w 595085"/>
                <a:gd name="connsiteY3" fmla="*/ 847271 h 847271"/>
                <a:gd name="connsiteX4" fmla="*/ 34925 w 595085"/>
                <a:gd name="connsiteY4" fmla="*/ 0 h 847271"/>
                <a:gd name="connsiteX0" fmla="*/ 6350 w 566510"/>
                <a:gd name="connsiteY0" fmla="*/ 0 h 1720396"/>
                <a:gd name="connsiteX1" fmla="*/ 195035 w 566510"/>
                <a:gd name="connsiteY1" fmla="*/ 187325 h 1720396"/>
                <a:gd name="connsiteX2" fmla="*/ 566510 w 566510"/>
                <a:gd name="connsiteY2" fmla="*/ 847271 h 1720396"/>
                <a:gd name="connsiteX3" fmla="*/ 0 w 566510"/>
                <a:gd name="connsiteY3" fmla="*/ 1720396 h 1720396"/>
                <a:gd name="connsiteX4" fmla="*/ 6350 w 566510"/>
                <a:gd name="connsiteY4" fmla="*/ 0 h 1720396"/>
                <a:gd name="connsiteX0" fmla="*/ 6350 w 195035"/>
                <a:gd name="connsiteY0" fmla="*/ 0 h 1917246"/>
                <a:gd name="connsiteX1" fmla="*/ 195035 w 195035"/>
                <a:gd name="connsiteY1" fmla="*/ 187325 h 1917246"/>
                <a:gd name="connsiteX2" fmla="*/ 195035 w 195035"/>
                <a:gd name="connsiteY2" fmla="*/ 1917246 h 1917246"/>
                <a:gd name="connsiteX3" fmla="*/ 0 w 195035"/>
                <a:gd name="connsiteY3" fmla="*/ 1720396 h 1917246"/>
                <a:gd name="connsiteX4" fmla="*/ 6350 w 195035"/>
                <a:gd name="connsiteY4" fmla="*/ 0 h 191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35" h="1917246">
                  <a:moveTo>
                    <a:pt x="6350" y="0"/>
                  </a:moveTo>
                  <a:lnTo>
                    <a:pt x="195035" y="187325"/>
                  </a:lnTo>
                  <a:lnTo>
                    <a:pt x="195035" y="1917246"/>
                  </a:lnTo>
                  <a:lnTo>
                    <a:pt x="0" y="1720396"/>
                  </a:lnTo>
                  <a:cubicBezTo>
                    <a:pt x="2117" y="1146931"/>
                    <a:pt x="4233" y="573465"/>
                    <a:pt x="6350" y="0"/>
                  </a:cubicBezTo>
                  <a:close/>
                </a:path>
              </a:pathLst>
            </a:custGeom>
            <a:solidFill>
              <a:srgbClr val="4A4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3334338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探测器“观察”光子会对光子造成影响吗？</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pic>
        <p:nvPicPr>
          <p:cNvPr id="4100" name="Picture 4" descr="https://upload.wikimedia.org/wikipedia/commons/thumb/c/cd/Double-slit.svg/1920px-Double-sli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372" y="1521464"/>
            <a:ext cx="9767046" cy="46749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矢量眼睛大眼睛PNG免扣素材免费下载- 大小14.21KB - 尺寸724*392 - 编号546384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9430" y="4904510"/>
            <a:ext cx="1021006" cy="64423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8006541" y="1958686"/>
            <a:ext cx="1411702" cy="3963673"/>
            <a:chOff x="9759141" y="2015836"/>
            <a:chExt cx="1411702" cy="3963673"/>
          </a:xfrm>
        </p:grpSpPr>
        <p:sp>
          <p:nvSpPr>
            <p:cNvPr id="5" name="流程图: 数据 4"/>
            <p:cNvSpPr/>
            <p:nvPr/>
          </p:nvSpPr>
          <p:spPr>
            <a:xfrm>
              <a:off x="9759141" y="2015836"/>
              <a:ext cx="1411702" cy="396367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3793"/>
                <a:gd name="connsiteY0" fmla="*/ 10000 h 10000"/>
                <a:gd name="connsiteX1" fmla="*/ 2000 w 13793"/>
                <a:gd name="connsiteY1" fmla="*/ 0 h 10000"/>
                <a:gd name="connsiteX2" fmla="*/ 13793 w 13793"/>
                <a:gd name="connsiteY2" fmla="*/ 7778 h 10000"/>
                <a:gd name="connsiteX3" fmla="*/ 8000 w 13793"/>
                <a:gd name="connsiteY3" fmla="*/ 10000 h 10000"/>
                <a:gd name="connsiteX4" fmla="*/ 0 w 13793"/>
                <a:gd name="connsiteY4" fmla="*/ 10000 h 10000"/>
                <a:gd name="connsiteX0" fmla="*/ 0 w 13793"/>
                <a:gd name="connsiteY0" fmla="*/ 10000 h 21111"/>
                <a:gd name="connsiteX1" fmla="*/ 2000 w 13793"/>
                <a:gd name="connsiteY1" fmla="*/ 0 h 21111"/>
                <a:gd name="connsiteX2" fmla="*/ 13793 w 13793"/>
                <a:gd name="connsiteY2" fmla="*/ 7778 h 21111"/>
                <a:gd name="connsiteX3" fmla="*/ 13517 w 13793"/>
                <a:gd name="connsiteY3" fmla="*/ 21111 h 21111"/>
                <a:gd name="connsiteX4" fmla="*/ 0 w 13793"/>
                <a:gd name="connsiteY4" fmla="*/ 10000 h 21111"/>
                <a:gd name="connsiteX0" fmla="*/ 69 w 11793"/>
                <a:gd name="connsiteY0" fmla="*/ 13444 h 21111"/>
                <a:gd name="connsiteX1" fmla="*/ 0 w 11793"/>
                <a:gd name="connsiteY1" fmla="*/ 0 h 21111"/>
                <a:gd name="connsiteX2" fmla="*/ 11793 w 11793"/>
                <a:gd name="connsiteY2" fmla="*/ 7778 h 21111"/>
                <a:gd name="connsiteX3" fmla="*/ 11517 w 11793"/>
                <a:gd name="connsiteY3" fmla="*/ 21111 h 21111"/>
                <a:gd name="connsiteX4" fmla="*/ 69 w 11793"/>
                <a:gd name="connsiteY4" fmla="*/ 13444 h 21111"/>
                <a:gd name="connsiteX0" fmla="*/ 69 w 11621"/>
                <a:gd name="connsiteY0" fmla="*/ 13444 h 21111"/>
                <a:gd name="connsiteX1" fmla="*/ 0 w 11621"/>
                <a:gd name="connsiteY1" fmla="*/ 0 h 21111"/>
                <a:gd name="connsiteX2" fmla="*/ 11621 w 11621"/>
                <a:gd name="connsiteY2" fmla="*/ 7556 h 21111"/>
                <a:gd name="connsiteX3" fmla="*/ 11517 w 11621"/>
                <a:gd name="connsiteY3" fmla="*/ 21111 h 21111"/>
                <a:gd name="connsiteX4" fmla="*/ 69 w 11621"/>
                <a:gd name="connsiteY4" fmla="*/ 13444 h 21111"/>
                <a:gd name="connsiteX0" fmla="*/ 69 w 11712"/>
                <a:gd name="connsiteY0" fmla="*/ 13444 h 21192"/>
                <a:gd name="connsiteX1" fmla="*/ 0 w 11712"/>
                <a:gd name="connsiteY1" fmla="*/ 0 h 21192"/>
                <a:gd name="connsiteX2" fmla="*/ 11621 w 11712"/>
                <a:gd name="connsiteY2" fmla="*/ 7556 h 21192"/>
                <a:gd name="connsiteX3" fmla="*/ 11707 w 11712"/>
                <a:gd name="connsiteY3" fmla="*/ 21192 h 21192"/>
                <a:gd name="connsiteX4" fmla="*/ 69 w 11712"/>
                <a:gd name="connsiteY4" fmla="*/ 13444 h 21192"/>
                <a:gd name="connsiteX0" fmla="*/ 69 w 11712"/>
                <a:gd name="connsiteY0" fmla="*/ 13444 h 21192"/>
                <a:gd name="connsiteX1" fmla="*/ 0 w 11712"/>
                <a:gd name="connsiteY1" fmla="*/ 0 h 21192"/>
                <a:gd name="connsiteX2" fmla="*/ 11621 w 11712"/>
                <a:gd name="connsiteY2" fmla="*/ 7478 h 21192"/>
                <a:gd name="connsiteX3" fmla="*/ 11707 w 11712"/>
                <a:gd name="connsiteY3" fmla="*/ 21192 h 21192"/>
                <a:gd name="connsiteX4" fmla="*/ 69 w 11712"/>
                <a:gd name="connsiteY4" fmla="*/ 13444 h 21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2" h="21192">
                  <a:moveTo>
                    <a:pt x="69" y="13444"/>
                  </a:moveTo>
                  <a:cubicBezTo>
                    <a:pt x="46" y="8963"/>
                    <a:pt x="23" y="4481"/>
                    <a:pt x="0" y="0"/>
                  </a:cubicBezTo>
                  <a:lnTo>
                    <a:pt x="11621" y="7478"/>
                  </a:lnTo>
                  <a:cubicBezTo>
                    <a:pt x="11586" y="11996"/>
                    <a:pt x="11742" y="16674"/>
                    <a:pt x="11707" y="21192"/>
                  </a:cubicBezTo>
                  <a:lnTo>
                    <a:pt x="69" y="13444"/>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075183" y="2788559"/>
              <a:ext cx="195035" cy="1917246"/>
            </a:xfrm>
            <a:custGeom>
              <a:avLst/>
              <a:gdLst>
                <a:gd name="connsiteX0" fmla="*/ 0 w 595085"/>
                <a:gd name="connsiteY0" fmla="*/ 0 h 682171"/>
                <a:gd name="connsiteX1" fmla="*/ 595085 w 595085"/>
                <a:gd name="connsiteY1" fmla="*/ 0 h 682171"/>
                <a:gd name="connsiteX2" fmla="*/ 595085 w 595085"/>
                <a:gd name="connsiteY2" fmla="*/ 682171 h 682171"/>
                <a:gd name="connsiteX3" fmla="*/ 0 w 595085"/>
                <a:gd name="connsiteY3" fmla="*/ 682171 h 682171"/>
                <a:gd name="connsiteX4" fmla="*/ 0 w 595085"/>
                <a:gd name="connsiteY4" fmla="*/ 0 h 682171"/>
                <a:gd name="connsiteX0" fmla="*/ 34925 w 595085"/>
                <a:gd name="connsiteY0" fmla="*/ 0 h 847271"/>
                <a:gd name="connsiteX1" fmla="*/ 595085 w 595085"/>
                <a:gd name="connsiteY1" fmla="*/ 165100 h 847271"/>
                <a:gd name="connsiteX2" fmla="*/ 595085 w 595085"/>
                <a:gd name="connsiteY2" fmla="*/ 847271 h 847271"/>
                <a:gd name="connsiteX3" fmla="*/ 0 w 595085"/>
                <a:gd name="connsiteY3" fmla="*/ 847271 h 847271"/>
                <a:gd name="connsiteX4" fmla="*/ 34925 w 595085"/>
                <a:gd name="connsiteY4" fmla="*/ 0 h 847271"/>
                <a:gd name="connsiteX0" fmla="*/ 34925 w 595085"/>
                <a:gd name="connsiteY0" fmla="*/ 0 h 847271"/>
                <a:gd name="connsiteX1" fmla="*/ 306160 w 595085"/>
                <a:gd name="connsiteY1" fmla="*/ 431800 h 847271"/>
                <a:gd name="connsiteX2" fmla="*/ 595085 w 595085"/>
                <a:gd name="connsiteY2" fmla="*/ 847271 h 847271"/>
                <a:gd name="connsiteX3" fmla="*/ 0 w 595085"/>
                <a:gd name="connsiteY3" fmla="*/ 847271 h 847271"/>
                <a:gd name="connsiteX4" fmla="*/ 34925 w 595085"/>
                <a:gd name="connsiteY4" fmla="*/ 0 h 847271"/>
                <a:gd name="connsiteX0" fmla="*/ 34925 w 595085"/>
                <a:gd name="connsiteY0" fmla="*/ 0 h 847271"/>
                <a:gd name="connsiteX1" fmla="*/ 223610 w 595085"/>
                <a:gd name="connsiteY1" fmla="*/ 187325 h 847271"/>
                <a:gd name="connsiteX2" fmla="*/ 595085 w 595085"/>
                <a:gd name="connsiteY2" fmla="*/ 847271 h 847271"/>
                <a:gd name="connsiteX3" fmla="*/ 0 w 595085"/>
                <a:gd name="connsiteY3" fmla="*/ 847271 h 847271"/>
                <a:gd name="connsiteX4" fmla="*/ 34925 w 595085"/>
                <a:gd name="connsiteY4" fmla="*/ 0 h 847271"/>
                <a:gd name="connsiteX0" fmla="*/ 6350 w 566510"/>
                <a:gd name="connsiteY0" fmla="*/ 0 h 1720396"/>
                <a:gd name="connsiteX1" fmla="*/ 195035 w 566510"/>
                <a:gd name="connsiteY1" fmla="*/ 187325 h 1720396"/>
                <a:gd name="connsiteX2" fmla="*/ 566510 w 566510"/>
                <a:gd name="connsiteY2" fmla="*/ 847271 h 1720396"/>
                <a:gd name="connsiteX3" fmla="*/ 0 w 566510"/>
                <a:gd name="connsiteY3" fmla="*/ 1720396 h 1720396"/>
                <a:gd name="connsiteX4" fmla="*/ 6350 w 566510"/>
                <a:gd name="connsiteY4" fmla="*/ 0 h 1720396"/>
                <a:gd name="connsiteX0" fmla="*/ 6350 w 195035"/>
                <a:gd name="connsiteY0" fmla="*/ 0 h 1917246"/>
                <a:gd name="connsiteX1" fmla="*/ 195035 w 195035"/>
                <a:gd name="connsiteY1" fmla="*/ 187325 h 1917246"/>
                <a:gd name="connsiteX2" fmla="*/ 195035 w 195035"/>
                <a:gd name="connsiteY2" fmla="*/ 1917246 h 1917246"/>
                <a:gd name="connsiteX3" fmla="*/ 0 w 195035"/>
                <a:gd name="connsiteY3" fmla="*/ 1720396 h 1917246"/>
                <a:gd name="connsiteX4" fmla="*/ 6350 w 195035"/>
                <a:gd name="connsiteY4" fmla="*/ 0 h 191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35" h="1917246">
                  <a:moveTo>
                    <a:pt x="6350" y="0"/>
                  </a:moveTo>
                  <a:lnTo>
                    <a:pt x="195035" y="187325"/>
                  </a:lnTo>
                  <a:lnTo>
                    <a:pt x="195035" y="1917246"/>
                  </a:lnTo>
                  <a:lnTo>
                    <a:pt x="0" y="1720396"/>
                  </a:lnTo>
                  <a:cubicBezTo>
                    <a:pt x="2117" y="1146931"/>
                    <a:pt x="4233" y="573465"/>
                    <a:pt x="6350" y="0"/>
                  </a:cubicBezTo>
                  <a:close/>
                </a:path>
              </a:pathLst>
            </a:custGeom>
            <a:solidFill>
              <a:srgbClr val="4A4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5"/>
            <p:cNvSpPr/>
            <p:nvPr/>
          </p:nvSpPr>
          <p:spPr>
            <a:xfrm>
              <a:off x="10506983" y="3207659"/>
              <a:ext cx="195035" cy="1917246"/>
            </a:xfrm>
            <a:custGeom>
              <a:avLst/>
              <a:gdLst>
                <a:gd name="connsiteX0" fmla="*/ 0 w 595085"/>
                <a:gd name="connsiteY0" fmla="*/ 0 h 682171"/>
                <a:gd name="connsiteX1" fmla="*/ 595085 w 595085"/>
                <a:gd name="connsiteY1" fmla="*/ 0 h 682171"/>
                <a:gd name="connsiteX2" fmla="*/ 595085 w 595085"/>
                <a:gd name="connsiteY2" fmla="*/ 682171 h 682171"/>
                <a:gd name="connsiteX3" fmla="*/ 0 w 595085"/>
                <a:gd name="connsiteY3" fmla="*/ 682171 h 682171"/>
                <a:gd name="connsiteX4" fmla="*/ 0 w 595085"/>
                <a:gd name="connsiteY4" fmla="*/ 0 h 682171"/>
                <a:gd name="connsiteX0" fmla="*/ 34925 w 595085"/>
                <a:gd name="connsiteY0" fmla="*/ 0 h 847271"/>
                <a:gd name="connsiteX1" fmla="*/ 595085 w 595085"/>
                <a:gd name="connsiteY1" fmla="*/ 165100 h 847271"/>
                <a:gd name="connsiteX2" fmla="*/ 595085 w 595085"/>
                <a:gd name="connsiteY2" fmla="*/ 847271 h 847271"/>
                <a:gd name="connsiteX3" fmla="*/ 0 w 595085"/>
                <a:gd name="connsiteY3" fmla="*/ 847271 h 847271"/>
                <a:gd name="connsiteX4" fmla="*/ 34925 w 595085"/>
                <a:gd name="connsiteY4" fmla="*/ 0 h 847271"/>
                <a:gd name="connsiteX0" fmla="*/ 34925 w 595085"/>
                <a:gd name="connsiteY0" fmla="*/ 0 h 847271"/>
                <a:gd name="connsiteX1" fmla="*/ 306160 w 595085"/>
                <a:gd name="connsiteY1" fmla="*/ 431800 h 847271"/>
                <a:gd name="connsiteX2" fmla="*/ 595085 w 595085"/>
                <a:gd name="connsiteY2" fmla="*/ 847271 h 847271"/>
                <a:gd name="connsiteX3" fmla="*/ 0 w 595085"/>
                <a:gd name="connsiteY3" fmla="*/ 847271 h 847271"/>
                <a:gd name="connsiteX4" fmla="*/ 34925 w 595085"/>
                <a:gd name="connsiteY4" fmla="*/ 0 h 847271"/>
                <a:gd name="connsiteX0" fmla="*/ 34925 w 595085"/>
                <a:gd name="connsiteY0" fmla="*/ 0 h 847271"/>
                <a:gd name="connsiteX1" fmla="*/ 223610 w 595085"/>
                <a:gd name="connsiteY1" fmla="*/ 187325 h 847271"/>
                <a:gd name="connsiteX2" fmla="*/ 595085 w 595085"/>
                <a:gd name="connsiteY2" fmla="*/ 847271 h 847271"/>
                <a:gd name="connsiteX3" fmla="*/ 0 w 595085"/>
                <a:gd name="connsiteY3" fmla="*/ 847271 h 847271"/>
                <a:gd name="connsiteX4" fmla="*/ 34925 w 595085"/>
                <a:gd name="connsiteY4" fmla="*/ 0 h 847271"/>
                <a:gd name="connsiteX0" fmla="*/ 6350 w 566510"/>
                <a:gd name="connsiteY0" fmla="*/ 0 h 1720396"/>
                <a:gd name="connsiteX1" fmla="*/ 195035 w 566510"/>
                <a:gd name="connsiteY1" fmla="*/ 187325 h 1720396"/>
                <a:gd name="connsiteX2" fmla="*/ 566510 w 566510"/>
                <a:gd name="connsiteY2" fmla="*/ 847271 h 1720396"/>
                <a:gd name="connsiteX3" fmla="*/ 0 w 566510"/>
                <a:gd name="connsiteY3" fmla="*/ 1720396 h 1720396"/>
                <a:gd name="connsiteX4" fmla="*/ 6350 w 566510"/>
                <a:gd name="connsiteY4" fmla="*/ 0 h 1720396"/>
                <a:gd name="connsiteX0" fmla="*/ 6350 w 195035"/>
                <a:gd name="connsiteY0" fmla="*/ 0 h 1917246"/>
                <a:gd name="connsiteX1" fmla="*/ 195035 w 195035"/>
                <a:gd name="connsiteY1" fmla="*/ 187325 h 1917246"/>
                <a:gd name="connsiteX2" fmla="*/ 195035 w 195035"/>
                <a:gd name="connsiteY2" fmla="*/ 1917246 h 1917246"/>
                <a:gd name="connsiteX3" fmla="*/ 0 w 195035"/>
                <a:gd name="connsiteY3" fmla="*/ 1720396 h 1917246"/>
                <a:gd name="connsiteX4" fmla="*/ 6350 w 195035"/>
                <a:gd name="connsiteY4" fmla="*/ 0 h 1917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35" h="1917246">
                  <a:moveTo>
                    <a:pt x="6350" y="0"/>
                  </a:moveTo>
                  <a:lnTo>
                    <a:pt x="195035" y="187325"/>
                  </a:lnTo>
                  <a:lnTo>
                    <a:pt x="195035" y="1917246"/>
                  </a:lnTo>
                  <a:lnTo>
                    <a:pt x="0" y="1720396"/>
                  </a:lnTo>
                  <a:cubicBezTo>
                    <a:pt x="2117" y="1146931"/>
                    <a:pt x="4233" y="573465"/>
                    <a:pt x="6350" y="0"/>
                  </a:cubicBezTo>
                  <a:close/>
                </a:path>
              </a:pathLst>
            </a:custGeom>
            <a:solidFill>
              <a:srgbClr val="4A4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610461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量子擦除实验（上）</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12" name="Picture 4" descr="https://upload.wikimedia.org/wikipedia/commons/thumb/c/cd/Double-slit.svg/1920px-Double-slit.svg.png"/>
          <p:cNvPicPr>
            <a:picLocks noChangeAspect="1" noChangeArrowheads="1"/>
          </p:cNvPicPr>
          <p:nvPr/>
        </p:nvPicPr>
        <p:blipFill rotWithShape="1">
          <a:blip r:embed="rId4">
            <a:extLst>
              <a:ext uri="{28A0092B-C50C-407E-A947-70E740481C1C}">
                <a14:useLocalDpi xmlns:a14="http://schemas.microsoft.com/office/drawing/2010/main" val="0"/>
              </a:ext>
            </a:extLst>
          </a:blip>
          <a:srcRect t="28035" r="59211" b="24968"/>
          <a:stretch/>
        </p:blipFill>
        <p:spPr bwMode="auto">
          <a:xfrm>
            <a:off x="270572" y="2489200"/>
            <a:ext cx="3983928" cy="2197100"/>
          </a:xfrm>
          <a:prstGeom prst="rect">
            <a:avLst/>
          </a:prstGeom>
          <a:noFill/>
          <a:extLst>
            <a:ext uri="{909E8E84-426E-40DD-AFC4-6F175D3DCCD1}">
              <a14:hiddenFill xmlns:a14="http://schemas.microsoft.com/office/drawing/2010/main">
                <a:solidFill>
                  <a:srgbClr val="FFFFFF"/>
                </a:solidFill>
              </a14:hiddenFill>
            </a:ext>
          </a:extLst>
        </p:spPr>
      </p:pic>
      <p:sp>
        <p:nvSpPr>
          <p:cNvPr id="3" name="流程图: 可选过程 2"/>
          <p:cNvSpPr/>
          <p:nvPr/>
        </p:nvSpPr>
        <p:spPr>
          <a:xfrm>
            <a:off x="4305300" y="2895600"/>
            <a:ext cx="469900" cy="1054100"/>
          </a:xfrm>
          <a:prstGeom prst="flowChartAlternateProcess">
            <a:avLst/>
          </a:prstGeom>
          <a:solidFill>
            <a:srgbClr val="F97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BBO</a:t>
            </a:r>
            <a:endParaRPr lang="zh-CN" altLang="en-US" dirty="0"/>
          </a:p>
        </p:txBody>
      </p:sp>
      <p:cxnSp>
        <p:nvCxnSpPr>
          <p:cNvPr id="9" name="直接箭头连接符 8"/>
          <p:cNvCxnSpPr/>
          <p:nvPr/>
        </p:nvCxnSpPr>
        <p:spPr>
          <a:xfrm flipV="1">
            <a:off x="4864100" y="2095500"/>
            <a:ext cx="1790700" cy="1193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876800" y="3365500"/>
            <a:ext cx="1790700" cy="1130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6985000" y="1689100"/>
            <a:ext cx="1447800" cy="508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探测器</a:t>
            </a:r>
            <a:r>
              <a:rPr lang="en-US" altLang="zh-CN" dirty="0"/>
              <a:t>A</a:t>
            </a:r>
            <a:endParaRPr lang="zh-CN" altLang="en-US" dirty="0"/>
          </a:p>
        </p:txBody>
      </p:sp>
      <p:pic>
        <p:nvPicPr>
          <p:cNvPr id="19" name="图片 18"/>
          <p:cNvPicPr>
            <a:picLocks noChangeAspect="1"/>
          </p:cNvPicPr>
          <p:nvPr/>
        </p:nvPicPr>
        <p:blipFill>
          <a:blip r:embed="rId5"/>
          <a:stretch>
            <a:fillRect/>
          </a:stretch>
        </p:blipFill>
        <p:spPr>
          <a:xfrm>
            <a:off x="7024687" y="3109912"/>
            <a:ext cx="3781425" cy="3533775"/>
          </a:xfrm>
          <a:prstGeom prst="rect">
            <a:avLst/>
          </a:prstGeom>
        </p:spPr>
      </p:pic>
      <p:sp>
        <p:nvSpPr>
          <p:cNvPr id="25" name="圆角矩形 24"/>
          <p:cNvSpPr/>
          <p:nvPr/>
        </p:nvSpPr>
        <p:spPr>
          <a:xfrm>
            <a:off x="9867900" y="3390900"/>
            <a:ext cx="1447800" cy="508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探测器</a:t>
            </a:r>
            <a:r>
              <a:rPr lang="en-US" altLang="zh-CN" dirty="0"/>
              <a:t>B</a:t>
            </a:r>
            <a:endParaRPr lang="zh-CN" altLang="en-US" dirty="0"/>
          </a:p>
        </p:txBody>
      </p:sp>
    </p:spTree>
    <p:custDataLst>
      <p:tags r:id="rId1"/>
    </p:custDataLst>
    <p:extLst>
      <p:ext uri="{BB962C8B-B14F-4D97-AF65-F5344CB8AC3E}">
        <p14:creationId xmlns:p14="http://schemas.microsoft.com/office/powerpoint/2010/main" val="4089587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量子擦除实验（中）</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pic>
        <p:nvPicPr>
          <p:cNvPr id="12" name="Picture 4" descr="https://upload.wikimedia.org/wikipedia/commons/thumb/c/cd/Double-slit.svg/1920px-Double-slit.svg.png"/>
          <p:cNvPicPr>
            <a:picLocks noChangeAspect="1" noChangeArrowheads="1"/>
          </p:cNvPicPr>
          <p:nvPr/>
        </p:nvPicPr>
        <p:blipFill rotWithShape="1">
          <a:blip r:embed="rId4">
            <a:extLst>
              <a:ext uri="{28A0092B-C50C-407E-A947-70E740481C1C}">
                <a14:useLocalDpi xmlns:a14="http://schemas.microsoft.com/office/drawing/2010/main" val="0"/>
              </a:ext>
            </a:extLst>
          </a:blip>
          <a:srcRect t="28035" r="59211" b="24968"/>
          <a:stretch/>
        </p:blipFill>
        <p:spPr bwMode="auto">
          <a:xfrm>
            <a:off x="270572" y="2489200"/>
            <a:ext cx="3983928" cy="2197100"/>
          </a:xfrm>
          <a:prstGeom prst="rect">
            <a:avLst/>
          </a:prstGeom>
          <a:noFill/>
          <a:extLst>
            <a:ext uri="{909E8E84-426E-40DD-AFC4-6F175D3DCCD1}">
              <a14:hiddenFill xmlns:a14="http://schemas.microsoft.com/office/drawing/2010/main">
                <a:solidFill>
                  <a:srgbClr val="FFFFFF"/>
                </a:solidFill>
              </a14:hiddenFill>
            </a:ext>
          </a:extLst>
        </p:spPr>
      </p:pic>
      <p:sp>
        <p:nvSpPr>
          <p:cNvPr id="3" name="流程图: 可选过程 2"/>
          <p:cNvSpPr/>
          <p:nvPr/>
        </p:nvSpPr>
        <p:spPr>
          <a:xfrm>
            <a:off x="4305300" y="2895600"/>
            <a:ext cx="469900" cy="1054100"/>
          </a:xfrm>
          <a:prstGeom prst="flowChartAlternateProcess">
            <a:avLst/>
          </a:prstGeom>
          <a:solidFill>
            <a:srgbClr val="F97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BBO</a:t>
            </a:r>
            <a:endParaRPr lang="zh-CN" altLang="en-US" dirty="0"/>
          </a:p>
        </p:txBody>
      </p:sp>
      <p:cxnSp>
        <p:nvCxnSpPr>
          <p:cNvPr id="9" name="直接箭头连接符 8"/>
          <p:cNvCxnSpPr/>
          <p:nvPr/>
        </p:nvCxnSpPr>
        <p:spPr>
          <a:xfrm flipV="1">
            <a:off x="4864100" y="2095500"/>
            <a:ext cx="1790700" cy="1193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876800" y="3365500"/>
            <a:ext cx="1790700" cy="1130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6985000" y="1689100"/>
            <a:ext cx="1447800" cy="508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探测器</a:t>
            </a:r>
            <a:r>
              <a:rPr lang="en-US" altLang="zh-CN" dirty="0"/>
              <a:t>A</a:t>
            </a:r>
            <a:endParaRPr lang="zh-CN" altLang="en-US" dirty="0"/>
          </a:p>
        </p:txBody>
      </p:sp>
      <p:pic>
        <p:nvPicPr>
          <p:cNvPr id="5" name="图片 4"/>
          <p:cNvPicPr>
            <a:picLocks noChangeAspect="1"/>
          </p:cNvPicPr>
          <p:nvPr/>
        </p:nvPicPr>
        <p:blipFill rotWithShape="1">
          <a:blip r:embed="rId5"/>
          <a:srcRect l="2979"/>
          <a:stretch/>
        </p:blipFill>
        <p:spPr>
          <a:xfrm>
            <a:off x="7010399" y="3302000"/>
            <a:ext cx="3825875" cy="3467100"/>
          </a:xfrm>
          <a:prstGeom prst="rect">
            <a:avLst/>
          </a:prstGeom>
        </p:spPr>
      </p:pic>
      <p:sp>
        <p:nvSpPr>
          <p:cNvPr id="25" name="圆角矩形 24"/>
          <p:cNvSpPr/>
          <p:nvPr/>
        </p:nvSpPr>
        <p:spPr>
          <a:xfrm>
            <a:off x="10401300" y="4978400"/>
            <a:ext cx="1447800" cy="508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探测器</a:t>
            </a:r>
            <a:r>
              <a:rPr lang="en-US" altLang="zh-CN" dirty="0"/>
              <a:t>B</a:t>
            </a:r>
            <a:endParaRPr lang="zh-CN" altLang="en-US" dirty="0"/>
          </a:p>
        </p:txBody>
      </p:sp>
    </p:spTree>
    <p:custDataLst>
      <p:tags r:id="rId1"/>
    </p:custDataLst>
    <p:extLst>
      <p:ext uri="{BB962C8B-B14F-4D97-AF65-F5344CB8AC3E}">
        <p14:creationId xmlns:p14="http://schemas.microsoft.com/office/powerpoint/2010/main" val="2181299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量子擦除实验（下）</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pic>
        <p:nvPicPr>
          <p:cNvPr id="12" name="Picture 4" descr="https://upload.wikimedia.org/wikipedia/commons/thumb/c/cd/Double-slit.svg/1920px-Double-slit.svg.png"/>
          <p:cNvPicPr>
            <a:picLocks noChangeAspect="1" noChangeArrowheads="1"/>
          </p:cNvPicPr>
          <p:nvPr/>
        </p:nvPicPr>
        <p:blipFill rotWithShape="1">
          <a:blip r:embed="rId4">
            <a:extLst>
              <a:ext uri="{28A0092B-C50C-407E-A947-70E740481C1C}">
                <a14:useLocalDpi xmlns:a14="http://schemas.microsoft.com/office/drawing/2010/main" val="0"/>
              </a:ext>
            </a:extLst>
          </a:blip>
          <a:srcRect t="28035" r="59211" b="24968"/>
          <a:stretch/>
        </p:blipFill>
        <p:spPr bwMode="auto">
          <a:xfrm>
            <a:off x="270572" y="2489200"/>
            <a:ext cx="3983928" cy="2197100"/>
          </a:xfrm>
          <a:prstGeom prst="rect">
            <a:avLst/>
          </a:prstGeom>
          <a:noFill/>
          <a:extLst>
            <a:ext uri="{909E8E84-426E-40DD-AFC4-6F175D3DCCD1}">
              <a14:hiddenFill xmlns:a14="http://schemas.microsoft.com/office/drawing/2010/main">
                <a:solidFill>
                  <a:srgbClr val="FFFFFF"/>
                </a:solidFill>
              </a14:hiddenFill>
            </a:ext>
          </a:extLst>
        </p:spPr>
      </p:pic>
      <p:sp>
        <p:nvSpPr>
          <p:cNvPr id="3" name="流程图: 可选过程 2"/>
          <p:cNvSpPr/>
          <p:nvPr/>
        </p:nvSpPr>
        <p:spPr>
          <a:xfrm>
            <a:off x="4305300" y="2895600"/>
            <a:ext cx="469900" cy="1054100"/>
          </a:xfrm>
          <a:prstGeom prst="flowChartAlternateProcess">
            <a:avLst/>
          </a:prstGeom>
          <a:solidFill>
            <a:srgbClr val="F973D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BBO</a:t>
            </a:r>
            <a:endParaRPr lang="zh-CN" altLang="en-US" dirty="0"/>
          </a:p>
        </p:txBody>
      </p:sp>
      <p:cxnSp>
        <p:nvCxnSpPr>
          <p:cNvPr id="9" name="直接箭头连接符 8"/>
          <p:cNvCxnSpPr/>
          <p:nvPr/>
        </p:nvCxnSpPr>
        <p:spPr>
          <a:xfrm flipV="1">
            <a:off x="4864100" y="2095500"/>
            <a:ext cx="1790700" cy="1193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876800" y="3365500"/>
            <a:ext cx="1790700" cy="1130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6985000" y="1689100"/>
            <a:ext cx="1447800" cy="508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探测器</a:t>
            </a:r>
            <a:r>
              <a:rPr lang="en-US" altLang="zh-CN" dirty="0"/>
              <a:t>A</a:t>
            </a:r>
            <a:endParaRPr lang="zh-CN" altLang="en-US" dirty="0"/>
          </a:p>
        </p:txBody>
      </p:sp>
      <p:sp>
        <p:nvSpPr>
          <p:cNvPr id="6" name="椭圆 5"/>
          <p:cNvSpPr/>
          <p:nvPr/>
        </p:nvSpPr>
        <p:spPr>
          <a:xfrm rot="19523041">
            <a:off x="5716100" y="2213842"/>
            <a:ext cx="311398" cy="67779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162309" y="1967696"/>
            <a:ext cx="877163" cy="369332"/>
          </a:xfrm>
          <a:prstGeom prst="rect">
            <a:avLst/>
          </a:prstGeom>
          <a:noFill/>
        </p:spPr>
        <p:txBody>
          <a:bodyPr wrap="none" rtlCol="0">
            <a:spAutoFit/>
          </a:bodyPr>
          <a:lstStyle/>
          <a:p>
            <a:r>
              <a:rPr lang="zh-CN" altLang="en-US" dirty="0"/>
              <a:t>起偏器</a:t>
            </a:r>
          </a:p>
        </p:txBody>
      </p:sp>
      <p:sp>
        <p:nvSpPr>
          <p:cNvPr id="8" name="左箭头 7"/>
          <p:cNvSpPr/>
          <p:nvPr/>
        </p:nvSpPr>
        <p:spPr>
          <a:xfrm rot="2805894">
            <a:off x="5995685" y="1886673"/>
            <a:ext cx="324091" cy="17362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箭头 14"/>
          <p:cNvSpPr/>
          <p:nvPr/>
        </p:nvSpPr>
        <p:spPr>
          <a:xfrm rot="5184861">
            <a:off x="5048490" y="2721979"/>
            <a:ext cx="324091" cy="17362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左箭头 15"/>
          <p:cNvSpPr/>
          <p:nvPr/>
        </p:nvSpPr>
        <p:spPr>
          <a:xfrm rot="16200000">
            <a:off x="5061995" y="3869802"/>
            <a:ext cx="324091" cy="17362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左箭头 16"/>
          <p:cNvSpPr/>
          <p:nvPr/>
        </p:nvSpPr>
        <p:spPr>
          <a:xfrm rot="7973294">
            <a:off x="6101786" y="4446607"/>
            <a:ext cx="324091" cy="17362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5"/>
          <a:stretch>
            <a:fillRect/>
          </a:stretch>
        </p:blipFill>
        <p:spPr>
          <a:xfrm>
            <a:off x="6932090" y="3075188"/>
            <a:ext cx="3781425" cy="3533775"/>
          </a:xfrm>
          <a:prstGeom prst="rect">
            <a:avLst/>
          </a:prstGeom>
        </p:spPr>
      </p:pic>
      <p:sp>
        <p:nvSpPr>
          <p:cNvPr id="25" name="圆角矩形 24"/>
          <p:cNvSpPr/>
          <p:nvPr/>
        </p:nvSpPr>
        <p:spPr>
          <a:xfrm>
            <a:off x="10401300" y="4978400"/>
            <a:ext cx="1447800" cy="508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探测器</a:t>
            </a:r>
            <a:r>
              <a:rPr lang="en-US" altLang="zh-CN" dirty="0"/>
              <a:t>B</a:t>
            </a:r>
            <a:endParaRPr lang="zh-CN" altLang="en-US" dirty="0"/>
          </a:p>
        </p:txBody>
      </p:sp>
      <p:sp>
        <p:nvSpPr>
          <p:cNvPr id="20" name="流程图: 可选过程 19"/>
          <p:cNvSpPr/>
          <p:nvPr/>
        </p:nvSpPr>
        <p:spPr>
          <a:xfrm>
            <a:off x="7303625" y="4421529"/>
            <a:ext cx="208344" cy="497711"/>
          </a:xfrm>
          <a:prstGeom prst="flowChartAlternate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甲</a:t>
            </a:r>
          </a:p>
        </p:txBody>
      </p:sp>
      <p:sp>
        <p:nvSpPr>
          <p:cNvPr id="21" name="流程图: 可选过程 20"/>
          <p:cNvSpPr/>
          <p:nvPr/>
        </p:nvSpPr>
        <p:spPr>
          <a:xfrm>
            <a:off x="7560197" y="4759124"/>
            <a:ext cx="208344" cy="497711"/>
          </a:xfrm>
          <a:prstGeom prst="flowChartAlternate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乙</a:t>
            </a:r>
          </a:p>
        </p:txBody>
      </p:sp>
    </p:spTree>
    <p:custDataLst>
      <p:tags r:id="rId1"/>
    </p:custDataLst>
    <p:extLst>
      <p:ext uri="{BB962C8B-B14F-4D97-AF65-F5344CB8AC3E}">
        <p14:creationId xmlns:p14="http://schemas.microsoft.com/office/powerpoint/2010/main" val="1572454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惠勒延迟选择实验</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5" name="AutoShape 2" descr="关于惠勒延迟选择实验的思考- 哔哩哔哩"/>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22" name="Picture 6" descr="Justin 的筆記: 你現在的決定也許可以改變過去的歷史--量子延遲選擇抺除實驗"/>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649" y="1574417"/>
            <a:ext cx="7564741" cy="391216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4178461" y="6007261"/>
            <a:ext cx="3416320" cy="369332"/>
          </a:xfrm>
          <a:prstGeom prst="rect">
            <a:avLst/>
          </a:prstGeom>
          <a:noFill/>
        </p:spPr>
        <p:txBody>
          <a:bodyPr wrap="none" rtlCol="0">
            <a:spAutoFit/>
          </a:bodyPr>
          <a:lstStyle/>
          <a:p>
            <a:r>
              <a:rPr lang="zh-CN" altLang="en-US" b="1" dirty="0">
                <a:solidFill>
                  <a:srgbClr val="FF0000"/>
                </a:solidFill>
              </a:rPr>
              <a:t>我们现在的行为可以影响过去？</a:t>
            </a:r>
          </a:p>
        </p:txBody>
      </p:sp>
    </p:spTree>
    <p:custDataLst>
      <p:tags r:id="rId1"/>
    </p:custDataLst>
    <p:extLst>
      <p:ext uri="{BB962C8B-B14F-4D97-AF65-F5344CB8AC3E}">
        <p14:creationId xmlns:p14="http://schemas.microsoft.com/office/powerpoint/2010/main" val="1461800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惠勒延迟选择实验</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5" name="AutoShape 2" descr="关于惠勒延迟选择实验的思考- 哔哩哔哩"/>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22" name="Picture 6" descr="Justin 的筆記: 你現在的決定也許可以改變過去的歷史--量子延遲選擇抺除實驗"/>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649" y="1574417"/>
            <a:ext cx="7564741" cy="3912160"/>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p:cNvSpPr/>
          <p:nvPr/>
        </p:nvSpPr>
        <p:spPr>
          <a:xfrm rot="19289446">
            <a:off x="6293779" y="2820349"/>
            <a:ext cx="2031753" cy="1099350"/>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31304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380413"/>
            <a:ext cx="5419185" cy="895350"/>
          </a:xfrm>
        </p:spPr>
        <p:txBody>
          <a:bodyPr/>
          <a:lstStyle/>
          <a:p>
            <a:r>
              <a:rPr lang="zh-CN" altLang="en-US" dirty="0"/>
              <a:t>量子计算简介</a:t>
            </a:r>
          </a:p>
        </p:txBody>
      </p:sp>
      <p:sp>
        <p:nvSpPr>
          <p:cNvPr id="9" name="iṧḻiḑe">
            <a:extLst>
              <a:ext uri="{FF2B5EF4-FFF2-40B4-BE49-F238E27FC236}">
                <a16:creationId xmlns:a16="http://schemas.microsoft.com/office/drawing/2014/main" id="{04F69230-F3A6-4586-9371-A858F4763E9F}"/>
              </a:ext>
            </a:extLst>
          </p:cNvPr>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57454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惠勒延迟选择实验</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5" name="AutoShape 2" descr="关于惠勒延迟选择实验的思考- 哔哩哔哩"/>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22" name="Picture 6" descr="Justin 的筆記: 你現在的決定也許可以改變過去的歷史--量子延遲選擇抺除實驗"/>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9649" y="1574417"/>
            <a:ext cx="7564741" cy="3912160"/>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p:cNvSpPr/>
          <p:nvPr/>
        </p:nvSpPr>
        <p:spPr>
          <a:xfrm rot="19289446">
            <a:off x="6293779" y="2820349"/>
            <a:ext cx="2031753" cy="1099350"/>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877050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延迟选择量子擦除实验</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sp>
        <p:nvSpPr>
          <p:cNvPr id="5" name="AutoShape 2" descr="关于惠勒延迟选择实验的思考- 哔哩哔哩"/>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0" name="Picture 2" descr="https://pic4.zhimg.com/80/v2-60cbe85e88f4ab0e985376f3a5d53b57_720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603" y="1293953"/>
            <a:ext cx="6858000" cy="46958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4687746" y="1226916"/>
            <a:ext cx="1107996" cy="369332"/>
          </a:xfrm>
          <a:prstGeom prst="rect">
            <a:avLst/>
          </a:prstGeom>
          <a:noFill/>
        </p:spPr>
        <p:txBody>
          <a:bodyPr wrap="none" rtlCol="0">
            <a:spAutoFit/>
          </a:bodyPr>
          <a:lstStyle/>
          <a:p>
            <a:r>
              <a:rPr lang="zh-CN" altLang="en-US" b="1" dirty="0">
                <a:solidFill>
                  <a:srgbClr val="FF0000"/>
                </a:solidFill>
              </a:rPr>
              <a:t>信号光子</a:t>
            </a:r>
          </a:p>
        </p:txBody>
      </p:sp>
      <p:sp>
        <p:nvSpPr>
          <p:cNvPr id="9" name="文本框 8"/>
          <p:cNvSpPr txBox="1"/>
          <p:nvPr/>
        </p:nvSpPr>
        <p:spPr>
          <a:xfrm>
            <a:off x="3948896" y="3022921"/>
            <a:ext cx="1107996" cy="369332"/>
          </a:xfrm>
          <a:prstGeom prst="rect">
            <a:avLst/>
          </a:prstGeom>
          <a:noFill/>
        </p:spPr>
        <p:txBody>
          <a:bodyPr wrap="none" rtlCol="0">
            <a:spAutoFit/>
          </a:bodyPr>
          <a:lstStyle/>
          <a:p>
            <a:r>
              <a:rPr lang="zh-CN" altLang="en-US" b="1" dirty="0">
                <a:solidFill>
                  <a:srgbClr val="FF0000"/>
                </a:solidFill>
              </a:rPr>
              <a:t>标记光子</a:t>
            </a:r>
          </a:p>
        </p:txBody>
      </p:sp>
      <p:sp>
        <p:nvSpPr>
          <p:cNvPr id="7" name="文本框 6"/>
          <p:cNvSpPr txBox="1"/>
          <p:nvPr/>
        </p:nvSpPr>
        <p:spPr>
          <a:xfrm>
            <a:off x="3102015" y="1898247"/>
            <a:ext cx="338554" cy="369332"/>
          </a:xfrm>
          <a:prstGeom prst="rect">
            <a:avLst/>
          </a:prstGeom>
          <a:noFill/>
        </p:spPr>
        <p:txBody>
          <a:bodyPr wrap="square" rtlCol="0">
            <a:spAutoFit/>
          </a:bodyPr>
          <a:lstStyle/>
          <a:p>
            <a:r>
              <a:rPr lang="en-US" altLang="zh-CN" dirty="0"/>
              <a:t>A</a:t>
            </a:r>
            <a:endParaRPr lang="zh-CN" altLang="en-US" dirty="0"/>
          </a:p>
        </p:txBody>
      </p:sp>
      <p:sp>
        <p:nvSpPr>
          <p:cNvPr id="11" name="文本框 10"/>
          <p:cNvSpPr txBox="1"/>
          <p:nvPr/>
        </p:nvSpPr>
        <p:spPr>
          <a:xfrm>
            <a:off x="3103944" y="2247417"/>
            <a:ext cx="338554" cy="369332"/>
          </a:xfrm>
          <a:prstGeom prst="rect">
            <a:avLst/>
          </a:prstGeom>
          <a:noFill/>
        </p:spPr>
        <p:txBody>
          <a:bodyPr wrap="square" rtlCol="0">
            <a:spAutoFit/>
          </a:bodyPr>
          <a:lstStyle/>
          <a:p>
            <a:r>
              <a:rPr lang="en-US" altLang="zh-CN" dirty="0"/>
              <a:t>B</a:t>
            </a:r>
            <a:endParaRPr lang="zh-CN" altLang="en-US" dirty="0"/>
          </a:p>
        </p:txBody>
      </p:sp>
    </p:spTree>
    <p:custDataLst>
      <p:tags r:id="rId1"/>
    </p:custDataLst>
    <p:extLst>
      <p:ext uri="{BB962C8B-B14F-4D97-AF65-F5344CB8AC3E}">
        <p14:creationId xmlns:p14="http://schemas.microsoft.com/office/powerpoint/2010/main" val="3757204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延迟选择量子擦除实验</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5" name="AutoShape 2" descr="关于惠勒延迟选择实验的思考- 哔哩哔哩"/>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8993" y="1296365"/>
            <a:ext cx="7147362" cy="4893958"/>
          </a:xfrm>
          <a:prstGeom prst="rect">
            <a:avLst/>
          </a:prstGeom>
        </p:spPr>
      </p:pic>
      <p:sp>
        <p:nvSpPr>
          <p:cNvPr id="13" name="文本框 12"/>
          <p:cNvSpPr txBox="1"/>
          <p:nvPr/>
        </p:nvSpPr>
        <p:spPr>
          <a:xfrm>
            <a:off x="3102015" y="1898247"/>
            <a:ext cx="338554" cy="369332"/>
          </a:xfrm>
          <a:prstGeom prst="rect">
            <a:avLst/>
          </a:prstGeom>
          <a:noFill/>
        </p:spPr>
        <p:txBody>
          <a:bodyPr wrap="square" rtlCol="0">
            <a:spAutoFit/>
          </a:bodyPr>
          <a:lstStyle/>
          <a:p>
            <a:r>
              <a:rPr lang="en-US" altLang="zh-CN" dirty="0"/>
              <a:t>A</a:t>
            </a:r>
            <a:endParaRPr lang="zh-CN" altLang="en-US" dirty="0"/>
          </a:p>
        </p:txBody>
      </p:sp>
      <p:sp>
        <p:nvSpPr>
          <p:cNvPr id="14" name="文本框 13"/>
          <p:cNvSpPr txBox="1"/>
          <p:nvPr/>
        </p:nvSpPr>
        <p:spPr>
          <a:xfrm>
            <a:off x="3103944" y="2247417"/>
            <a:ext cx="338554" cy="369332"/>
          </a:xfrm>
          <a:prstGeom prst="rect">
            <a:avLst/>
          </a:prstGeom>
          <a:noFill/>
        </p:spPr>
        <p:txBody>
          <a:bodyPr wrap="square" rtlCol="0">
            <a:spAutoFit/>
          </a:bodyPr>
          <a:lstStyle/>
          <a:p>
            <a:r>
              <a:rPr lang="en-US" altLang="zh-CN" dirty="0"/>
              <a:t>B</a:t>
            </a:r>
            <a:endParaRPr lang="zh-CN" altLang="en-US" dirty="0"/>
          </a:p>
        </p:txBody>
      </p:sp>
      <p:sp>
        <p:nvSpPr>
          <p:cNvPr id="15" name="文本框 14"/>
          <p:cNvSpPr txBox="1"/>
          <p:nvPr/>
        </p:nvSpPr>
        <p:spPr>
          <a:xfrm>
            <a:off x="4687746" y="1226916"/>
            <a:ext cx="1107996" cy="369332"/>
          </a:xfrm>
          <a:prstGeom prst="rect">
            <a:avLst/>
          </a:prstGeom>
          <a:noFill/>
        </p:spPr>
        <p:txBody>
          <a:bodyPr wrap="none" rtlCol="0">
            <a:spAutoFit/>
          </a:bodyPr>
          <a:lstStyle/>
          <a:p>
            <a:r>
              <a:rPr lang="zh-CN" altLang="en-US" b="1" dirty="0">
                <a:solidFill>
                  <a:srgbClr val="FF0000"/>
                </a:solidFill>
              </a:rPr>
              <a:t>信号光子</a:t>
            </a:r>
          </a:p>
        </p:txBody>
      </p:sp>
      <p:sp>
        <p:nvSpPr>
          <p:cNvPr id="16" name="文本框 15"/>
          <p:cNvSpPr txBox="1"/>
          <p:nvPr/>
        </p:nvSpPr>
        <p:spPr>
          <a:xfrm>
            <a:off x="3948896" y="3022921"/>
            <a:ext cx="1107996" cy="369332"/>
          </a:xfrm>
          <a:prstGeom prst="rect">
            <a:avLst/>
          </a:prstGeom>
          <a:noFill/>
        </p:spPr>
        <p:txBody>
          <a:bodyPr wrap="none" rtlCol="0">
            <a:spAutoFit/>
          </a:bodyPr>
          <a:lstStyle/>
          <a:p>
            <a:r>
              <a:rPr lang="zh-CN" altLang="en-US" b="1" dirty="0">
                <a:solidFill>
                  <a:srgbClr val="FF0000"/>
                </a:solidFill>
              </a:rPr>
              <a:t>标记光子</a:t>
            </a:r>
          </a:p>
        </p:txBody>
      </p:sp>
    </p:spTree>
    <p:custDataLst>
      <p:tags r:id="rId1"/>
    </p:custDataLst>
    <p:extLst>
      <p:ext uri="{BB962C8B-B14F-4D97-AF65-F5344CB8AC3E}">
        <p14:creationId xmlns:p14="http://schemas.microsoft.com/office/powerpoint/2010/main" val="1978409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延迟选择量子擦除实验</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a:p>
        </p:txBody>
      </p:sp>
      <p:sp>
        <p:nvSpPr>
          <p:cNvPr id="5" name="AutoShape 2" descr="关于惠勒延迟选择实验的思考- 哔哩哔哩"/>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321" y="1324155"/>
            <a:ext cx="7078883" cy="4868301"/>
          </a:xfrm>
          <a:prstGeom prst="rect">
            <a:avLst/>
          </a:prstGeom>
        </p:spPr>
      </p:pic>
      <p:sp>
        <p:nvSpPr>
          <p:cNvPr id="7" name="文本框 6"/>
          <p:cNvSpPr txBox="1"/>
          <p:nvPr/>
        </p:nvSpPr>
        <p:spPr>
          <a:xfrm>
            <a:off x="3102015" y="1898247"/>
            <a:ext cx="338554" cy="369332"/>
          </a:xfrm>
          <a:prstGeom prst="rect">
            <a:avLst/>
          </a:prstGeom>
          <a:noFill/>
        </p:spPr>
        <p:txBody>
          <a:bodyPr wrap="square" rtlCol="0">
            <a:spAutoFit/>
          </a:bodyPr>
          <a:lstStyle/>
          <a:p>
            <a:r>
              <a:rPr lang="en-US" altLang="zh-CN" dirty="0"/>
              <a:t>A</a:t>
            </a:r>
            <a:endParaRPr lang="zh-CN" altLang="en-US" dirty="0"/>
          </a:p>
        </p:txBody>
      </p:sp>
      <p:sp>
        <p:nvSpPr>
          <p:cNvPr id="8" name="文本框 7"/>
          <p:cNvSpPr txBox="1"/>
          <p:nvPr/>
        </p:nvSpPr>
        <p:spPr>
          <a:xfrm>
            <a:off x="3103944" y="2247417"/>
            <a:ext cx="338554" cy="369332"/>
          </a:xfrm>
          <a:prstGeom prst="rect">
            <a:avLst/>
          </a:prstGeom>
          <a:noFill/>
        </p:spPr>
        <p:txBody>
          <a:bodyPr wrap="square" rtlCol="0">
            <a:spAutoFit/>
          </a:bodyPr>
          <a:lstStyle/>
          <a:p>
            <a:r>
              <a:rPr lang="en-US" altLang="zh-CN" dirty="0"/>
              <a:t>B</a:t>
            </a:r>
            <a:endParaRPr lang="zh-CN" altLang="en-US" dirty="0"/>
          </a:p>
        </p:txBody>
      </p:sp>
      <p:sp>
        <p:nvSpPr>
          <p:cNvPr id="9" name="文本框 8"/>
          <p:cNvSpPr txBox="1"/>
          <p:nvPr/>
        </p:nvSpPr>
        <p:spPr>
          <a:xfrm>
            <a:off x="4687746" y="1226916"/>
            <a:ext cx="1107996" cy="369332"/>
          </a:xfrm>
          <a:prstGeom prst="rect">
            <a:avLst/>
          </a:prstGeom>
          <a:noFill/>
        </p:spPr>
        <p:txBody>
          <a:bodyPr wrap="none" rtlCol="0">
            <a:spAutoFit/>
          </a:bodyPr>
          <a:lstStyle/>
          <a:p>
            <a:r>
              <a:rPr lang="zh-CN" altLang="en-US" b="1" dirty="0">
                <a:solidFill>
                  <a:srgbClr val="FF0000"/>
                </a:solidFill>
              </a:rPr>
              <a:t>信号光子</a:t>
            </a:r>
          </a:p>
        </p:txBody>
      </p:sp>
      <p:sp>
        <p:nvSpPr>
          <p:cNvPr id="10" name="文本框 9"/>
          <p:cNvSpPr txBox="1"/>
          <p:nvPr/>
        </p:nvSpPr>
        <p:spPr>
          <a:xfrm>
            <a:off x="3948896" y="3022921"/>
            <a:ext cx="1107996" cy="369332"/>
          </a:xfrm>
          <a:prstGeom prst="rect">
            <a:avLst/>
          </a:prstGeom>
          <a:noFill/>
        </p:spPr>
        <p:txBody>
          <a:bodyPr wrap="none" rtlCol="0">
            <a:spAutoFit/>
          </a:bodyPr>
          <a:lstStyle/>
          <a:p>
            <a:r>
              <a:rPr lang="zh-CN" altLang="en-US" b="1" dirty="0">
                <a:solidFill>
                  <a:srgbClr val="FF0000"/>
                </a:solidFill>
              </a:rPr>
              <a:t>标记光子</a:t>
            </a:r>
          </a:p>
        </p:txBody>
      </p:sp>
    </p:spTree>
    <p:custDataLst>
      <p:tags r:id="rId1"/>
    </p:custDataLst>
    <p:extLst>
      <p:ext uri="{BB962C8B-B14F-4D97-AF65-F5344CB8AC3E}">
        <p14:creationId xmlns:p14="http://schemas.microsoft.com/office/powerpoint/2010/main" val="262108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延迟选择量子擦除实验</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a:p>
        </p:txBody>
      </p:sp>
      <p:sp>
        <p:nvSpPr>
          <p:cNvPr id="5" name="AutoShape 2" descr="关于惠勒延迟选择实验的思考- 哔哩哔哩"/>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321" y="1324155"/>
            <a:ext cx="7078883" cy="4868301"/>
          </a:xfrm>
          <a:prstGeom prst="rect">
            <a:avLst/>
          </a:prstGeom>
        </p:spPr>
      </p:pic>
      <p:sp>
        <p:nvSpPr>
          <p:cNvPr id="7" name="文本框 6"/>
          <p:cNvSpPr txBox="1"/>
          <p:nvPr/>
        </p:nvSpPr>
        <p:spPr>
          <a:xfrm>
            <a:off x="3102015" y="1898247"/>
            <a:ext cx="338554" cy="369332"/>
          </a:xfrm>
          <a:prstGeom prst="rect">
            <a:avLst/>
          </a:prstGeom>
          <a:noFill/>
        </p:spPr>
        <p:txBody>
          <a:bodyPr wrap="square" rtlCol="0">
            <a:spAutoFit/>
          </a:bodyPr>
          <a:lstStyle/>
          <a:p>
            <a:r>
              <a:rPr lang="en-US" altLang="zh-CN" dirty="0"/>
              <a:t>A</a:t>
            </a:r>
            <a:endParaRPr lang="zh-CN" altLang="en-US" dirty="0"/>
          </a:p>
        </p:txBody>
      </p:sp>
      <p:sp>
        <p:nvSpPr>
          <p:cNvPr id="8" name="文本框 7"/>
          <p:cNvSpPr txBox="1"/>
          <p:nvPr/>
        </p:nvSpPr>
        <p:spPr>
          <a:xfrm>
            <a:off x="3103944" y="2247417"/>
            <a:ext cx="338554" cy="369332"/>
          </a:xfrm>
          <a:prstGeom prst="rect">
            <a:avLst/>
          </a:prstGeom>
          <a:noFill/>
        </p:spPr>
        <p:txBody>
          <a:bodyPr wrap="square" rtlCol="0">
            <a:spAutoFit/>
          </a:bodyPr>
          <a:lstStyle/>
          <a:p>
            <a:r>
              <a:rPr lang="en-US" altLang="zh-CN" dirty="0"/>
              <a:t>B</a:t>
            </a:r>
            <a:endParaRPr lang="zh-CN" altLang="en-US" dirty="0"/>
          </a:p>
        </p:txBody>
      </p:sp>
      <p:sp>
        <p:nvSpPr>
          <p:cNvPr id="9" name="文本框 8"/>
          <p:cNvSpPr txBox="1"/>
          <p:nvPr/>
        </p:nvSpPr>
        <p:spPr>
          <a:xfrm>
            <a:off x="4687746" y="1226916"/>
            <a:ext cx="1107996" cy="369332"/>
          </a:xfrm>
          <a:prstGeom prst="rect">
            <a:avLst/>
          </a:prstGeom>
          <a:noFill/>
        </p:spPr>
        <p:txBody>
          <a:bodyPr wrap="none" rtlCol="0">
            <a:spAutoFit/>
          </a:bodyPr>
          <a:lstStyle/>
          <a:p>
            <a:r>
              <a:rPr lang="zh-CN" altLang="en-US" b="1" dirty="0">
                <a:solidFill>
                  <a:srgbClr val="FF0000"/>
                </a:solidFill>
              </a:rPr>
              <a:t>信号光子</a:t>
            </a:r>
          </a:p>
        </p:txBody>
      </p:sp>
      <p:sp>
        <p:nvSpPr>
          <p:cNvPr id="10" name="文本框 9"/>
          <p:cNvSpPr txBox="1"/>
          <p:nvPr/>
        </p:nvSpPr>
        <p:spPr>
          <a:xfrm>
            <a:off x="3948896" y="3022921"/>
            <a:ext cx="1107996" cy="369332"/>
          </a:xfrm>
          <a:prstGeom prst="rect">
            <a:avLst/>
          </a:prstGeom>
          <a:noFill/>
        </p:spPr>
        <p:txBody>
          <a:bodyPr wrap="none" rtlCol="0">
            <a:spAutoFit/>
          </a:bodyPr>
          <a:lstStyle/>
          <a:p>
            <a:r>
              <a:rPr lang="zh-CN" altLang="en-US" b="1" dirty="0">
                <a:solidFill>
                  <a:srgbClr val="FF0000"/>
                </a:solidFill>
              </a:rPr>
              <a:t>标记光子</a:t>
            </a:r>
          </a:p>
        </p:txBody>
      </p:sp>
    </p:spTree>
    <p:custDataLst>
      <p:tags r:id="rId1"/>
    </p:custDataLst>
    <p:extLst>
      <p:ext uri="{BB962C8B-B14F-4D97-AF65-F5344CB8AC3E}">
        <p14:creationId xmlns:p14="http://schemas.microsoft.com/office/powerpoint/2010/main" val="78066567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380413"/>
            <a:ext cx="5419185" cy="895350"/>
          </a:xfrm>
        </p:spPr>
        <p:txBody>
          <a:bodyPr/>
          <a:lstStyle/>
          <a:p>
            <a:r>
              <a:rPr lang="zh-CN" altLang="en-US" dirty="0"/>
              <a:t>量子导航</a:t>
            </a:r>
          </a:p>
        </p:txBody>
      </p:sp>
      <p:sp>
        <p:nvSpPr>
          <p:cNvPr id="9" name="iṧḻiḑe">
            <a:extLst>
              <a:ext uri="{FF2B5EF4-FFF2-40B4-BE49-F238E27FC236}">
                <a16:creationId xmlns:a16="http://schemas.microsoft.com/office/drawing/2014/main" id="{04F69230-F3A6-4586-9371-A858F4763E9F}"/>
              </a:ext>
            </a:extLst>
          </p:cNvPr>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06</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3781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量子力学系统的基本符号和性质</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36</a:t>
            </a:fld>
            <a:endParaRPr lang="zh-CN" altLang="en-US"/>
          </a:p>
        </p:txBody>
      </p:sp>
      <p:sp>
        <p:nvSpPr>
          <p:cNvPr id="5" name="文本框 4"/>
          <p:cNvSpPr txBox="1"/>
          <p:nvPr/>
        </p:nvSpPr>
        <p:spPr>
          <a:xfrm>
            <a:off x="671802" y="1511559"/>
            <a:ext cx="1107996" cy="369332"/>
          </a:xfrm>
          <a:prstGeom prst="rect">
            <a:avLst/>
          </a:prstGeom>
          <a:noFill/>
        </p:spPr>
        <p:txBody>
          <a:bodyPr wrap="none" rtlCol="0">
            <a:spAutoFit/>
          </a:bodyPr>
          <a:lstStyle/>
          <a:p>
            <a:r>
              <a:rPr lang="zh-CN" altLang="en-US" dirty="0"/>
              <a:t>复数变量</a:t>
            </a:r>
          </a:p>
        </p:txBody>
      </p:sp>
      <p:pic>
        <p:nvPicPr>
          <p:cNvPr id="6" name="图片 5"/>
          <p:cNvPicPr>
            <a:picLocks noChangeAspect="1"/>
          </p:cNvPicPr>
          <p:nvPr/>
        </p:nvPicPr>
        <p:blipFill>
          <a:blip r:embed="rId2"/>
          <a:stretch>
            <a:fillRect/>
          </a:stretch>
        </p:blipFill>
        <p:spPr>
          <a:xfrm>
            <a:off x="1778258" y="1441481"/>
            <a:ext cx="1600200" cy="466725"/>
          </a:xfrm>
          <a:prstGeom prst="rect">
            <a:avLst/>
          </a:prstGeom>
        </p:spPr>
      </p:pic>
      <p:sp>
        <p:nvSpPr>
          <p:cNvPr id="7" name="文本框 6"/>
          <p:cNvSpPr txBox="1"/>
          <p:nvPr/>
        </p:nvSpPr>
        <p:spPr>
          <a:xfrm>
            <a:off x="3405673" y="1502229"/>
            <a:ext cx="1107996" cy="369332"/>
          </a:xfrm>
          <a:prstGeom prst="rect">
            <a:avLst/>
          </a:prstGeom>
          <a:noFill/>
        </p:spPr>
        <p:txBody>
          <a:bodyPr wrap="none" rtlCol="0">
            <a:spAutoFit/>
          </a:bodyPr>
          <a:lstStyle/>
          <a:p>
            <a:r>
              <a:rPr lang="zh-CN" altLang="en-US" dirty="0"/>
              <a:t>及其共轭</a:t>
            </a:r>
          </a:p>
        </p:txBody>
      </p:sp>
      <p:pic>
        <p:nvPicPr>
          <p:cNvPr id="8" name="图片 7"/>
          <p:cNvPicPr>
            <a:picLocks noChangeAspect="1"/>
          </p:cNvPicPr>
          <p:nvPr/>
        </p:nvPicPr>
        <p:blipFill>
          <a:blip r:embed="rId3"/>
          <a:stretch>
            <a:fillRect/>
          </a:stretch>
        </p:blipFill>
        <p:spPr>
          <a:xfrm>
            <a:off x="4441661" y="1356923"/>
            <a:ext cx="1647825" cy="523875"/>
          </a:xfrm>
          <a:prstGeom prst="rect">
            <a:avLst/>
          </a:prstGeom>
        </p:spPr>
      </p:pic>
      <p:sp>
        <p:nvSpPr>
          <p:cNvPr id="9" name="文本框 8"/>
          <p:cNvSpPr txBox="1"/>
          <p:nvPr/>
        </p:nvSpPr>
        <p:spPr>
          <a:xfrm>
            <a:off x="671804" y="2174032"/>
            <a:ext cx="1915909" cy="369332"/>
          </a:xfrm>
          <a:prstGeom prst="rect">
            <a:avLst/>
          </a:prstGeom>
          <a:noFill/>
        </p:spPr>
        <p:txBody>
          <a:bodyPr wrap="none" rtlCol="0">
            <a:spAutoFit/>
          </a:bodyPr>
          <a:lstStyle/>
          <a:p>
            <a:r>
              <a:rPr lang="zh-CN" altLang="en-US" dirty="0"/>
              <a:t>行向量</a:t>
            </a:r>
            <a:r>
              <a:rPr lang="en-US" altLang="zh-CN" dirty="0"/>
              <a:t>bra-vector</a:t>
            </a:r>
            <a:endParaRPr lang="zh-CN" altLang="en-US" dirty="0"/>
          </a:p>
        </p:txBody>
      </p:sp>
      <p:pic>
        <p:nvPicPr>
          <p:cNvPr id="11" name="图片 10"/>
          <p:cNvPicPr>
            <a:picLocks noChangeAspect="1"/>
          </p:cNvPicPr>
          <p:nvPr/>
        </p:nvPicPr>
        <p:blipFill>
          <a:blip r:embed="rId4"/>
          <a:stretch>
            <a:fillRect/>
          </a:stretch>
        </p:blipFill>
        <p:spPr>
          <a:xfrm>
            <a:off x="2613154" y="2132142"/>
            <a:ext cx="2076450" cy="447675"/>
          </a:xfrm>
          <a:prstGeom prst="rect">
            <a:avLst/>
          </a:prstGeom>
        </p:spPr>
      </p:pic>
      <p:sp>
        <p:nvSpPr>
          <p:cNvPr id="12" name="文本框 11"/>
          <p:cNvSpPr txBox="1"/>
          <p:nvPr/>
        </p:nvSpPr>
        <p:spPr>
          <a:xfrm>
            <a:off x="4758612" y="2174032"/>
            <a:ext cx="1890261" cy="369332"/>
          </a:xfrm>
          <a:prstGeom prst="rect">
            <a:avLst/>
          </a:prstGeom>
          <a:noFill/>
        </p:spPr>
        <p:txBody>
          <a:bodyPr wrap="none" rtlCol="0">
            <a:spAutoFit/>
          </a:bodyPr>
          <a:lstStyle/>
          <a:p>
            <a:r>
              <a:rPr lang="zh-CN" altLang="en-US" dirty="0"/>
              <a:t>列向量</a:t>
            </a:r>
            <a:r>
              <a:rPr lang="en-US" altLang="zh-CN" dirty="0" err="1"/>
              <a:t>ket</a:t>
            </a:r>
            <a:r>
              <a:rPr lang="en-US" altLang="zh-CN" dirty="0"/>
              <a:t>-vector</a:t>
            </a:r>
            <a:endParaRPr lang="zh-CN" altLang="en-US" dirty="0"/>
          </a:p>
        </p:txBody>
      </p:sp>
      <p:pic>
        <p:nvPicPr>
          <p:cNvPr id="13" name="图片 12"/>
          <p:cNvPicPr>
            <a:picLocks noChangeAspect="1"/>
          </p:cNvPicPr>
          <p:nvPr/>
        </p:nvPicPr>
        <p:blipFill rotWithShape="1">
          <a:blip r:embed="rId5"/>
          <a:srcRect t="2771"/>
          <a:stretch/>
        </p:blipFill>
        <p:spPr>
          <a:xfrm>
            <a:off x="6628136" y="2034073"/>
            <a:ext cx="2058664" cy="548964"/>
          </a:xfrm>
          <a:prstGeom prst="rect">
            <a:avLst/>
          </a:prstGeom>
        </p:spPr>
      </p:pic>
      <p:pic>
        <p:nvPicPr>
          <p:cNvPr id="14" name="图片 13"/>
          <p:cNvPicPr>
            <a:picLocks noChangeAspect="1"/>
          </p:cNvPicPr>
          <p:nvPr/>
        </p:nvPicPr>
        <p:blipFill>
          <a:blip r:embed="rId6"/>
          <a:stretch>
            <a:fillRect/>
          </a:stretch>
        </p:blipFill>
        <p:spPr>
          <a:xfrm>
            <a:off x="703003" y="2766428"/>
            <a:ext cx="3514434" cy="399553"/>
          </a:xfrm>
          <a:prstGeom prst="rect">
            <a:avLst/>
          </a:prstGeom>
        </p:spPr>
      </p:pic>
      <mc:AlternateContent xmlns:mc="http://schemas.openxmlformats.org/markup-compatibility/2006" xmlns:a14="http://schemas.microsoft.com/office/drawing/2010/main">
        <mc:Choice Requires="a14">
          <p:sp>
            <p:nvSpPr>
              <p:cNvPr id="15" name="文本框 14"/>
              <p:cNvSpPr txBox="1"/>
              <p:nvPr/>
            </p:nvSpPr>
            <p:spPr>
              <a:xfrm>
                <a:off x="4320072" y="2780523"/>
                <a:ext cx="6803144" cy="404791"/>
              </a:xfrm>
              <a:prstGeom prst="rect">
                <a:avLst/>
              </a:prstGeom>
              <a:noFill/>
            </p:spPr>
            <p:txBody>
              <a:bodyPr wrap="none" rtlCol="0">
                <a:spAutoFit/>
              </a:bodyPr>
              <a:lstStyle/>
              <a:p>
                <a:r>
                  <a:rPr lang="zh-CN" altLang="en-US" dirty="0"/>
                  <a:t>描述量子物体的状态；</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𝑆</m:t>
                        </m:r>
                      </m:e>
                    </m:acc>
                  </m:oMath>
                </a14:m>
                <a:r>
                  <a:rPr lang="zh-CN" altLang="en-US" dirty="0"/>
                  <a:t> 称为状态向量，</a:t>
                </a:r>
                <a:r>
                  <a:rPr lang="en-US" altLang="zh-CN" dirty="0"/>
                  <a:t>ρ </a:t>
                </a:r>
                <a:r>
                  <a:rPr lang="zh-CN" altLang="en-US" dirty="0"/>
                  <a:t>为状态矩阵或密度矩阵</a:t>
                </a:r>
              </a:p>
            </p:txBody>
          </p:sp>
        </mc:Choice>
        <mc:Fallback xmlns="">
          <p:sp>
            <p:nvSpPr>
              <p:cNvPr id="15" name="文本框 14"/>
              <p:cNvSpPr txBox="1">
                <a:spLocks noRot="1" noChangeAspect="1" noMove="1" noResize="1" noEditPoints="1" noAdjustHandles="1" noChangeArrowheads="1" noChangeShapeType="1" noTextEdit="1"/>
              </p:cNvSpPr>
              <p:nvPr/>
            </p:nvSpPr>
            <p:spPr>
              <a:xfrm>
                <a:off x="4320072" y="2780523"/>
                <a:ext cx="6803144" cy="404791"/>
              </a:xfrm>
              <a:prstGeom prst="rect">
                <a:avLst/>
              </a:prstGeom>
              <a:blipFill>
                <a:blip r:embed="rId7"/>
                <a:stretch>
                  <a:fillRect l="-806" t="-5970" r="-90" b="-22388"/>
                </a:stretch>
              </a:blipFill>
            </p:spPr>
            <p:txBody>
              <a:bodyPr/>
              <a:lstStyle/>
              <a:p>
                <a:r>
                  <a:rPr lang="zh-CN" altLang="en-US">
                    <a:noFill/>
                  </a:rPr>
                  <a:t> </a:t>
                </a:r>
              </a:p>
            </p:txBody>
          </p:sp>
        </mc:Fallback>
      </mc:AlternateContent>
      <p:pic>
        <p:nvPicPr>
          <p:cNvPr id="16" name="图片 15"/>
          <p:cNvPicPr>
            <a:picLocks noChangeAspect="1"/>
          </p:cNvPicPr>
          <p:nvPr/>
        </p:nvPicPr>
        <p:blipFill>
          <a:blip r:embed="rId8"/>
          <a:stretch>
            <a:fillRect/>
          </a:stretch>
        </p:blipFill>
        <p:spPr>
          <a:xfrm>
            <a:off x="629233" y="3325099"/>
            <a:ext cx="5547631" cy="396259"/>
          </a:xfrm>
          <a:prstGeom prst="rect">
            <a:avLst/>
          </a:prstGeom>
        </p:spPr>
      </p:pic>
      <mc:AlternateContent xmlns:mc="http://schemas.openxmlformats.org/markup-compatibility/2006" xmlns:a14="http://schemas.microsoft.com/office/drawing/2010/main">
        <mc:Choice Requires="a14">
          <p:sp>
            <p:nvSpPr>
              <p:cNvPr id="17" name="文本框 16"/>
              <p:cNvSpPr txBox="1"/>
              <p:nvPr/>
            </p:nvSpPr>
            <p:spPr>
              <a:xfrm>
                <a:off x="6195525" y="3331028"/>
                <a:ext cx="3656707" cy="404791"/>
              </a:xfrm>
              <a:prstGeom prst="rect">
                <a:avLst/>
              </a:prstGeom>
              <a:noFill/>
            </p:spPr>
            <p:txBody>
              <a:bodyPr wrap="none" rtlCol="0">
                <a:spAutoFit/>
              </a:bodyPr>
              <a:lstStyle/>
              <a:p>
                <a:r>
                  <a:rPr lang="zh-CN" altLang="en-US" dirty="0"/>
                  <a:t>物体从状态</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e>
                    </m:acc>
                    <m:r>
                      <a:rPr lang="en-US" altLang="zh-CN" b="0" i="1">
                        <a:latin typeface="Cambria Math" panose="02040503050406030204" pitchFamily="18" charset="0"/>
                      </a:rPr>
                      <m:t> </m:t>
                    </m:r>
                    <m:r>
                      <a:rPr lang="zh-CN" altLang="en-US" i="1" smtClean="0">
                        <a:latin typeface="Cambria Math" panose="02040503050406030204" pitchFamily="18" charset="0"/>
                      </a:rPr>
                      <m:t>转</m:t>
                    </m:r>
                  </m:oMath>
                </a14:m>
                <a:r>
                  <a:rPr lang="zh-CN" altLang="en-US" dirty="0"/>
                  <a:t>到状态</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a:t>振幅 </a:t>
                </a:r>
              </a:p>
            </p:txBody>
          </p:sp>
        </mc:Choice>
        <mc:Fallback xmlns="">
          <p:sp>
            <p:nvSpPr>
              <p:cNvPr id="17" name="文本框 16"/>
              <p:cNvSpPr txBox="1">
                <a:spLocks noRot="1" noChangeAspect="1" noMove="1" noResize="1" noEditPoints="1" noAdjustHandles="1" noChangeArrowheads="1" noChangeShapeType="1" noTextEdit="1"/>
              </p:cNvSpPr>
              <p:nvPr/>
            </p:nvSpPr>
            <p:spPr>
              <a:xfrm>
                <a:off x="6195525" y="3331028"/>
                <a:ext cx="3656707" cy="404791"/>
              </a:xfrm>
              <a:prstGeom prst="rect">
                <a:avLst/>
              </a:prstGeom>
              <a:blipFill>
                <a:blip r:embed="rId9"/>
                <a:stretch>
                  <a:fillRect l="-1333" b="-22388"/>
                </a:stretch>
              </a:blipFill>
            </p:spPr>
            <p:txBody>
              <a:bodyPr/>
              <a:lstStyle/>
              <a:p>
                <a:r>
                  <a:rPr lang="zh-CN" altLang="en-US">
                    <a:noFill/>
                  </a:rPr>
                  <a:t> </a:t>
                </a:r>
              </a:p>
            </p:txBody>
          </p:sp>
        </mc:Fallback>
      </mc:AlternateContent>
      <p:pic>
        <p:nvPicPr>
          <p:cNvPr id="18" name="图片 17"/>
          <p:cNvPicPr>
            <a:picLocks noChangeAspect="1"/>
          </p:cNvPicPr>
          <p:nvPr/>
        </p:nvPicPr>
        <p:blipFill>
          <a:blip r:embed="rId10"/>
          <a:stretch>
            <a:fillRect/>
          </a:stretch>
        </p:blipFill>
        <p:spPr>
          <a:xfrm>
            <a:off x="646532" y="3885324"/>
            <a:ext cx="2161981" cy="422031"/>
          </a:xfrm>
          <a:prstGeom prst="rect">
            <a:avLst/>
          </a:prstGeom>
        </p:spPr>
      </p:pic>
      <mc:AlternateContent xmlns:mc="http://schemas.openxmlformats.org/markup-compatibility/2006" xmlns:a14="http://schemas.microsoft.com/office/drawing/2010/main">
        <mc:Choice Requires="a14">
          <p:sp>
            <p:nvSpPr>
              <p:cNvPr id="19" name="文本框 18"/>
              <p:cNvSpPr txBox="1"/>
              <p:nvPr/>
            </p:nvSpPr>
            <p:spPr>
              <a:xfrm>
                <a:off x="2811623" y="3903306"/>
                <a:ext cx="4349204" cy="404791"/>
              </a:xfrm>
              <a:prstGeom prst="rect">
                <a:avLst/>
              </a:prstGeom>
              <a:noFill/>
            </p:spPr>
            <p:txBody>
              <a:bodyPr wrap="none" rtlCol="0">
                <a:spAutoFit/>
              </a:bodyPr>
              <a:lstStyle/>
              <a:p>
                <a:r>
                  <a:rPr lang="zh-CN" altLang="en-US" dirty="0"/>
                  <a:t>物体从状态</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e>
                    </m:acc>
                    <m:r>
                      <a:rPr lang="en-US" altLang="zh-CN" b="0" i="1">
                        <a:latin typeface="Cambria Math" panose="02040503050406030204" pitchFamily="18" charset="0"/>
                      </a:rPr>
                      <m:t> </m:t>
                    </m:r>
                    <m:r>
                      <a:rPr lang="zh-CN" altLang="en-US" i="1" smtClean="0">
                        <a:latin typeface="Cambria Math" panose="02040503050406030204" pitchFamily="18" charset="0"/>
                      </a:rPr>
                      <m:t>转</m:t>
                    </m:r>
                  </m:oMath>
                </a14:m>
                <a:r>
                  <a:rPr lang="zh-CN" altLang="en-US" dirty="0"/>
                  <a:t>到状态</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2</m:t>
                            </m:r>
                          </m:sub>
                        </m:sSub>
                      </m:e>
                    </m:acc>
                    <m:r>
                      <a:rPr lang="en-US" altLang="zh-CN" b="0" i="1" smtClean="0">
                        <a:latin typeface="Cambria Math" panose="02040503050406030204" pitchFamily="18" charset="0"/>
                      </a:rPr>
                      <m:t> </m:t>
                    </m:r>
                  </m:oMath>
                </a14:m>
                <a:r>
                  <a:rPr lang="zh-CN" altLang="en-US" dirty="0"/>
                  <a:t>的概率，其中 </a:t>
                </a:r>
              </a:p>
            </p:txBody>
          </p:sp>
        </mc:Choice>
        <mc:Fallback xmlns="">
          <p:sp>
            <p:nvSpPr>
              <p:cNvPr id="19" name="文本框 18"/>
              <p:cNvSpPr txBox="1">
                <a:spLocks noRot="1" noChangeAspect="1" noMove="1" noResize="1" noEditPoints="1" noAdjustHandles="1" noChangeArrowheads="1" noChangeShapeType="1" noTextEdit="1"/>
              </p:cNvSpPr>
              <p:nvPr/>
            </p:nvSpPr>
            <p:spPr>
              <a:xfrm>
                <a:off x="2811623" y="3903306"/>
                <a:ext cx="4349204" cy="404791"/>
              </a:xfrm>
              <a:prstGeom prst="rect">
                <a:avLst/>
              </a:prstGeom>
              <a:blipFill>
                <a:blip r:embed="rId11"/>
                <a:stretch>
                  <a:fillRect l="-1120" b="-22388"/>
                </a:stretch>
              </a:blipFill>
            </p:spPr>
            <p:txBody>
              <a:bodyPr/>
              <a:lstStyle/>
              <a:p>
                <a:r>
                  <a:rPr lang="zh-CN" altLang="en-US">
                    <a:noFill/>
                  </a:rPr>
                  <a:t> </a:t>
                </a:r>
              </a:p>
            </p:txBody>
          </p:sp>
        </mc:Fallback>
      </mc:AlternateContent>
      <p:pic>
        <p:nvPicPr>
          <p:cNvPr id="20" name="图片 19"/>
          <p:cNvPicPr>
            <a:picLocks noChangeAspect="1"/>
          </p:cNvPicPr>
          <p:nvPr/>
        </p:nvPicPr>
        <p:blipFill>
          <a:blip r:embed="rId12"/>
          <a:stretch>
            <a:fillRect/>
          </a:stretch>
        </p:blipFill>
        <p:spPr>
          <a:xfrm>
            <a:off x="7080670" y="3904570"/>
            <a:ext cx="3262701" cy="444572"/>
          </a:xfrm>
          <a:prstGeom prst="rect">
            <a:avLst/>
          </a:prstGeom>
        </p:spPr>
      </p:pic>
      <p:sp>
        <p:nvSpPr>
          <p:cNvPr id="21" name="文本框 20"/>
          <p:cNvSpPr txBox="1"/>
          <p:nvPr/>
        </p:nvSpPr>
        <p:spPr>
          <a:xfrm>
            <a:off x="615819" y="4469363"/>
            <a:ext cx="2954655" cy="369332"/>
          </a:xfrm>
          <a:prstGeom prst="rect">
            <a:avLst/>
          </a:prstGeom>
          <a:noFill/>
        </p:spPr>
        <p:txBody>
          <a:bodyPr wrap="none" rtlCol="0">
            <a:spAutoFit/>
          </a:bodyPr>
          <a:lstStyle/>
          <a:p>
            <a:r>
              <a:rPr lang="zh-CN" altLang="en-US" dirty="0"/>
              <a:t>物体状态的观测由观测算子</a:t>
            </a:r>
          </a:p>
        </p:txBody>
      </p:sp>
      <p:pic>
        <p:nvPicPr>
          <p:cNvPr id="22" name="图片 21"/>
          <p:cNvPicPr>
            <a:picLocks noChangeAspect="1"/>
          </p:cNvPicPr>
          <p:nvPr/>
        </p:nvPicPr>
        <p:blipFill>
          <a:blip r:embed="rId13"/>
          <a:stretch>
            <a:fillRect/>
          </a:stretch>
        </p:blipFill>
        <p:spPr>
          <a:xfrm>
            <a:off x="3502185" y="4453910"/>
            <a:ext cx="1069813" cy="471316"/>
          </a:xfrm>
          <a:prstGeom prst="rect">
            <a:avLst/>
          </a:prstGeom>
        </p:spPr>
      </p:pic>
      <p:sp>
        <p:nvSpPr>
          <p:cNvPr id="23" name="文本框 22"/>
          <p:cNvSpPr txBox="1"/>
          <p:nvPr/>
        </p:nvSpPr>
        <p:spPr>
          <a:xfrm>
            <a:off x="4618651" y="4460033"/>
            <a:ext cx="877163" cy="369332"/>
          </a:xfrm>
          <a:prstGeom prst="rect">
            <a:avLst/>
          </a:prstGeom>
          <a:noFill/>
        </p:spPr>
        <p:txBody>
          <a:bodyPr wrap="none" rtlCol="0">
            <a:spAutoFit/>
          </a:bodyPr>
          <a:lstStyle/>
          <a:p>
            <a:r>
              <a:rPr lang="zh-CN" altLang="en-US" dirty="0"/>
              <a:t>描述。</a:t>
            </a:r>
          </a:p>
        </p:txBody>
      </p:sp>
      <mc:AlternateContent xmlns:mc="http://schemas.openxmlformats.org/markup-compatibility/2006" xmlns:a14="http://schemas.microsoft.com/office/drawing/2010/main">
        <mc:Choice Requires="a14">
          <p:sp>
            <p:nvSpPr>
              <p:cNvPr id="24" name="文本框 23"/>
              <p:cNvSpPr txBox="1"/>
              <p:nvPr/>
            </p:nvSpPr>
            <p:spPr>
              <a:xfrm>
                <a:off x="615820" y="5057192"/>
                <a:ext cx="2747547" cy="404791"/>
              </a:xfrm>
              <a:prstGeom prst="rect">
                <a:avLst/>
              </a:prstGeom>
              <a:noFill/>
            </p:spPr>
            <p:txBody>
              <a:bodyPr wrap="none" rtlCol="0">
                <a:spAutoFit/>
              </a:bodyPr>
              <a:lstStyle/>
              <a:p>
                <a:r>
                  <a:rPr lang="zh-CN" altLang="en-US" dirty="0"/>
                  <a:t>对状态向量 </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𝑆</m:t>
                        </m:r>
                      </m:e>
                    </m:acc>
                  </m:oMath>
                </a14:m>
                <a:r>
                  <a:rPr lang="zh-CN" altLang="en-US" dirty="0"/>
                  <a:t> 观测的结果</a:t>
                </a:r>
              </a:p>
            </p:txBody>
          </p:sp>
        </mc:Choice>
        <mc:Fallback xmlns="">
          <p:sp>
            <p:nvSpPr>
              <p:cNvPr id="24" name="文本框 23"/>
              <p:cNvSpPr txBox="1">
                <a:spLocks noRot="1" noChangeAspect="1" noMove="1" noResize="1" noEditPoints="1" noAdjustHandles="1" noChangeArrowheads="1" noChangeShapeType="1" noTextEdit="1"/>
              </p:cNvSpPr>
              <p:nvPr/>
            </p:nvSpPr>
            <p:spPr>
              <a:xfrm>
                <a:off x="615820" y="5057192"/>
                <a:ext cx="2747547" cy="404791"/>
              </a:xfrm>
              <a:prstGeom prst="rect">
                <a:avLst/>
              </a:prstGeom>
              <a:blipFill>
                <a:blip r:embed="rId14"/>
                <a:stretch>
                  <a:fillRect l="-1774" t="-6061" r="-1774" b="-24242"/>
                </a:stretch>
              </a:blipFill>
            </p:spPr>
            <p:txBody>
              <a:bodyPr/>
              <a:lstStyle/>
              <a:p>
                <a:r>
                  <a:rPr lang="zh-CN" altLang="en-US">
                    <a:noFill/>
                  </a:rPr>
                  <a:t> </a:t>
                </a:r>
              </a:p>
            </p:txBody>
          </p:sp>
        </mc:Fallback>
      </mc:AlternateContent>
      <p:pic>
        <p:nvPicPr>
          <p:cNvPr id="25" name="图片 24"/>
          <p:cNvPicPr>
            <a:picLocks noChangeAspect="1"/>
          </p:cNvPicPr>
          <p:nvPr/>
        </p:nvPicPr>
        <p:blipFill>
          <a:blip r:embed="rId15"/>
          <a:stretch>
            <a:fillRect/>
          </a:stretch>
        </p:blipFill>
        <p:spPr>
          <a:xfrm>
            <a:off x="3350952" y="4994697"/>
            <a:ext cx="3964247" cy="485566"/>
          </a:xfrm>
          <a:prstGeom prst="rect">
            <a:avLst/>
          </a:prstGeom>
        </p:spPr>
      </p:pic>
      <p:sp>
        <p:nvSpPr>
          <p:cNvPr id="27" name="文本框 26"/>
          <p:cNvSpPr txBox="1"/>
          <p:nvPr/>
        </p:nvSpPr>
        <p:spPr>
          <a:xfrm>
            <a:off x="7277876" y="5066522"/>
            <a:ext cx="2262158" cy="369332"/>
          </a:xfrm>
          <a:prstGeom prst="rect">
            <a:avLst/>
          </a:prstGeom>
          <a:noFill/>
        </p:spPr>
        <p:txBody>
          <a:bodyPr wrap="none" rtlCol="0">
            <a:spAutoFit/>
          </a:bodyPr>
          <a:lstStyle/>
          <a:p>
            <a:r>
              <a:rPr lang="zh-CN" altLang="en-US" dirty="0"/>
              <a:t>及观测后的状态表示</a:t>
            </a:r>
          </a:p>
        </p:txBody>
      </p:sp>
      <p:pic>
        <p:nvPicPr>
          <p:cNvPr id="28" name="图片 27"/>
          <p:cNvPicPr>
            <a:picLocks noChangeAspect="1"/>
          </p:cNvPicPr>
          <p:nvPr/>
        </p:nvPicPr>
        <p:blipFill>
          <a:blip r:embed="rId16"/>
          <a:stretch>
            <a:fillRect/>
          </a:stretch>
        </p:blipFill>
        <p:spPr>
          <a:xfrm>
            <a:off x="9482136" y="5061759"/>
            <a:ext cx="1220075" cy="390743"/>
          </a:xfrm>
          <a:prstGeom prst="rect">
            <a:avLst/>
          </a:prstGeom>
        </p:spPr>
      </p:pic>
      <p:sp>
        <p:nvSpPr>
          <p:cNvPr id="29" name="矩形 28"/>
          <p:cNvSpPr/>
          <p:nvPr/>
        </p:nvSpPr>
        <p:spPr>
          <a:xfrm>
            <a:off x="583383" y="5642301"/>
            <a:ext cx="3877985" cy="369332"/>
          </a:xfrm>
          <a:prstGeom prst="rect">
            <a:avLst/>
          </a:prstGeom>
        </p:spPr>
        <p:txBody>
          <a:bodyPr wrap="none">
            <a:spAutoFit/>
          </a:bodyPr>
          <a:lstStyle/>
          <a:p>
            <a:r>
              <a:rPr lang="zh-CN" altLang="en-US" b="1" dirty="0">
                <a:solidFill>
                  <a:srgbClr val="FF0000"/>
                </a:solidFill>
                <a:latin typeface="Arial" panose="020B0604020202020204" pitchFamily="34" charset="0"/>
              </a:rPr>
              <a:t>量子力学系统的演化依赖于它的观测</a:t>
            </a:r>
            <a:endParaRPr lang="zh-CN" altLang="en-US" b="1" dirty="0">
              <a:solidFill>
                <a:srgbClr val="FF0000"/>
              </a:solidFill>
            </a:endParaRPr>
          </a:p>
        </p:txBody>
      </p:sp>
    </p:spTree>
    <p:extLst>
      <p:ext uri="{BB962C8B-B14F-4D97-AF65-F5344CB8AC3E}">
        <p14:creationId xmlns:p14="http://schemas.microsoft.com/office/powerpoint/2010/main" val="2600362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量子信息论的概念</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37</a:t>
            </a:fld>
            <a:endParaRPr lang="zh-CN" altLang="en-US"/>
          </a:p>
        </p:txBody>
      </p:sp>
      <p:sp>
        <p:nvSpPr>
          <p:cNvPr id="3" name="文本框 2"/>
          <p:cNvSpPr txBox="1"/>
          <p:nvPr/>
        </p:nvSpPr>
        <p:spPr>
          <a:xfrm>
            <a:off x="606490" y="1716833"/>
            <a:ext cx="1800493" cy="369332"/>
          </a:xfrm>
          <a:prstGeom prst="rect">
            <a:avLst/>
          </a:prstGeom>
          <a:noFill/>
        </p:spPr>
        <p:txBody>
          <a:bodyPr wrap="none" rtlCol="0">
            <a:spAutoFit/>
          </a:bodyPr>
          <a:lstStyle/>
          <a:p>
            <a:r>
              <a:rPr lang="zh-CN" altLang="en-US" dirty="0"/>
              <a:t>基态为量子比特</a:t>
            </a:r>
          </a:p>
        </p:txBody>
      </p:sp>
      <p:pic>
        <p:nvPicPr>
          <p:cNvPr id="10" name="图片 9"/>
          <p:cNvPicPr>
            <a:picLocks noChangeAspect="1"/>
          </p:cNvPicPr>
          <p:nvPr/>
        </p:nvPicPr>
        <p:blipFill>
          <a:blip r:embed="rId2"/>
          <a:stretch>
            <a:fillRect/>
          </a:stretch>
        </p:blipFill>
        <p:spPr>
          <a:xfrm>
            <a:off x="2325073" y="1588243"/>
            <a:ext cx="4047736" cy="614535"/>
          </a:xfrm>
          <a:prstGeom prst="rect">
            <a:avLst/>
          </a:prstGeom>
        </p:spPr>
      </p:pic>
      <p:sp>
        <p:nvSpPr>
          <p:cNvPr id="26" name="文本框 25"/>
          <p:cNvSpPr txBox="1"/>
          <p:nvPr/>
        </p:nvSpPr>
        <p:spPr>
          <a:xfrm>
            <a:off x="578498" y="2202024"/>
            <a:ext cx="1107996" cy="369332"/>
          </a:xfrm>
          <a:prstGeom prst="rect">
            <a:avLst/>
          </a:prstGeom>
          <a:noFill/>
        </p:spPr>
        <p:txBody>
          <a:bodyPr wrap="none" rtlCol="0">
            <a:spAutoFit/>
          </a:bodyPr>
          <a:lstStyle/>
          <a:p>
            <a:r>
              <a:rPr lang="zh-CN" altLang="en-US" dirty="0"/>
              <a:t>特别地，</a:t>
            </a:r>
          </a:p>
        </p:txBody>
      </p:sp>
      <p:pic>
        <p:nvPicPr>
          <p:cNvPr id="30" name="图片 29"/>
          <p:cNvPicPr>
            <a:picLocks noChangeAspect="1"/>
          </p:cNvPicPr>
          <p:nvPr/>
        </p:nvPicPr>
        <p:blipFill>
          <a:blip r:embed="rId3"/>
          <a:stretch>
            <a:fillRect/>
          </a:stretch>
        </p:blipFill>
        <p:spPr>
          <a:xfrm>
            <a:off x="1520016" y="2145069"/>
            <a:ext cx="1491170" cy="467502"/>
          </a:xfrm>
          <a:prstGeom prst="rect">
            <a:avLst/>
          </a:prstGeom>
        </p:spPr>
      </p:pic>
      <p:pic>
        <p:nvPicPr>
          <p:cNvPr id="31" name="图片 30"/>
          <p:cNvPicPr>
            <a:picLocks noChangeAspect="1"/>
          </p:cNvPicPr>
          <p:nvPr/>
        </p:nvPicPr>
        <p:blipFill>
          <a:blip r:embed="rId4"/>
          <a:stretch>
            <a:fillRect/>
          </a:stretch>
        </p:blipFill>
        <p:spPr>
          <a:xfrm>
            <a:off x="3088141" y="2135738"/>
            <a:ext cx="1427876" cy="462664"/>
          </a:xfrm>
          <a:prstGeom prst="rect">
            <a:avLst/>
          </a:prstGeom>
        </p:spPr>
      </p:pic>
      <p:sp>
        <p:nvSpPr>
          <p:cNvPr id="32" name="文本框 31"/>
          <p:cNvSpPr txBox="1"/>
          <p:nvPr/>
        </p:nvSpPr>
        <p:spPr>
          <a:xfrm>
            <a:off x="4506686" y="2192693"/>
            <a:ext cx="6442789" cy="369332"/>
          </a:xfrm>
          <a:prstGeom prst="rect">
            <a:avLst/>
          </a:prstGeom>
          <a:noFill/>
        </p:spPr>
        <p:txBody>
          <a:bodyPr wrap="none" rtlCol="0">
            <a:spAutoFit/>
          </a:bodyPr>
          <a:lstStyle/>
          <a:p>
            <a:r>
              <a:rPr lang="zh-CN" altLang="en-US" dirty="0"/>
              <a:t>对应经典信息论的</a:t>
            </a:r>
            <a:r>
              <a:rPr lang="en-US" altLang="zh-CN" dirty="0"/>
              <a:t>0</a:t>
            </a:r>
            <a:r>
              <a:rPr lang="zh-CN" altLang="en-US" dirty="0"/>
              <a:t>和</a:t>
            </a:r>
            <a:r>
              <a:rPr lang="en-US" altLang="zh-CN" dirty="0"/>
              <a:t>1</a:t>
            </a:r>
            <a:r>
              <a:rPr lang="zh-CN" altLang="en-US" dirty="0"/>
              <a:t>比特，指定了电子自旋方向上旋和下旋</a:t>
            </a:r>
          </a:p>
        </p:txBody>
      </p:sp>
      <p:pic>
        <p:nvPicPr>
          <p:cNvPr id="33" name="图片 32"/>
          <p:cNvPicPr>
            <a:picLocks noChangeAspect="1"/>
          </p:cNvPicPr>
          <p:nvPr/>
        </p:nvPicPr>
        <p:blipFill>
          <a:blip r:embed="rId5"/>
          <a:stretch>
            <a:fillRect/>
          </a:stretch>
        </p:blipFill>
        <p:spPr>
          <a:xfrm>
            <a:off x="621847" y="2714625"/>
            <a:ext cx="2939852" cy="448452"/>
          </a:xfrm>
          <a:prstGeom prst="rect">
            <a:avLst/>
          </a:prstGeom>
        </p:spPr>
      </p:pic>
      <p:sp>
        <p:nvSpPr>
          <p:cNvPr id="34" name="文本框 33"/>
          <p:cNvSpPr txBox="1"/>
          <p:nvPr/>
        </p:nvSpPr>
        <p:spPr>
          <a:xfrm>
            <a:off x="3620277" y="2715208"/>
            <a:ext cx="2300630" cy="369332"/>
          </a:xfrm>
          <a:prstGeom prst="rect">
            <a:avLst/>
          </a:prstGeom>
          <a:noFill/>
        </p:spPr>
        <p:txBody>
          <a:bodyPr wrap="none" rtlCol="0">
            <a:spAutoFit/>
          </a:bodyPr>
          <a:lstStyle/>
          <a:p>
            <a:r>
              <a:rPr lang="zh-CN" altLang="en-US" dirty="0"/>
              <a:t>任意</a:t>
            </a:r>
            <a:r>
              <a:rPr lang="en-US" altLang="zh-CN" dirty="0"/>
              <a:t>qubit</a:t>
            </a:r>
            <a:r>
              <a:rPr lang="zh-CN" altLang="en-US" dirty="0"/>
              <a:t>可以表示为</a:t>
            </a:r>
          </a:p>
        </p:txBody>
      </p:sp>
      <p:pic>
        <p:nvPicPr>
          <p:cNvPr id="35" name="图片 34"/>
          <p:cNvPicPr>
            <a:picLocks noChangeAspect="1"/>
          </p:cNvPicPr>
          <p:nvPr/>
        </p:nvPicPr>
        <p:blipFill>
          <a:blip r:embed="rId6"/>
          <a:stretch>
            <a:fillRect/>
          </a:stretch>
        </p:blipFill>
        <p:spPr>
          <a:xfrm>
            <a:off x="5897919" y="2596728"/>
            <a:ext cx="3451355" cy="569559"/>
          </a:xfrm>
          <a:prstGeom prst="rect">
            <a:avLst/>
          </a:prstGeom>
        </p:spPr>
      </p:pic>
      <p:sp>
        <p:nvSpPr>
          <p:cNvPr id="36" name="文本框 35"/>
          <p:cNvSpPr txBox="1"/>
          <p:nvPr/>
        </p:nvSpPr>
        <p:spPr>
          <a:xfrm>
            <a:off x="559837" y="3303037"/>
            <a:ext cx="2954655" cy="369332"/>
          </a:xfrm>
          <a:prstGeom prst="rect">
            <a:avLst/>
          </a:prstGeom>
          <a:noFill/>
        </p:spPr>
        <p:txBody>
          <a:bodyPr wrap="none" rtlCol="0">
            <a:spAutoFit/>
          </a:bodyPr>
          <a:lstStyle/>
          <a:p>
            <a:r>
              <a:rPr lang="zh-CN" altLang="en-US" dirty="0"/>
              <a:t>若定义了电子的左旋和右旋</a:t>
            </a:r>
          </a:p>
        </p:txBody>
      </p:sp>
      <p:pic>
        <p:nvPicPr>
          <p:cNvPr id="37" name="图片 36"/>
          <p:cNvPicPr>
            <a:picLocks noChangeAspect="1"/>
          </p:cNvPicPr>
          <p:nvPr/>
        </p:nvPicPr>
        <p:blipFill>
          <a:blip r:embed="rId7"/>
          <a:stretch>
            <a:fillRect/>
          </a:stretch>
        </p:blipFill>
        <p:spPr>
          <a:xfrm>
            <a:off x="3518225" y="3183778"/>
            <a:ext cx="5756404" cy="543741"/>
          </a:xfrm>
          <a:prstGeom prst="rect">
            <a:avLst/>
          </a:prstGeom>
        </p:spPr>
      </p:pic>
      <p:pic>
        <p:nvPicPr>
          <p:cNvPr id="38" name="图片 37"/>
          <p:cNvPicPr>
            <a:picLocks noChangeAspect="1"/>
          </p:cNvPicPr>
          <p:nvPr/>
        </p:nvPicPr>
        <p:blipFill>
          <a:blip r:embed="rId8"/>
          <a:stretch>
            <a:fillRect/>
          </a:stretch>
        </p:blipFill>
        <p:spPr>
          <a:xfrm>
            <a:off x="601338" y="3748962"/>
            <a:ext cx="7880189" cy="537465"/>
          </a:xfrm>
          <a:prstGeom prst="rect">
            <a:avLst/>
          </a:prstGeom>
        </p:spPr>
      </p:pic>
      <p:sp>
        <p:nvSpPr>
          <p:cNvPr id="39" name="文本框 38"/>
          <p:cNvSpPr txBox="1"/>
          <p:nvPr/>
        </p:nvSpPr>
        <p:spPr>
          <a:xfrm>
            <a:off x="9349274" y="3265714"/>
            <a:ext cx="415498" cy="369332"/>
          </a:xfrm>
          <a:prstGeom prst="rect">
            <a:avLst/>
          </a:prstGeom>
          <a:noFill/>
        </p:spPr>
        <p:txBody>
          <a:bodyPr wrap="none" rtlCol="0">
            <a:spAutoFit/>
          </a:bodyPr>
          <a:lstStyle/>
          <a:p>
            <a:r>
              <a:rPr lang="zh-CN" altLang="en-US" dirty="0"/>
              <a:t>则</a:t>
            </a:r>
          </a:p>
        </p:txBody>
      </p:sp>
      <p:sp>
        <p:nvSpPr>
          <p:cNvPr id="40" name="圆角矩形 39"/>
          <p:cNvSpPr/>
          <p:nvPr/>
        </p:nvSpPr>
        <p:spPr>
          <a:xfrm>
            <a:off x="4786604" y="3750906"/>
            <a:ext cx="3732245" cy="522514"/>
          </a:xfrm>
          <a:prstGeom prst="round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8584163" y="3816220"/>
            <a:ext cx="877163" cy="369332"/>
          </a:xfrm>
          <a:prstGeom prst="rect">
            <a:avLst/>
          </a:prstGeom>
          <a:noFill/>
        </p:spPr>
        <p:txBody>
          <a:bodyPr wrap="none" rtlCol="0">
            <a:spAutoFit/>
          </a:bodyPr>
          <a:lstStyle/>
          <a:p>
            <a:r>
              <a:rPr lang="zh-CN" altLang="en-US" dirty="0">
                <a:solidFill>
                  <a:srgbClr val="FF0000"/>
                </a:solidFill>
              </a:rPr>
              <a:t>写错了</a:t>
            </a:r>
          </a:p>
        </p:txBody>
      </p:sp>
      <p:sp>
        <p:nvSpPr>
          <p:cNvPr id="42" name="文本框 41"/>
          <p:cNvSpPr txBox="1"/>
          <p:nvPr/>
        </p:nvSpPr>
        <p:spPr>
          <a:xfrm>
            <a:off x="494522" y="4516016"/>
            <a:ext cx="646331" cy="369332"/>
          </a:xfrm>
          <a:prstGeom prst="rect">
            <a:avLst/>
          </a:prstGeom>
          <a:noFill/>
        </p:spPr>
        <p:txBody>
          <a:bodyPr wrap="none" rtlCol="0">
            <a:spAutoFit/>
          </a:bodyPr>
          <a:lstStyle/>
          <a:p>
            <a:r>
              <a:rPr lang="zh-CN" altLang="en-US" dirty="0"/>
              <a:t>由于</a:t>
            </a:r>
          </a:p>
        </p:txBody>
      </p:sp>
      <p:pic>
        <p:nvPicPr>
          <p:cNvPr id="43" name="图片 42"/>
          <p:cNvPicPr>
            <a:picLocks noChangeAspect="1"/>
          </p:cNvPicPr>
          <p:nvPr/>
        </p:nvPicPr>
        <p:blipFill>
          <a:blip r:embed="rId9"/>
          <a:stretch>
            <a:fillRect/>
          </a:stretch>
        </p:blipFill>
        <p:spPr>
          <a:xfrm>
            <a:off x="1088572" y="4434665"/>
            <a:ext cx="4313853" cy="547162"/>
          </a:xfrm>
          <a:prstGeom prst="rect">
            <a:avLst/>
          </a:prstGeom>
        </p:spPr>
      </p:pic>
      <p:pic>
        <p:nvPicPr>
          <p:cNvPr id="44" name="图片 43"/>
          <p:cNvPicPr>
            <a:picLocks noChangeAspect="1"/>
          </p:cNvPicPr>
          <p:nvPr/>
        </p:nvPicPr>
        <p:blipFill>
          <a:blip r:embed="rId10"/>
          <a:stretch>
            <a:fillRect/>
          </a:stretch>
        </p:blipFill>
        <p:spPr>
          <a:xfrm>
            <a:off x="5609544" y="4397926"/>
            <a:ext cx="4346219" cy="506122"/>
          </a:xfrm>
          <a:prstGeom prst="rect">
            <a:avLst/>
          </a:prstGeom>
        </p:spPr>
      </p:pic>
      <p:sp>
        <p:nvSpPr>
          <p:cNvPr id="45" name="文本框 44"/>
          <p:cNvSpPr txBox="1"/>
          <p:nvPr/>
        </p:nvSpPr>
        <p:spPr>
          <a:xfrm>
            <a:off x="494523" y="5085184"/>
            <a:ext cx="3647152" cy="369332"/>
          </a:xfrm>
          <a:prstGeom prst="rect">
            <a:avLst/>
          </a:prstGeom>
          <a:noFill/>
        </p:spPr>
        <p:txBody>
          <a:bodyPr wrap="none" rtlCol="0">
            <a:spAutoFit/>
          </a:bodyPr>
          <a:lstStyle/>
          <a:p>
            <a:r>
              <a:rPr lang="zh-CN" altLang="en-US" dirty="0"/>
              <a:t>所以上下旋和左右旋可以交换使用</a:t>
            </a:r>
          </a:p>
        </p:txBody>
      </p:sp>
    </p:spTree>
    <p:extLst>
      <p:ext uri="{BB962C8B-B14F-4D97-AF65-F5344CB8AC3E}">
        <p14:creationId xmlns:p14="http://schemas.microsoft.com/office/powerpoint/2010/main" val="254887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量子信息论的概念</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38</a:t>
            </a:fld>
            <a:endParaRPr lang="zh-CN" altLang="en-US"/>
          </a:p>
        </p:txBody>
      </p:sp>
      <p:sp>
        <p:nvSpPr>
          <p:cNvPr id="5" name="文本框 4"/>
          <p:cNvSpPr txBox="1"/>
          <p:nvPr/>
        </p:nvSpPr>
        <p:spPr>
          <a:xfrm>
            <a:off x="948418" y="2095694"/>
            <a:ext cx="1338828" cy="369332"/>
          </a:xfrm>
          <a:prstGeom prst="rect">
            <a:avLst/>
          </a:prstGeom>
          <a:noFill/>
        </p:spPr>
        <p:txBody>
          <a:bodyPr wrap="none" rtlCol="0">
            <a:spAutoFit/>
          </a:bodyPr>
          <a:lstStyle/>
          <a:p>
            <a:r>
              <a:rPr lang="zh-CN" altLang="en-US" dirty="0"/>
              <a:t>泡利算子：</a:t>
            </a:r>
          </a:p>
        </p:txBody>
      </p:sp>
      <p:pic>
        <p:nvPicPr>
          <p:cNvPr id="6" name="图片 5"/>
          <p:cNvPicPr>
            <a:picLocks noChangeAspect="1"/>
          </p:cNvPicPr>
          <p:nvPr/>
        </p:nvPicPr>
        <p:blipFill>
          <a:blip r:embed="rId2"/>
          <a:stretch>
            <a:fillRect/>
          </a:stretch>
        </p:blipFill>
        <p:spPr>
          <a:xfrm>
            <a:off x="2200372" y="1907624"/>
            <a:ext cx="5811320" cy="776241"/>
          </a:xfrm>
          <a:prstGeom prst="rect">
            <a:avLst/>
          </a:prstGeom>
        </p:spPr>
      </p:pic>
      <p:sp>
        <p:nvSpPr>
          <p:cNvPr id="7" name="文本框 6"/>
          <p:cNvSpPr txBox="1"/>
          <p:nvPr/>
        </p:nvSpPr>
        <p:spPr>
          <a:xfrm>
            <a:off x="929757" y="3019425"/>
            <a:ext cx="1569660" cy="369332"/>
          </a:xfrm>
          <a:prstGeom prst="rect">
            <a:avLst/>
          </a:prstGeom>
          <a:noFill/>
        </p:spPr>
        <p:txBody>
          <a:bodyPr wrap="none" rtlCol="0">
            <a:spAutoFit/>
          </a:bodyPr>
          <a:lstStyle/>
          <a:p>
            <a:r>
              <a:rPr lang="zh-CN" altLang="en-US" dirty="0"/>
              <a:t>哈德曼算子：</a:t>
            </a:r>
          </a:p>
        </p:txBody>
      </p:sp>
      <p:pic>
        <p:nvPicPr>
          <p:cNvPr id="8" name="图片 7"/>
          <p:cNvPicPr>
            <a:picLocks noChangeAspect="1"/>
          </p:cNvPicPr>
          <p:nvPr/>
        </p:nvPicPr>
        <p:blipFill>
          <a:blip r:embed="rId3"/>
          <a:stretch>
            <a:fillRect/>
          </a:stretch>
        </p:blipFill>
        <p:spPr>
          <a:xfrm>
            <a:off x="2425472" y="2859735"/>
            <a:ext cx="1751337" cy="771165"/>
          </a:xfrm>
          <a:prstGeom prst="rect">
            <a:avLst/>
          </a:prstGeom>
        </p:spPr>
      </p:pic>
      <p:sp>
        <p:nvSpPr>
          <p:cNvPr id="9" name="文本框 8"/>
          <p:cNvSpPr txBox="1"/>
          <p:nvPr/>
        </p:nvSpPr>
        <p:spPr>
          <a:xfrm>
            <a:off x="4522042" y="3019425"/>
            <a:ext cx="1338828" cy="369332"/>
          </a:xfrm>
          <a:prstGeom prst="rect">
            <a:avLst/>
          </a:prstGeom>
          <a:noFill/>
        </p:spPr>
        <p:txBody>
          <a:bodyPr wrap="none" rtlCol="0">
            <a:spAutoFit/>
          </a:bodyPr>
          <a:lstStyle/>
          <a:p>
            <a:r>
              <a:rPr lang="zh-CN" altLang="en-US" dirty="0"/>
              <a:t>相移算子：</a:t>
            </a:r>
          </a:p>
        </p:txBody>
      </p:sp>
      <p:pic>
        <p:nvPicPr>
          <p:cNvPr id="11" name="图片 10"/>
          <p:cNvPicPr>
            <a:picLocks noChangeAspect="1"/>
          </p:cNvPicPr>
          <p:nvPr/>
        </p:nvPicPr>
        <p:blipFill>
          <a:blip r:embed="rId4"/>
          <a:stretch>
            <a:fillRect/>
          </a:stretch>
        </p:blipFill>
        <p:spPr>
          <a:xfrm>
            <a:off x="5801308" y="2807737"/>
            <a:ext cx="1535878" cy="818178"/>
          </a:xfrm>
          <a:prstGeom prst="rect">
            <a:avLst/>
          </a:prstGeom>
        </p:spPr>
      </p:pic>
      <p:sp>
        <p:nvSpPr>
          <p:cNvPr id="12" name="文本框 11"/>
          <p:cNvSpPr txBox="1"/>
          <p:nvPr/>
        </p:nvSpPr>
        <p:spPr>
          <a:xfrm>
            <a:off x="901764" y="4157759"/>
            <a:ext cx="1800493" cy="369332"/>
          </a:xfrm>
          <a:prstGeom prst="rect">
            <a:avLst/>
          </a:prstGeom>
          <a:noFill/>
        </p:spPr>
        <p:txBody>
          <a:bodyPr wrap="none" rtlCol="0">
            <a:spAutoFit/>
          </a:bodyPr>
          <a:lstStyle/>
          <a:p>
            <a:r>
              <a:rPr lang="zh-CN" altLang="en-US" dirty="0"/>
              <a:t>受控非门算子：</a:t>
            </a:r>
          </a:p>
        </p:txBody>
      </p:sp>
      <p:pic>
        <p:nvPicPr>
          <p:cNvPr id="13" name="图片 12"/>
          <p:cNvPicPr>
            <a:picLocks noChangeAspect="1"/>
          </p:cNvPicPr>
          <p:nvPr/>
        </p:nvPicPr>
        <p:blipFill>
          <a:blip r:embed="rId5"/>
          <a:stretch>
            <a:fillRect/>
          </a:stretch>
        </p:blipFill>
        <p:spPr>
          <a:xfrm>
            <a:off x="2648921" y="3647881"/>
            <a:ext cx="3462431" cy="1461600"/>
          </a:xfrm>
          <a:prstGeom prst="rect">
            <a:avLst/>
          </a:prstGeom>
        </p:spPr>
      </p:pic>
      <p:sp>
        <p:nvSpPr>
          <p:cNvPr id="14" name="文本框 13"/>
          <p:cNvSpPr txBox="1"/>
          <p:nvPr/>
        </p:nvSpPr>
        <p:spPr>
          <a:xfrm>
            <a:off x="9122034" y="3075408"/>
            <a:ext cx="2403222" cy="369332"/>
          </a:xfrm>
          <a:prstGeom prst="rect">
            <a:avLst/>
          </a:prstGeom>
          <a:noFill/>
        </p:spPr>
        <p:txBody>
          <a:bodyPr wrap="none" rtlCol="0">
            <a:spAutoFit/>
          </a:bodyPr>
          <a:lstStyle/>
          <a:p>
            <a:r>
              <a:rPr lang="en-US" altLang="zh-CN" b="1" dirty="0">
                <a:solidFill>
                  <a:srgbClr val="FF0000"/>
                </a:solidFill>
              </a:rPr>
              <a:t>Qubit</a:t>
            </a:r>
            <a:r>
              <a:rPr lang="zh-CN" altLang="en-US" b="1" dirty="0">
                <a:solidFill>
                  <a:srgbClr val="FF0000"/>
                </a:solidFill>
              </a:rPr>
              <a:t>算子都是可逆的</a:t>
            </a:r>
          </a:p>
        </p:txBody>
      </p:sp>
    </p:spTree>
    <p:extLst>
      <p:ext uri="{BB962C8B-B14F-4D97-AF65-F5344CB8AC3E}">
        <p14:creationId xmlns:p14="http://schemas.microsoft.com/office/powerpoint/2010/main" val="568974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量子信息论的概念</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39</a:t>
            </a:fld>
            <a:endParaRPr lang="zh-CN" altLang="en-US"/>
          </a:p>
        </p:txBody>
      </p:sp>
      <p:pic>
        <p:nvPicPr>
          <p:cNvPr id="3" name="图片 2"/>
          <p:cNvPicPr>
            <a:picLocks noChangeAspect="1"/>
          </p:cNvPicPr>
          <p:nvPr/>
        </p:nvPicPr>
        <p:blipFill>
          <a:blip r:embed="rId3"/>
          <a:stretch>
            <a:fillRect/>
          </a:stretch>
        </p:blipFill>
        <p:spPr>
          <a:xfrm>
            <a:off x="1157384" y="1267602"/>
            <a:ext cx="9410700" cy="5162550"/>
          </a:xfrm>
          <a:prstGeom prst="rect">
            <a:avLst/>
          </a:prstGeom>
        </p:spPr>
      </p:pic>
    </p:spTree>
    <p:extLst>
      <p:ext uri="{BB962C8B-B14F-4D97-AF65-F5344CB8AC3E}">
        <p14:creationId xmlns:p14="http://schemas.microsoft.com/office/powerpoint/2010/main" val="72405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lstStyle/>
          <a:p>
            <a:r>
              <a:rPr lang="zh-CN" altLang="en-US" dirty="0"/>
              <a:t>什么是量子计算</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5" name="矩形 4"/>
          <p:cNvSpPr/>
          <p:nvPr/>
        </p:nvSpPr>
        <p:spPr>
          <a:xfrm>
            <a:off x="669924" y="1582341"/>
            <a:ext cx="10850564" cy="3139321"/>
          </a:xfrm>
          <a:prstGeom prst="rect">
            <a:avLst/>
          </a:prstGeom>
        </p:spPr>
        <p:txBody>
          <a:bodyPr wrap="square">
            <a:spAutoFit/>
          </a:bodyPr>
          <a:lstStyle/>
          <a:p>
            <a:r>
              <a:rPr lang="zh-CN" altLang="en-US" dirty="0">
                <a:solidFill>
                  <a:srgbClr val="171717"/>
                </a:solidFill>
                <a:latin typeface="Segoe UI" panose="020B0502040204020203" pitchFamily="34" charset="0"/>
              </a:rPr>
              <a:t>通过利用量子物理学的独特行为并将其应用于计算，量子计算机利用</a:t>
            </a:r>
            <a:r>
              <a:rPr lang="zh-CN" altLang="en-US" dirty="0">
                <a:solidFill>
                  <a:srgbClr val="FF0000"/>
                </a:solidFill>
                <a:latin typeface="Segoe UI" panose="020B0502040204020203" pitchFamily="34" charset="0"/>
              </a:rPr>
              <a:t>叠加、纠缠和量子干涉等</a:t>
            </a:r>
            <a:r>
              <a:rPr lang="zh-CN" altLang="en-US" dirty="0">
                <a:solidFill>
                  <a:srgbClr val="171717"/>
                </a:solidFill>
                <a:latin typeface="Segoe UI" panose="020B0502040204020203" pitchFamily="34" charset="0"/>
              </a:rPr>
              <a:t>量子物理学行为，为传统的编程方法引入了新概念</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量子计算有望解决我们这个星球上在以下领域遇到的一些最大的挑战 </a:t>
            </a:r>
            <a:r>
              <a:rPr lang="en-US" altLang="zh-CN" dirty="0">
                <a:solidFill>
                  <a:srgbClr val="171717"/>
                </a:solidFill>
                <a:latin typeface="Segoe UI" panose="020B0502040204020203" pitchFamily="34" charset="0"/>
              </a:rPr>
              <a:t>- </a:t>
            </a:r>
            <a:r>
              <a:rPr lang="zh-CN" altLang="en-US" dirty="0">
                <a:solidFill>
                  <a:srgbClr val="171717"/>
                </a:solidFill>
                <a:latin typeface="Segoe UI" panose="020B0502040204020203" pitchFamily="34" charset="0"/>
              </a:rPr>
              <a:t>环境、农业、医疗保健、能源、气候、材料科学领域，以及我们尚未遇到的其他领域方面的问题。 对于其中的一些问题，即使是最强大的计算机也束手无策。 尽管量子技术才刚刚开始影响计算领域，但它的影响将会变得深远，并改变我们对计算的看法</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在现代用法中，量子一词是指任何物理属性中最小的离散单位，通常是指原子或次原子粒子的属性。 量子计算机</a:t>
            </a:r>
            <a:r>
              <a:rPr lang="zh-CN" altLang="en-US" dirty="0">
                <a:solidFill>
                  <a:srgbClr val="FF0000"/>
                </a:solidFill>
                <a:latin typeface="Segoe UI" panose="020B0502040204020203" pitchFamily="34" charset="0"/>
              </a:rPr>
              <a:t>使用实际的量子粒子、人工原子或量子粒子的集合属性作为处理单元</a:t>
            </a:r>
            <a:r>
              <a:rPr lang="zh-CN" altLang="en-US" dirty="0">
                <a:solidFill>
                  <a:srgbClr val="171717"/>
                </a:solidFill>
                <a:latin typeface="Segoe UI" panose="020B0502040204020203" pitchFamily="34" charset="0"/>
              </a:rPr>
              <a:t>，并且是大型、复杂且昂贵的设备</a:t>
            </a:r>
            <a:endParaRPr lang="zh-CN" altLang="en-US" b="0" i="0" dirty="0">
              <a:solidFill>
                <a:srgbClr val="171717"/>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27311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用量子位算子控制移动机器人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40</a:t>
            </a:fld>
            <a:endParaRPr lang="zh-CN" altLang="en-US"/>
          </a:p>
        </p:txBody>
      </p:sp>
      <p:pic>
        <p:nvPicPr>
          <p:cNvPr id="5" name="图片 4"/>
          <p:cNvPicPr>
            <a:picLocks noChangeAspect="1"/>
          </p:cNvPicPr>
          <p:nvPr/>
        </p:nvPicPr>
        <p:blipFill>
          <a:blip r:embed="rId3"/>
          <a:stretch>
            <a:fillRect/>
          </a:stretch>
        </p:blipFill>
        <p:spPr>
          <a:xfrm>
            <a:off x="847725" y="2271713"/>
            <a:ext cx="3514725" cy="503322"/>
          </a:xfrm>
          <a:prstGeom prst="rect">
            <a:avLst/>
          </a:prstGeom>
        </p:spPr>
      </p:pic>
      <p:sp>
        <p:nvSpPr>
          <p:cNvPr id="6" name="文本框 5"/>
          <p:cNvSpPr txBox="1"/>
          <p:nvPr/>
        </p:nvSpPr>
        <p:spPr>
          <a:xfrm>
            <a:off x="4362450" y="2314575"/>
            <a:ext cx="3647152" cy="369332"/>
          </a:xfrm>
          <a:prstGeom prst="rect">
            <a:avLst/>
          </a:prstGeom>
          <a:noFill/>
        </p:spPr>
        <p:txBody>
          <a:bodyPr wrap="none" rtlCol="0">
            <a:spAutoFit/>
          </a:bodyPr>
          <a:lstStyle/>
          <a:p>
            <a:r>
              <a:rPr lang="zh-CN" altLang="en-US" dirty="0"/>
              <a:t>无误的状态，对应机器人四个方向</a:t>
            </a:r>
          </a:p>
        </p:txBody>
      </p:sp>
      <p:pic>
        <p:nvPicPr>
          <p:cNvPr id="7" name="图片 6"/>
          <p:cNvPicPr>
            <a:picLocks noChangeAspect="1"/>
          </p:cNvPicPr>
          <p:nvPr/>
        </p:nvPicPr>
        <p:blipFill>
          <a:blip r:embed="rId4"/>
          <a:stretch>
            <a:fillRect/>
          </a:stretch>
        </p:blipFill>
        <p:spPr>
          <a:xfrm>
            <a:off x="804862" y="2947988"/>
            <a:ext cx="8691563" cy="416880"/>
          </a:xfrm>
          <a:prstGeom prst="rect">
            <a:avLst/>
          </a:prstGeom>
        </p:spPr>
      </p:pic>
      <p:sp>
        <p:nvSpPr>
          <p:cNvPr id="8" name="文本框 7"/>
          <p:cNvSpPr txBox="1"/>
          <p:nvPr/>
        </p:nvSpPr>
        <p:spPr>
          <a:xfrm>
            <a:off x="771525" y="3429000"/>
            <a:ext cx="4339650" cy="369332"/>
          </a:xfrm>
          <a:prstGeom prst="rect">
            <a:avLst/>
          </a:prstGeom>
          <a:noFill/>
        </p:spPr>
        <p:txBody>
          <a:bodyPr wrap="none" rtlCol="0">
            <a:spAutoFit/>
          </a:bodyPr>
          <a:lstStyle/>
          <a:p>
            <a:r>
              <a:rPr lang="zh-CN" altLang="en-US" dirty="0"/>
              <a:t>对应机器人的动作，受到一定距离的限制</a:t>
            </a:r>
          </a:p>
        </p:txBody>
      </p:sp>
      <p:grpSp>
        <p:nvGrpSpPr>
          <p:cNvPr id="18" name="组合 17"/>
          <p:cNvGrpSpPr/>
          <p:nvPr/>
        </p:nvGrpSpPr>
        <p:grpSpPr>
          <a:xfrm>
            <a:off x="762000" y="3905250"/>
            <a:ext cx="10377487" cy="552450"/>
            <a:chOff x="657225" y="3038475"/>
            <a:chExt cx="10377487" cy="552450"/>
          </a:xfrm>
        </p:grpSpPr>
        <p:sp>
          <p:nvSpPr>
            <p:cNvPr id="9" name="文本框 8"/>
            <p:cNvSpPr txBox="1"/>
            <p:nvPr/>
          </p:nvSpPr>
          <p:spPr>
            <a:xfrm>
              <a:off x="657225" y="3114675"/>
              <a:ext cx="1992853" cy="369332"/>
            </a:xfrm>
            <a:prstGeom prst="rect">
              <a:avLst/>
            </a:prstGeom>
            <a:noFill/>
          </p:spPr>
          <p:txBody>
            <a:bodyPr wrap="none" rtlCol="0">
              <a:spAutoFit/>
            </a:bodyPr>
            <a:lstStyle/>
            <a:p>
              <a:r>
                <a:rPr lang="zh-CN" altLang="en-US" dirty="0"/>
                <a:t>在时刻 </a:t>
              </a:r>
              <a:r>
                <a:rPr lang="en-US" altLang="zh-CN" dirty="0"/>
                <a:t>t </a:t>
              </a:r>
              <a:r>
                <a:rPr lang="zh-CN" altLang="en-US" dirty="0"/>
                <a:t>处于状态</a:t>
              </a:r>
            </a:p>
          </p:txBody>
        </p:sp>
        <p:pic>
          <p:nvPicPr>
            <p:cNvPr id="11" name="图片 10"/>
            <p:cNvPicPr>
              <a:picLocks noChangeAspect="1"/>
            </p:cNvPicPr>
            <p:nvPr/>
          </p:nvPicPr>
          <p:blipFill>
            <a:blip r:embed="rId5"/>
            <a:stretch>
              <a:fillRect/>
            </a:stretch>
          </p:blipFill>
          <p:spPr>
            <a:xfrm>
              <a:off x="2633662" y="3038475"/>
              <a:ext cx="885825" cy="400050"/>
            </a:xfrm>
            <a:prstGeom prst="rect">
              <a:avLst/>
            </a:prstGeom>
          </p:spPr>
        </p:pic>
        <p:sp>
          <p:nvSpPr>
            <p:cNvPr id="12" name="文本框 11"/>
            <p:cNvSpPr txBox="1"/>
            <p:nvPr/>
          </p:nvSpPr>
          <p:spPr>
            <a:xfrm>
              <a:off x="3533775" y="3105150"/>
              <a:ext cx="2031325" cy="369332"/>
            </a:xfrm>
            <a:prstGeom prst="rect">
              <a:avLst/>
            </a:prstGeom>
            <a:noFill/>
          </p:spPr>
          <p:txBody>
            <a:bodyPr wrap="none" rtlCol="0">
              <a:spAutoFit/>
            </a:bodyPr>
            <a:lstStyle/>
            <a:p>
              <a:r>
                <a:rPr lang="zh-CN" altLang="en-US" dirty="0"/>
                <a:t>的机器人执行动作</a:t>
              </a:r>
            </a:p>
          </p:txBody>
        </p:sp>
        <p:pic>
          <p:nvPicPr>
            <p:cNvPr id="13" name="图片 12"/>
            <p:cNvPicPr>
              <a:picLocks noChangeAspect="1"/>
            </p:cNvPicPr>
            <p:nvPr/>
          </p:nvPicPr>
          <p:blipFill>
            <a:blip r:embed="rId6"/>
            <a:stretch>
              <a:fillRect/>
            </a:stretch>
          </p:blipFill>
          <p:spPr>
            <a:xfrm>
              <a:off x="5491162" y="3095625"/>
              <a:ext cx="981075" cy="400050"/>
            </a:xfrm>
            <a:prstGeom prst="rect">
              <a:avLst/>
            </a:prstGeom>
          </p:spPr>
        </p:pic>
        <p:sp>
          <p:nvSpPr>
            <p:cNvPr id="15" name="文本框 14"/>
            <p:cNvSpPr txBox="1"/>
            <p:nvPr/>
          </p:nvSpPr>
          <p:spPr>
            <a:xfrm>
              <a:off x="6524625" y="3114675"/>
              <a:ext cx="2492990" cy="369332"/>
            </a:xfrm>
            <a:prstGeom prst="rect">
              <a:avLst/>
            </a:prstGeom>
            <a:noFill/>
          </p:spPr>
          <p:txBody>
            <a:bodyPr wrap="none" rtlCol="0">
              <a:spAutoFit/>
            </a:bodyPr>
            <a:lstStyle/>
            <a:p>
              <a:r>
                <a:rPr lang="zh-CN" altLang="en-US" dirty="0"/>
                <a:t>机器人输入有限标量值</a:t>
              </a:r>
            </a:p>
          </p:txBody>
        </p:sp>
        <p:pic>
          <p:nvPicPr>
            <p:cNvPr id="16" name="图片 15"/>
            <p:cNvPicPr>
              <a:picLocks noChangeAspect="1"/>
            </p:cNvPicPr>
            <p:nvPr/>
          </p:nvPicPr>
          <p:blipFill>
            <a:blip r:embed="rId7"/>
            <a:stretch>
              <a:fillRect/>
            </a:stretch>
          </p:blipFill>
          <p:spPr>
            <a:xfrm>
              <a:off x="9024937" y="3038475"/>
              <a:ext cx="2009775" cy="552450"/>
            </a:xfrm>
            <a:prstGeom prst="rect">
              <a:avLst/>
            </a:prstGeom>
          </p:spPr>
        </p:pic>
      </p:grpSp>
      <p:sp>
        <p:nvSpPr>
          <p:cNvPr id="17" name="文本框 16"/>
          <p:cNvSpPr txBox="1"/>
          <p:nvPr/>
        </p:nvSpPr>
        <p:spPr>
          <a:xfrm>
            <a:off x="733627" y="4506947"/>
            <a:ext cx="3416320" cy="369332"/>
          </a:xfrm>
          <a:prstGeom prst="rect">
            <a:avLst/>
          </a:prstGeom>
          <a:noFill/>
        </p:spPr>
        <p:txBody>
          <a:bodyPr wrap="none" rtlCol="0">
            <a:spAutoFit/>
          </a:bodyPr>
          <a:lstStyle/>
          <a:p>
            <a:r>
              <a:rPr lang="zh-CN" altLang="en-US" dirty="0"/>
              <a:t>这取决于机器人在环境中的位置</a:t>
            </a:r>
          </a:p>
        </p:txBody>
      </p:sp>
    </p:spTree>
    <p:extLst>
      <p:ext uri="{BB962C8B-B14F-4D97-AF65-F5344CB8AC3E}">
        <p14:creationId xmlns:p14="http://schemas.microsoft.com/office/powerpoint/2010/main" val="4063911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用量子位算子控制移动机器人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41</a:t>
            </a:fld>
            <a:endParaRPr lang="zh-CN" altLang="en-US"/>
          </a:p>
        </p:txBody>
      </p:sp>
      <p:sp>
        <p:nvSpPr>
          <p:cNvPr id="23" name="文本框 22"/>
          <p:cNvSpPr txBox="1"/>
          <p:nvPr/>
        </p:nvSpPr>
        <p:spPr>
          <a:xfrm>
            <a:off x="942975" y="1619250"/>
            <a:ext cx="3454792" cy="369332"/>
          </a:xfrm>
          <a:prstGeom prst="rect">
            <a:avLst/>
          </a:prstGeom>
          <a:noFill/>
        </p:spPr>
        <p:txBody>
          <a:bodyPr wrap="none" rtlCol="0">
            <a:spAutoFit/>
          </a:bodyPr>
          <a:lstStyle/>
          <a:p>
            <a:r>
              <a:rPr lang="zh-CN" altLang="en-US" dirty="0"/>
              <a:t>假设用四个</a:t>
            </a:r>
            <a:r>
              <a:rPr lang="en-US" altLang="zh-CN" dirty="0"/>
              <a:t>qubit</a:t>
            </a:r>
            <a:r>
              <a:rPr lang="zh-CN" altLang="en-US" dirty="0"/>
              <a:t>描述机器人状态</a:t>
            </a:r>
          </a:p>
        </p:txBody>
      </p:sp>
      <p:pic>
        <p:nvPicPr>
          <p:cNvPr id="24" name="图片 23"/>
          <p:cNvPicPr>
            <a:picLocks noChangeAspect="1"/>
          </p:cNvPicPr>
          <p:nvPr/>
        </p:nvPicPr>
        <p:blipFill>
          <a:blip r:embed="rId3"/>
          <a:stretch>
            <a:fillRect/>
          </a:stretch>
        </p:blipFill>
        <p:spPr>
          <a:xfrm>
            <a:off x="942975" y="2081213"/>
            <a:ext cx="2238375" cy="449198"/>
          </a:xfrm>
          <a:prstGeom prst="rect">
            <a:avLst/>
          </a:prstGeom>
        </p:spPr>
      </p:pic>
      <p:pic>
        <p:nvPicPr>
          <p:cNvPr id="25" name="图片 24"/>
          <p:cNvPicPr>
            <a:picLocks noChangeAspect="1"/>
          </p:cNvPicPr>
          <p:nvPr/>
        </p:nvPicPr>
        <p:blipFill rotWithShape="1">
          <a:blip r:embed="rId4"/>
          <a:srcRect r="77356"/>
          <a:stretch/>
        </p:blipFill>
        <p:spPr>
          <a:xfrm>
            <a:off x="3293623" y="1971472"/>
            <a:ext cx="2476095" cy="613936"/>
          </a:xfrm>
          <a:prstGeom prst="rect">
            <a:avLst/>
          </a:prstGeom>
        </p:spPr>
      </p:pic>
      <p:pic>
        <p:nvPicPr>
          <p:cNvPr id="26" name="图片 25"/>
          <p:cNvPicPr>
            <a:picLocks noChangeAspect="1"/>
          </p:cNvPicPr>
          <p:nvPr/>
        </p:nvPicPr>
        <p:blipFill rotWithShape="1">
          <a:blip r:embed="rId4"/>
          <a:srcRect l="24453"/>
          <a:stretch/>
        </p:blipFill>
        <p:spPr>
          <a:xfrm>
            <a:off x="866977" y="2649166"/>
            <a:ext cx="8260809" cy="613936"/>
          </a:xfrm>
          <a:prstGeom prst="rect">
            <a:avLst/>
          </a:prstGeom>
        </p:spPr>
      </p:pic>
      <p:sp>
        <p:nvSpPr>
          <p:cNvPr id="27" name="文本框 26"/>
          <p:cNvSpPr txBox="1"/>
          <p:nvPr/>
        </p:nvSpPr>
        <p:spPr>
          <a:xfrm>
            <a:off x="923925" y="3581400"/>
            <a:ext cx="646331" cy="369332"/>
          </a:xfrm>
          <a:prstGeom prst="rect">
            <a:avLst/>
          </a:prstGeom>
          <a:noFill/>
        </p:spPr>
        <p:txBody>
          <a:bodyPr wrap="none" rtlCol="0">
            <a:spAutoFit/>
          </a:bodyPr>
          <a:lstStyle/>
          <a:p>
            <a:r>
              <a:rPr lang="zh-CN" altLang="en-US" dirty="0"/>
              <a:t>右转</a:t>
            </a:r>
          </a:p>
        </p:txBody>
      </p:sp>
      <p:pic>
        <p:nvPicPr>
          <p:cNvPr id="28" name="图片 27"/>
          <p:cNvPicPr>
            <a:picLocks noChangeAspect="1"/>
          </p:cNvPicPr>
          <p:nvPr/>
        </p:nvPicPr>
        <p:blipFill>
          <a:blip r:embed="rId5"/>
          <a:stretch>
            <a:fillRect/>
          </a:stretch>
        </p:blipFill>
        <p:spPr>
          <a:xfrm>
            <a:off x="1595437" y="3390901"/>
            <a:ext cx="1928813" cy="788036"/>
          </a:xfrm>
          <a:prstGeom prst="rect">
            <a:avLst/>
          </a:prstGeom>
        </p:spPr>
      </p:pic>
      <p:sp>
        <p:nvSpPr>
          <p:cNvPr id="29" name="文本框 28"/>
          <p:cNvSpPr txBox="1"/>
          <p:nvPr/>
        </p:nvSpPr>
        <p:spPr>
          <a:xfrm>
            <a:off x="3876675" y="3571875"/>
            <a:ext cx="646331" cy="369332"/>
          </a:xfrm>
          <a:prstGeom prst="rect">
            <a:avLst/>
          </a:prstGeom>
          <a:noFill/>
        </p:spPr>
        <p:txBody>
          <a:bodyPr wrap="none" rtlCol="0">
            <a:spAutoFit/>
          </a:bodyPr>
          <a:lstStyle/>
          <a:p>
            <a:r>
              <a:rPr lang="zh-CN" altLang="en-US" dirty="0"/>
              <a:t>左转</a:t>
            </a:r>
          </a:p>
        </p:txBody>
      </p:sp>
      <p:pic>
        <p:nvPicPr>
          <p:cNvPr id="30" name="图片 29"/>
          <p:cNvPicPr>
            <a:picLocks noChangeAspect="1"/>
          </p:cNvPicPr>
          <p:nvPr/>
        </p:nvPicPr>
        <p:blipFill>
          <a:blip r:embed="rId6"/>
          <a:stretch>
            <a:fillRect/>
          </a:stretch>
        </p:blipFill>
        <p:spPr>
          <a:xfrm>
            <a:off x="4595812" y="3371850"/>
            <a:ext cx="2062163" cy="809868"/>
          </a:xfrm>
          <a:prstGeom prst="rect">
            <a:avLst/>
          </a:prstGeom>
        </p:spPr>
      </p:pic>
      <p:pic>
        <p:nvPicPr>
          <p:cNvPr id="3" name="图片 2"/>
          <p:cNvPicPr>
            <a:picLocks noChangeAspect="1"/>
          </p:cNvPicPr>
          <p:nvPr/>
        </p:nvPicPr>
        <p:blipFill>
          <a:blip r:embed="rId7"/>
          <a:stretch>
            <a:fillRect/>
          </a:stretch>
        </p:blipFill>
        <p:spPr>
          <a:xfrm>
            <a:off x="928687" y="4310062"/>
            <a:ext cx="5395913" cy="489031"/>
          </a:xfrm>
          <a:prstGeom prst="rect">
            <a:avLst/>
          </a:prstGeom>
        </p:spPr>
      </p:pic>
      <p:pic>
        <p:nvPicPr>
          <p:cNvPr id="10" name="图片 9"/>
          <p:cNvPicPr>
            <a:picLocks noChangeAspect="1"/>
          </p:cNvPicPr>
          <p:nvPr/>
        </p:nvPicPr>
        <p:blipFill>
          <a:blip r:embed="rId8"/>
          <a:stretch>
            <a:fillRect/>
          </a:stretch>
        </p:blipFill>
        <p:spPr>
          <a:xfrm>
            <a:off x="6548437" y="4329113"/>
            <a:ext cx="1547813" cy="448274"/>
          </a:xfrm>
          <a:prstGeom prst="rect">
            <a:avLst/>
          </a:prstGeom>
        </p:spPr>
      </p:pic>
      <p:pic>
        <p:nvPicPr>
          <p:cNvPr id="14" name="图片 13"/>
          <p:cNvPicPr>
            <a:picLocks noChangeAspect="1"/>
          </p:cNvPicPr>
          <p:nvPr/>
        </p:nvPicPr>
        <p:blipFill>
          <a:blip r:embed="rId9"/>
          <a:stretch>
            <a:fillRect/>
          </a:stretch>
        </p:blipFill>
        <p:spPr>
          <a:xfrm>
            <a:off x="881062" y="5062537"/>
            <a:ext cx="1852613" cy="428771"/>
          </a:xfrm>
          <a:prstGeom prst="rect">
            <a:avLst/>
          </a:prstGeom>
        </p:spPr>
      </p:pic>
      <p:pic>
        <p:nvPicPr>
          <p:cNvPr id="31" name="图片 30"/>
          <p:cNvPicPr>
            <a:picLocks noChangeAspect="1"/>
          </p:cNvPicPr>
          <p:nvPr/>
        </p:nvPicPr>
        <p:blipFill>
          <a:blip r:embed="rId10"/>
          <a:stretch>
            <a:fillRect/>
          </a:stretch>
        </p:blipFill>
        <p:spPr>
          <a:xfrm>
            <a:off x="2814638" y="5029200"/>
            <a:ext cx="6224588" cy="479429"/>
          </a:xfrm>
          <a:prstGeom prst="rect">
            <a:avLst/>
          </a:prstGeom>
        </p:spPr>
      </p:pic>
    </p:spTree>
    <p:extLst>
      <p:ext uri="{BB962C8B-B14F-4D97-AF65-F5344CB8AC3E}">
        <p14:creationId xmlns:p14="http://schemas.microsoft.com/office/powerpoint/2010/main" val="490718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用量子位算子控制移动机器人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42</a:t>
            </a:fld>
            <a:endParaRPr lang="zh-CN" altLang="en-US"/>
          </a:p>
        </p:txBody>
      </p:sp>
      <p:sp>
        <p:nvSpPr>
          <p:cNvPr id="5" name="文本框 4"/>
          <p:cNvSpPr txBox="1"/>
          <p:nvPr/>
        </p:nvSpPr>
        <p:spPr>
          <a:xfrm>
            <a:off x="742950" y="2105025"/>
            <a:ext cx="2262158" cy="369332"/>
          </a:xfrm>
          <a:prstGeom prst="rect">
            <a:avLst/>
          </a:prstGeom>
          <a:noFill/>
        </p:spPr>
        <p:txBody>
          <a:bodyPr wrap="none" rtlCol="0">
            <a:spAutoFit/>
          </a:bodyPr>
          <a:lstStyle/>
          <a:p>
            <a:r>
              <a:rPr lang="zh-CN" altLang="en-US" dirty="0"/>
              <a:t>假设机器人处于状态</a:t>
            </a:r>
          </a:p>
        </p:txBody>
      </p:sp>
      <p:pic>
        <p:nvPicPr>
          <p:cNvPr id="6" name="图片 5"/>
          <p:cNvPicPr>
            <a:picLocks noChangeAspect="1"/>
          </p:cNvPicPr>
          <p:nvPr/>
        </p:nvPicPr>
        <p:blipFill>
          <a:blip r:embed="rId3"/>
          <a:stretch>
            <a:fillRect/>
          </a:stretch>
        </p:blipFill>
        <p:spPr>
          <a:xfrm>
            <a:off x="3648075" y="2043113"/>
            <a:ext cx="4000500" cy="473954"/>
          </a:xfrm>
          <a:prstGeom prst="rect">
            <a:avLst/>
          </a:prstGeom>
        </p:spPr>
      </p:pic>
      <p:pic>
        <p:nvPicPr>
          <p:cNvPr id="7" name="图片 6"/>
          <p:cNvPicPr>
            <a:picLocks noChangeAspect="1"/>
          </p:cNvPicPr>
          <p:nvPr/>
        </p:nvPicPr>
        <p:blipFill>
          <a:blip r:embed="rId4"/>
          <a:stretch>
            <a:fillRect/>
          </a:stretch>
        </p:blipFill>
        <p:spPr>
          <a:xfrm>
            <a:off x="2991929" y="2105025"/>
            <a:ext cx="484696" cy="414337"/>
          </a:xfrm>
          <a:prstGeom prst="rect">
            <a:avLst/>
          </a:prstGeom>
        </p:spPr>
      </p:pic>
      <p:sp>
        <p:nvSpPr>
          <p:cNvPr id="8" name="文本框 7"/>
          <p:cNvSpPr txBox="1"/>
          <p:nvPr/>
        </p:nvSpPr>
        <p:spPr>
          <a:xfrm>
            <a:off x="723900" y="2733675"/>
            <a:ext cx="3185487" cy="369332"/>
          </a:xfrm>
          <a:prstGeom prst="rect">
            <a:avLst/>
          </a:prstGeom>
          <a:noFill/>
        </p:spPr>
        <p:txBody>
          <a:bodyPr wrap="none" rtlCol="0">
            <a:spAutoFit/>
          </a:bodyPr>
          <a:lstStyle/>
          <a:p>
            <a:r>
              <a:rPr lang="zh-CN" altLang="en-US" dirty="0"/>
              <a:t>则机器人下一时刻转变成状态</a:t>
            </a:r>
          </a:p>
        </p:txBody>
      </p:sp>
      <p:pic>
        <p:nvPicPr>
          <p:cNvPr id="9" name="图片 8"/>
          <p:cNvPicPr>
            <a:picLocks noChangeAspect="1"/>
          </p:cNvPicPr>
          <p:nvPr/>
        </p:nvPicPr>
        <p:blipFill>
          <a:blip r:embed="rId5"/>
          <a:stretch>
            <a:fillRect/>
          </a:stretch>
        </p:blipFill>
        <p:spPr>
          <a:xfrm>
            <a:off x="5424487" y="2600325"/>
            <a:ext cx="5853113" cy="538394"/>
          </a:xfrm>
          <a:prstGeom prst="rect">
            <a:avLst/>
          </a:prstGeom>
        </p:spPr>
      </p:pic>
      <p:pic>
        <p:nvPicPr>
          <p:cNvPr id="11" name="图片 10"/>
          <p:cNvPicPr>
            <a:picLocks noChangeAspect="1"/>
          </p:cNvPicPr>
          <p:nvPr/>
        </p:nvPicPr>
        <p:blipFill>
          <a:blip r:embed="rId6"/>
          <a:stretch>
            <a:fillRect/>
          </a:stretch>
        </p:blipFill>
        <p:spPr>
          <a:xfrm>
            <a:off x="3819525" y="2695575"/>
            <a:ext cx="466725" cy="424295"/>
          </a:xfrm>
          <a:prstGeom prst="rect">
            <a:avLst/>
          </a:prstGeom>
        </p:spPr>
      </p:pic>
      <p:sp>
        <p:nvSpPr>
          <p:cNvPr id="12" name="文本框 11"/>
          <p:cNvSpPr txBox="1"/>
          <p:nvPr/>
        </p:nvSpPr>
        <p:spPr>
          <a:xfrm>
            <a:off x="4295775" y="2733675"/>
            <a:ext cx="1107996" cy="369332"/>
          </a:xfrm>
          <a:prstGeom prst="rect">
            <a:avLst/>
          </a:prstGeom>
          <a:noFill/>
        </p:spPr>
        <p:txBody>
          <a:bodyPr wrap="none" rtlCol="0">
            <a:spAutoFit/>
          </a:bodyPr>
          <a:lstStyle/>
          <a:p>
            <a:r>
              <a:rPr lang="zh-CN" altLang="en-US" dirty="0"/>
              <a:t>的概率为</a:t>
            </a:r>
          </a:p>
        </p:txBody>
      </p:sp>
      <p:pic>
        <p:nvPicPr>
          <p:cNvPr id="13" name="图片 12"/>
          <p:cNvPicPr>
            <a:picLocks noChangeAspect="1"/>
          </p:cNvPicPr>
          <p:nvPr/>
        </p:nvPicPr>
        <p:blipFill>
          <a:blip r:embed="rId7"/>
          <a:stretch>
            <a:fillRect/>
          </a:stretch>
        </p:blipFill>
        <p:spPr>
          <a:xfrm>
            <a:off x="723900" y="3224213"/>
            <a:ext cx="2809875" cy="482418"/>
          </a:xfrm>
          <a:prstGeom prst="rect">
            <a:avLst/>
          </a:prstGeom>
        </p:spPr>
      </p:pic>
      <p:pic>
        <p:nvPicPr>
          <p:cNvPr id="15" name="图片 14"/>
          <p:cNvPicPr>
            <a:picLocks noChangeAspect="1"/>
          </p:cNvPicPr>
          <p:nvPr/>
        </p:nvPicPr>
        <p:blipFill>
          <a:blip r:embed="rId8"/>
          <a:stretch>
            <a:fillRect/>
          </a:stretch>
        </p:blipFill>
        <p:spPr>
          <a:xfrm>
            <a:off x="742951" y="3709988"/>
            <a:ext cx="2743200" cy="443261"/>
          </a:xfrm>
          <a:prstGeom prst="rect">
            <a:avLst/>
          </a:prstGeom>
        </p:spPr>
      </p:pic>
      <p:pic>
        <p:nvPicPr>
          <p:cNvPr id="16" name="图片 15"/>
          <p:cNvPicPr>
            <a:picLocks noChangeAspect="1"/>
          </p:cNvPicPr>
          <p:nvPr/>
        </p:nvPicPr>
        <p:blipFill>
          <a:blip r:embed="rId9"/>
          <a:stretch>
            <a:fillRect/>
          </a:stretch>
        </p:blipFill>
        <p:spPr>
          <a:xfrm>
            <a:off x="738187" y="4186237"/>
            <a:ext cx="2747963" cy="442681"/>
          </a:xfrm>
          <a:prstGeom prst="rect">
            <a:avLst/>
          </a:prstGeom>
        </p:spPr>
      </p:pic>
      <p:pic>
        <p:nvPicPr>
          <p:cNvPr id="17" name="图片 16"/>
          <p:cNvPicPr>
            <a:picLocks noChangeAspect="1"/>
          </p:cNvPicPr>
          <p:nvPr/>
        </p:nvPicPr>
        <p:blipFill>
          <a:blip r:embed="rId10"/>
          <a:stretch>
            <a:fillRect/>
          </a:stretch>
        </p:blipFill>
        <p:spPr>
          <a:xfrm>
            <a:off x="747713" y="4652963"/>
            <a:ext cx="2738438" cy="460594"/>
          </a:xfrm>
          <a:prstGeom prst="rect">
            <a:avLst/>
          </a:prstGeom>
        </p:spPr>
      </p:pic>
      <p:sp>
        <p:nvSpPr>
          <p:cNvPr id="18" name="右箭头 17"/>
          <p:cNvSpPr/>
          <p:nvPr/>
        </p:nvSpPr>
        <p:spPr>
          <a:xfrm>
            <a:off x="3790950" y="3857625"/>
            <a:ext cx="1000125"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11"/>
          <a:stretch>
            <a:fillRect/>
          </a:stretch>
        </p:blipFill>
        <p:spPr>
          <a:xfrm>
            <a:off x="4991100" y="3752850"/>
            <a:ext cx="4895850" cy="580598"/>
          </a:xfrm>
          <a:prstGeom prst="rect">
            <a:avLst/>
          </a:prstGeom>
        </p:spPr>
      </p:pic>
    </p:spTree>
    <p:extLst>
      <p:ext uri="{BB962C8B-B14F-4D97-AF65-F5344CB8AC3E}">
        <p14:creationId xmlns:p14="http://schemas.microsoft.com/office/powerpoint/2010/main" val="1136747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用量子位算子控制移动机器人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43</a:t>
            </a:fld>
            <a:endParaRPr lang="zh-CN" altLang="en-US"/>
          </a:p>
        </p:txBody>
      </p:sp>
      <p:pic>
        <p:nvPicPr>
          <p:cNvPr id="10" name="图片 9"/>
          <p:cNvPicPr>
            <a:picLocks noChangeAspect="1"/>
          </p:cNvPicPr>
          <p:nvPr/>
        </p:nvPicPr>
        <p:blipFill>
          <a:blip r:embed="rId3"/>
          <a:stretch>
            <a:fillRect/>
          </a:stretch>
        </p:blipFill>
        <p:spPr>
          <a:xfrm>
            <a:off x="976313" y="1914525"/>
            <a:ext cx="3767138" cy="471875"/>
          </a:xfrm>
          <a:prstGeom prst="rect">
            <a:avLst/>
          </a:prstGeom>
        </p:spPr>
      </p:pic>
      <p:pic>
        <p:nvPicPr>
          <p:cNvPr id="14" name="图片 13"/>
          <p:cNvPicPr>
            <a:picLocks noChangeAspect="1"/>
          </p:cNvPicPr>
          <p:nvPr/>
        </p:nvPicPr>
        <p:blipFill>
          <a:blip r:embed="rId4"/>
          <a:stretch>
            <a:fillRect/>
          </a:stretch>
        </p:blipFill>
        <p:spPr>
          <a:xfrm>
            <a:off x="4876800" y="1905000"/>
            <a:ext cx="4238625" cy="494781"/>
          </a:xfrm>
          <a:prstGeom prst="rect">
            <a:avLst/>
          </a:prstGeom>
        </p:spPr>
      </p:pic>
      <p:sp>
        <p:nvSpPr>
          <p:cNvPr id="20" name="文本框 19"/>
          <p:cNvSpPr txBox="1"/>
          <p:nvPr/>
        </p:nvSpPr>
        <p:spPr>
          <a:xfrm>
            <a:off x="914400" y="2514600"/>
            <a:ext cx="3185487" cy="369332"/>
          </a:xfrm>
          <a:prstGeom prst="rect">
            <a:avLst/>
          </a:prstGeom>
          <a:noFill/>
        </p:spPr>
        <p:txBody>
          <a:bodyPr wrap="none" rtlCol="0">
            <a:spAutoFit/>
          </a:bodyPr>
          <a:lstStyle/>
          <a:p>
            <a:r>
              <a:rPr lang="zh-CN" altLang="en-US" dirty="0"/>
              <a:t>则状态可以由密度矩阵表示：</a:t>
            </a:r>
          </a:p>
        </p:txBody>
      </p:sp>
      <p:pic>
        <p:nvPicPr>
          <p:cNvPr id="21" name="图片 20"/>
          <p:cNvPicPr>
            <a:picLocks noChangeAspect="1"/>
          </p:cNvPicPr>
          <p:nvPr/>
        </p:nvPicPr>
        <p:blipFill>
          <a:blip r:embed="rId5"/>
          <a:stretch>
            <a:fillRect/>
          </a:stretch>
        </p:blipFill>
        <p:spPr>
          <a:xfrm>
            <a:off x="985837" y="2943225"/>
            <a:ext cx="5738813" cy="919524"/>
          </a:xfrm>
          <a:prstGeom prst="rect">
            <a:avLst/>
          </a:prstGeom>
        </p:spPr>
      </p:pic>
      <p:pic>
        <p:nvPicPr>
          <p:cNvPr id="22" name="图片 21"/>
          <p:cNvPicPr>
            <a:picLocks noChangeAspect="1"/>
          </p:cNvPicPr>
          <p:nvPr/>
        </p:nvPicPr>
        <p:blipFill>
          <a:blip r:embed="rId6"/>
          <a:stretch>
            <a:fillRect/>
          </a:stretch>
        </p:blipFill>
        <p:spPr>
          <a:xfrm>
            <a:off x="919162" y="3843337"/>
            <a:ext cx="9110663" cy="1202287"/>
          </a:xfrm>
          <a:prstGeom prst="rect">
            <a:avLst/>
          </a:prstGeom>
        </p:spPr>
      </p:pic>
    </p:spTree>
    <p:extLst>
      <p:ext uri="{BB962C8B-B14F-4D97-AF65-F5344CB8AC3E}">
        <p14:creationId xmlns:p14="http://schemas.microsoft.com/office/powerpoint/2010/main" val="367531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用量子位算子控制移动机器人</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44</a:t>
            </a:fld>
            <a:endParaRPr lang="zh-CN" altLang="en-US"/>
          </a:p>
        </p:txBody>
      </p:sp>
      <p:sp>
        <p:nvSpPr>
          <p:cNvPr id="3" name="文本框 2"/>
          <p:cNvSpPr txBox="1"/>
          <p:nvPr/>
        </p:nvSpPr>
        <p:spPr>
          <a:xfrm>
            <a:off x="819150" y="1571625"/>
            <a:ext cx="1569660" cy="369332"/>
          </a:xfrm>
          <a:prstGeom prst="rect">
            <a:avLst/>
          </a:prstGeom>
          <a:noFill/>
        </p:spPr>
        <p:txBody>
          <a:bodyPr wrap="none" rtlCol="0">
            <a:spAutoFit/>
          </a:bodyPr>
          <a:lstStyle/>
          <a:p>
            <a:r>
              <a:rPr lang="zh-CN" altLang="en-US" dirty="0"/>
              <a:t>特别地，假设</a:t>
            </a:r>
          </a:p>
        </p:txBody>
      </p:sp>
      <p:pic>
        <p:nvPicPr>
          <p:cNvPr id="5" name="图片 4"/>
          <p:cNvPicPr>
            <a:picLocks noChangeAspect="1"/>
          </p:cNvPicPr>
          <p:nvPr/>
        </p:nvPicPr>
        <p:blipFill>
          <a:blip r:embed="rId3"/>
          <a:stretch>
            <a:fillRect/>
          </a:stretch>
        </p:blipFill>
        <p:spPr>
          <a:xfrm>
            <a:off x="2376487" y="1295400"/>
            <a:ext cx="3319463" cy="915140"/>
          </a:xfrm>
          <a:prstGeom prst="rect">
            <a:avLst/>
          </a:prstGeom>
        </p:spPr>
      </p:pic>
      <p:sp>
        <p:nvSpPr>
          <p:cNvPr id="6" name="文本框 5"/>
          <p:cNvSpPr txBox="1"/>
          <p:nvPr/>
        </p:nvSpPr>
        <p:spPr>
          <a:xfrm>
            <a:off x="5753100" y="1581150"/>
            <a:ext cx="4570482" cy="369332"/>
          </a:xfrm>
          <a:prstGeom prst="rect">
            <a:avLst/>
          </a:prstGeom>
          <a:noFill/>
        </p:spPr>
        <p:txBody>
          <a:bodyPr wrap="none" rtlCol="0">
            <a:spAutoFit/>
          </a:bodyPr>
          <a:lstStyle/>
          <a:p>
            <a:r>
              <a:rPr lang="zh-CN" altLang="en-US" dirty="0"/>
              <a:t>，再用哈德曼算子进行操作并归一化后得到</a:t>
            </a:r>
          </a:p>
        </p:txBody>
      </p:sp>
      <p:pic>
        <p:nvPicPr>
          <p:cNvPr id="7" name="图片 6"/>
          <p:cNvPicPr>
            <a:picLocks noChangeAspect="1"/>
          </p:cNvPicPr>
          <p:nvPr/>
        </p:nvPicPr>
        <p:blipFill>
          <a:blip r:embed="rId4"/>
          <a:stretch>
            <a:fillRect/>
          </a:stretch>
        </p:blipFill>
        <p:spPr>
          <a:xfrm>
            <a:off x="109538" y="2190750"/>
            <a:ext cx="4186238" cy="622379"/>
          </a:xfrm>
          <a:prstGeom prst="rect">
            <a:avLst/>
          </a:prstGeom>
        </p:spPr>
      </p:pic>
      <p:pic>
        <p:nvPicPr>
          <p:cNvPr id="8" name="图片 7"/>
          <p:cNvPicPr>
            <a:picLocks noChangeAspect="1"/>
          </p:cNvPicPr>
          <p:nvPr/>
        </p:nvPicPr>
        <p:blipFill>
          <a:blip r:embed="rId5"/>
          <a:stretch>
            <a:fillRect/>
          </a:stretch>
        </p:blipFill>
        <p:spPr>
          <a:xfrm>
            <a:off x="4524375" y="2176463"/>
            <a:ext cx="4305300" cy="551020"/>
          </a:xfrm>
          <a:prstGeom prst="rect">
            <a:avLst/>
          </a:prstGeom>
        </p:spPr>
      </p:pic>
      <p:sp>
        <p:nvSpPr>
          <p:cNvPr id="9" name="文本框 8"/>
          <p:cNvSpPr txBox="1"/>
          <p:nvPr/>
        </p:nvSpPr>
        <p:spPr>
          <a:xfrm>
            <a:off x="762000" y="2981325"/>
            <a:ext cx="1438275" cy="369332"/>
          </a:xfrm>
          <a:prstGeom prst="rect">
            <a:avLst/>
          </a:prstGeom>
          <a:noFill/>
        </p:spPr>
        <p:txBody>
          <a:bodyPr wrap="square" rtlCol="0">
            <a:spAutoFit/>
          </a:bodyPr>
          <a:lstStyle/>
          <a:p>
            <a:r>
              <a:rPr lang="zh-CN" altLang="en-US" dirty="0"/>
              <a:t>假如</a:t>
            </a:r>
            <a:r>
              <a:rPr lang="el-GR" altLang="zh-CN" dirty="0"/>
              <a:t>ε </a:t>
            </a:r>
            <a:r>
              <a:rPr lang="en-US" altLang="zh-CN" dirty="0"/>
              <a:t>=1/3 </a:t>
            </a:r>
            <a:r>
              <a:rPr lang="zh-CN" altLang="en-US" dirty="0"/>
              <a:t>， </a:t>
            </a:r>
          </a:p>
        </p:txBody>
      </p:sp>
      <p:pic>
        <p:nvPicPr>
          <p:cNvPr id="12" name="图片 11"/>
          <p:cNvPicPr>
            <a:picLocks noChangeAspect="1"/>
          </p:cNvPicPr>
          <p:nvPr/>
        </p:nvPicPr>
        <p:blipFill>
          <a:blip r:embed="rId6"/>
          <a:stretch>
            <a:fillRect/>
          </a:stretch>
        </p:blipFill>
        <p:spPr>
          <a:xfrm>
            <a:off x="2124075" y="2890838"/>
            <a:ext cx="3009900" cy="496708"/>
          </a:xfrm>
          <a:prstGeom prst="rect">
            <a:avLst/>
          </a:prstGeom>
        </p:spPr>
      </p:pic>
      <p:pic>
        <p:nvPicPr>
          <p:cNvPr id="13" name="图片 12"/>
          <p:cNvPicPr>
            <a:picLocks noChangeAspect="1"/>
          </p:cNvPicPr>
          <p:nvPr/>
        </p:nvPicPr>
        <p:blipFill>
          <a:blip r:embed="rId7"/>
          <a:stretch>
            <a:fillRect/>
          </a:stretch>
        </p:blipFill>
        <p:spPr>
          <a:xfrm>
            <a:off x="5386388" y="2895600"/>
            <a:ext cx="3271838" cy="464197"/>
          </a:xfrm>
          <a:prstGeom prst="rect">
            <a:avLst/>
          </a:prstGeom>
        </p:spPr>
      </p:pic>
      <p:sp>
        <p:nvSpPr>
          <p:cNvPr id="15" name="文本框 14"/>
          <p:cNvSpPr txBox="1"/>
          <p:nvPr/>
        </p:nvSpPr>
        <p:spPr>
          <a:xfrm>
            <a:off x="8848725" y="2266950"/>
            <a:ext cx="1338828" cy="369332"/>
          </a:xfrm>
          <a:prstGeom prst="rect">
            <a:avLst/>
          </a:prstGeom>
          <a:noFill/>
        </p:spPr>
        <p:txBody>
          <a:bodyPr wrap="none" rtlCol="0">
            <a:spAutoFit/>
          </a:bodyPr>
          <a:lstStyle/>
          <a:p>
            <a:r>
              <a:rPr lang="zh-CN" altLang="en-US" dirty="0"/>
              <a:t>而不是状态</a:t>
            </a:r>
          </a:p>
        </p:txBody>
      </p:sp>
      <p:grpSp>
        <p:nvGrpSpPr>
          <p:cNvPr id="16" name="组合 15"/>
          <p:cNvGrpSpPr/>
          <p:nvPr/>
        </p:nvGrpSpPr>
        <p:grpSpPr>
          <a:xfrm>
            <a:off x="10120313" y="2190750"/>
            <a:ext cx="1652587" cy="504824"/>
            <a:chOff x="9910763" y="2190750"/>
            <a:chExt cx="1652587" cy="504824"/>
          </a:xfrm>
        </p:grpSpPr>
        <p:pic>
          <p:nvPicPr>
            <p:cNvPr id="19" name="图片 18"/>
            <p:cNvPicPr>
              <a:picLocks noChangeAspect="1"/>
            </p:cNvPicPr>
            <p:nvPr/>
          </p:nvPicPr>
          <p:blipFill rotWithShape="1">
            <a:blip r:embed="rId8"/>
            <a:srcRect r="86979" b="-2946"/>
            <a:stretch/>
          </p:blipFill>
          <p:spPr>
            <a:xfrm>
              <a:off x="9910763" y="2190750"/>
              <a:ext cx="490537" cy="485775"/>
            </a:xfrm>
            <a:prstGeom prst="rect">
              <a:avLst/>
            </a:prstGeom>
          </p:spPr>
        </p:pic>
        <p:pic>
          <p:nvPicPr>
            <p:cNvPr id="23" name="图片 22"/>
            <p:cNvPicPr>
              <a:picLocks noChangeAspect="1"/>
            </p:cNvPicPr>
            <p:nvPr/>
          </p:nvPicPr>
          <p:blipFill rotWithShape="1">
            <a:blip r:embed="rId8"/>
            <a:srcRect l="43616" t="10094" r="28318" b="-4964"/>
            <a:stretch/>
          </p:blipFill>
          <p:spPr>
            <a:xfrm>
              <a:off x="10506075" y="2247899"/>
              <a:ext cx="1057275" cy="447675"/>
            </a:xfrm>
            <a:prstGeom prst="rect">
              <a:avLst/>
            </a:prstGeom>
          </p:spPr>
        </p:pic>
      </p:grpSp>
      <p:sp>
        <p:nvSpPr>
          <p:cNvPr id="17" name="文本框 16"/>
          <p:cNvSpPr txBox="1"/>
          <p:nvPr/>
        </p:nvSpPr>
        <p:spPr>
          <a:xfrm>
            <a:off x="752475" y="3562350"/>
            <a:ext cx="1800493" cy="369332"/>
          </a:xfrm>
          <a:prstGeom prst="rect">
            <a:avLst/>
          </a:prstGeom>
          <a:noFill/>
        </p:spPr>
        <p:txBody>
          <a:bodyPr wrap="none" rtlCol="0">
            <a:spAutoFit/>
          </a:bodyPr>
          <a:lstStyle/>
          <a:p>
            <a:r>
              <a:rPr lang="zh-CN" altLang="en-US" dirty="0"/>
              <a:t>状态转移概率为</a:t>
            </a:r>
          </a:p>
        </p:txBody>
      </p:sp>
      <p:pic>
        <p:nvPicPr>
          <p:cNvPr id="18" name="图片 17"/>
          <p:cNvPicPr>
            <a:picLocks noChangeAspect="1"/>
          </p:cNvPicPr>
          <p:nvPr/>
        </p:nvPicPr>
        <p:blipFill>
          <a:blip r:embed="rId9"/>
          <a:stretch>
            <a:fillRect/>
          </a:stretch>
        </p:blipFill>
        <p:spPr>
          <a:xfrm>
            <a:off x="2528888" y="3562350"/>
            <a:ext cx="3252788" cy="369452"/>
          </a:xfrm>
          <a:prstGeom prst="rect">
            <a:avLst/>
          </a:prstGeom>
        </p:spPr>
      </p:pic>
      <p:pic>
        <p:nvPicPr>
          <p:cNvPr id="24" name="图片 23"/>
          <p:cNvPicPr>
            <a:picLocks noChangeAspect="1"/>
          </p:cNvPicPr>
          <p:nvPr/>
        </p:nvPicPr>
        <p:blipFill>
          <a:blip r:embed="rId10"/>
          <a:stretch>
            <a:fillRect/>
          </a:stretch>
        </p:blipFill>
        <p:spPr>
          <a:xfrm>
            <a:off x="5915025" y="3514725"/>
            <a:ext cx="3543300" cy="418912"/>
          </a:xfrm>
          <a:prstGeom prst="rect">
            <a:avLst/>
          </a:prstGeom>
        </p:spPr>
      </p:pic>
    </p:spTree>
    <p:extLst>
      <p:ext uri="{BB962C8B-B14F-4D97-AF65-F5344CB8AC3E}">
        <p14:creationId xmlns:p14="http://schemas.microsoft.com/office/powerpoint/2010/main" val="2341748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380413"/>
            <a:ext cx="5419185" cy="895350"/>
          </a:xfrm>
        </p:spPr>
        <p:txBody>
          <a:bodyPr/>
          <a:lstStyle/>
          <a:p>
            <a:r>
              <a:rPr lang="zh-CN" altLang="en-US" dirty="0"/>
              <a:t>量子因子图</a:t>
            </a:r>
          </a:p>
        </p:txBody>
      </p:sp>
      <p:sp>
        <p:nvSpPr>
          <p:cNvPr id="9" name="iṧḻiḑe">
            <a:extLst>
              <a:ext uri="{FF2B5EF4-FFF2-40B4-BE49-F238E27FC236}">
                <a16:creationId xmlns:a16="http://schemas.microsoft.com/office/drawing/2014/main" id="{04F69230-F3A6-4586-9371-A858F4763E9F}"/>
              </a:ext>
            </a:extLst>
          </p:cNvPr>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07</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046193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量子因子图简介</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46</a:t>
            </a:fld>
            <a:endParaRPr lang="zh-CN" altLang="en-US"/>
          </a:p>
        </p:txBody>
      </p:sp>
      <p:sp>
        <p:nvSpPr>
          <p:cNvPr id="3" name="文本框 2"/>
          <p:cNvSpPr txBox="1"/>
          <p:nvPr/>
        </p:nvSpPr>
        <p:spPr>
          <a:xfrm>
            <a:off x="659876" y="1329179"/>
            <a:ext cx="5352747" cy="369332"/>
          </a:xfrm>
          <a:prstGeom prst="rect">
            <a:avLst/>
          </a:prstGeom>
          <a:noFill/>
        </p:spPr>
        <p:txBody>
          <a:bodyPr wrap="none" rtlCol="0">
            <a:spAutoFit/>
          </a:bodyPr>
          <a:lstStyle/>
          <a:p>
            <a:r>
              <a:rPr lang="zh-CN" altLang="en-US" dirty="0"/>
              <a:t>量子资源可以实现经典信息的最大似然（</a:t>
            </a:r>
            <a:r>
              <a:rPr lang="en-US" altLang="zh-CN" dirty="0"/>
              <a:t>ML</a:t>
            </a:r>
            <a:r>
              <a:rPr lang="zh-CN" altLang="en-US" dirty="0"/>
              <a:t>）解码</a:t>
            </a:r>
          </a:p>
        </p:txBody>
      </p:sp>
      <p:sp>
        <p:nvSpPr>
          <p:cNvPr id="5" name="文本框 4"/>
          <p:cNvSpPr txBox="1"/>
          <p:nvPr/>
        </p:nvSpPr>
        <p:spPr>
          <a:xfrm>
            <a:off x="622169" y="1885360"/>
            <a:ext cx="9862508" cy="1200329"/>
          </a:xfrm>
          <a:prstGeom prst="rect">
            <a:avLst/>
          </a:prstGeom>
          <a:noFill/>
        </p:spPr>
        <p:txBody>
          <a:bodyPr wrap="none" rtlCol="0">
            <a:spAutoFit/>
          </a:bodyPr>
          <a:lstStyle/>
          <a:p>
            <a:r>
              <a:rPr lang="zh-CN" altLang="en-US" dirty="0"/>
              <a:t>量子粒子的自然希尔伯特空间编码了一个概率向量，量子粒子的联合态实现了与和积算法</a:t>
            </a:r>
            <a:r>
              <a:rPr lang="en-US" altLang="zh-CN" dirty="0"/>
              <a:t>SPA</a:t>
            </a:r>
            <a:r>
              <a:rPr lang="zh-CN" altLang="en-US" dirty="0"/>
              <a:t>相</a:t>
            </a:r>
            <a:endParaRPr lang="en-US" altLang="zh-CN" dirty="0"/>
          </a:p>
          <a:p>
            <a:r>
              <a:rPr lang="zh-CN" altLang="en-US" dirty="0"/>
              <a:t>关的“积”。由于量子比特自然地编码了总的联合概率状态，因此省略了</a:t>
            </a:r>
            <a:r>
              <a:rPr lang="en-US" altLang="zh-CN" dirty="0"/>
              <a:t>SPA</a:t>
            </a:r>
            <a:r>
              <a:rPr lang="zh-CN" altLang="en-US" dirty="0"/>
              <a:t>的“和”</a:t>
            </a:r>
            <a:endParaRPr lang="en-US" altLang="zh-CN" dirty="0"/>
          </a:p>
          <a:p>
            <a:endParaRPr lang="en-US" altLang="zh-CN" dirty="0"/>
          </a:p>
          <a:p>
            <a:r>
              <a:rPr lang="zh-CN" altLang="en-US" dirty="0"/>
              <a:t>因子图定义了量子比特之间的依赖（纠缠），图函数节点由酉矩阵定义</a:t>
            </a:r>
          </a:p>
        </p:txBody>
      </p:sp>
      <p:sp>
        <p:nvSpPr>
          <p:cNvPr id="6" name="文本框 5"/>
          <p:cNvSpPr txBox="1"/>
          <p:nvPr/>
        </p:nvSpPr>
        <p:spPr>
          <a:xfrm>
            <a:off x="725864" y="3440784"/>
            <a:ext cx="3535051" cy="2862322"/>
          </a:xfrm>
          <a:prstGeom prst="rect">
            <a:avLst/>
          </a:prstGeom>
          <a:noFill/>
        </p:spPr>
        <p:txBody>
          <a:bodyPr wrap="square" rtlCol="0">
            <a:spAutoFit/>
          </a:bodyPr>
          <a:lstStyle/>
          <a:p>
            <a:r>
              <a:rPr lang="zh-CN" altLang="en-US" b="1" dirty="0"/>
              <a:t>优点：</a:t>
            </a:r>
            <a:endParaRPr lang="en-US" altLang="zh-CN" b="1" dirty="0"/>
          </a:p>
          <a:p>
            <a:endParaRPr lang="en-US" altLang="zh-CN" dirty="0"/>
          </a:p>
          <a:p>
            <a:r>
              <a:rPr lang="zh-CN" altLang="en-US" dirty="0"/>
              <a:t>①由于量子因子图</a:t>
            </a:r>
            <a:r>
              <a:rPr lang="en-US" altLang="zh-CN" dirty="0"/>
              <a:t>QPA</a:t>
            </a:r>
            <a:r>
              <a:rPr lang="zh-CN" altLang="en-US" dirty="0"/>
              <a:t>避免了“和”所以也阻止了</a:t>
            </a:r>
            <a:r>
              <a:rPr lang="en-US" altLang="zh-CN" dirty="0"/>
              <a:t>SPA</a:t>
            </a:r>
            <a:r>
              <a:rPr lang="zh-CN" altLang="en-US" dirty="0"/>
              <a:t>在短周期图上产生的问题；</a:t>
            </a:r>
            <a:endParaRPr lang="en-US" altLang="zh-CN" dirty="0"/>
          </a:p>
          <a:p>
            <a:endParaRPr lang="en-US" altLang="zh-CN" dirty="0"/>
          </a:p>
          <a:p>
            <a:r>
              <a:rPr lang="zh-CN" altLang="en-US" dirty="0"/>
              <a:t>②</a:t>
            </a:r>
            <a:r>
              <a:rPr lang="en-US" altLang="zh-CN" dirty="0"/>
              <a:t>SPA</a:t>
            </a:r>
            <a:r>
              <a:rPr lang="zh-CN" altLang="en-US" dirty="0"/>
              <a:t>是迭代的，使用消息传递并多次激活每个节点；</a:t>
            </a:r>
            <a:r>
              <a:rPr lang="en-US" altLang="zh-CN" dirty="0"/>
              <a:t>QPA</a:t>
            </a:r>
            <a:r>
              <a:rPr lang="zh-CN" altLang="en-US" dirty="0"/>
              <a:t>不进行迭代，仅成功激活每个节点一次。</a:t>
            </a:r>
          </a:p>
        </p:txBody>
      </p:sp>
      <p:sp>
        <p:nvSpPr>
          <p:cNvPr id="8" name="文本框 7"/>
          <p:cNvSpPr txBox="1"/>
          <p:nvPr/>
        </p:nvSpPr>
        <p:spPr>
          <a:xfrm>
            <a:off x="5495827" y="3440784"/>
            <a:ext cx="5580668" cy="3416320"/>
          </a:xfrm>
          <a:prstGeom prst="rect">
            <a:avLst/>
          </a:prstGeom>
          <a:noFill/>
        </p:spPr>
        <p:txBody>
          <a:bodyPr wrap="square" rtlCol="0">
            <a:spAutoFit/>
          </a:bodyPr>
          <a:lstStyle/>
          <a:p>
            <a:r>
              <a:rPr lang="zh-CN" altLang="en-US" b="1" dirty="0"/>
              <a:t>缺点：</a:t>
            </a:r>
            <a:endParaRPr lang="en-US" altLang="zh-CN" b="1" dirty="0"/>
          </a:p>
          <a:p>
            <a:endParaRPr lang="en-US" altLang="zh-CN" dirty="0"/>
          </a:p>
          <a:p>
            <a:r>
              <a:rPr lang="zh-CN" altLang="en-US" dirty="0"/>
              <a:t>①每个函数节点必须被反复激活，直到它成功地“准备”本地变量节点</a:t>
            </a:r>
            <a:r>
              <a:rPr lang="en-US" altLang="zh-CN" dirty="0"/>
              <a:t>(</a:t>
            </a:r>
            <a:r>
              <a:rPr lang="zh-CN" altLang="en-US" dirty="0"/>
              <a:t>量子比特</a:t>
            </a:r>
            <a:r>
              <a:rPr lang="en-US" altLang="zh-CN" dirty="0"/>
              <a:t>)</a:t>
            </a:r>
            <a:r>
              <a:rPr lang="zh-CN" altLang="en-US" dirty="0"/>
              <a:t>进入正确的纠缠态</a:t>
            </a:r>
            <a:r>
              <a:rPr lang="en-US" altLang="zh-CN" dirty="0"/>
              <a:t>——</a:t>
            </a:r>
            <a:r>
              <a:rPr lang="zh-CN" altLang="en-US" dirty="0"/>
              <a:t>任何激活失败都会破坏所有已经与本地变量纠缠的变量节点的进化；</a:t>
            </a:r>
            <a:endParaRPr lang="en-US" altLang="zh-CN" dirty="0"/>
          </a:p>
          <a:p>
            <a:endParaRPr lang="en-US" altLang="zh-CN" dirty="0"/>
          </a:p>
          <a:p>
            <a:r>
              <a:rPr lang="zh-CN" altLang="en-US" dirty="0"/>
              <a:t>②一旦一个完整的因子图成功地演化出来，最终的量子测量只能以一定的</a:t>
            </a:r>
            <a:r>
              <a:rPr lang="en-US" altLang="zh-CN" dirty="0"/>
              <a:t>(</a:t>
            </a:r>
            <a:r>
              <a:rPr lang="zh-CN" altLang="en-US" dirty="0"/>
              <a:t>最大的</a:t>
            </a:r>
            <a:r>
              <a:rPr lang="en-US" altLang="zh-CN" dirty="0"/>
              <a:t>)</a:t>
            </a:r>
            <a:r>
              <a:rPr lang="zh-CN" altLang="en-US" dirty="0"/>
              <a:t>概率提供</a:t>
            </a:r>
            <a:r>
              <a:rPr lang="en-US" altLang="zh-CN" dirty="0"/>
              <a:t>ML</a:t>
            </a:r>
            <a:r>
              <a:rPr lang="zh-CN" altLang="en-US" dirty="0"/>
              <a:t>码字。重复的成功进化然后确定任意程度的置信</a:t>
            </a:r>
            <a:r>
              <a:rPr lang="en-US" altLang="zh-CN" dirty="0"/>
              <a:t>ML</a:t>
            </a:r>
            <a:r>
              <a:rPr lang="zh-CN" altLang="en-US" dirty="0"/>
              <a:t>码字。第二个缺点可以通过在测量之前</a:t>
            </a:r>
            <a:r>
              <a:rPr lang="en-US" altLang="zh-CN" dirty="0"/>
              <a:t>QPA</a:t>
            </a:r>
            <a:r>
              <a:rPr lang="zh-CN" altLang="en-US" dirty="0"/>
              <a:t>输出进行适当的“</a:t>
            </a:r>
            <a:r>
              <a:rPr lang="en-US" altLang="zh-CN" dirty="0"/>
              <a:t>ML</a:t>
            </a:r>
            <a:r>
              <a:rPr lang="zh-CN" altLang="en-US" dirty="0"/>
              <a:t>放大”来解决</a:t>
            </a:r>
          </a:p>
        </p:txBody>
      </p:sp>
    </p:spTree>
    <p:extLst>
      <p:ext uri="{BB962C8B-B14F-4D97-AF65-F5344CB8AC3E}">
        <p14:creationId xmlns:p14="http://schemas.microsoft.com/office/powerpoint/2010/main" val="1950841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îŝḷïḑe"/>
        <p:cNvGrpSpPr/>
        <p:nvPr/>
      </p:nvGrpSpPr>
      <p:grpSpPr>
        <a:xfrm>
          <a:off x="0" y="0"/>
          <a:ext cx="0" cy="0"/>
          <a:chOff x="0" y="0"/>
          <a:chExt cx="0" cy="0"/>
        </a:xfrm>
      </p:grpSpPr>
      <p:graphicFrame>
        <p:nvGraphicFramePr>
          <p:cNvPr id="3" name="ï$ļîḑè"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3" name="ï$ļîḑè" hidden="1">
                        <a:extLst>
                          <a:ext uri="{FF2B5EF4-FFF2-40B4-BE49-F238E27FC236}">
                            <a16:creationId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íSľidé"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îsḷîde"/>
          <p:cNvSpPr>
            <a:spLocks noGrp="1"/>
          </p:cNvSpPr>
          <p:nvPr>
            <p:ph type="ctrTitle"/>
          </p:nvPr>
        </p:nvSpPr>
        <p:spPr/>
        <p:txBody>
          <a:bodyPr>
            <a:normAutofit/>
          </a:bodyPr>
          <a:lstStyle/>
          <a:p>
            <a:r>
              <a:rPr lang="en-US" altLang="zh-CN" sz="9800" dirty="0"/>
              <a:t>THANK</a:t>
            </a:r>
            <a:r>
              <a:rPr lang="en-US" altLang="zh-CN" sz="100" dirty="0"/>
              <a:t> </a:t>
            </a:r>
            <a:r>
              <a:rPr lang="en-US" altLang="zh-CN" sz="9800" dirty="0"/>
              <a:t>S</a:t>
            </a:r>
            <a:endParaRPr lang="zh-CN" altLang="en-US" dirty="0"/>
          </a:p>
        </p:txBody>
      </p:sp>
      <p:sp>
        <p:nvSpPr>
          <p:cNvPr id="6" name="îŝ1íḋè"/>
          <p:cNvSpPr>
            <a:spLocks noGrp="1"/>
          </p:cNvSpPr>
          <p:nvPr>
            <p:ph type="body" sz="quarter" idx="10"/>
          </p:nvPr>
        </p:nvSpPr>
        <p:spPr/>
        <p:txBody>
          <a:bodyPr/>
          <a:lstStyle/>
          <a:p>
            <a:r>
              <a:rPr lang="en-US" altLang="zh-CN" dirty="0"/>
              <a:t>USTB_WJW</a:t>
            </a:r>
          </a:p>
        </p:txBody>
      </p:sp>
    </p:spTree>
    <p:custDataLst>
      <p:tags r:id="rId2"/>
    </p:custDataLst>
    <p:extLst>
      <p:ext uri="{BB962C8B-B14F-4D97-AF65-F5344CB8AC3E}">
        <p14:creationId xmlns:p14="http://schemas.microsoft.com/office/powerpoint/2010/main" val="125904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lstStyle/>
          <a:p>
            <a:r>
              <a:rPr lang="zh-CN" altLang="en-US" dirty="0"/>
              <a:t>应用</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6" name="圆角矩形 5"/>
          <p:cNvSpPr/>
          <p:nvPr/>
        </p:nvSpPr>
        <p:spPr>
          <a:xfrm>
            <a:off x="83484" y="3338424"/>
            <a:ext cx="1597795" cy="453479"/>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量子计算机</a:t>
            </a:r>
          </a:p>
        </p:txBody>
      </p:sp>
      <p:sp>
        <p:nvSpPr>
          <p:cNvPr id="10" name="圆角矩形 9"/>
          <p:cNvSpPr/>
          <p:nvPr/>
        </p:nvSpPr>
        <p:spPr>
          <a:xfrm>
            <a:off x="2375294" y="1517598"/>
            <a:ext cx="1470943" cy="3752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量子模拟</a:t>
            </a:r>
          </a:p>
        </p:txBody>
      </p:sp>
      <p:sp>
        <p:nvSpPr>
          <p:cNvPr id="12" name="圆角矩形 11"/>
          <p:cNvSpPr/>
          <p:nvPr/>
        </p:nvSpPr>
        <p:spPr>
          <a:xfrm>
            <a:off x="2386425" y="2447566"/>
            <a:ext cx="1470943" cy="3752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加密</a:t>
            </a:r>
          </a:p>
        </p:txBody>
      </p:sp>
      <p:sp>
        <p:nvSpPr>
          <p:cNvPr id="13" name="圆角矩形 12"/>
          <p:cNvSpPr/>
          <p:nvPr/>
        </p:nvSpPr>
        <p:spPr>
          <a:xfrm>
            <a:off x="2386425" y="3377534"/>
            <a:ext cx="1470943" cy="3752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搜索</a:t>
            </a:r>
          </a:p>
        </p:txBody>
      </p:sp>
      <p:sp>
        <p:nvSpPr>
          <p:cNvPr id="14" name="圆角矩形 13"/>
          <p:cNvSpPr/>
          <p:nvPr/>
        </p:nvSpPr>
        <p:spPr>
          <a:xfrm>
            <a:off x="2375293" y="4307502"/>
            <a:ext cx="1470943" cy="3752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优化</a:t>
            </a:r>
          </a:p>
        </p:txBody>
      </p:sp>
      <p:sp>
        <p:nvSpPr>
          <p:cNvPr id="16" name="圆角矩形 15"/>
          <p:cNvSpPr/>
          <p:nvPr/>
        </p:nvSpPr>
        <p:spPr>
          <a:xfrm>
            <a:off x="2386425" y="5327174"/>
            <a:ext cx="1470943" cy="3752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机器学习</a:t>
            </a:r>
          </a:p>
        </p:txBody>
      </p:sp>
      <p:sp>
        <p:nvSpPr>
          <p:cNvPr id="17" name="矩形 16"/>
          <p:cNvSpPr/>
          <p:nvPr/>
        </p:nvSpPr>
        <p:spPr>
          <a:xfrm>
            <a:off x="3973089" y="1243563"/>
            <a:ext cx="7911966" cy="923330"/>
          </a:xfrm>
          <a:prstGeom prst="rect">
            <a:avLst/>
          </a:prstGeom>
          <a:solidFill>
            <a:schemeClr val="accent4">
              <a:lumMod val="20000"/>
              <a:lumOff val="80000"/>
            </a:schemeClr>
          </a:solidFill>
        </p:spPr>
        <p:txBody>
          <a:bodyPr wrap="square">
            <a:spAutoFit/>
          </a:bodyPr>
          <a:lstStyle/>
          <a:p>
            <a:r>
              <a:rPr lang="zh-CN" altLang="en-US" dirty="0">
                <a:solidFill>
                  <a:srgbClr val="171717"/>
                </a:solidFill>
                <a:latin typeface="Segoe UI" panose="020B0502040204020203" pitchFamily="34" charset="0"/>
              </a:rPr>
              <a:t>由于量子计算机在计算中使用量子现象，因此非常适合用于对其他量子系统进行建模。 光合作用、超导性和复杂的分子形成都是量子程序可以模拟的量子机制的例子</a:t>
            </a:r>
            <a:endParaRPr lang="zh-CN" altLang="en-US" dirty="0"/>
          </a:p>
        </p:txBody>
      </p:sp>
      <p:sp>
        <p:nvSpPr>
          <p:cNvPr id="18" name="矩形 17"/>
          <p:cNvSpPr/>
          <p:nvPr/>
        </p:nvSpPr>
        <p:spPr>
          <a:xfrm>
            <a:off x="3984219" y="2222661"/>
            <a:ext cx="7900835" cy="923330"/>
          </a:xfrm>
          <a:prstGeom prst="rect">
            <a:avLst/>
          </a:prstGeom>
          <a:solidFill>
            <a:schemeClr val="accent3">
              <a:lumMod val="40000"/>
              <a:lumOff val="60000"/>
            </a:schemeClr>
          </a:solidFill>
        </p:spPr>
        <p:txBody>
          <a:bodyPr wrap="square">
            <a:spAutoFit/>
          </a:bodyPr>
          <a:lstStyle/>
          <a:p>
            <a:r>
              <a:rPr lang="en-US" altLang="zh-CN" dirty="0">
                <a:solidFill>
                  <a:srgbClr val="171717"/>
                </a:solidFill>
                <a:latin typeface="Segoe UI" panose="020B0502040204020203" pitchFamily="34" charset="0"/>
              </a:rPr>
              <a:t>1994 </a:t>
            </a:r>
            <a:r>
              <a:rPr lang="zh-CN" altLang="en-US" dirty="0">
                <a:solidFill>
                  <a:srgbClr val="171717"/>
                </a:solidFill>
                <a:latin typeface="Segoe UI" panose="020B0502040204020203" pitchFamily="34" charset="0"/>
              </a:rPr>
              <a:t>年，彼得</a:t>
            </a:r>
            <a:r>
              <a:rPr lang="en-US" altLang="zh-CN" dirty="0">
                <a:solidFill>
                  <a:srgbClr val="171717"/>
                </a:solidFill>
                <a:latin typeface="Segoe UI" panose="020B0502040204020203" pitchFamily="34" charset="0"/>
              </a:rPr>
              <a:t>·</a:t>
            </a:r>
            <a:r>
              <a:rPr lang="zh-CN" altLang="en-US" dirty="0">
                <a:solidFill>
                  <a:srgbClr val="171717"/>
                </a:solidFill>
                <a:latin typeface="Segoe UI" panose="020B0502040204020203" pitchFamily="34" charset="0"/>
              </a:rPr>
              <a:t>秀尔展示了一种可缩放的量子计算机，该计算机可以破解广泛使用的加密技术，例如 </a:t>
            </a:r>
            <a:r>
              <a:rPr lang="en-US" altLang="zh-CN" dirty="0">
                <a:solidFill>
                  <a:srgbClr val="171717"/>
                </a:solidFill>
                <a:latin typeface="Segoe UI" panose="020B0502040204020203" pitchFamily="34" charset="0"/>
              </a:rPr>
              <a:t>RSA </a:t>
            </a:r>
            <a:r>
              <a:rPr lang="zh-CN" altLang="en-US" dirty="0">
                <a:solidFill>
                  <a:srgbClr val="171717"/>
                </a:solidFill>
                <a:latin typeface="Segoe UI" panose="020B0502040204020203" pitchFamily="34" charset="0"/>
              </a:rPr>
              <a:t>算法。 经典密码学依赖于整数分解或离散对数等问题的难处理性，其中许多问题都可以使用量子计算机更有效地得以解决</a:t>
            </a:r>
            <a:endParaRPr lang="zh-CN" altLang="en-US" dirty="0"/>
          </a:p>
        </p:txBody>
      </p:sp>
      <p:sp>
        <p:nvSpPr>
          <p:cNvPr id="19" name="矩形 18"/>
          <p:cNvSpPr/>
          <p:nvPr/>
        </p:nvSpPr>
        <p:spPr>
          <a:xfrm>
            <a:off x="3984219" y="3241997"/>
            <a:ext cx="7900835" cy="646331"/>
          </a:xfrm>
          <a:prstGeom prst="rect">
            <a:avLst/>
          </a:prstGeom>
          <a:solidFill>
            <a:schemeClr val="accent4">
              <a:lumMod val="20000"/>
              <a:lumOff val="80000"/>
            </a:schemeClr>
          </a:solidFill>
        </p:spPr>
        <p:txBody>
          <a:bodyPr wrap="square">
            <a:spAutoFit/>
          </a:bodyPr>
          <a:lstStyle/>
          <a:p>
            <a:r>
              <a:rPr lang="en-US" altLang="zh-CN" dirty="0">
                <a:solidFill>
                  <a:srgbClr val="171717"/>
                </a:solidFill>
                <a:latin typeface="Segoe UI" panose="020B0502040204020203" pitchFamily="34" charset="0"/>
              </a:rPr>
              <a:t>1996 </a:t>
            </a:r>
            <a:r>
              <a:rPr lang="zh-CN" altLang="en-US" dirty="0">
                <a:solidFill>
                  <a:srgbClr val="171717"/>
                </a:solidFill>
                <a:latin typeface="Segoe UI" panose="020B0502040204020203" pitchFamily="34" charset="0"/>
              </a:rPr>
              <a:t>年，</a:t>
            </a:r>
            <a:r>
              <a:rPr lang="en-US" altLang="zh-CN" dirty="0" err="1">
                <a:solidFill>
                  <a:srgbClr val="171717"/>
                </a:solidFill>
                <a:latin typeface="Segoe UI" panose="020B0502040204020203" pitchFamily="34" charset="0"/>
              </a:rPr>
              <a:t>Lov</a:t>
            </a:r>
            <a:r>
              <a:rPr lang="en-US" altLang="zh-CN" dirty="0">
                <a:solidFill>
                  <a:srgbClr val="171717"/>
                </a:solidFill>
                <a:latin typeface="Segoe UI" panose="020B0502040204020203" pitchFamily="34" charset="0"/>
              </a:rPr>
              <a:t> Grover </a:t>
            </a:r>
            <a:r>
              <a:rPr lang="zh-CN" altLang="en-US" dirty="0">
                <a:solidFill>
                  <a:srgbClr val="171717"/>
                </a:solidFill>
                <a:latin typeface="Segoe UI" panose="020B0502040204020203" pitchFamily="34" charset="0"/>
              </a:rPr>
              <a:t>开发了一种量子算法，该算法极大地加速了对非结构化数据搜索的解决方案，与传统算法相比，其搜索步骤更少</a:t>
            </a:r>
            <a:endParaRPr lang="zh-CN" altLang="en-US" dirty="0"/>
          </a:p>
        </p:txBody>
      </p:sp>
      <p:sp>
        <p:nvSpPr>
          <p:cNvPr id="20" name="矩形 19"/>
          <p:cNvSpPr/>
          <p:nvPr/>
        </p:nvSpPr>
        <p:spPr>
          <a:xfrm>
            <a:off x="3973088" y="3894967"/>
            <a:ext cx="7975334" cy="1200329"/>
          </a:xfrm>
          <a:prstGeom prst="rect">
            <a:avLst/>
          </a:prstGeom>
          <a:solidFill>
            <a:schemeClr val="accent3">
              <a:lumMod val="40000"/>
              <a:lumOff val="60000"/>
            </a:schemeClr>
          </a:solidFill>
        </p:spPr>
        <p:txBody>
          <a:bodyPr wrap="square">
            <a:spAutoFit/>
          </a:bodyPr>
          <a:lstStyle/>
          <a:p>
            <a:r>
              <a:rPr lang="zh-CN" altLang="en-US" dirty="0">
                <a:solidFill>
                  <a:srgbClr val="171717"/>
                </a:solidFill>
                <a:latin typeface="Segoe UI" panose="020B0502040204020203" pitchFamily="34" charset="0"/>
              </a:rPr>
              <a:t>受量子启发的算法使用量子原理来提高速度和准确性，但可在经典计算机系统上实现。</a:t>
            </a:r>
            <a:r>
              <a:rPr lang="zh-CN" altLang="en-US" dirty="0"/>
              <a:t> 除了优化交通流量以减少拥堵外，还提供飞机登机门分配、包裹递送、作业计划等。 随着材料科学的突破，将出现新型能源、更大容量的电池以及更轻便且更耐用的材料</a:t>
            </a:r>
          </a:p>
        </p:txBody>
      </p:sp>
      <p:sp>
        <p:nvSpPr>
          <p:cNvPr id="21" name="矩形 20"/>
          <p:cNvSpPr/>
          <p:nvPr/>
        </p:nvSpPr>
        <p:spPr>
          <a:xfrm>
            <a:off x="3973088" y="5102269"/>
            <a:ext cx="8013638" cy="923330"/>
          </a:xfrm>
          <a:prstGeom prst="rect">
            <a:avLst/>
          </a:prstGeom>
          <a:solidFill>
            <a:schemeClr val="accent4">
              <a:lumMod val="20000"/>
              <a:lumOff val="80000"/>
            </a:schemeClr>
          </a:solidFill>
        </p:spPr>
        <p:txBody>
          <a:bodyPr wrap="square">
            <a:spAutoFit/>
          </a:bodyPr>
          <a:lstStyle/>
          <a:p>
            <a:r>
              <a:rPr lang="zh-CN" altLang="en-US" dirty="0">
                <a:solidFill>
                  <a:srgbClr val="171717"/>
                </a:solidFill>
                <a:latin typeface="Segoe UI" panose="020B0502040204020203" pitchFamily="34" charset="0"/>
              </a:rPr>
              <a:t>经典计算机上的机器学习正在彻底改变科学和商业领域。 然而，训练模型带来的高计算成本阻碍了该领域的发展和范围。 量子机器学习领域探讨了如何设计和实现可使机器学习比传统计算机运行速度更快的量子软件</a:t>
            </a:r>
            <a:endParaRPr lang="zh-CN" altLang="en-US" dirty="0"/>
          </a:p>
        </p:txBody>
      </p:sp>
      <p:cxnSp>
        <p:nvCxnSpPr>
          <p:cNvPr id="22" name="肘形连接符 21"/>
          <p:cNvCxnSpPr>
            <a:stCxn id="6" idx="3"/>
            <a:endCxn id="10" idx="1"/>
          </p:cNvCxnSpPr>
          <p:nvPr/>
        </p:nvCxnSpPr>
        <p:spPr>
          <a:xfrm flipV="1">
            <a:off x="1681279" y="1705228"/>
            <a:ext cx="694015" cy="18599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6" idx="3"/>
            <a:endCxn id="12" idx="1"/>
          </p:cNvCxnSpPr>
          <p:nvPr/>
        </p:nvCxnSpPr>
        <p:spPr>
          <a:xfrm flipV="1">
            <a:off x="1681279" y="2635196"/>
            <a:ext cx="705146" cy="929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6" idx="3"/>
            <a:endCxn id="13" idx="1"/>
          </p:cNvCxnSpPr>
          <p:nvPr/>
        </p:nvCxnSpPr>
        <p:spPr>
          <a:xfrm>
            <a:off x="1681279" y="3565164"/>
            <a:ext cx="705146"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6" idx="3"/>
            <a:endCxn id="14" idx="1"/>
          </p:cNvCxnSpPr>
          <p:nvPr/>
        </p:nvCxnSpPr>
        <p:spPr>
          <a:xfrm>
            <a:off x="1681279" y="3565164"/>
            <a:ext cx="694014" cy="9299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6" idx="3"/>
            <a:endCxn id="16" idx="1"/>
          </p:cNvCxnSpPr>
          <p:nvPr/>
        </p:nvCxnSpPr>
        <p:spPr>
          <a:xfrm>
            <a:off x="1681279" y="3565164"/>
            <a:ext cx="705146" cy="19496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9041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i$ḷíḑê"/>
        <p:cNvGrpSpPr/>
        <p:nvPr/>
      </p:nvGrpSpPr>
      <p:grpSpPr>
        <a:xfrm>
          <a:off x="0" y="0"/>
          <a:ext cx="0" cy="0"/>
          <a:chOff x="0" y="0"/>
          <a:chExt cx="0" cy="0"/>
        </a:xfrm>
      </p:grpSpPr>
      <p:sp>
        <p:nvSpPr>
          <p:cNvPr id="5" name="íšľîḑê"/>
          <p:cNvSpPr>
            <a:spLocks noGrp="1"/>
          </p:cNvSpPr>
          <p:nvPr>
            <p:ph type="title"/>
          </p:nvPr>
        </p:nvSpPr>
        <p:spPr>
          <a:xfrm>
            <a:off x="4751615" y="3380413"/>
            <a:ext cx="5419185" cy="895350"/>
          </a:xfrm>
        </p:spPr>
        <p:txBody>
          <a:bodyPr/>
          <a:lstStyle/>
          <a:p>
            <a:r>
              <a:rPr lang="zh-CN" altLang="en-US" dirty="0"/>
              <a:t>了解量子计算</a:t>
            </a:r>
          </a:p>
        </p:txBody>
      </p:sp>
      <p:sp>
        <p:nvSpPr>
          <p:cNvPr id="9" name="iṧḻiḑe">
            <a:extLst>
              <a:ext uri="{FF2B5EF4-FFF2-40B4-BE49-F238E27FC236}">
                <a16:creationId xmlns:a16="http://schemas.microsoft.com/office/drawing/2014/main" id="{04F69230-F3A6-4586-9371-A858F4763E9F}"/>
              </a:ext>
            </a:extLst>
          </p:cNvPr>
          <p:cNvSpPr txBox="1"/>
          <p:nvPr/>
        </p:nvSpPr>
        <p:spPr>
          <a:xfrm>
            <a:off x="4751615" y="1566614"/>
            <a:ext cx="2141996" cy="1862386"/>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a:t>
            </a:r>
            <a:r>
              <a:rPr lang="en-US" altLang="zh-CN" sz="100" spc="100" dirty="0">
                <a:solidFill>
                  <a:schemeClr val="accent1"/>
                </a:solidFill>
                <a:latin typeface="Impact" panose="020B0806030902050204" pitchFamily="34" charset="0"/>
                <a:cs typeface="Arial" panose="020B0604020202020204" pitchFamily="34" charset="0"/>
              </a:rPr>
              <a:t> </a:t>
            </a:r>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48520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叠加与二进制计算</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矩形 4"/>
          <p:cNvSpPr/>
          <p:nvPr/>
        </p:nvSpPr>
        <p:spPr>
          <a:xfrm>
            <a:off x="669925" y="1582341"/>
            <a:ext cx="10850563" cy="2862322"/>
          </a:xfrm>
          <a:prstGeom prst="rect">
            <a:avLst/>
          </a:prstGeom>
        </p:spPr>
        <p:txBody>
          <a:bodyPr wrap="square">
            <a:spAutoFit/>
          </a:bodyPr>
          <a:lstStyle/>
          <a:p>
            <a:r>
              <a:rPr lang="zh-CN" altLang="en-US" dirty="0">
                <a:solidFill>
                  <a:srgbClr val="171717"/>
                </a:solidFill>
                <a:latin typeface="Segoe UI" panose="020B0502040204020203" pitchFamily="34" charset="0"/>
              </a:rPr>
              <a:t>假设你在客厅锻炼身体。 你一直向左转，然后一直向右转。 现在，同时向左转和向右转。 你无法做到这一点（至少要将自己一分为二）。 显然，你无法同时处于这两种状态，即无法同时向左和向右</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但如果你是量子粒子，由于一种称为</a:t>
            </a:r>
            <a:r>
              <a:rPr lang="zh-CN" altLang="en-US" dirty="0">
                <a:solidFill>
                  <a:srgbClr val="FF0000"/>
                </a:solidFill>
                <a:latin typeface="Segoe UI" panose="020B0502040204020203" pitchFamily="34" charset="0"/>
              </a:rPr>
              <a:t>叠加（也称为相干性）</a:t>
            </a:r>
            <a:r>
              <a:rPr lang="zh-CN" altLang="en-US" dirty="0">
                <a:solidFill>
                  <a:srgbClr val="171717"/>
                </a:solidFill>
                <a:latin typeface="Segoe UI" panose="020B0502040204020203" pitchFamily="34" charset="0"/>
              </a:rPr>
              <a:t>的现象，你可能具有一定的向左的概率和一定的向右的概率 </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量子粒子（例如电子）具有其自己的 “向左或向右” 属性（例如被称为向上或向下的自旋），或者使其与经典二进制计算更相关，比如说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或 </a:t>
            </a:r>
            <a:r>
              <a:rPr lang="en-US" altLang="zh-CN" dirty="0">
                <a:solidFill>
                  <a:srgbClr val="171717"/>
                </a:solidFill>
                <a:latin typeface="Segoe UI" panose="020B0502040204020203" pitchFamily="34" charset="0"/>
              </a:rPr>
              <a:t>0</a:t>
            </a:r>
            <a:r>
              <a:rPr lang="zh-CN" altLang="en-US" dirty="0">
                <a:solidFill>
                  <a:srgbClr val="171717"/>
                </a:solidFill>
                <a:latin typeface="Segoe UI" panose="020B0502040204020203" pitchFamily="34" charset="0"/>
              </a:rPr>
              <a:t>。 当量子粒子处于叠加状态时，它是介于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和 </a:t>
            </a:r>
            <a:r>
              <a:rPr lang="en-US" altLang="zh-CN" dirty="0">
                <a:solidFill>
                  <a:srgbClr val="171717"/>
                </a:solidFill>
                <a:latin typeface="Segoe UI" panose="020B0502040204020203" pitchFamily="34" charset="0"/>
              </a:rPr>
              <a:t>0 </a:t>
            </a:r>
            <a:r>
              <a:rPr lang="zh-CN" altLang="en-US" dirty="0">
                <a:solidFill>
                  <a:srgbClr val="171717"/>
                </a:solidFill>
                <a:latin typeface="Segoe UI" panose="020B0502040204020203" pitchFamily="34" charset="0"/>
              </a:rPr>
              <a:t>之间的无数个状态的线性组合，但只有在你实际观察它时，你才知道它的状态，这又会涉及到我们要讲的下一种现象，即量子测量</a:t>
            </a:r>
            <a:endParaRPr lang="zh-CN" altLang="en-US" b="0" i="0" dirty="0">
              <a:solidFill>
                <a:srgbClr val="171717"/>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77512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量子测量</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3" name="矩形 2"/>
          <p:cNvSpPr/>
          <p:nvPr/>
        </p:nvSpPr>
        <p:spPr>
          <a:xfrm>
            <a:off x="669924" y="1443841"/>
            <a:ext cx="10850564" cy="3139321"/>
          </a:xfrm>
          <a:prstGeom prst="rect">
            <a:avLst/>
          </a:prstGeom>
        </p:spPr>
        <p:txBody>
          <a:bodyPr wrap="square">
            <a:spAutoFit/>
          </a:bodyPr>
          <a:lstStyle/>
          <a:p>
            <a:r>
              <a:rPr lang="zh-CN" altLang="en-US" dirty="0">
                <a:solidFill>
                  <a:srgbClr val="171717"/>
                </a:solidFill>
                <a:latin typeface="Segoe UI" panose="020B0502040204020203" pitchFamily="34" charset="0"/>
              </a:rPr>
              <a:t>现在，假设你的朋友来了，并且想拍下你锻炼身体的照片。 最有可能的是，他们拍下的照片是介于你一直向左转和一直向右转之间的某个位置的模糊图像</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但是，如果你是量子粒子，就会发生一件有趣的事情。 当他们拍照时无论你在哪个位置，照片都将始终显示向左转或向右转，而不会介于两者之间</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这是因为观察或测量</a:t>
            </a:r>
            <a:r>
              <a:rPr lang="zh-CN" altLang="en-US" dirty="0">
                <a:solidFill>
                  <a:srgbClr val="FF0000"/>
                </a:solidFill>
                <a:latin typeface="Segoe UI" panose="020B0502040204020203" pitchFamily="34" charset="0"/>
              </a:rPr>
              <a:t>瞬间</a:t>
            </a:r>
            <a:r>
              <a:rPr lang="zh-CN" altLang="en-US" dirty="0">
                <a:solidFill>
                  <a:srgbClr val="171717"/>
                </a:solidFill>
                <a:latin typeface="Segoe UI" panose="020B0502040204020203" pitchFamily="34" charset="0"/>
              </a:rPr>
              <a:t>量子粒子会使叠加状态</a:t>
            </a:r>
            <a:r>
              <a:rPr lang="zh-CN" altLang="en-US" dirty="0">
                <a:solidFill>
                  <a:srgbClr val="FF0000"/>
                </a:solidFill>
                <a:latin typeface="Segoe UI" panose="020B0502040204020203" pitchFamily="34" charset="0"/>
              </a:rPr>
              <a:t>坍缩（也称为退相干） </a:t>
            </a:r>
            <a:r>
              <a:rPr lang="zh-CN" altLang="en-US" dirty="0">
                <a:solidFill>
                  <a:srgbClr val="171717"/>
                </a:solidFill>
                <a:latin typeface="Segoe UI" panose="020B0502040204020203" pitchFamily="34" charset="0"/>
              </a:rPr>
              <a:t>，并且粒子呈现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或 </a:t>
            </a:r>
            <a:r>
              <a:rPr lang="en-US" altLang="zh-CN" dirty="0">
                <a:solidFill>
                  <a:srgbClr val="171717"/>
                </a:solidFill>
                <a:latin typeface="Segoe UI" panose="020B0502040204020203" pitchFamily="34" charset="0"/>
              </a:rPr>
              <a:t>0 </a:t>
            </a:r>
            <a:r>
              <a:rPr lang="zh-CN" altLang="en-US" dirty="0">
                <a:solidFill>
                  <a:srgbClr val="171717"/>
                </a:solidFill>
                <a:latin typeface="Segoe UI" panose="020B0502040204020203" pitchFamily="34" charset="0"/>
              </a:rPr>
              <a:t>的经典二元状态 。这种二进制状态对我们很有帮助，因为在计算中，你可以在 </a:t>
            </a:r>
            <a:r>
              <a:rPr lang="en-US" altLang="zh-CN" dirty="0">
                <a:solidFill>
                  <a:srgbClr val="171717"/>
                </a:solidFill>
                <a:latin typeface="Segoe UI" panose="020B0502040204020203" pitchFamily="34" charset="0"/>
              </a:rPr>
              <a:t>1 </a:t>
            </a:r>
            <a:r>
              <a:rPr lang="zh-CN" altLang="en-US" dirty="0">
                <a:solidFill>
                  <a:srgbClr val="171717"/>
                </a:solidFill>
                <a:latin typeface="Segoe UI" panose="020B0502040204020203" pitchFamily="34" charset="0"/>
              </a:rPr>
              <a:t>和 </a:t>
            </a:r>
            <a:r>
              <a:rPr lang="en-US" altLang="zh-CN" dirty="0">
                <a:solidFill>
                  <a:srgbClr val="171717"/>
                </a:solidFill>
                <a:latin typeface="Segoe UI" panose="020B0502040204020203" pitchFamily="34" charset="0"/>
              </a:rPr>
              <a:t>0 </a:t>
            </a:r>
            <a:r>
              <a:rPr lang="zh-CN" altLang="en-US" dirty="0">
                <a:solidFill>
                  <a:srgbClr val="171717"/>
                </a:solidFill>
                <a:latin typeface="Segoe UI" panose="020B0502040204020203" pitchFamily="34" charset="0"/>
              </a:rPr>
              <a:t>的状态下执行许多操作。 但是，在</a:t>
            </a:r>
            <a:r>
              <a:rPr lang="zh-CN" altLang="en-US" dirty="0">
                <a:solidFill>
                  <a:srgbClr val="FF0000"/>
                </a:solidFill>
                <a:latin typeface="Segoe UI" panose="020B0502040204020203" pitchFamily="34" charset="0"/>
              </a:rPr>
              <a:t>量子粒子经过测量和坍缩后，它将永远保持该状态</a:t>
            </a:r>
            <a:r>
              <a:rPr lang="zh-CN" altLang="en-US" dirty="0">
                <a:latin typeface="Segoe UI" panose="020B0502040204020203" pitchFamily="34" charset="0"/>
              </a:rPr>
              <a:t>（就像你的照片一样），并且始终为 </a:t>
            </a:r>
            <a:r>
              <a:rPr lang="en-US" altLang="zh-CN" dirty="0">
                <a:latin typeface="Segoe UI" panose="020B0502040204020203" pitchFamily="34" charset="0"/>
              </a:rPr>
              <a:t>1 </a:t>
            </a:r>
            <a:r>
              <a:rPr lang="zh-CN" altLang="en-US" dirty="0">
                <a:latin typeface="Segoe UI" panose="020B0502040204020203" pitchFamily="34" charset="0"/>
              </a:rPr>
              <a:t>或 </a:t>
            </a:r>
            <a:r>
              <a:rPr lang="en-US" altLang="zh-CN" dirty="0">
                <a:latin typeface="Segoe UI" panose="020B0502040204020203" pitchFamily="34" charset="0"/>
              </a:rPr>
              <a:t>0</a:t>
            </a:r>
            <a:r>
              <a:rPr lang="zh-CN" altLang="en-US" dirty="0">
                <a:solidFill>
                  <a:srgbClr val="171717"/>
                </a:solidFill>
                <a:latin typeface="Segoe UI" panose="020B0502040204020203" pitchFamily="34" charset="0"/>
              </a:rPr>
              <a:t>。 不过，正如你稍后将看到的那样，在量子计算中，有些操作可以将粒子 </a:t>
            </a:r>
            <a:r>
              <a:rPr lang="zh-CN" altLang="en-US" dirty="0">
                <a:solidFill>
                  <a:srgbClr val="FF0000"/>
                </a:solidFill>
                <a:latin typeface="Segoe UI" panose="020B0502040204020203" pitchFamily="34" charset="0"/>
              </a:rPr>
              <a:t>“重置”</a:t>
            </a:r>
            <a:r>
              <a:rPr lang="zh-CN" altLang="en-US" dirty="0">
                <a:solidFill>
                  <a:srgbClr val="171717"/>
                </a:solidFill>
                <a:latin typeface="Segoe UI" panose="020B0502040204020203" pitchFamily="34" charset="0"/>
              </a:rPr>
              <a:t> 为叠加状态，因此可以再次使用它进行量子计算</a:t>
            </a:r>
            <a:endParaRPr lang="zh-CN" altLang="en-US" b="0" i="0" dirty="0">
              <a:solidFill>
                <a:srgbClr val="171717"/>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191802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ïṡḻiḑè"/>
        <p:cNvGrpSpPr/>
        <p:nvPr/>
      </p:nvGrpSpPr>
      <p:grpSpPr>
        <a:xfrm>
          <a:off x="0" y="0"/>
          <a:ext cx="0" cy="0"/>
          <a:chOff x="0" y="0"/>
          <a:chExt cx="0" cy="0"/>
        </a:xfrm>
      </p:grpSpPr>
      <p:sp>
        <p:nvSpPr>
          <p:cNvPr id="2" name="íṣľiḑe">
            <a:extLst>
              <a:ext uri="{FF2B5EF4-FFF2-40B4-BE49-F238E27FC236}">
                <a16:creationId xmlns:a16="http://schemas.microsoft.com/office/drawing/2014/main" id="{8AC4395B-A0A0-4D81-B628-E4F9AB374736}"/>
              </a:ext>
            </a:extLst>
          </p:cNvPr>
          <p:cNvSpPr>
            <a:spLocks noGrp="1"/>
          </p:cNvSpPr>
          <p:nvPr>
            <p:ph type="title"/>
          </p:nvPr>
        </p:nvSpPr>
        <p:spPr/>
        <p:txBody>
          <a:bodyPr>
            <a:normAutofit/>
          </a:bodyPr>
          <a:lstStyle/>
          <a:p>
            <a:pPr lvl="0"/>
            <a:r>
              <a:rPr lang="zh-CN" altLang="en-US" dirty="0"/>
              <a:t>量子纠缠</a:t>
            </a:r>
          </a:p>
        </p:txBody>
      </p:sp>
      <p:sp>
        <p:nvSpPr>
          <p:cNvPr id="4" name="ïṩḷidê">
            <a:extLst>
              <a:ext uri="{FF2B5EF4-FFF2-40B4-BE49-F238E27FC236}">
                <a16:creationId xmlns:a16="http://schemas.microsoft.com/office/drawing/2014/main" id="{625D0406-0787-4EE6-9393-820D5CE03187}"/>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5" name="矩形 4"/>
          <p:cNvSpPr/>
          <p:nvPr/>
        </p:nvSpPr>
        <p:spPr>
          <a:xfrm>
            <a:off x="669925" y="1859340"/>
            <a:ext cx="10850562" cy="2862322"/>
          </a:xfrm>
          <a:prstGeom prst="rect">
            <a:avLst/>
          </a:prstGeom>
        </p:spPr>
        <p:txBody>
          <a:bodyPr wrap="square">
            <a:spAutoFit/>
          </a:bodyPr>
          <a:lstStyle/>
          <a:p>
            <a:r>
              <a:rPr lang="zh-CN" altLang="en-US" dirty="0">
                <a:solidFill>
                  <a:srgbClr val="171717"/>
                </a:solidFill>
                <a:latin typeface="Segoe UI" panose="020B0502040204020203" pitchFamily="34" charset="0"/>
              </a:rPr>
              <a:t>量子力学中最有趣的现象可能是两个或多个量子粒子彼此纠缠。 当粒子纠缠在一起时，它们会形成单个系统，因此不能独立于其他粒子的量子状态来描述任何一个粒子的量子状态。 这意味着，对一个粒子应用的任何操作或过程也会与其他粒子相关</a:t>
            </a:r>
            <a:endParaRPr lang="en-US" altLang="zh-CN" dirty="0">
              <a:solidFill>
                <a:srgbClr val="171717"/>
              </a:solidFill>
              <a:latin typeface="Segoe UI" panose="020B0502040204020203" pitchFamily="34" charset="0"/>
            </a:endParaRPr>
          </a:p>
          <a:p>
            <a:endParaRPr lang="zh-CN" altLang="en-US" dirty="0">
              <a:solidFill>
                <a:srgbClr val="171717"/>
              </a:solidFill>
              <a:latin typeface="Segoe UI" panose="020B0502040204020203" pitchFamily="34" charset="0"/>
            </a:endParaRPr>
          </a:p>
          <a:p>
            <a:r>
              <a:rPr lang="zh-CN" altLang="en-US" dirty="0">
                <a:solidFill>
                  <a:srgbClr val="171717"/>
                </a:solidFill>
                <a:latin typeface="Segoe UI" panose="020B0502040204020203" pitchFamily="34" charset="0"/>
              </a:rPr>
              <a:t>除了这种相互依赖性，粒子甚至还可以在相距甚远的距离（甚至是光年）也可以保持这种连接。 </a:t>
            </a:r>
            <a:r>
              <a:rPr lang="zh-CN" altLang="en-US" dirty="0">
                <a:solidFill>
                  <a:srgbClr val="FF0000"/>
                </a:solidFill>
                <a:latin typeface="Segoe UI" panose="020B0502040204020203" pitchFamily="34" charset="0"/>
              </a:rPr>
              <a:t>量子测量的效果也适用于纠缠的粒子</a:t>
            </a:r>
            <a:r>
              <a:rPr lang="zh-CN" altLang="en-US" dirty="0">
                <a:solidFill>
                  <a:srgbClr val="171717"/>
                </a:solidFill>
                <a:latin typeface="Segoe UI" panose="020B0502040204020203" pitchFamily="34" charset="0"/>
              </a:rPr>
              <a:t>，因此当一个粒子经过测量和坍缩后，其他粒子也将坍缩。 由于纠缠的量子比特之间存在相干性，因此测量一个量子比特的状态可以提供有关其他量子比特的状态的信息，这种特殊的属性在量子计算中非常有用</a:t>
            </a:r>
            <a:endParaRPr lang="en-US" altLang="zh-CN" dirty="0">
              <a:solidFill>
                <a:srgbClr val="171717"/>
              </a:solidFill>
              <a:latin typeface="Segoe UI" panose="020B0502040204020203" pitchFamily="34" charset="0"/>
            </a:endParaRPr>
          </a:p>
          <a:p>
            <a:endParaRPr lang="en-US" altLang="zh-CN" b="0" i="0" dirty="0">
              <a:solidFill>
                <a:srgbClr val="171717"/>
              </a:solidFill>
              <a:effectLst/>
              <a:latin typeface="Segoe UI" panose="020B0502040204020203" pitchFamily="34" charset="0"/>
            </a:endParaRPr>
          </a:p>
          <a:p>
            <a:r>
              <a:rPr lang="zh-CN" altLang="en-US" dirty="0">
                <a:solidFill>
                  <a:srgbClr val="FF0000"/>
                </a:solidFill>
              </a:rPr>
              <a:t>超弦理论：弦论把量子纠缠解释为粒子在高维空间（只存在于普朗克尺度之下）中的三维投影</a:t>
            </a:r>
            <a:endParaRPr lang="zh-CN" altLang="en-US" b="0" i="0" dirty="0">
              <a:solidFill>
                <a:srgbClr val="FF0000"/>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1201028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382980"/>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VECTOR" val="dde2c2de-4721-42d5-ad7a-0e7cc1010371"/>
</p:tagLst>
</file>

<file path=ppt/tags/tag2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二月资源主题">
      <a:dk1>
        <a:srgbClr val="000000"/>
      </a:dk1>
      <a:lt1>
        <a:srgbClr val="FFFFFF"/>
      </a:lt1>
      <a:dk2>
        <a:srgbClr val="768394"/>
      </a:dk2>
      <a:lt2>
        <a:srgbClr val="F0F0F0"/>
      </a:lt2>
      <a:accent1>
        <a:srgbClr val="0E1B3D"/>
      </a:accent1>
      <a:accent2>
        <a:srgbClr val="3C4D7A"/>
      </a:accent2>
      <a:accent3>
        <a:srgbClr val="FDBE11"/>
      </a:accent3>
      <a:accent4>
        <a:srgbClr val="7F7F7F"/>
      </a:accent4>
      <a:accent5>
        <a:srgbClr val="A5A5A5"/>
      </a:accent5>
      <a:accent6>
        <a:srgbClr val="C9C9C9"/>
      </a:accent6>
      <a:hlink>
        <a:srgbClr val="A4092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二月资源主题">
    <a:dk1>
      <a:srgbClr val="000000"/>
    </a:dk1>
    <a:lt1>
      <a:srgbClr val="FFFFFF"/>
    </a:lt1>
    <a:dk2>
      <a:srgbClr val="768394"/>
    </a:dk2>
    <a:lt2>
      <a:srgbClr val="F0F0F0"/>
    </a:lt2>
    <a:accent1>
      <a:srgbClr val="0E1B3D"/>
    </a:accent1>
    <a:accent2>
      <a:srgbClr val="3C4D7A"/>
    </a:accent2>
    <a:accent3>
      <a:srgbClr val="FDBE11"/>
    </a:accent3>
    <a:accent4>
      <a:srgbClr val="7F7F7F"/>
    </a:accent4>
    <a:accent5>
      <a:srgbClr val="A5A5A5"/>
    </a:accent5>
    <a:accent6>
      <a:srgbClr val="C9C9C9"/>
    </a:accent6>
    <a:hlink>
      <a:srgbClr val="A40926"/>
    </a:hlink>
    <a:folHlink>
      <a:srgbClr val="BFBFBF"/>
    </a:folHlink>
  </a:clrScheme>
</a:themeOverride>
</file>

<file path=ppt/theme/themeOverride2.xml><?xml version="1.0" encoding="utf-8"?>
<a:themeOverride xmlns:a="http://schemas.openxmlformats.org/drawingml/2006/main">
  <a:clrScheme name="二月资源主题">
    <a:dk1>
      <a:srgbClr val="000000"/>
    </a:dk1>
    <a:lt1>
      <a:srgbClr val="FFFFFF"/>
    </a:lt1>
    <a:dk2>
      <a:srgbClr val="768394"/>
    </a:dk2>
    <a:lt2>
      <a:srgbClr val="F0F0F0"/>
    </a:lt2>
    <a:accent1>
      <a:srgbClr val="0E1B3D"/>
    </a:accent1>
    <a:accent2>
      <a:srgbClr val="3C4D7A"/>
    </a:accent2>
    <a:accent3>
      <a:srgbClr val="FDBE11"/>
    </a:accent3>
    <a:accent4>
      <a:srgbClr val="7F7F7F"/>
    </a:accent4>
    <a:accent5>
      <a:srgbClr val="A5A5A5"/>
    </a:accent5>
    <a:accent6>
      <a:srgbClr val="C9C9C9"/>
    </a:accent6>
    <a:hlink>
      <a:srgbClr val="A40926"/>
    </a:hlink>
    <a:folHlink>
      <a:srgbClr val="BFBFBF"/>
    </a:folHlink>
  </a:clrScheme>
</a:themeOverride>
</file>

<file path=ppt/theme/themeOverride3.xml><?xml version="1.0" encoding="utf-8"?>
<a:themeOverride xmlns:a="http://schemas.openxmlformats.org/drawingml/2006/main">
  <a:clrScheme name="二月资源主题">
    <a:dk1>
      <a:srgbClr val="000000"/>
    </a:dk1>
    <a:lt1>
      <a:srgbClr val="FFFFFF"/>
    </a:lt1>
    <a:dk2>
      <a:srgbClr val="768394"/>
    </a:dk2>
    <a:lt2>
      <a:srgbClr val="F0F0F0"/>
    </a:lt2>
    <a:accent1>
      <a:srgbClr val="0E1B3D"/>
    </a:accent1>
    <a:accent2>
      <a:srgbClr val="3C4D7A"/>
    </a:accent2>
    <a:accent3>
      <a:srgbClr val="FDBE11"/>
    </a:accent3>
    <a:accent4>
      <a:srgbClr val="7F7F7F"/>
    </a:accent4>
    <a:accent5>
      <a:srgbClr val="A5A5A5"/>
    </a:accent5>
    <a:accent6>
      <a:srgbClr val="C9C9C9"/>
    </a:accent6>
    <a:hlink>
      <a:srgbClr val="A40926"/>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Yoyo</Template>
  <TotalTime>16215</TotalTime>
  <Words>7055</Words>
  <Application>Microsoft Office PowerPoint</Application>
  <PresentationFormat>宽屏</PresentationFormat>
  <Paragraphs>338</Paragraphs>
  <Slides>47</Slides>
  <Notes>28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9" baseType="lpstr">
      <vt:lpstr>MJXc-TeX-math-I</vt:lpstr>
      <vt:lpstr>等线</vt:lpstr>
      <vt:lpstr>Microsoft Yahei</vt:lpstr>
      <vt:lpstr>Arial</vt:lpstr>
      <vt:lpstr>Arial</vt:lpstr>
      <vt:lpstr>Arial Black</vt:lpstr>
      <vt:lpstr>Calibri</vt:lpstr>
      <vt:lpstr>Cambria Math</vt:lpstr>
      <vt:lpstr>Impact</vt:lpstr>
      <vt:lpstr>Segoe UI</vt:lpstr>
      <vt:lpstr>主题5</vt:lpstr>
      <vt:lpstr>think-cell Slide</vt:lpstr>
      <vt:lpstr>量子计算理论</vt:lpstr>
      <vt:lpstr>PowerPoint 演示文稿</vt:lpstr>
      <vt:lpstr>量子计算简介</vt:lpstr>
      <vt:lpstr>什么是量子计算</vt:lpstr>
      <vt:lpstr>应用</vt:lpstr>
      <vt:lpstr>了解量子计算</vt:lpstr>
      <vt:lpstr>叠加与二进制计算</vt:lpstr>
      <vt:lpstr>量子测量</vt:lpstr>
      <vt:lpstr>量子纠缠</vt:lpstr>
      <vt:lpstr>量子纠缠</vt:lpstr>
      <vt:lpstr>量子纠缠</vt:lpstr>
      <vt:lpstr>量子比特和概率</vt:lpstr>
      <vt:lpstr>量子计算机和模拟器</vt:lpstr>
      <vt:lpstr>量子硬件</vt:lpstr>
      <vt:lpstr>量子计算</vt:lpstr>
      <vt:lpstr>用于量子计算的线性代数</vt:lpstr>
      <vt:lpstr>量子计算中的向量和矩阵</vt:lpstr>
      <vt:lpstr>量子计算中的向量和矩阵</vt:lpstr>
      <vt:lpstr>表示两个量子比特的状态</vt:lpstr>
      <vt:lpstr>有趣的物理实验</vt:lpstr>
      <vt:lpstr>双缝干涉实验真的诡异恐怖吗</vt:lpstr>
      <vt:lpstr>难道光子知道我们是否在观察它？</vt:lpstr>
      <vt:lpstr>无法解释！为什么不同测量方式光表现出不同的性质</vt:lpstr>
      <vt:lpstr>探测器“观察”光子会对光子造成影响吗？</vt:lpstr>
      <vt:lpstr>量子擦除实验（上）</vt:lpstr>
      <vt:lpstr>量子擦除实验（中）</vt:lpstr>
      <vt:lpstr>量子擦除实验（下）</vt:lpstr>
      <vt:lpstr>惠勒延迟选择实验</vt:lpstr>
      <vt:lpstr>惠勒延迟选择实验</vt:lpstr>
      <vt:lpstr>惠勒延迟选择实验</vt:lpstr>
      <vt:lpstr>延迟选择量子擦除实验</vt:lpstr>
      <vt:lpstr>延迟选择量子擦除实验</vt:lpstr>
      <vt:lpstr>延迟选择量子擦除实验</vt:lpstr>
      <vt:lpstr>延迟选择量子擦除实验</vt:lpstr>
      <vt:lpstr>量子导航</vt:lpstr>
      <vt:lpstr>量子力学系统的基本符号和性质</vt:lpstr>
      <vt:lpstr>量子信息论的概念</vt:lpstr>
      <vt:lpstr>量子信息论的概念</vt:lpstr>
      <vt:lpstr>量子信息论的概念</vt:lpstr>
      <vt:lpstr>用量子位算子控制移动机器人</vt:lpstr>
      <vt:lpstr>用量子位算子控制移动机器人</vt:lpstr>
      <vt:lpstr>用量子位算子控制移动机器人</vt:lpstr>
      <vt:lpstr>用量子位算子控制移动机器人</vt:lpstr>
      <vt:lpstr>用量子位算子控制移动机器人</vt:lpstr>
      <vt:lpstr>量子因子图</vt:lpstr>
      <vt:lpstr>量子因子图简介</vt:lpstr>
      <vt:lpstr>THANK 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Yoyo</dc:creator>
  <cp:lastModifiedBy>Duan Shihong</cp:lastModifiedBy>
  <cp:revision>93</cp:revision>
  <cp:lastPrinted>2020-03-15T16:00:00Z</cp:lastPrinted>
  <dcterms:created xsi:type="dcterms:W3CDTF">2020-03-15T16:00:00Z</dcterms:created>
  <dcterms:modified xsi:type="dcterms:W3CDTF">2021-11-01T09:37:08Z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